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634" r:id="rId5"/>
    <p:sldId id="2147472767" r:id="rId6"/>
    <p:sldId id="2147472761" r:id="rId7"/>
    <p:sldId id="2147472762" r:id="rId8"/>
    <p:sldId id="2147472765" r:id="rId9"/>
    <p:sldId id="2147472766" r:id="rId10"/>
    <p:sldId id="643" r:id="rId11"/>
    <p:sldId id="638" r:id="rId12"/>
    <p:sldId id="2147472764" r:id="rId13"/>
    <p:sldId id="722" r:id="rId14"/>
    <p:sldId id="718" r:id="rId1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03462-27AA-6909-46F3-F7D0A750E483}" name="Pei-Hsuan Lo" initials="PL" userId="S::Pei-Hsuan.Lo@fiser.consulting::63823ee4-e60f-45fd-8fd8-b9ae84f049c7" providerId="AD"/>
  <p188:author id="{C796DD6E-A07F-05CB-17FC-C1BD04103204}" name="Jeroen Wiggers" initials="JW" userId="S::j.wiggers@fiser.consulting::fd433d3c-ac18-401e-b459-992f053828da" providerId="AD"/>
  <p188:author id="{347E3F76-4808-BF5B-6FD1-8D5C9E43213D}" name="Camila Herrera" initials="CH" userId="S::c.herrera@fiser.consulting::b928bdb7-1da3-4c7d-a711-beaa93395497" providerId="AD"/>
  <p188:author id="{E3DA42BB-9D84-9F90-DAB7-CCDE67722E7C}" name="Roos Meijer" initials="RM" userId="S::r.meijer@fiser.consulting::cf24c49c-669f-4bb1-8cd9-af1c39dac1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D8D8"/>
    <a:srgbClr val="FFFFFF"/>
    <a:srgbClr val="FFA07A"/>
    <a:srgbClr val="00AEEF"/>
    <a:srgbClr val="58595B"/>
    <a:srgbClr val="ADD8E6"/>
    <a:srgbClr val="BBBBBB"/>
    <a:srgbClr val="525252"/>
    <a:srgbClr val="0D2E4D"/>
    <a:srgbClr val="A4A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75E5EC-BCC9-44F8-4A92-B774CB153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8CE3D97-ACF7-CCF1-6B33-3E0DE4F4AE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27068-4C34-4877-9865-DC2F13433C8D}" type="datetimeFigureOut">
              <a:rPr lang="en-NL" smtClean="0"/>
              <a:t>08/05/2025</a:t>
            </a:fld>
            <a:endParaRPr lang="en-NL"/>
          </a:p>
        </p:txBody>
      </p:sp>
      <p:sp>
        <p:nvSpPr>
          <p:cNvPr id="4" name="Footer Placeholder 3">
            <a:extLst>
              <a:ext uri="{FF2B5EF4-FFF2-40B4-BE49-F238E27FC236}">
                <a16:creationId xmlns:a16="http://schemas.microsoft.com/office/drawing/2014/main" id="{F6DE6E01-4DDF-6CD1-69D5-1879339D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F03FE25-E3D8-5800-C77C-D6F9D2572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B46B5A-6141-44E7-9D1F-8844274BBCA2}" type="slidenum">
              <a:rPr lang="en-NL" smtClean="0"/>
              <a:t>‹#›</a:t>
            </a:fld>
            <a:endParaRPr lang="en-NL"/>
          </a:p>
        </p:txBody>
      </p:sp>
    </p:spTree>
    <p:extLst>
      <p:ext uri="{BB962C8B-B14F-4D97-AF65-F5344CB8AC3E}">
        <p14:creationId xmlns:p14="http://schemas.microsoft.com/office/powerpoint/2010/main" val="244924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FBDF-5F97-4899-8C9E-3E9087FE370E}" type="datetimeFigureOut">
              <a:rPr lang="en-NL" smtClean="0"/>
              <a:t>08/05/2025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66B8-9733-4F09-89E0-B3083F7F2D41}" type="slidenum">
              <a:rPr lang="en-NL" smtClean="0"/>
              <a:t>‹#›</a:t>
            </a:fld>
            <a:endParaRPr lang="en-NL"/>
          </a:p>
        </p:txBody>
      </p:sp>
    </p:spTree>
    <p:extLst>
      <p:ext uri="{BB962C8B-B14F-4D97-AF65-F5344CB8AC3E}">
        <p14:creationId xmlns:p14="http://schemas.microsoft.com/office/powerpoint/2010/main" val="32331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youneed.com/ips/communication-skill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killsyouneed.com/lead/return-on-investment.html" TargetMode="External"/><Relationship Id="rId4" Type="http://schemas.openxmlformats.org/officeDocument/2006/relationships/hyperlink" Target="https://www.skillsyouneed.com/ips/team-working.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676C39-7F00-4738-B1AF-B39B1CBF69EC}" type="slidenum">
              <a:rPr lang="en-NL" smtClean="0"/>
              <a:t>2</a:t>
            </a:fld>
            <a:endParaRPr lang="en-NL"/>
          </a:p>
        </p:txBody>
      </p:sp>
    </p:spTree>
    <p:extLst>
      <p:ext uri="{BB962C8B-B14F-4D97-AF65-F5344CB8AC3E}">
        <p14:creationId xmlns:p14="http://schemas.microsoft.com/office/powerpoint/2010/main" val="26311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7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3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C0A6-98C1-63A2-D849-C83FA80B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EC09D-3482-441F-AAAF-2D4373BD8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0ED38-169B-6110-6BE2-FA65B7232CD0}"/>
              </a:ext>
            </a:extLst>
          </p:cNvPr>
          <p:cNvSpPr>
            <a:spLocks noGrp="1"/>
          </p:cNvSpPr>
          <p:nvPr>
            <p:ph type="body" idx="1"/>
          </p:nvPr>
        </p:nvSpPr>
        <p:spPr/>
        <p:txBody>
          <a:bodyPr/>
          <a:lstStyle/>
          <a:p>
            <a:pPr algn="l">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F2117007-715F-FF1A-0712-24D805D63F93}"/>
              </a:ext>
            </a:extLst>
          </p:cNvPr>
          <p:cNvSpPr>
            <a:spLocks noGrp="1"/>
          </p:cNvSpPr>
          <p:nvPr>
            <p:ph type="sldNum" sz="quarter" idx="5"/>
          </p:nvPr>
        </p:nvSpPr>
        <p:spPr/>
        <p:txBody>
          <a:bodyPr/>
          <a:lstStyle/>
          <a:p>
            <a:fld id="{04E466B8-9733-4F09-89E0-B3083F7F2D41}" type="slidenum">
              <a:rPr lang="en-NL" smtClean="0"/>
              <a:t>5</a:t>
            </a:fld>
            <a:endParaRPr lang="en-NL"/>
          </a:p>
        </p:txBody>
      </p:sp>
    </p:spTree>
    <p:extLst>
      <p:ext uri="{BB962C8B-B14F-4D97-AF65-F5344CB8AC3E}">
        <p14:creationId xmlns:p14="http://schemas.microsoft.com/office/powerpoint/2010/main" val="425839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6175-3ACE-D52A-4683-91CEEE640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6C835-A29D-66A3-9736-F2E38A83F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113FF-1BBE-803F-8A42-23C1C691C768}"/>
              </a:ext>
            </a:extLst>
          </p:cNvPr>
          <p:cNvSpPr>
            <a:spLocks noGrp="1"/>
          </p:cNvSpPr>
          <p:nvPr>
            <p:ph type="body" idx="1"/>
          </p:nvPr>
        </p:nvSpPr>
        <p:spPr/>
        <p:txBody>
          <a:bodyPr/>
          <a:lstStyle/>
          <a:p>
            <a:pPr algn="l">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8B69D90A-5623-E9C9-071B-E984216EA117}"/>
              </a:ext>
            </a:extLst>
          </p:cNvPr>
          <p:cNvSpPr>
            <a:spLocks noGrp="1"/>
          </p:cNvSpPr>
          <p:nvPr>
            <p:ph type="sldNum" sz="quarter" idx="5"/>
          </p:nvPr>
        </p:nvSpPr>
        <p:spPr/>
        <p:txBody>
          <a:bodyPr/>
          <a:lstStyle/>
          <a:p>
            <a:fld id="{04E466B8-9733-4F09-89E0-B3083F7F2D41}" type="slidenum">
              <a:rPr lang="en-NL" smtClean="0"/>
              <a:t>6</a:t>
            </a:fld>
            <a:endParaRPr lang="en-NL"/>
          </a:p>
        </p:txBody>
      </p:sp>
    </p:spTree>
    <p:extLst>
      <p:ext uri="{BB962C8B-B14F-4D97-AF65-F5344CB8AC3E}">
        <p14:creationId xmlns:p14="http://schemas.microsoft.com/office/powerpoint/2010/main" val="286112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7</a:t>
            </a:fld>
            <a:endParaRPr lang="en-NL"/>
          </a:p>
        </p:txBody>
      </p:sp>
    </p:spTree>
    <p:extLst>
      <p:ext uri="{BB962C8B-B14F-4D97-AF65-F5344CB8AC3E}">
        <p14:creationId xmlns:p14="http://schemas.microsoft.com/office/powerpoint/2010/main" val="259900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nl-NL"/>
            </a:br>
            <a:br>
              <a:rPr lang="nl-NL"/>
            </a:br>
            <a:r>
              <a:rPr lang="nl-NL"/>
              <a:t>Look at content wise, make more informative (not so shallow) </a:t>
            </a:r>
            <a:r>
              <a:rPr lang="nl-NL">
                <a:sym typeface="Wingdings" panose="05000000000000000000" pitchFamily="2" charset="2"/>
              </a:rPr>
              <a:t> what do you need to make a success of hybrid project managemen</a:t>
            </a:r>
            <a:r>
              <a:rPr lang="en-GB">
                <a:sym typeface="Wingdings" panose="05000000000000000000" pitchFamily="2" charset="2"/>
              </a:rPr>
              <a:t>t</a:t>
            </a:r>
          </a:p>
          <a:p>
            <a:endParaRPr lang="en-GB">
              <a:sym typeface="Wingdings" panose="05000000000000000000" pitchFamily="2" charset="2"/>
            </a:endParaRPr>
          </a:p>
          <a:p>
            <a:pPr algn="l">
              <a:buFont typeface="+mj-lt"/>
              <a:buAutoNum type="arabicPeriod"/>
            </a:pPr>
            <a:r>
              <a:rPr lang="en-GB" b="0" i="0">
                <a:solidFill>
                  <a:srgbClr val="000000"/>
                </a:solidFill>
                <a:effectLst/>
                <a:latin typeface="DM Sans" pitchFamily="2" charset="0"/>
              </a:rPr>
              <a:t>Is it possible to define high-level project phases and their goals?</a:t>
            </a:r>
          </a:p>
          <a:p>
            <a:pPr algn="l">
              <a:buFont typeface="+mj-lt"/>
              <a:buAutoNum type="arabicPeriod"/>
            </a:pPr>
            <a:r>
              <a:rPr lang="en-GB" b="0" i="0">
                <a:solidFill>
                  <a:srgbClr val="000000"/>
                </a:solidFill>
                <a:effectLst/>
                <a:latin typeface="DM Sans" pitchFamily="2" charset="0"/>
              </a:rPr>
              <a:t>Can you choose the way you work freely?</a:t>
            </a:r>
          </a:p>
          <a:p>
            <a:pPr algn="l">
              <a:buFont typeface="+mj-lt"/>
              <a:buAutoNum type="arabicPeriod"/>
            </a:pPr>
            <a:r>
              <a:rPr lang="en-GB" b="0" i="0">
                <a:solidFill>
                  <a:srgbClr val="000000"/>
                </a:solidFill>
                <a:effectLst/>
                <a:latin typeface="DM Sans" pitchFamily="2" charset="0"/>
              </a:rPr>
              <a:t>Do you have people who are well-experienced in Agile?</a:t>
            </a:r>
          </a:p>
          <a:p>
            <a:pPr algn="l">
              <a:buFont typeface="+mj-lt"/>
              <a:buAutoNum type="arabicPeriod"/>
            </a:pPr>
            <a:r>
              <a:rPr lang="en-GB" b="0" i="0">
                <a:solidFill>
                  <a:srgbClr val="000000"/>
                </a:solidFill>
                <a:effectLst/>
                <a:latin typeface="DM Sans" pitchFamily="2" charset="0"/>
              </a:rPr>
              <a:t>Can you agree with the project requestor that only a high-level plan will be present and detailed work will be not included in the contract?</a:t>
            </a:r>
          </a:p>
          <a:p>
            <a:pPr algn="l">
              <a:buFont typeface="+mj-lt"/>
              <a:buAutoNum type="arabicPeriod"/>
            </a:pPr>
            <a:r>
              <a:rPr lang="en-GB" b="0" i="0">
                <a:solidFill>
                  <a:srgbClr val="000000"/>
                </a:solidFill>
                <a:effectLst/>
                <a:latin typeface="DM Sans" pitchFamily="2" charset="0"/>
              </a:rPr>
              <a:t>Is the rest of project team experienced with Agile ways of working? I.e. Prioritizing backlog, planning short sprints, estimating in story points, </a:t>
            </a:r>
            <a:r>
              <a:rPr lang="en-GB" b="0" i="0" err="1">
                <a:solidFill>
                  <a:srgbClr val="000000"/>
                </a:solidFill>
                <a:effectLst/>
                <a:latin typeface="DM Sans" pitchFamily="2" charset="0"/>
              </a:rPr>
              <a:t>retrospecting</a:t>
            </a:r>
            <a:r>
              <a:rPr lang="en-GB" b="0" i="0">
                <a:solidFill>
                  <a:srgbClr val="000000"/>
                </a:solidFill>
                <a:effectLst/>
                <a:latin typeface="DM Sans" pitchFamily="2" charset="0"/>
              </a:rPr>
              <a:t>?</a:t>
            </a:r>
          </a:p>
          <a:p>
            <a:endParaRPr lang="en-GB">
              <a:sym typeface="Wingdings" panose="05000000000000000000" pitchFamily="2" charset="2"/>
            </a:endParaRPr>
          </a:p>
          <a:p>
            <a:r>
              <a:rPr lang="en-GB" b="0" i="0">
                <a:solidFill>
                  <a:srgbClr val="000000"/>
                </a:solidFill>
                <a:effectLst/>
                <a:latin typeface="DM Sans" pitchFamily="2" charset="0"/>
              </a:rPr>
              <a:t>If you have ticked all 5 with a YES then you have the potential to run your projects the hybrid way and enjoy the benefits of hybrid project management. If not, then you should perform necessary actions to make a majority of those points a YES, before starting your first project. Having knowledge is not enough especially when combining techniques/methodologies. You need well-seasoned people who will steer the process and project both on bright and dark days. From our experience, the hardest part could be to convince project stakeholders to do it differently, especially if stakeholders are external parties. Aligning and proposing the benefits can be a project in itself!</a:t>
            </a:r>
          </a:p>
          <a:p>
            <a:endParaRPr lang="en-GB" b="0" i="0">
              <a:solidFill>
                <a:srgbClr val="000000"/>
              </a:solidFill>
              <a:effectLst/>
              <a:latin typeface="DM Sans" pitchFamily="2" charset="0"/>
              <a:sym typeface="Wingdings" panose="05000000000000000000" pitchFamily="2" charset="2"/>
            </a:endParaRPr>
          </a:p>
          <a:p>
            <a:pPr algn="l"/>
            <a:r>
              <a:rPr lang="en-GB" b="1" i="0">
                <a:solidFill>
                  <a:srgbClr val="000000"/>
                </a:solidFill>
                <a:effectLst/>
                <a:latin typeface="Arial" panose="020B0604020202020204" pitchFamily="34" charset="0"/>
              </a:rPr>
              <a:t>Skills needed for hybrid project management</a:t>
            </a:r>
          </a:p>
          <a:p>
            <a:pPr algn="l"/>
            <a:endParaRPr lang="en-GB" b="0" i="0">
              <a:solidFill>
                <a:srgbClr val="000000"/>
              </a:solidFill>
              <a:effectLst/>
              <a:latin typeface="Arial" panose="020B0604020202020204" pitchFamily="34" charset="0"/>
            </a:endParaRPr>
          </a:p>
          <a:p>
            <a:pPr algn="l"/>
            <a:r>
              <a:rPr lang="en-GB" b="0" i="0">
                <a:solidFill>
                  <a:srgbClr val="2A2A2A"/>
                </a:solidFill>
                <a:effectLst/>
                <a:latin typeface="Open Sans" panose="020B0606030504020204" pitchFamily="34" charset="0"/>
              </a:rPr>
              <a:t>Not every project manager has the skills to use this approach in their projects, and project managers seeking to reap the benefits of such an approach may want to consider upskilling to ensure they can successfully balance a hybrid project. Some of the skills needed for hybrid project management include:</a:t>
            </a:r>
          </a:p>
          <a:p>
            <a:pPr algn="l">
              <a:buFont typeface="Arial" panose="020B0604020202020204" pitchFamily="34" charset="0"/>
              <a:buChar char="•"/>
            </a:pPr>
            <a:r>
              <a:rPr lang="en-GB" b="0" i="0">
                <a:solidFill>
                  <a:srgbClr val="2A2A2A"/>
                </a:solidFill>
                <a:effectLst/>
                <a:latin typeface="Open Sans" panose="020B0606030504020204" pitchFamily="34" charset="0"/>
              </a:rPr>
              <a:t>Balanced knowledge of each method</a:t>
            </a:r>
          </a:p>
          <a:p>
            <a:pPr algn="l">
              <a:buFont typeface="Arial" panose="020B0604020202020204" pitchFamily="34" charset="0"/>
              <a:buChar char="•"/>
            </a:pPr>
            <a:r>
              <a:rPr lang="en-GB" b="0" i="0">
                <a:solidFill>
                  <a:srgbClr val="2A2A2A"/>
                </a:solidFill>
                <a:effectLst/>
                <a:latin typeface="Open Sans" panose="020B0606030504020204" pitchFamily="34" charset="0"/>
              </a:rPr>
              <a:t>Good stakeholder </a:t>
            </a:r>
            <a:r>
              <a:rPr lang="en-GB" b="1" i="0" u="sng">
                <a:solidFill>
                  <a:srgbClr val="022E61"/>
                </a:solidFill>
                <a:effectLst/>
                <a:latin typeface="Open Sans" panose="020B0606030504020204" pitchFamily="34" charset="0"/>
                <a:hlinkClick r:id="rId3"/>
              </a:rPr>
              <a:t>communication</a:t>
            </a:r>
            <a:endParaRPr lang="en-GB" b="0" i="0">
              <a:solidFill>
                <a:srgbClr val="2A2A2A"/>
              </a:solidFill>
              <a:effectLst/>
              <a:latin typeface="Open Sans" panose="020B0606030504020204" pitchFamily="34" charset="0"/>
            </a:endParaRPr>
          </a:p>
          <a:p>
            <a:pPr algn="l">
              <a:buFont typeface="Arial" panose="020B0604020202020204" pitchFamily="34" charset="0"/>
              <a:buChar char="•"/>
            </a:pPr>
            <a:r>
              <a:rPr lang="en-GB" b="0" i="0">
                <a:solidFill>
                  <a:srgbClr val="2A2A2A"/>
                </a:solidFill>
                <a:effectLst/>
                <a:latin typeface="Open Sans" panose="020B0606030504020204" pitchFamily="34" charset="0"/>
              </a:rPr>
              <a:t>Good </a:t>
            </a:r>
            <a:r>
              <a:rPr lang="en-GB" b="1" i="0" u="sng">
                <a:solidFill>
                  <a:srgbClr val="022E61"/>
                </a:solidFill>
                <a:effectLst/>
                <a:latin typeface="Open Sans" panose="020B0606030504020204" pitchFamily="34" charset="0"/>
                <a:hlinkClick r:id="rId4"/>
              </a:rPr>
              <a:t>team management skills</a:t>
            </a:r>
            <a:endParaRPr lang="en-GB" b="0" i="0">
              <a:solidFill>
                <a:srgbClr val="2A2A2A"/>
              </a:solidFill>
              <a:effectLst/>
              <a:latin typeface="Open Sans" panose="020B0606030504020204" pitchFamily="34" charset="0"/>
            </a:endParaRPr>
          </a:p>
          <a:p>
            <a:pPr algn="l">
              <a:buFont typeface="Arial" panose="020B0604020202020204" pitchFamily="34" charset="0"/>
              <a:buChar char="•"/>
            </a:pPr>
            <a:r>
              <a:rPr lang="en-GB" b="0" i="0">
                <a:solidFill>
                  <a:srgbClr val="2A2A2A"/>
                </a:solidFill>
                <a:effectLst/>
                <a:latin typeface="Open Sans" panose="020B0606030504020204" pitchFamily="34" charset="0"/>
              </a:rPr>
              <a:t>The ability to produce hybrid project management reports that demonstrate </a:t>
            </a:r>
            <a:r>
              <a:rPr lang="en-GB" b="1" i="0" u="sng">
                <a:solidFill>
                  <a:srgbClr val="022E61"/>
                </a:solidFill>
                <a:effectLst/>
                <a:latin typeface="Open Sans" panose="020B0606030504020204" pitchFamily="34" charset="0"/>
                <a:hlinkClick r:id="rId5"/>
              </a:rPr>
              <a:t>ROI</a:t>
            </a:r>
            <a:r>
              <a:rPr lang="en-GB" b="0" i="0">
                <a:solidFill>
                  <a:srgbClr val="2A2A2A"/>
                </a:solidFill>
                <a:effectLst/>
                <a:latin typeface="Open Sans" panose="020B0606030504020204" pitchFamily="34" charset="0"/>
              </a:rPr>
              <a:t> properly</a:t>
            </a:r>
          </a:p>
          <a:p>
            <a:pPr algn="l"/>
            <a:r>
              <a:rPr lang="en-GB" b="0" i="0">
                <a:solidFill>
                  <a:srgbClr val="2A2A2A"/>
                </a:solidFill>
                <a:effectLst/>
                <a:latin typeface="Open Sans" panose="020B0606030504020204" pitchFamily="34" charset="0"/>
              </a:rPr>
              <a:t>Those project managers who have until now used Agile methods may require a refresher of traditional project management methods, while those who have never completed Agile projects may wish to take on some additional training. This way, the project manager can broaden their knowledge and apply best practice to each project they undertake.</a:t>
            </a:r>
          </a:p>
          <a:p>
            <a:endParaRPr lang="nl-NL">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04E466B8-9733-4F09-89E0-B3083F7F2D41}" type="slidenum">
              <a:rPr lang="en-NL" smtClean="0"/>
              <a:t>8</a:t>
            </a:fld>
            <a:endParaRPr lang="en-NL"/>
          </a:p>
        </p:txBody>
      </p:sp>
    </p:spTree>
    <p:extLst>
      <p:ext uri="{BB962C8B-B14F-4D97-AF65-F5344CB8AC3E}">
        <p14:creationId xmlns:p14="http://schemas.microsoft.com/office/powerpoint/2010/main" val="63816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9</a:t>
            </a:fld>
            <a:endParaRPr lang="en-NL"/>
          </a:p>
        </p:txBody>
      </p:sp>
    </p:spTree>
    <p:extLst>
      <p:ext uri="{BB962C8B-B14F-4D97-AF65-F5344CB8AC3E}">
        <p14:creationId xmlns:p14="http://schemas.microsoft.com/office/powerpoint/2010/main" val="136861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35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29485F9B-D5D4-D140-3452-7908CFD85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8740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270294"/>
            <a:ext cx="8212999" cy="383190"/>
          </a:xfrm>
        </p:spPr>
        <p:txBody>
          <a:bodyPr anchor="b"/>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3021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270294"/>
            <a:ext cx="8204619" cy="394692"/>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72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247291"/>
            <a:ext cx="8198868" cy="400443"/>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560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1144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6F5F97-448C-FC58-99DC-8BA623AAE219}"/>
              </a:ext>
            </a:extLst>
          </p:cNvPr>
          <p:cNvSpPr>
            <a:spLocks noGrp="1"/>
          </p:cNvSpPr>
          <p:nvPr>
            <p:ph type="dt" sz="half" idx="10"/>
          </p:nvPr>
        </p:nvSpPr>
        <p:spPr/>
        <p:txBody>
          <a:bodyPr/>
          <a:lstStyle/>
          <a:p>
            <a:fld id="{3188EBA4-4817-47A5-BAFC-F28E427457F1}" type="datetime1">
              <a:rPr lang="en-US" smtClean="0"/>
              <a:pPr/>
              <a:t>8/5/2025</a:t>
            </a:fld>
            <a:endParaRPr lang="en-NL"/>
          </a:p>
        </p:txBody>
      </p:sp>
      <p:sp>
        <p:nvSpPr>
          <p:cNvPr id="4" name="Footer Placeholder 3">
            <a:extLst>
              <a:ext uri="{FF2B5EF4-FFF2-40B4-BE49-F238E27FC236}">
                <a16:creationId xmlns:a16="http://schemas.microsoft.com/office/drawing/2014/main" id="{C8F64B5B-E713-FAE1-75AD-2BB145BA8350}"/>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D32DFB7-AEA8-3554-593E-5038E90D877A}"/>
              </a:ext>
            </a:extLst>
          </p:cNvPr>
          <p:cNvSpPr>
            <a:spLocks noGrp="1"/>
          </p:cNvSpPr>
          <p:nvPr>
            <p:ph type="sldNum" sz="quarter" idx="12"/>
          </p:nvPr>
        </p:nvSpPr>
        <p:spPr/>
        <p:txBody>
          <a:bodyPr/>
          <a:lstStyle/>
          <a:p>
            <a:fld id="{176DD4EC-FA55-45CE-8BB9-EF8129236C33}" type="slidenum">
              <a:rPr lang="en-NL" smtClean="0"/>
              <a:pPr/>
              <a:t>‹#›</a:t>
            </a:fld>
            <a:endParaRPr lang="en-NL"/>
          </a:p>
        </p:txBody>
      </p:sp>
      <p:sp>
        <p:nvSpPr>
          <p:cNvPr id="6" name="Title 1">
            <a:extLst>
              <a:ext uri="{FF2B5EF4-FFF2-40B4-BE49-F238E27FC236}">
                <a16:creationId xmlns:a16="http://schemas.microsoft.com/office/drawing/2014/main" id="{7FF2B12D-F3DD-5471-EDA7-3486AD725110}"/>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graphicFrame>
        <p:nvGraphicFramePr>
          <p:cNvPr id="7" name="Table 9">
            <a:extLst>
              <a:ext uri="{FF2B5EF4-FFF2-40B4-BE49-F238E27FC236}">
                <a16:creationId xmlns:a16="http://schemas.microsoft.com/office/drawing/2014/main" id="{50D75D0C-CF8F-7386-8600-5360DF25076B}"/>
              </a:ext>
            </a:extLst>
          </p:cNvPr>
          <p:cNvGraphicFramePr>
            <a:graphicFrameLocks noGrp="1"/>
          </p:cNvGraphicFramePr>
          <p:nvPr userDrawn="1">
            <p:extLst>
              <p:ext uri="{D42A27DB-BD31-4B8C-83A1-F6EECF244321}">
                <p14:modId xmlns:p14="http://schemas.microsoft.com/office/powerpoint/2010/main" val="3805241530"/>
              </p:ext>
            </p:extLst>
          </p:nvPr>
        </p:nvGraphicFramePr>
        <p:xfrm>
          <a:off x="3757343" y="862013"/>
          <a:ext cx="8103732" cy="45719"/>
        </p:xfrm>
        <a:graphic>
          <a:graphicData uri="http://schemas.openxmlformats.org/drawingml/2006/table">
            <a:tbl>
              <a:tblPr>
                <a:tableStyleId>{5C22544A-7EE6-4342-B048-85BDC9FD1C3A}</a:tableStyleId>
              </a:tblPr>
              <a:tblGrid>
                <a:gridCol w="2701244">
                  <a:extLst>
                    <a:ext uri="{9D8B030D-6E8A-4147-A177-3AD203B41FA5}">
                      <a16:colId xmlns:a16="http://schemas.microsoft.com/office/drawing/2014/main" val="2172721209"/>
                    </a:ext>
                  </a:extLst>
                </a:gridCol>
                <a:gridCol w="2701244">
                  <a:extLst>
                    <a:ext uri="{9D8B030D-6E8A-4147-A177-3AD203B41FA5}">
                      <a16:colId xmlns:a16="http://schemas.microsoft.com/office/drawing/2014/main" val="2691351896"/>
                    </a:ext>
                  </a:extLst>
                </a:gridCol>
                <a:gridCol w="270124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spTree>
    <p:extLst>
      <p:ext uri="{BB962C8B-B14F-4D97-AF65-F5344CB8AC3E}">
        <p14:creationId xmlns:p14="http://schemas.microsoft.com/office/powerpoint/2010/main" val="39894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82097416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linkedin.com/company/fiser-consulting-bv/" TargetMode="External"/><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mailto:info@fiser.consulting" TargetMode="External"/><Relationship Id="rId4" Type="http://schemas.openxmlformats.org/officeDocument/2006/relationships/hyperlink" Target="https://fiser.nl/" TargetMode="External"/><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microsoft.com/office/2007/relationships/hdphoto" Target="../media/hdphoto3.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34.sv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F468A-2C08-A6FC-BC85-B04B875A148F}"/>
              </a:ext>
            </a:extLst>
          </p:cNvPr>
          <p:cNvSpPr txBox="1"/>
          <p:nvPr/>
        </p:nvSpPr>
        <p:spPr>
          <a:xfrm>
            <a:off x="10236679" y="6006224"/>
            <a:ext cx="2150853" cy="369332"/>
          </a:xfrm>
          <a:prstGeom prst="rect">
            <a:avLst/>
          </a:prstGeom>
          <a:noFill/>
        </p:spPr>
        <p:txBody>
          <a:bodyPr wrap="square" lIns="91440" tIns="45720" rIns="91440" bIns="45720" anchor="t">
            <a:spAutoFit/>
          </a:bodyPr>
          <a:lstStyle/>
          <a:p>
            <a:pPr lvl="0"/>
            <a:r>
              <a:rPr lang="en-US">
                <a:solidFill>
                  <a:schemeClr val="bg1"/>
                </a:solidFill>
                <a:latin typeface="Open Sans"/>
                <a:ea typeface="Open Sans"/>
                <a:cs typeface="Open Sans"/>
              </a:rPr>
              <a:t>June 2024</a:t>
            </a:r>
          </a:p>
        </p:txBody>
      </p:sp>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6099892" y="2854985"/>
            <a:ext cx="4752684" cy="946389"/>
          </a:xfrm>
        </p:spPr>
        <p:txBody>
          <a:bodyPr vert="horz" lIns="91440" tIns="45720" rIns="91440" bIns="45720" rtlCol="0" anchor="t">
            <a:normAutofit fontScale="92500"/>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nSpc>
                <a:spcPct val="120000"/>
              </a:lnSpc>
            </a:pPr>
            <a:r>
              <a:rPr lang="en-GB">
                <a:solidFill>
                  <a:schemeClr val="bg1"/>
                </a:solidFill>
                <a:latin typeface="Open Sans"/>
                <a:ea typeface="Open Sans"/>
                <a:cs typeface="Open Sans"/>
              </a:rPr>
              <a:t>Hybrid Project Management: Approaches and Best Practices</a:t>
            </a:r>
            <a:endParaRPr lang="en-US">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4774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6" name="Straight Connector 125">
            <a:extLst>
              <a:ext uri="{FF2B5EF4-FFF2-40B4-BE49-F238E27FC236}">
                <a16:creationId xmlns:a16="http://schemas.microsoft.com/office/drawing/2014/main" id="{F81AFA2B-DF8C-EE45-01C7-22C0573DD1E7}"/>
              </a:ext>
            </a:extLst>
          </p:cNvPr>
          <p:cNvCxnSpPr/>
          <p:nvPr/>
        </p:nvCxnSpPr>
        <p:spPr>
          <a:xfrm>
            <a:off x="216787" y="4412340"/>
            <a:ext cx="11758425" cy="0"/>
          </a:xfrm>
          <a:prstGeom prst="line">
            <a:avLst/>
          </a:prstGeom>
          <a:ln w="50800">
            <a:gradFill flip="none" rotWithShape="1">
              <a:gsLst>
                <a:gs pos="100000">
                  <a:srgbClr val="00AEEF"/>
                </a:gs>
                <a:gs pos="0">
                  <a:schemeClr val="tx1"/>
                </a:gs>
                <a:gs pos="51000">
                  <a:srgbClr val="58595B"/>
                </a:gs>
                <a:gs pos="71000">
                  <a:srgbClr val="ADD8E6"/>
                </a:gs>
                <a:gs pos="29000">
                  <a:srgbClr val="BBBBB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7D3E1C-BDD9-7A93-BA65-2F4D2CD48B6E}"/>
              </a:ext>
            </a:extLst>
          </p:cNvPr>
          <p:cNvSpPr>
            <a:spLocks noGrp="1"/>
          </p:cNvSpPr>
          <p:nvPr>
            <p:ph type="title"/>
          </p:nvPr>
        </p:nvSpPr>
        <p:spPr/>
        <p:txBody>
          <a:bodyPr anchor="ctr">
            <a:normAutofit fontScale="90000"/>
          </a:bodyPr>
          <a:lstStyle/>
          <a:p>
            <a:r>
              <a:rPr lang="en-US">
                <a:latin typeface="Open Sans" panose="020B0606030504020204" pitchFamily="34" charset="0"/>
                <a:ea typeface="Open Sans" panose="020B0606030504020204" pitchFamily="34" charset="0"/>
                <a:cs typeface="Open Sans" panose="020B0606030504020204" pitchFamily="34" charset="0"/>
              </a:rPr>
              <a:t>FiSer Consulting makes a project governance tailored to your organization and ensure a smooth </a:t>
            </a:r>
            <a:r>
              <a:rPr lang="en-US"/>
              <a:t>t</a:t>
            </a:r>
            <a:r>
              <a:rPr lang="en-US">
                <a:latin typeface="Open Sans" panose="020B0606030504020204" pitchFamily="34" charset="0"/>
                <a:ea typeface="Open Sans" panose="020B0606030504020204" pitchFamily="34" charset="0"/>
                <a:cs typeface="Open Sans" panose="020B0606030504020204" pitchFamily="34" charset="0"/>
              </a:rPr>
              <a:t>ransition</a:t>
            </a:r>
            <a:endParaRPr lang="en-US"/>
          </a:p>
        </p:txBody>
      </p:sp>
      <p:sp>
        <p:nvSpPr>
          <p:cNvPr id="4" name="Slide Number Placeholder 3">
            <a:extLst>
              <a:ext uri="{FF2B5EF4-FFF2-40B4-BE49-F238E27FC236}">
                <a16:creationId xmlns:a16="http://schemas.microsoft.com/office/drawing/2014/main" id="{3A33640C-AA15-A5FD-6E9A-188BC1B3EC28}"/>
              </a:ext>
            </a:extLst>
          </p:cNvPr>
          <p:cNvSpPr>
            <a:spLocks noGrp="1"/>
          </p:cNvSpPr>
          <p:nvPr>
            <p:ph type="sldNum" sz="quarter" idx="12"/>
          </p:nvPr>
        </p:nvSpPr>
        <p:spPr/>
        <p:txBody>
          <a:bodyPr/>
          <a:lstStyle/>
          <a:p>
            <a:fld id="{176DD4EC-FA55-45CE-8BB9-EF8129236C33}" type="slidenum">
              <a:rPr lang="en-NL" smtClean="0"/>
              <a:pPr/>
              <a:t>10</a:t>
            </a:fld>
            <a:endParaRPr lang="en-NL"/>
          </a:p>
        </p:txBody>
      </p:sp>
      <p:sp>
        <p:nvSpPr>
          <p:cNvPr id="60" name="Google Shape;670;p27">
            <a:extLst>
              <a:ext uri="{FF2B5EF4-FFF2-40B4-BE49-F238E27FC236}">
                <a16:creationId xmlns:a16="http://schemas.microsoft.com/office/drawing/2014/main" id="{A5536E3B-F38A-20D6-4F9F-228E4135351D}"/>
              </a:ext>
            </a:extLst>
          </p:cNvPr>
          <p:cNvSpPr txBox="1"/>
          <p:nvPr/>
        </p:nvSpPr>
        <p:spPr>
          <a:xfrm>
            <a:off x="333729" y="2543992"/>
            <a:ext cx="3584668" cy="1163896"/>
          </a:xfrm>
          <a:prstGeom prst="rect">
            <a:avLst/>
          </a:prstGeom>
          <a:solidFill>
            <a:srgbClr val="00AEEF">
              <a:alpha val="8000"/>
            </a:srgbClr>
          </a:solidFill>
          <a:ln>
            <a:noFill/>
          </a:ln>
        </p:spPr>
        <p:txBody>
          <a:bodyPr spcFirstLastPara="1" wrap="square" lIns="91425" tIns="91425" rIns="91425" bIns="91425" anchor="t" anchorCtr="0">
            <a:noAutofit/>
          </a:bodyPr>
          <a:lstStyle/>
          <a:p>
            <a:pPr algn="ctr">
              <a:spcAft>
                <a:spcPts val="600"/>
              </a:spcAft>
            </a:pPr>
            <a:r>
              <a:rPr lang="en-US" sz="1600" b="1">
                <a:solidFill>
                  <a:srgbClr val="00AEEF"/>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Target Landscape</a:t>
            </a:r>
          </a:p>
          <a:p>
            <a:pPr algn="ctr">
              <a:spcAft>
                <a:spcPts val="1200"/>
              </a:spcAft>
            </a:pPr>
            <a:r>
              <a:rPr lang="en-GB" sz="1100">
                <a:solidFill>
                  <a:srgbClr val="5D5D5D"/>
                </a:solidFill>
                <a:latin typeface="Open Sans" panose="020B0606030504020204" pitchFamily="34" charset="0"/>
                <a:ea typeface="Open Sans" panose="020B0606030504020204" pitchFamily="34" charset="0"/>
                <a:cs typeface="Open Sans" panose="020B0606030504020204" pitchFamily="34" charset="0"/>
              </a:rPr>
              <a:t>Prepare your vision on project management implementation (Waterfall, Agile, or Hybrid).</a:t>
            </a:r>
          </a:p>
        </p:txBody>
      </p:sp>
      <p:sp>
        <p:nvSpPr>
          <p:cNvPr id="61" name="Google Shape;670;p27">
            <a:extLst>
              <a:ext uri="{FF2B5EF4-FFF2-40B4-BE49-F238E27FC236}">
                <a16:creationId xmlns:a16="http://schemas.microsoft.com/office/drawing/2014/main" id="{17DEA301-E0D2-78B3-84B8-955AE51B77F8}"/>
              </a:ext>
            </a:extLst>
          </p:cNvPr>
          <p:cNvSpPr txBox="1"/>
          <p:nvPr/>
        </p:nvSpPr>
        <p:spPr>
          <a:xfrm>
            <a:off x="4303666" y="2543992"/>
            <a:ext cx="3584668" cy="1163896"/>
          </a:xfrm>
          <a:prstGeom prst="rect">
            <a:avLst/>
          </a:prstGeom>
          <a:solidFill>
            <a:srgbClr val="58595B">
              <a:alpha val="8000"/>
            </a:srgbClr>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Develop a strategic roadmap</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Create a roadmap including necessary steps, timelines, and resources required.</a:t>
            </a:r>
          </a:p>
        </p:txBody>
      </p:sp>
      <p:sp>
        <p:nvSpPr>
          <p:cNvPr id="64" name="Google Shape;670;p27">
            <a:extLst>
              <a:ext uri="{FF2B5EF4-FFF2-40B4-BE49-F238E27FC236}">
                <a16:creationId xmlns:a16="http://schemas.microsoft.com/office/drawing/2014/main" id="{58DD2BEB-1697-B038-1347-0152FB0CF980}"/>
              </a:ext>
            </a:extLst>
          </p:cNvPr>
          <p:cNvSpPr txBox="1"/>
          <p:nvPr/>
        </p:nvSpPr>
        <p:spPr>
          <a:xfrm>
            <a:off x="2346363" y="5148479"/>
            <a:ext cx="3584668" cy="1236474"/>
          </a:xfrm>
          <a:prstGeom prst="rect">
            <a:avLst/>
          </a:prstGeom>
          <a:solidFill>
            <a:schemeClr val="accent4">
              <a:alpha val="8000"/>
            </a:schemeClr>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3000"/>
              </a:spcBef>
              <a:spcAft>
                <a:spcPts val="600"/>
              </a:spcAft>
              <a:buClrTx/>
              <a:buSzTx/>
              <a:buFontTx/>
              <a:buNone/>
              <a:tabLst/>
              <a:defRPr/>
            </a:pPr>
            <a:r>
              <a:rPr kumimoji="0" lang="en-US" sz="1600" b="1" i="0" u="none" strike="noStrike" kern="0" cap="none" spc="0" normalizeH="0" baseline="0" noProof="0">
                <a:ln>
                  <a:noFill/>
                </a:ln>
                <a:solidFill>
                  <a:schemeClr val="accent4"/>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Gap Analysis</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Conduct a thorough gap analysis to identify areas where your </a:t>
            </a:r>
            <a:r>
              <a:rPr lang="en-US" sz="1100" kern="0">
                <a:solidFill>
                  <a:srgbClr val="5D5D5D"/>
                </a:solidFill>
                <a:latin typeface="Open Sans" panose="020B0606030504020204" pitchFamily="34" charset="0"/>
                <a:ea typeface="Open Sans" panose="020B0606030504020204" pitchFamily="34" charset="0"/>
                <a:cs typeface="Open Sans" panose="020B0606030504020204" pitchFamily="34" charset="0"/>
              </a:rPr>
              <a:t>project governance</a:t>
            </a:r>
            <a:r>
              <a:rPr kumimoji="0" lang="en-US" sz="1100" b="0" i="0" u="none" strike="noStrike" kern="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 needs to enhance.</a:t>
            </a:r>
          </a:p>
        </p:txBody>
      </p:sp>
      <p:sp>
        <p:nvSpPr>
          <p:cNvPr id="65" name="Google Shape;670;p27">
            <a:extLst>
              <a:ext uri="{FF2B5EF4-FFF2-40B4-BE49-F238E27FC236}">
                <a16:creationId xmlns:a16="http://schemas.microsoft.com/office/drawing/2014/main" id="{3D020587-FD8E-10E3-C64C-DA5E84324DA4}"/>
              </a:ext>
            </a:extLst>
          </p:cNvPr>
          <p:cNvSpPr txBox="1"/>
          <p:nvPr/>
        </p:nvSpPr>
        <p:spPr>
          <a:xfrm>
            <a:off x="6206937" y="5148478"/>
            <a:ext cx="3785536" cy="1236475"/>
          </a:xfrm>
          <a:prstGeom prst="rect">
            <a:avLst/>
          </a:prstGeom>
          <a:solidFill>
            <a:srgbClr val="618D98">
              <a:alpha val="8000"/>
            </a:srgbClr>
          </a:solidFill>
          <a:ln>
            <a:noFill/>
          </a:ln>
        </p:spPr>
        <p:txBody>
          <a:bodyPr spcFirstLastPara="1" wrap="square" lIns="91425" tIns="91425" rIns="91425" bIns="91425" anchor="t" anchorCtr="0">
            <a:noAutofit/>
          </a:bodyPr>
          <a:lstStyle/>
          <a:p>
            <a:pPr algn="ctr">
              <a:spcBef>
                <a:spcPts val="3000"/>
              </a:spcBef>
              <a:spcAft>
                <a:spcPts val="600"/>
              </a:spcAft>
            </a:pPr>
            <a:r>
              <a:rPr lang="en-US" sz="16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Engage Stakeholders</a:t>
            </a:r>
          </a:p>
          <a:p>
            <a:pPr algn="ctr">
              <a:spcAft>
                <a:spcPts val="1200"/>
              </a:spcAft>
            </a:pPr>
            <a:r>
              <a:rPr lang="en-US" sz="1100">
                <a:solidFill>
                  <a:srgbClr val="5D5D5D"/>
                </a:solidFill>
                <a:latin typeface="Open Sans" panose="020B0606030504020204" pitchFamily="34" charset="0"/>
                <a:ea typeface="Open Sans" panose="020B0606030504020204" pitchFamily="34" charset="0"/>
                <a:cs typeface="Open Sans" panose="020B0606030504020204" pitchFamily="34" charset="0"/>
              </a:rPr>
              <a:t>Engage all stakeholders to adapt to the tailored project management approach.</a:t>
            </a:r>
          </a:p>
        </p:txBody>
      </p:sp>
      <p:sp>
        <p:nvSpPr>
          <p:cNvPr id="68" name="Google Shape;670;p27">
            <a:extLst>
              <a:ext uri="{FF2B5EF4-FFF2-40B4-BE49-F238E27FC236}">
                <a16:creationId xmlns:a16="http://schemas.microsoft.com/office/drawing/2014/main" id="{04E058C1-BCA1-C485-0330-D8156C802CE6}"/>
              </a:ext>
            </a:extLst>
          </p:cNvPr>
          <p:cNvSpPr txBox="1"/>
          <p:nvPr/>
        </p:nvSpPr>
        <p:spPr>
          <a:xfrm>
            <a:off x="8273603" y="2543992"/>
            <a:ext cx="3584668" cy="1163896"/>
          </a:xfrm>
          <a:prstGeom prst="rect">
            <a:avLst/>
          </a:prstGeom>
          <a:solidFill>
            <a:srgbClr val="00AEEF">
              <a:alpha val="8000"/>
            </a:srgbClr>
          </a:solidFill>
          <a:ln>
            <a:noFill/>
          </a:ln>
        </p:spPr>
        <p:txBody>
          <a:bodyPr spcFirstLastPara="1" wrap="square" lIns="91425" tIns="91425" rIns="91425" bIns="91425" anchor="t" anchorCtr="0">
            <a:noAutofit/>
          </a:bodyPr>
          <a:lstStyle/>
          <a:p>
            <a:pPr algn="ctr">
              <a:spcAft>
                <a:spcPts val="600"/>
              </a:spcAft>
            </a:pPr>
            <a:r>
              <a:rPr lang="en-US" sz="1600" b="1">
                <a:solidFill>
                  <a:srgbClr val="00AEEF"/>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Always Expert Advice</a:t>
            </a:r>
          </a:p>
          <a:p>
            <a:pPr algn="ctr">
              <a:spcAft>
                <a:spcPts val="600"/>
              </a:spcAft>
            </a:pPr>
            <a:r>
              <a:rPr lang="en-US" sz="1100">
                <a:solidFill>
                  <a:srgbClr val="5D5D5D"/>
                </a:solidFill>
                <a:latin typeface="Open Sans" panose="020B0606030504020204" pitchFamily="34" charset="0"/>
                <a:ea typeface="Open Sans" panose="020B0606030504020204" pitchFamily="34" charset="0"/>
                <a:cs typeface="Open Sans" panose="020B0606030504020204" pitchFamily="34" charset="0"/>
              </a:rPr>
              <a:t>Continually consult with advisors to navigate the complexities and ensure a successful delivery.</a:t>
            </a:r>
          </a:p>
        </p:txBody>
      </p:sp>
      <p:grpSp>
        <p:nvGrpSpPr>
          <p:cNvPr id="118" name="Group 117">
            <a:extLst>
              <a:ext uri="{FF2B5EF4-FFF2-40B4-BE49-F238E27FC236}">
                <a16:creationId xmlns:a16="http://schemas.microsoft.com/office/drawing/2014/main" id="{73AE0A82-03AC-754C-ABAF-FA7D6044428A}"/>
              </a:ext>
            </a:extLst>
          </p:cNvPr>
          <p:cNvGrpSpPr/>
          <p:nvPr/>
        </p:nvGrpSpPr>
        <p:grpSpPr>
          <a:xfrm>
            <a:off x="5733393" y="3359605"/>
            <a:ext cx="725215" cy="1418366"/>
            <a:chOff x="5389253" y="2855231"/>
            <a:chExt cx="725215" cy="1418366"/>
          </a:xfrm>
        </p:grpSpPr>
        <p:sp>
          <p:nvSpPr>
            <p:cNvPr id="71" name="Oval 70">
              <a:extLst>
                <a:ext uri="{FF2B5EF4-FFF2-40B4-BE49-F238E27FC236}">
                  <a16:creationId xmlns:a16="http://schemas.microsoft.com/office/drawing/2014/main" id="{37278EC6-0005-87B3-8D64-B6396AFFF5F9}"/>
                </a:ext>
              </a:extLst>
            </p:cNvPr>
            <p:cNvSpPr/>
            <p:nvPr/>
          </p:nvSpPr>
          <p:spPr>
            <a:xfrm>
              <a:off x="5389253" y="3548382"/>
              <a:ext cx="725215" cy="725215"/>
            </a:xfrm>
            <a:prstGeom prst="ellipse">
              <a:avLst/>
            </a:prstGeom>
            <a:solidFill>
              <a:sysClr val="window" lastClr="FFFFFF"/>
            </a:solidFill>
            <a:ln w="38100" cap="flat" cmpd="sng" algn="ctr">
              <a:solidFill>
                <a:srgbClr val="5859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82" name="Group 81">
              <a:extLst>
                <a:ext uri="{FF2B5EF4-FFF2-40B4-BE49-F238E27FC236}">
                  <a16:creationId xmlns:a16="http://schemas.microsoft.com/office/drawing/2014/main" id="{7B94BB97-A4E7-2CAC-F969-2D041D12F6DA}"/>
                </a:ext>
              </a:extLst>
            </p:cNvPr>
            <p:cNvGrpSpPr/>
            <p:nvPr/>
          </p:nvGrpSpPr>
          <p:grpSpPr>
            <a:xfrm>
              <a:off x="5669350" y="2855231"/>
              <a:ext cx="161658" cy="699513"/>
              <a:chOff x="2094599" y="2718812"/>
              <a:chExt cx="161658" cy="699513"/>
            </a:xfrm>
          </p:grpSpPr>
          <p:cxnSp>
            <p:nvCxnSpPr>
              <p:cNvPr id="83" name="Straight Connector 82">
                <a:extLst>
                  <a:ext uri="{FF2B5EF4-FFF2-40B4-BE49-F238E27FC236}">
                    <a16:creationId xmlns:a16="http://schemas.microsoft.com/office/drawing/2014/main" id="{3B1F6554-C387-78A6-5E45-82C100A2F9EF}"/>
                  </a:ext>
                </a:extLst>
              </p:cNvPr>
              <p:cNvCxnSpPr>
                <a:cxnSpLocks/>
              </p:cNvCxnSpPr>
              <p:nvPr/>
            </p:nvCxnSpPr>
            <p:spPr>
              <a:xfrm flipV="1">
                <a:off x="2175428" y="2837300"/>
                <a:ext cx="0" cy="581025"/>
              </a:xfrm>
              <a:prstGeom prst="line">
                <a:avLst/>
              </a:prstGeom>
              <a:noFill/>
              <a:ln w="38100" cap="flat" cmpd="sng" algn="ctr">
                <a:solidFill>
                  <a:srgbClr val="58595B"/>
                </a:solidFill>
                <a:prstDash val="solid"/>
                <a:miter lim="800000"/>
              </a:ln>
              <a:effectLst/>
            </p:spPr>
          </p:cxnSp>
          <p:sp>
            <p:nvSpPr>
              <p:cNvPr id="84" name="Oval 83">
                <a:extLst>
                  <a:ext uri="{FF2B5EF4-FFF2-40B4-BE49-F238E27FC236}">
                    <a16:creationId xmlns:a16="http://schemas.microsoft.com/office/drawing/2014/main" id="{64C14A28-0B24-F99A-D84A-975C98974AF8}"/>
                  </a:ext>
                </a:extLst>
              </p:cNvPr>
              <p:cNvSpPr/>
              <p:nvPr/>
            </p:nvSpPr>
            <p:spPr>
              <a:xfrm>
                <a:off x="2094599" y="2718812"/>
                <a:ext cx="161658" cy="161658"/>
              </a:xfrm>
              <a:prstGeom prst="ellipse">
                <a:avLst/>
              </a:prstGeom>
              <a:solidFill>
                <a:srgbClr val="58595B"/>
              </a:solidFill>
              <a:ln w="38100" cap="flat" cmpd="sng" algn="ctr">
                <a:solidFill>
                  <a:srgbClr val="5859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20" name="Group 119">
            <a:extLst>
              <a:ext uri="{FF2B5EF4-FFF2-40B4-BE49-F238E27FC236}">
                <a16:creationId xmlns:a16="http://schemas.microsoft.com/office/drawing/2014/main" id="{40F09545-BC82-FE9B-5DE6-04D0FB05DAB9}"/>
              </a:ext>
            </a:extLst>
          </p:cNvPr>
          <p:cNvGrpSpPr/>
          <p:nvPr/>
        </p:nvGrpSpPr>
        <p:grpSpPr>
          <a:xfrm>
            <a:off x="9684719" y="3359605"/>
            <a:ext cx="725215" cy="1418366"/>
            <a:chOff x="7801703" y="2855231"/>
            <a:chExt cx="725215" cy="1418366"/>
          </a:xfrm>
        </p:grpSpPr>
        <p:sp>
          <p:nvSpPr>
            <p:cNvPr id="75" name="Oval 74">
              <a:extLst>
                <a:ext uri="{FF2B5EF4-FFF2-40B4-BE49-F238E27FC236}">
                  <a16:creationId xmlns:a16="http://schemas.microsoft.com/office/drawing/2014/main" id="{169BCA09-A2BA-3D6B-03B6-E84AF3FEC285}"/>
                </a:ext>
              </a:extLst>
            </p:cNvPr>
            <p:cNvSpPr/>
            <p:nvPr/>
          </p:nvSpPr>
          <p:spPr>
            <a:xfrm>
              <a:off x="7801703" y="3548382"/>
              <a:ext cx="725215" cy="725215"/>
            </a:xfrm>
            <a:prstGeom prst="ellipse">
              <a:avLst/>
            </a:prstGeom>
            <a:solidFill>
              <a:sysClr val="window" lastClr="FFFFF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85" name="Group 84">
              <a:extLst>
                <a:ext uri="{FF2B5EF4-FFF2-40B4-BE49-F238E27FC236}">
                  <a16:creationId xmlns:a16="http://schemas.microsoft.com/office/drawing/2014/main" id="{18993995-B564-1451-4102-70291EFD40C7}"/>
                </a:ext>
              </a:extLst>
            </p:cNvPr>
            <p:cNvGrpSpPr/>
            <p:nvPr/>
          </p:nvGrpSpPr>
          <p:grpSpPr>
            <a:xfrm>
              <a:off x="8077463" y="2855231"/>
              <a:ext cx="161658" cy="699513"/>
              <a:chOff x="1094889" y="2729487"/>
              <a:chExt cx="161658" cy="699513"/>
            </a:xfrm>
          </p:grpSpPr>
          <p:cxnSp>
            <p:nvCxnSpPr>
              <p:cNvPr id="86" name="Straight Connector 85">
                <a:extLst>
                  <a:ext uri="{FF2B5EF4-FFF2-40B4-BE49-F238E27FC236}">
                    <a16:creationId xmlns:a16="http://schemas.microsoft.com/office/drawing/2014/main" id="{F65C0961-FBFA-9508-DD46-A6C0B52C30FF}"/>
                  </a:ext>
                </a:extLst>
              </p:cNvPr>
              <p:cNvCxnSpPr>
                <a:cxnSpLocks/>
              </p:cNvCxnSpPr>
              <p:nvPr/>
            </p:nvCxnSpPr>
            <p:spPr>
              <a:xfrm flipV="1">
                <a:off x="1175718" y="2847975"/>
                <a:ext cx="0" cy="581025"/>
              </a:xfrm>
              <a:prstGeom prst="line">
                <a:avLst/>
              </a:prstGeom>
              <a:noFill/>
              <a:ln w="38100" cap="flat" cmpd="sng" algn="ctr">
                <a:solidFill>
                  <a:srgbClr val="00AEEF"/>
                </a:solidFill>
                <a:prstDash val="solid"/>
                <a:miter lim="800000"/>
              </a:ln>
              <a:effectLst/>
            </p:spPr>
          </p:cxnSp>
          <p:sp>
            <p:nvSpPr>
              <p:cNvPr id="87" name="Oval 86">
                <a:extLst>
                  <a:ext uri="{FF2B5EF4-FFF2-40B4-BE49-F238E27FC236}">
                    <a16:creationId xmlns:a16="http://schemas.microsoft.com/office/drawing/2014/main" id="{6BA75462-6920-F6D4-970A-862EFF66DDB1}"/>
                  </a:ext>
                </a:extLst>
              </p:cNvPr>
              <p:cNvSpPr/>
              <p:nvPr/>
            </p:nvSpPr>
            <p:spPr>
              <a:xfrm>
                <a:off x="1094889" y="2729487"/>
                <a:ext cx="161658" cy="161658"/>
              </a:xfrm>
              <a:prstGeom prst="ellipse">
                <a:avLst/>
              </a:prstGeom>
              <a:solidFill>
                <a:srgbClr val="00AEE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19" name="Group 118">
            <a:extLst>
              <a:ext uri="{FF2B5EF4-FFF2-40B4-BE49-F238E27FC236}">
                <a16:creationId xmlns:a16="http://schemas.microsoft.com/office/drawing/2014/main" id="{B17DD34E-70FF-D140-5FCC-6DF783D73051}"/>
              </a:ext>
            </a:extLst>
          </p:cNvPr>
          <p:cNvGrpSpPr/>
          <p:nvPr/>
        </p:nvGrpSpPr>
        <p:grpSpPr>
          <a:xfrm>
            <a:off x="7728547" y="4052756"/>
            <a:ext cx="725215" cy="1416577"/>
            <a:chOff x="6595478" y="3548382"/>
            <a:chExt cx="725215" cy="1416577"/>
          </a:xfrm>
        </p:grpSpPr>
        <p:sp>
          <p:nvSpPr>
            <p:cNvPr id="77" name="Oval 76">
              <a:extLst>
                <a:ext uri="{FF2B5EF4-FFF2-40B4-BE49-F238E27FC236}">
                  <a16:creationId xmlns:a16="http://schemas.microsoft.com/office/drawing/2014/main" id="{70DEEFCA-B779-DA53-5436-A339CEC7A2FB}"/>
                </a:ext>
              </a:extLst>
            </p:cNvPr>
            <p:cNvSpPr/>
            <p:nvPr/>
          </p:nvSpPr>
          <p:spPr>
            <a:xfrm>
              <a:off x="6595478" y="3548382"/>
              <a:ext cx="725215" cy="725215"/>
            </a:xfrm>
            <a:prstGeom prst="ellipse">
              <a:avLst/>
            </a:prstGeom>
            <a:solidFill>
              <a:sysClr val="window" lastClr="FFFFFF"/>
            </a:solidFill>
            <a:ln w="381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100" name="Group 99">
              <a:extLst>
                <a:ext uri="{FF2B5EF4-FFF2-40B4-BE49-F238E27FC236}">
                  <a16:creationId xmlns:a16="http://schemas.microsoft.com/office/drawing/2014/main" id="{68C27826-DAAB-779C-7BB8-DA231E6E94C1}"/>
                </a:ext>
              </a:extLst>
            </p:cNvPr>
            <p:cNvGrpSpPr/>
            <p:nvPr/>
          </p:nvGrpSpPr>
          <p:grpSpPr>
            <a:xfrm rot="10800000">
              <a:off x="6896893" y="4265446"/>
              <a:ext cx="161658" cy="699513"/>
              <a:chOff x="1094889" y="2729487"/>
              <a:chExt cx="161658" cy="699513"/>
            </a:xfrm>
            <a:solidFill>
              <a:srgbClr val="ADD8E6"/>
            </a:solidFill>
          </p:grpSpPr>
          <p:cxnSp>
            <p:nvCxnSpPr>
              <p:cNvPr id="101" name="Straight Connector 100">
                <a:extLst>
                  <a:ext uri="{FF2B5EF4-FFF2-40B4-BE49-F238E27FC236}">
                    <a16:creationId xmlns:a16="http://schemas.microsoft.com/office/drawing/2014/main" id="{8C7B88B2-C3A7-1854-663B-3BDD35895432}"/>
                  </a:ext>
                </a:extLst>
              </p:cNvPr>
              <p:cNvCxnSpPr>
                <a:cxnSpLocks/>
              </p:cNvCxnSpPr>
              <p:nvPr/>
            </p:nvCxnSpPr>
            <p:spPr>
              <a:xfrm flipV="1">
                <a:off x="1175718" y="2847975"/>
                <a:ext cx="0" cy="581025"/>
              </a:xfrm>
              <a:prstGeom prst="line">
                <a:avLst/>
              </a:prstGeom>
              <a:grpFill/>
              <a:ln w="38100" cap="flat" cmpd="sng" algn="ctr">
                <a:solidFill>
                  <a:schemeClr val="accent2">
                    <a:lumMod val="75000"/>
                  </a:schemeClr>
                </a:solidFill>
                <a:prstDash val="solid"/>
                <a:miter lim="800000"/>
              </a:ln>
              <a:effectLst/>
            </p:spPr>
          </p:cxnSp>
          <p:sp>
            <p:nvSpPr>
              <p:cNvPr id="102" name="Oval 101">
                <a:extLst>
                  <a:ext uri="{FF2B5EF4-FFF2-40B4-BE49-F238E27FC236}">
                    <a16:creationId xmlns:a16="http://schemas.microsoft.com/office/drawing/2014/main" id="{871A89B8-EE43-C9E1-B702-45A3242CD31E}"/>
                  </a:ext>
                </a:extLst>
              </p:cNvPr>
              <p:cNvSpPr/>
              <p:nvPr/>
            </p:nvSpPr>
            <p:spPr>
              <a:xfrm>
                <a:off x="1094889" y="2729487"/>
                <a:ext cx="161658" cy="161658"/>
              </a:xfrm>
              <a:prstGeom prst="ellipse">
                <a:avLst/>
              </a:prstGeom>
              <a:solidFill>
                <a:schemeClr val="accent2">
                  <a:lumMod val="75000"/>
                </a:schemeClr>
              </a:solidFill>
              <a:ln w="381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sp>
        <p:nvSpPr>
          <p:cNvPr id="78" name="Oval 77">
            <a:extLst>
              <a:ext uri="{FF2B5EF4-FFF2-40B4-BE49-F238E27FC236}">
                <a16:creationId xmlns:a16="http://schemas.microsoft.com/office/drawing/2014/main" id="{ECBA827B-A461-6BED-DDB5-4EA39ED83F47}"/>
              </a:ext>
            </a:extLst>
          </p:cNvPr>
          <p:cNvSpPr/>
          <p:nvPr/>
        </p:nvSpPr>
        <p:spPr>
          <a:xfrm>
            <a:off x="3763516" y="4052752"/>
            <a:ext cx="725215" cy="725215"/>
          </a:xfrm>
          <a:prstGeom prst="ellipse">
            <a:avLst/>
          </a:prstGeom>
          <a:solidFill>
            <a:sysClr val="window" lastClr="FFFFFF"/>
          </a:solidFill>
          <a:ln w="3810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103" name="Group 102">
            <a:extLst>
              <a:ext uri="{FF2B5EF4-FFF2-40B4-BE49-F238E27FC236}">
                <a16:creationId xmlns:a16="http://schemas.microsoft.com/office/drawing/2014/main" id="{D1008D0D-49F6-FCDE-78B7-C84B0548E847}"/>
              </a:ext>
            </a:extLst>
          </p:cNvPr>
          <p:cNvGrpSpPr/>
          <p:nvPr/>
        </p:nvGrpSpPr>
        <p:grpSpPr>
          <a:xfrm rot="10800000">
            <a:off x="4061920" y="4769820"/>
            <a:ext cx="161658" cy="699513"/>
            <a:chOff x="2094599" y="2718812"/>
            <a:chExt cx="161658" cy="699513"/>
          </a:xfrm>
          <a:solidFill>
            <a:schemeClr val="accent4"/>
          </a:solidFill>
        </p:grpSpPr>
        <p:cxnSp>
          <p:nvCxnSpPr>
            <p:cNvPr id="104" name="Straight Connector 103">
              <a:extLst>
                <a:ext uri="{FF2B5EF4-FFF2-40B4-BE49-F238E27FC236}">
                  <a16:creationId xmlns:a16="http://schemas.microsoft.com/office/drawing/2014/main" id="{C2933CC6-D4F3-9092-E3C4-B585903A2D6A}"/>
                </a:ext>
              </a:extLst>
            </p:cNvPr>
            <p:cNvCxnSpPr>
              <a:cxnSpLocks/>
            </p:cNvCxnSpPr>
            <p:nvPr/>
          </p:nvCxnSpPr>
          <p:spPr>
            <a:xfrm flipV="1">
              <a:off x="2175428" y="2837300"/>
              <a:ext cx="0" cy="581025"/>
            </a:xfrm>
            <a:prstGeom prst="line">
              <a:avLst/>
            </a:prstGeom>
            <a:grpFill/>
            <a:ln w="38100" cap="flat" cmpd="sng" algn="ctr">
              <a:solidFill>
                <a:schemeClr val="bg2"/>
              </a:solidFill>
              <a:prstDash val="solid"/>
              <a:miter lim="800000"/>
            </a:ln>
            <a:effectLst/>
          </p:spPr>
        </p:cxnSp>
        <p:sp>
          <p:nvSpPr>
            <p:cNvPr id="105" name="Oval 104">
              <a:extLst>
                <a:ext uri="{FF2B5EF4-FFF2-40B4-BE49-F238E27FC236}">
                  <a16:creationId xmlns:a16="http://schemas.microsoft.com/office/drawing/2014/main" id="{29FB4720-8E60-E02B-8BF7-C1EF93C56261}"/>
                </a:ext>
              </a:extLst>
            </p:cNvPr>
            <p:cNvSpPr/>
            <p:nvPr/>
          </p:nvSpPr>
          <p:spPr>
            <a:xfrm>
              <a:off x="2094599" y="2718812"/>
              <a:ext cx="161658" cy="161658"/>
            </a:xfrm>
            <a:prstGeom prst="ellipse">
              <a:avLst/>
            </a:prstGeom>
            <a:grpFill/>
            <a:ln w="3810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pic>
        <p:nvPicPr>
          <p:cNvPr id="112" name="Picture 111" descr="A picture containing black, darkness&#10;&#10;Description automatically generated">
            <a:extLst>
              <a:ext uri="{FF2B5EF4-FFF2-40B4-BE49-F238E27FC236}">
                <a16:creationId xmlns:a16="http://schemas.microsoft.com/office/drawing/2014/main" id="{6BA6F26C-C8DD-759A-2BD8-93383A27FC51}"/>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5830192" y="4129749"/>
            <a:ext cx="540000" cy="540000"/>
          </a:xfrm>
          <a:prstGeom prst="rect">
            <a:avLst/>
          </a:prstGeom>
        </p:spPr>
      </p:pic>
      <p:sp>
        <p:nvSpPr>
          <p:cNvPr id="122" name="TextBox 121">
            <a:extLst>
              <a:ext uri="{FF2B5EF4-FFF2-40B4-BE49-F238E27FC236}">
                <a16:creationId xmlns:a16="http://schemas.microsoft.com/office/drawing/2014/main" id="{3B1DB27E-F60D-DACA-4486-BC71A247FA9E}"/>
              </a:ext>
            </a:extLst>
          </p:cNvPr>
          <p:cNvSpPr txBox="1"/>
          <p:nvPr/>
        </p:nvSpPr>
        <p:spPr>
          <a:xfrm>
            <a:off x="333729" y="1046265"/>
            <a:ext cx="11524542" cy="954107"/>
          </a:xfrm>
          <a:prstGeom prst="rect">
            <a:avLst/>
          </a:prstGeom>
          <a:noFill/>
        </p:spPr>
        <p:txBody>
          <a:bodyPr wrap="square">
            <a:spAutoFit/>
          </a:bodyPr>
          <a:lstStyle/>
          <a:p>
            <a:pPr marL="0" indent="0" algn="just">
              <a:buNone/>
            </a:pPr>
            <a:r>
              <a:rPr kumimoji="0" lang="en-GB" sz="1400" b="0" i="0" u="none" strike="noStrike" kern="1200" cap="none" spc="0" normalizeH="0" baseline="0" noProof="0">
                <a:ln>
                  <a:noFill/>
                </a:ln>
                <a:solidFill>
                  <a:srgbClr val="525252"/>
                </a:solidFill>
                <a:effectLst/>
                <a:uLnTx/>
                <a:uFillTx/>
                <a:latin typeface="Open Sans"/>
                <a:ea typeface="+mn-ea"/>
                <a:cs typeface="+mn-cs"/>
              </a:rPr>
              <a:t>FiSer Consulting is a young, niche and independent consulting firm with an exclusive focus on international business transformation within Financial Services. Our people have a broad range of project management experience with all large Dutch banks, multiple international insurers and smaller clients. With </a:t>
            </a:r>
            <a:r>
              <a:rPr kumimoji="0" lang="en-GB" sz="1400" b="0" i="0" u="none" strike="noStrike" kern="1200" cap="none" spc="0" normalizeH="0" baseline="0" noProof="0" err="1">
                <a:ln>
                  <a:noFill/>
                </a:ln>
                <a:solidFill>
                  <a:srgbClr val="525252"/>
                </a:solidFill>
                <a:effectLst/>
                <a:uLnTx/>
                <a:uFillTx/>
                <a:latin typeface="Open Sans"/>
                <a:ea typeface="+mn-ea"/>
                <a:cs typeface="+mn-cs"/>
              </a:rPr>
              <a:t>FiSer’s</a:t>
            </a:r>
            <a:r>
              <a:rPr kumimoji="0" lang="en-GB" sz="1400" b="0" i="0" u="none" strike="noStrike" kern="1200" cap="none" spc="0" normalizeH="0" baseline="0" noProof="0">
                <a:ln>
                  <a:noFill/>
                </a:ln>
                <a:solidFill>
                  <a:srgbClr val="525252"/>
                </a:solidFill>
                <a:effectLst/>
                <a:uLnTx/>
                <a:uFillTx/>
                <a:latin typeface="Open Sans"/>
                <a:ea typeface="+mn-ea"/>
                <a:cs typeface="+mn-cs"/>
              </a:rPr>
              <a:t> expertise, we will</a:t>
            </a:r>
            <a:r>
              <a:rPr lang="en-GB" sz="1400">
                <a:solidFill>
                  <a:srgbClr val="525252"/>
                </a:solidFill>
                <a:latin typeface="Open Sans"/>
              </a:rPr>
              <a:t> tailor a project governance that fits your project needs and address the pain points that your organisation may encounter when implementing the new project approach.</a:t>
            </a:r>
            <a:endParaRPr lang="en-US" sz="1400" b="1">
              <a:latin typeface="Open Sans" panose="020B0606030504020204" pitchFamily="34" charset="0"/>
              <a:ea typeface="Open Sans" panose="020B0606030504020204" pitchFamily="34" charset="0"/>
              <a:cs typeface="Open Sans" panose="020B0606030504020204" pitchFamily="34" charset="0"/>
            </a:endParaRPr>
          </a:p>
        </p:txBody>
      </p:sp>
      <p:grpSp>
        <p:nvGrpSpPr>
          <p:cNvPr id="116" name="Group 115">
            <a:extLst>
              <a:ext uri="{FF2B5EF4-FFF2-40B4-BE49-F238E27FC236}">
                <a16:creationId xmlns:a16="http://schemas.microsoft.com/office/drawing/2014/main" id="{C8B6DE8E-8518-6A5E-911D-ABDE6EC7E668}"/>
              </a:ext>
            </a:extLst>
          </p:cNvPr>
          <p:cNvGrpSpPr/>
          <p:nvPr/>
        </p:nvGrpSpPr>
        <p:grpSpPr>
          <a:xfrm>
            <a:off x="1808848" y="3377346"/>
            <a:ext cx="6552306" cy="1382881"/>
            <a:chOff x="2976803" y="2872972"/>
            <a:chExt cx="6552306" cy="1382881"/>
          </a:xfrm>
        </p:grpSpPr>
        <p:sp>
          <p:nvSpPr>
            <p:cNvPr id="70" name="Oval 69">
              <a:extLst>
                <a:ext uri="{FF2B5EF4-FFF2-40B4-BE49-F238E27FC236}">
                  <a16:creationId xmlns:a16="http://schemas.microsoft.com/office/drawing/2014/main" id="{AD2E407A-3473-FB4C-2D3D-A2F4B9B3115C}"/>
                </a:ext>
              </a:extLst>
            </p:cNvPr>
            <p:cNvSpPr/>
            <p:nvPr/>
          </p:nvSpPr>
          <p:spPr>
            <a:xfrm>
              <a:off x="2976803" y="3530638"/>
              <a:ext cx="725215" cy="725215"/>
            </a:xfrm>
            <a:prstGeom prst="ellipse">
              <a:avLst/>
            </a:prstGeom>
            <a:solidFill>
              <a:sysClr val="window" lastClr="FFFFF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79" name="Group 78">
              <a:extLst>
                <a:ext uri="{FF2B5EF4-FFF2-40B4-BE49-F238E27FC236}">
                  <a16:creationId xmlns:a16="http://schemas.microsoft.com/office/drawing/2014/main" id="{C380D8ED-3401-9E3C-4451-A8714AA680A1}"/>
                </a:ext>
              </a:extLst>
            </p:cNvPr>
            <p:cNvGrpSpPr/>
            <p:nvPr/>
          </p:nvGrpSpPr>
          <p:grpSpPr>
            <a:xfrm>
              <a:off x="3253889" y="2872972"/>
              <a:ext cx="161658" cy="657666"/>
              <a:chOff x="1094889" y="2729487"/>
              <a:chExt cx="161658" cy="657666"/>
            </a:xfrm>
          </p:grpSpPr>
          <p:cxnSp>
            <p:nvCxnSpPr>
              <p:cNvPr id="80" name="Straight Connector 79">
                <a:extLst>
                  <a:ext uri="{FF2B5EF4-FFF2-40B4-BE49-F238E27FC236}">
                    <a16:creationId xmlns:a16="http://schemas.microsoft.com/office/drawing/2014/main" id="{F208235A-1260-3B5B-84CA-8156517A1F9A}"/>
                  </a:ext>
                </a:extLst>
              </p:cNvPr>
              <p:cNvCxnSpPr>
                <a:cxnSpLocks/>
                <a:stCxn id="70" idx="0"/>
                <a:endCxn id="81" idx="4"/>
              </p:cNvCxnSpPr>
              <p:nvPr/>
            </p:nvCxnSpPr>
            <p:spPr>
              <a:xfrm flipH="1" flipV="1">
                <a:off x="1175718" y="2891145"/>
                <a:ext cx="4693" cy="496008"/>
              </a:xfrm>
              <a:prstGeom prst="line">
                <a:avLst/>
              </a:prstGeom>
              <a:noFill/>
              <a:ln w="38100" cap="flat" cmpd="sng" algn="ctr">
                <a:solidFill>
                  <a:srgbClr val="00AEEF"/>
                </a:solidFill>
                <a:prstDash val="solid"/>
                <a:miter lim="800000"/>
              </a:ln>
              <a:effectLst/>
            </p:spPr>
          </p:cxnSp>
          <p:sp>
            <p:nvSpPr>
              <p:cNvPr id="81" name="Oval 80">
                <a:extLst>
                  <a:ext uri="{FF2B5EF4-FFF2-40B4-BE49-F238E27FC236}">
                    <a16:creationId xmlns:a16="http://schemas.microsoft.com/office/drawing/2014/main" id="{610A0CF7-A659-2FAF-D89C-7EE0FAECFF61}"/>
                  </a:ext>
                </a:extLst>
              </p:cNvPr>
              <p:cNvSpPr/>
              <p:nvPr/>
            </p:nvSpPr>
            <p:spPr>
              <a:xfrm>
                <a:off x="1094889" y="2729487"/>
                <a:ext cx="161658" cy="161658"/>
              </a:xfrm>
              <a:prstGeom prst="ellipse">
                <a:avLst/>
              </a:prstGeom>
              <a:solidFill>
                <a:srgbClr val="00AEE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pic>
          <p:nvPicPr>
            <p:cNvPr id="110" name="Picture 109" descr="A picture containing black, darkness&#10;&#10;Description automatically generated">
              <a:extLst>
                <a:ext uri="{FF2B5EF4-FFF2-40B4-BE49-F238E27FC236}">
                  <a16:creationId xmlns:a16="http://schemas.microsoft.com/office/drawing/2014/main" id="{C38D4BAF-F5BA-C6AB-D5A4-35B634895B01}"/>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89109" y="3617682"/>
              <a:ext cx="540000" cy="540000"/>
            </a:xfrm>
            <a:prstGeom prst="rect">
              <a:avLst/>
            </a:prstGeom>
          </p:spPr>
        </p:pic>
      </p:grpSp>
      <p:pic>
        <p:nvPicPr>
          <p:cNvPr id="127" name="Picture 126" descr="A picture containing black, darkness&#10;&#10;Description automatically generated">
            <a:extLst>
              <a:ext uri="{FF2B5EF4-FFF2-40B4-BE49-F238E27FC236}">
                <a16:creationId xmlns:a16="http://schemas.microsoft.com/office/drawing/2014/main" id="{CD8D3F8F-BBD0-91D1-0BA8-11416457D6C9}"/>
              </a:ext>
            </a:extLst>
          </p:cNvPr>
          <p:cNvPicPr>
            <a:picLocks noChangeAspect="1"/>
          </p:cNvPicPr>
          <p:nvPr/>
        </p:nvPicPr>
        <p:blipFill>
          <a:blip r:embed="rId4">
            <a:duotone>
              <a:schemeClr val="accent4">
                <a:shade val="45000"/>
                <a:satMod val="135000"/>
              </a:schemeClr>
              <a:prstClr val="white"/>
            </a:duotone>
            <a:alphaModFix amt="65000"/>
            <a:extLst>
              <a:ext uri="{BEBA8EAE-BF5A-486C-A8C5-ECC9F3942E4B}">
                <a14:imgProps xmlns:a14="http://schemas.microsoft.com/office/drawing/2010/main">
                  <a14:imgLayer r:embed="rId5">
                    <a14:imgEffect>
                      <a14:colorTemperature colorTemp="7200"/>
                    </a14:imgEffect>
                    <a14:imgEffect>
                      <a14:saturation sat="2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886872" y="4111458"/>
            <a:ext cx="504000" cy="504000"/>
          </a:xfrm>
          <a:prstGeom prst="rect">
            <a:avLst/>
          </a:prstGeom>
        </p:spPr>
      </p:pic>
      <p:pic>
        <p:nvPicPr>
          <p:cNvPr id="130" name="Picture 129" descr="A black background with a black square&#10;&#10;Description automatically generated">
            <a:extLst>
              <a:ext uri="{FF2B5EF4-FFF2-40B4-BE49-F238E27FC236}">
                <a16:creationId xmlns:a16="http://schemas.microsoft.com/office/drawing/2014/main" id="{533D1813-99D5-BECC-925E-0B0BE4F1BD4B}"/>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62280" y="4167875"/>
            <a:ext cx="408965" cy="408965"/>
          </a:xfrm>
          <a:prstGeom prst="rect">
            <a:avLst/>
          </a:prstGeom>
        </p:spPr>
      </p:pic>
      <p:pic>
        <p:nvPicPr>
          <p:cNvPr id="133" name="Picture 132" descr="A black background with a black square&#10;&#10;Description automatically generated">
            <a:extLst>
              <a:ext uri="{FF2B5EF4-FFF2-40B4-BE49-F238E27FC236}">
                <a16:creationId xmlns:a16="http://schemas.microsoft.com/office/drawing/2014/main" id="{582B9F8F-4A20-DD48-D09E-BFAE66F032FF}"/>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820192" y="4153361"/>
            <a:ext cx="442232" cy="442232"/>
          </a:xfrm>
          <a:prstGeom prst="rect">
            <a:avLst/>
          </a:prstGeom>
        </p:spPr>
      </p:pic>
    </p:spTree>
    <p:extLst>
      <p:ext uri="{BB962C8B-B14F-4D97-AF65-F5344CB8AC3E}">
        <p14:creationId xmlns:p14="http://schemas.microsoft.com/office/powerpoint/2010/main" val="4010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69B4-63E7-4243-73E8-F38EE6339BAF}"/>
              </a:ext>
            </a:extLst>
          </p:cNvPr>
          <p:cNvSpPr>
            <a:spLocks noGrp="1"/>
          </p:cNvSpPr>
          <p:nvPr>
            <p:ph type="title"/>
          </p:nvPr>
        </p:nvSpPr>
        <p:spPr/>
        <p:txBody>
          <a:bodyPr>
            <a:normAutofit fontScale="90000"/>
          </a:bodyPr>
          <a:lstStyle/>
          <a:p>
            <a:r>
              <a:rPr lang="en-GB"/>
              <a:t>Contact our colleagues at </a:t>
            </a:r>
            <a:r>
              <a:rPr lang="en-GB" err="1"/>
              <a:t>FiSer</a:t>
            </a:r>
            <a:r>
              <a:rPr lang="en-GB"/>
              <a:t> Consulting for further assistance</a:t>
            </a:r>
            <a:endParaRPr lang="en-US"/>
          </a:p>
        </p:txBody>
      </p:sp>
      <p:sp>
        <p:nvSpPr>
          <p:cNvPr id="4" name="Slide Number Placeholder 3">
            <a:extLst>
              <a:ext uri="{FF2B5EF4-FFF2-40B4-BE49-F238E27FC236}">
                <a16:creationId xmlns:a16="http://schemas.microsoft.com/office/drawing/2014/main" id="{45019B2F-1808-C303-7482-FB8052BC04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L" sz="1200" b="0" i="0" u="none" strike="noStrike" kern="1200" cap="none" spc="0" normalizeH="0" baseline="0" noProof="0">
              <a:ln>
                <a:noFill/>
              </a:ln>
              <a:solidFill>
                <a:srgbClr val="525252"/>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77F610A0-E536-A579-AF0E-364D198C2C55}"/>
              </a:ext>
            </a:extLst>
          </p:cNvPr>
          <p:cNvSpPr txBox="1">
            <a:spLocks/>
          </p:cNvSpPr>
          <p:nvPr/>
        </p:nvSpPr>
        <p:spPr>
          <a:xfrm>
            <a:off x="9448800" y="63563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L" sz="1200" b="0" i="0" u="none" strike="noStrike" kern="1200" cap="none" spc="0" normalizeH="0" baseline="0" noProof="0">
              <a:ln>
                <a:noFill/>
              </a:ln>
              <a:solidFill>
                <a:srgbClr val="525252"/>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2577EB4F-41A6-967F-34ED-E237AD8B055E}"/>
              </a:ext>
            </a:extLst>
          </p:cNvPr>
          <p:cNvGrpSpPr/>
          <p:nvPr/>
        </p:nvGrpSpPr>
        <p:grpSpPr>
          <a:xfrm>
            <a:off x="1552205" y="6137280"/>
            <a:ext cx="9087590" cy="357597"/>
            <a:chOff x="1255739" y="6186528"/>
            <a:chExt cx="9144571" cy="357597"/>
          </a:xfrm>
        </p:grpSpPr>
        <p:sp>
          <p:nvSpPr>
            <p:cNvPr id="17" name="object 9">
              <a:hlinkClick r:id="rId3"/>
              <a:extLst>
                <a:ext uri="{FF2B5EF4-FFF2-40B4-BE49-F238E27FC236}">
                  <a16:creationId xmlns:a16="http://schemas.microsoft.com/office/drawing/2014/main" id="{0928AE3C-8675-FC6D-D31C-82D724731045}"/>
                </a:ext>
              </a:extLst>
            </p:cNvPr>
            <p:cNvSpPr/>
            <p:nvPr/>
          </p:nvSpPr>
          <p:spPr>
            <a:xfrm>
              <a:off x="7956021" y="6193084"/>
              <a:ext cx="341991" cy="327955"/>
            </a:xfrm>
            <a:custGeom>
              <a:avLst/>
              <a:gdLst/>
              <a:ahLst/>
              <a:cxnLst/>
              <a:rect l="l" t="t" r="r" b="b"/>
              <a:pathLst>
                <a:path w="770254" h="771525">
                  <a:moveTo>
                    <a:pt x="705912" y="771524"/>
                  </a:moveTo>
                  <a:lnTo>
                    <a:pt x="64068" y="771524"/>
                  </a:lnTo>
                  <a:lnTo>
                    <a:pt x="39240" y="766507"/>
                  </a:lnTo>
                  <a:lnTo>
                    <a:pt x="18863" y="752806"/>
                  </a:lnTo>
                  <a:lnTo>
                    <a:pt x="5071" y="732446"/>
                  </a:lnTo>
                  <a:lnTo>
                    <a:pt x="0" y="707456"/>
                  </a:lnTo>
                  <a:lnTo>
                    <a:pt x="0" y="64068"/>
                  </a:lnTo>
                  <a:lnTo>
                    <a:pt x="5017" y="39240"/>
                  </a:lnTo>
                  <a:lnTo>
                    <a:pt x="18718" y="18863"/>
                  </a:lnTo>
                  <a:lnTo>
                    <a:pt x="39077" y="5071"/>
                  </a:lnTo>
                  <a:lnTo>
                    <a:pt x="64068" y="0"/>
                  </a:lnTo>
                  <a:lnTo>
                    <a:pt x="706298" y="0"/>
                  </a:lnTo>
                  <a:lnTo>
                    <a:pt x="751599" y="18863"/>
                  </a:lnTo>
                  <a:lnTo>
                    <a:pt x="769981" y="64068"/>
                  </a:lnTo>
                  <a:lnTo>
                    <a:pt x="769981" y="123505"/>
                  </a:lnTo>
                  <a:lnTo>
                    <a:pt x="170978" y="123505"/>
                  </a:lnTo>
                  <a:lnTo>
                    <a:pt x="145704" y="128589"/>
                  </a:lnTo>
                  <a:lnTo>
                    <a:pt x="125097" y="142465"/>
                  </a:lnTo>
                  <a:lnTo>
                    <a:pt x="111221" y="163072"/>
                  </a:lnTo>
                  <a:lnTo>
                    <a:pt x="106137" y="188346"/>
                  </a:lnTo>
                  <a:lnTo>
                    <a:pt x="111221" y="213620"/>
                  </a:lnTo>
                  <a:lnTo>
                    <a:pt x="125097" y="234226"/>
                  </a:lnTo>
                  <a:lnTo>
                    <a:pt x="145704" y="248102"/>
                  </a:lnTo>
                  <a:lnTo>
                    <a:pt x="170978" y="253186"/>
                  </a:lnTo>
                  <a:lnTo>
                    <a:pt x="769981" y="253186"/>
                  </a:lnTo>
                  <a:lnTo>
                    <a:pt x="769981" y="286764"/>
                  </a:lnTo>
                  <a:lnTo>
                    <a:pt x="527215" y="286764"/>
                  </a:lnTo>
                  <a:lnTo>
                    <a:pt x="509756" y="287205"/>
                  </a:lnTo>
                  <a:lnTo>
                    <a:pt x="487123" y="290286"/>
                  </a:lnTo>
                  <a:lnTo>
                    <a:pt x="471919" y="294483"/>
                  </a:lnTo>
                  <a:lnTo>
                    <a:pt x="114242" y="294483"/>
                  </a:lnTo>
                  <a:lnTo>
                    <a:pt x="114242" y="636440"/>
                  </a:lnTo>
                  <a:lnTo>
                    <a:pt x="769981" y="636440"/>
                  </a:lnTo>
                  <a:lnTo>
                    <a:pt x="769981" y="707456"/>
                  </a:lnTo>
                  <a:lnTo>
                    <a:pt x="764963" y="732284"/>
                  </a:lnTo>
                  <a:lnTo>
                    <a:pt x="751262" y="752661"/>
                  </a:lnTo>
                  <a:lnTo>
                    <a:pt x="730903" y="766453"/>
                  </a:lnTo>
                  <a:lnTo>
                    <a:pt x="705912" y="771524"/>
                  </a:lnTo>
                  <a:close/>
                </a:path>
                <a:path w="770254" h="771525">
                  <a:moveTo>
                    <a:pt x="769981" y="253186"/>
                  </a:moveTo>
                  <a:lnTo>
                    <a:pt x="170978" y="253186"/>
                  </a:lnTo>
                  <a:lnTo>
                    <a:pt x="196252" y="248102"/>
                  </a:lnTo>
                  <a:lnTo>
                    <a:pt x="216858" y="234226"/>
                  </a:lnTo>
                  <a:lnTo>
                    <a:pt x="230734" y="213620"/>
                  </a:lnTo>
                  <a:lnTo>
                    <a:pt x="235818" y="188346"/>
                  </a:lnTo>
                  <a:lnTo>
                    <a:pt x="230734" y="163072"/>
                  </a:lnTo>
                  <a:lnTo>
                    <a:pt x="216858" y="142465"/>
                  </a:lnTo>
                  <a:lnTo>
                    <a:pt x="196252" y="128589"/>
                  </a:lnTo>
                  <a:lnTo>
                    <a:pt x="170978" y="123505"/>
                  </a:lnTo>
                  <a:lnTo>
                    <a:pt x="769981" y="123505"/>
                  </a:lnTo>
                  <a:lnTo>
                    <a:pt x="769981" y="253186"/>
                  </a:lnTo>
                  <a:close/>
                </a:path>
                <a:path w="770254" h="771525">
                  <a:moveTo>
                    <a:pt x="769981" y="636440"/>
                  </a:moveTo>
                  <a:lnTo>
                    <a:pt x="656510" y="636440"/>
                  </a:lnTo>
                  <a:lnTo>
                    <a:pt x="656896" y="423393"/>
                  </a:lnTo>
                  <a:lnTo>
                    <a:pt x="656021" y="410433"/>
                  </a:lnTo>
                  <a:lnTo>
                    <a:pt x="637194" y="343120"/>
                  </a:lnTo>
                  <a:lnTo>
                    <a:pt x="611353" y="313009"/>
                  </a:lnTo>
                  <a:lnTo>
                    <a:pt x="560600" y="289466"/>
                  </a:lnTo>
                  <a:lnTo>
                    <a:pt x="527215" y="286764"/>
                  </a:lnTo>
                  <a:lnTo>
                    <a:pt x="769981" y="286764"/>
                  </a:lnTo>
                  <a:lnTo>
                    <a:pt x="769981" y="636440"/>
                  </a:lnTo>
                  <a:close/>
                </a:path>
                <a:path w="770254" h="771525">
                  <a:moveTo>
                    <a:pt x="301045" y="636440"/>
                  </a:moveTo>
                  <a:lnTo>
                    <a:pt x="228099" y="636440"/>
                  </a:lnTo>
                  <a:lnTo>
                    <a:pt x="228099" y="294483"/>
                  </a:lnTo>
                  <a:lnTo>
                    <a:pt x="301045" y="294483"/>
                  </a:lnTo>
                  <a:lnTo>
                    <a:pt x="301045" y="636440"/>
                  </a:lnTo>
                  <a:close/>
                </a:path>
                <a:path w="770254" h="771525">
                  <a:moveTo>
                    <a:pt x="411428" y="341570"/>
                  </a:moveTo>
                  <a:lnTo>
                    <a:pt x="411428" y="294483"/>
                  </a:lnTo>
                  <a:lnTo>
                    <a:pt x="471919" y="294483"/>
                  </a:lnTo>
                  <a:lnTo>
                    <a:pt x="463116" y="296914"/>
                  </a:lnTo>
                  <a:lnTo>
                    <a:pt x="441532" y="307992"/>
                  </a:lnTo>
                  <a:lnTo>
                    <a:pt x="426082" y="320891"/>
                  </a:lnTo>
                  <a:lnTo>
                    <a:pt x="416928" y="331583"/>
                  </a:lnTo>
                  <a:lnTo>
                    <a:pt x="412550" y="338874"/>
                  </a:lnTo>
                  <a:lnTo>
                    <a:pt x="411428" y="341570"/>
                  </a:lnTo>
                  <a:close/>
                </a:path>
                <a:path w="770254" h="771525">
                  <a:moveTo>
                    <a:pt x="542267" y="636440"/>
                  </a:moveTo>
                  <a:lnTo>
                    <a:pt x="416059" y="636440"/>
                  </a:lnTo>
                  <a:lnTo>
                    <a:pt x="416059" y="433427"/>
                  </a:lnTo>
                  <a:lnTo>
                    <a:pt x="418249" y="425099"/>
                  </a:lnTo>
                  <a:lnTo>
                    <a:pt x="427493" y="406748"/>
                  </a:lnTo>
                  <a:lnTo>
                    <a:pt x="447810" y="388325"/>
                  </a:lnTo>
                  <a:lnTo>
                    <a:pt x="483216" y="379780"/>
                  </a:lnTo>
                  <a:lnTo>
                    <a:pt x="516933" y="387999"/>
                  </a:lnTo>
                  <a:lnTo>
                    <a:pt x="533535" y="406459"/>
                  </a:lnTo>
                  <a:lnTo>
                    <a:pt x="539065" y="424991"/>
                  </a:lnTo>
                  <a:lnTo>
                    <a:pt x="539565" y="433427"/>
                  </a:lnTo>
                  <a:lnTo>
                    <a:pt x="542267" y="636440"/>
                  </a:lnTo>
                  <a:close/>
                </a:path>
              </a:pathLst>
            </a:custGeom>
            <a:solidFill>
              <a:srgbClr val="0177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18" name="TextBox 17">
              <a:extLst>
                <a:ext uri="{FF2B5EF4-FFF2-40B4-BE49-F238E27FC236}">
                  <a16:creationId xmlns:a16="http://schemas.microsoft.com/office/drawing/2014/main" id="{BC50757C-C35C-9EF8-6091-E14191538694}"/>
                </a:ext>
              </a:extLst>
            </p:cNvPr>
            <p:cNvSpPr txBox="1"/>
            <p:nvPr/>
          </p:nvSpPr>
          <p:spPr>
            <a:xfrm>
              <a:off x="5079526" y="6193084"/>
              <a:ext cx="2020772"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err="1">
                  <a:ln>
                    <a:noFill/>
                  </a:ln>
                  <a:solidFill>
                    <a:srgbClr val="00AEEF"/>
                  </a:solidFill>
                  <a:effectLst/>
                  <a:uLnTx/>
                  <a:uFillTx/>
                  <a:latin typeface="Open Sans" pitchFamily="2" charset="0"/>
                  <a:ea typeface="Open Sans" pitchFamily="2" charset="0"/>
                  <a:cs typeface="Open Sans" pitchFamily="2" charset="0"/>
                </a:rPr>
                <a:t>info@fiser.consulting</a:t>
              </a:r>
              <a:endPar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19" name="object 11">
              <a:hlinkClick r:id="rId4"/>
              <a:extLst>
                <a:ext uri="{FF2B5EF4-FFF2-40B4-BE49-F238E27FC236}">
                  <a16:creationId xmlns:a16="http://schemas.microsoft.com/office/drawing/2014/main" id="{2CF57F61-AB5A-773E-1480-7C856DE34EB2}"/>
                </a:ext>
              </a:extLst>
            </p:cNvPr>
            <p:cNvSpPr/>
            <p:nvPr/>
          </p:nvSpPr>
          <p:spPr>
            <a:xfrm>
              <a:off x="1476942" y="6186528"/>
              <a:ext cx="360818" cy="357597"/>
            </a:xfrm>
            <a:custGeom>
              <a:avLst/>
              <a:gdLst/>
              <a:ahLst/>
              <a:cxnLst/>
              <a:rect l="l" t="t" r="r" b="b"/>
              <a:pathLst>
                <a:path w="751204" h="752475">
                  <a:moveTo>
                    <a:pt x="375384" y="752035"/>
                  </a:moveTo>
                  <a:lnTo>
                    <a:pt x="328303" y="749110"/>
                  </a:lnTo>
                  <a:lnTo>
                    <a:pt x="282965" y="740572"/>
                  </a:lnTo>
                  <a:lnTo>
                    <a:pt x="239722" y="726771"/>
                  </a:lnTo>
                  <a:lnTo>
                    <a:pt x="198928" y="708059"/>
                  </a:lnTo>
                  <a:lnTo>
                    <a:pt x="160932" y="684788"/>
                  </a:lnTo>
                  <a:lnTo>
                    <a:pt x="126089" y="657308"/>
                  </a:lnTo>
                  <a:lnTo>
                    <a:pt x="94749" y="625972"/>
                  </a:lnTo>
                  <a:lnTo>
                    <a:pt x="67264" y="591131"/>
                  </a:lnTo>
                  <a:lnTo>
                    <a:pt x="43988" y="553136"/>
                  </a:lnTo>
                  <a:lnTo>
                    <a:pt x="25271" y="512339"/>
                  </a:lnTo>
                  <a:lnTo>
                    <a:pt x="11466" y="469091"/>
                  </a:lnTo>
                  <a:lnTo>
                    <a:pt x="2925" y="423745"/>
                  </a:lnTo>
                  <a:lnTo>
                    <a:pt x="0" y="376650"/>
                  </a:lnTo>
                  <a:lnTo>
                    <a:pt x="2684" y="330278"/>
                  </a:lnTo>
                  <a:lnTo>
                    <a:pt x="10826" y="285554"/>
                  </a:lnTo>
                  <a:lnTo>
                    <a:pt x="24092" y="242821"/>
                  </a:lnTo>
                  <a:lnTo>
                    <a:pt x="42151" y="202418"/>
                  </a:lnTo>
                  <a:lnTo>
                    <a:pt x="64672" y="164690"/>
                  </a:lnTo>
                  <a:lnTo>
                    <a:pt x="91323" y="129977"/>
                  </a:lnTo>
                  <a:lnTo>
                    <a:pt x="121771" y="98621"/>
                  </a:lnTo>
                  <a:lnTo>
                    <a:pt x="155687" y="70964"/>
                  </a:lnTo>
                  <a:lnTo>
                    <a:pt x="192737" y="47349"/>
                  </a:lnTo>
                  <a:lnTo>
                    <a:pt x="232590" y="28116"/>
                  </a:lnTo>
                  <a:lnTo>
                    <a:pt x="274915" y="13608"/>
                  </a:lnTo>
                  <a:lnTo>
                    <a:pt x="319380" y="4166"/>
                  </a:lnTo>
                  <a:lnTo>
                    <a:pt x="365653" y="133"/>
                  </a:lnTo>
                  <a:lnTo>
                    <a:pt x="372984" y="0"/>
                  </a:lnTo>
                  <a:lnTo>
                    <a:pt x="376650" y="0"/>
                  </a:lnTo>
                  <a:lnTo>
                    <a:pt x="423735" y="3090"/>
                  </a:lnTo>
                  <a:lnTo>
                    <a:pt x="469055" y="11789"/>
                  </a:lnTo>
                  <a:lnTo>
                    <a:pt x="512258" y="25743"/>
                  </a:lnTo>
                  <a:lnTo>
                    <a:pt x="543904" y="40391"/>
                  </a:lnTo>
                  <a:lnTo>
                    <a:pt x="317197" y="40391"/>
                  </a:lnTo>
                  <a:lnTo>
                    <a:pt x="269321" y="52282"/>
                  </a:lnTo>
                  <a:lnTo>
                    <a:pt x="224231" y="70678"/>
                  </a:lnTo>
                  <a:lnTo>
                    <a:pt x="182511" y="95113"/>
                  </a:lnTo>
                  <a:lnTo>
                    <a:pt x="144744" y="125123"/>
                  </a:lnTo>
                  <a:lnTo>
                    <a:pt x="111512" y="160242"/>
                  </a:lnTo>
                  <a:lnTo>
                    <a:pt x="83374" y="200052"/>
                  </a:lnTo>
                  <a:lnTo>
                    <a:pt x="60986" y="243946"/>
                  </a:lnTo>
                  <a:lnTo>
                    <a:pt x="726935" y="243946"/>
                  </a:lnTo>
                  <a:lnTo>
                    <a:pt x="737698" y="278072"/>
                  </a:lnTo>
                  <a:lnTo>
                    <a:pt x="48722" y="278072"/>
                  </a:lnTo>
                  <a:lnTo>
                    <a:pt x="37775" y="326977"/>
                  </a:lnTo>
                  <a:lnTo>
                    <a:pt x="34125" y="376675"/>
                  </a:lnTo>
                  <a:lnTo>
                    <a:pt x="37775" y="426361"/>
                  </a:lnTo>
                  <a:lnTo>
                    <a:pt x="48722" y="475229"/>
                  </a:lnTo>
                  <a:lnTo>
                    <a:pt x="737347" y="475229"/>
                  </a:lnTo>
                  <a:lnTo>
                    <a:pt x="726457" y="509354"/>
                  </a:lnTo>
                  <a:lnTo>
                    <a:pt x="60986" y="509354"/>
                  </a:lnTo>
                  <a:lnTo>
                    <a:pt x="83398" y="553317"/>
                  </a:lnTo>
                  <a:lnTo>
                    <a:pt x="111512" y="593089"/>
                  </a:lnTo>
                  <a:lnTo>
                    <a:pt x="144744" y="628211"/>
                  </a:lnTo>
                  <a:lnTo>
                    <a:pt x="182511" y="658221"/>
                  </a:lnTo>
                  <a:lnTo>
                    <a:pt x="224231" y="682658"/>
                  </a:lnTo>
                  <a:lnTo>
                    <a:pt x="269321" y="701064"/>
                  </a:lnTo>
                  <a:lnTo>
                    <a:pt x="317197" y="712976"/>
                  </a:lnTo>
                  <a:lnTo>
                    <a:pt x="541149" y="712976"/>
                  </a:lnTo>
                  <a:lnTo>
                    <a:pt x="511073" y="726771"/>
                  </a:lnTo>
                  <a:lnTo>
                    <a:pt x="467825" y="740572"/>
                  </a:lnTo>
                  <a:lnTo>
                    <a:pt x="422478" y="749110"/>
                  </a:lnTo>
                  <a:lnTo>
                    <a:pt x="375384" y="752035"/>
                  </a:lnTo>
                  <a:close/>
                </a:path>
                <a:path w="751204" h="752475">
                  <a:moveTo>
                    <a:pt x="276472" y="243946"/>
                  </a:moveTo>
                  <a:lnTo>
                    <a:pt x="241613" y="243946"/>
                  </a:lnTo>
                  <a:lnTo>
                    <a:pt x="254370" y="190911"/>
                  </a:lnTo>
                  <a:lnTo>
                    <a:pt x="271282" y="139144"/>
                  </a:lnTo>
                  <a:lnTo>
                    <a:pt x="292255" y="88889"/>
                  </a:lnTo>
                  <a:lnTo>
                    <a:pt x="317197" y="40391"/>
                  </a:lnTo>
                  <a:lnTo>
                    <a:pt x="433571" y="40391"/>
                  </a:lnTo>
                  <a:lnTo>
                    <a:pt x="437723" y="48456"/>
                  </a:lnTo>
                  <a:lnTo>
                    <a:pt x="374517" y="48456"/>
                  </a:lnTo>
                  <a:lnTo>
                    <a:pt x="363997" y="50107"/>
                  </a:lnTo>
                  <a:lnTo>
                    <a:pt x="319513" y="111356"/>
                  </a:lnTo>
                  <a:lnTo>
                    <a:pt x="302017" y="154466"/>
                  </a:lnTo>
                  <a:lnTo>
                    <a:pt x="287645" y="198725"/>
                  </a:lnTo>
                  <a:lnTo>
                    <a:pt x="276472" y="243946"/>
                  </a:lnTo>
                  <a:close/>
                </a:path>
                <a:path w="751204" h="752475">
                  <a:moveTo>
                    <a:pt x="726935" y="243946"/>
                  </a:moveTo>
                  <a:lnTo>
                    <a:pt x="689782" y="243946"/>
                  </a:lnTo>
                  <a:lnTo>
                    <a:pt x="667366" y="200005"/>
                  </a:lnTo>
                  <a:lnTo>
                    <a:pt x="639244" y="160242"/>
                  </a:lnTo>
                  <a:lnTo>
                    <a:pt x="606003" y="125123"/>
                  </a:lnTo>
                  <a:lnTo>
                    <a:pt x="568228" y="95113"/>
                  </a:lnTo>
                  <a:lnTo>
                    <a:pt x="526507" y="70678"/>
                  </a:lnTo>
                  <a:lnTo>
                    <a:pt x="481426" y="52282"/>
                  </a:lnTo>
                  <a:lnTo>
                    <a:pt x="433571" y="40391"/>
                  </a:lnTo>
                  <a:lnTo>
                    <a:pt x="543904" y="40391"/>
                  </a:lnTo>
                  <a:lnTo>
                    <a:pt x="590913" y="68003"/>
                  </a:lnTo>
                  <a:lnTo>
                    <a:pt x="625664" y="95603"/>
                  </a:lnTo>
                  <a:lnTo>
                    <a:pt x="656897" y="127047"/>
                  </a:lnTo>
                  <a:lnTo>
                    <a:pt x="684260" y="161981"/>
                  </a:lnTo>
                  <a:lnTo>
                    <a:pt x="707403" y="200052"/>
                  </a:lnTo>
                  <a:lnTo>
                    <a:pt x="725976" y="240908"/>
                  </a:lnTo>
                  <a:lnTo>
                    <a:pt x="726935" y="243946"/>
                  </a:lnTo>
                  <a:close/>
                </a:path>
                <a:path w="751204" h="752475">
                  <a:moveTo>
                    <a:pt x="509154" y="243946"/>
                  </a:moveTo>
                  <a:lnTo>
                    <a:pt x="474295" y="243946"/>
                  </a:lnTo>
                  <a:lnTo>
                    <a:pt x="463123" y="198725"/>
                  </a:lnTo>
                  <a:lnTo>
                    <a:pt x="448751" y="154466"/>
                  </a:lnTo>
                  <a:lnTo>
                    <a:pt x="431255" y="111356"/>
                  </a:lnTo>
                  <a:lnTo>
                    <a:pt x="410709" y="69584"/>
                  </a:lnTo>
                  <a:lnTo>
                    <a:pt x="374517" y="48456"/>
                  </a:lnTo>
                  <a:lnTo>
                    <a:pt x="437723" y="48456"/>
                  </a:lnTo>
                  <a:lnTo>
                    <a:pt x="458541" y="88889"/>
                  </a:lnTo>
                  <a:lnTo>
                    <a:pt x="479511" y="139144"/>
                  </a:lnTo>
                  <a:lnTo>
                    <a:pt x="496407" y="190911"/>
                  </a:lnTo>
                  <a:lnTo>
                    <a:pt x="509154" y="243946"/>
                  </a:lnTo>
                  <a:close/>
                </a:path>
                <a:path w="751204" h="752475">
                  <a:moveTo>
                    <a:pt x="270340" y="475229"/>
                  </a:moveTo>
                  <a:lnTo>
                    <a:pt x="235814" y="475229"/>
                  </a:lnTo>
                  <a:lnTo>
                    <a:pt x="230449" y="426361"/>
                  </a:lnTo>
                  <a:lnTo>
                    <a:pt x="230331" y="423745"/>
                  </a:lnTo>
                  <a:lnTo>
                    <a:pt x="228617" y="376650"/>
                  </a:lnTo>
                  <a:lnTo>
                    <a:pt x="230332" y="329560"/>
                  </a:lnTo>
                  <a:lnTo>
                    <a:pt x="230449" y="326977"/>
                  </a:lnTo>
                  <a:lnTo>
                    <a:pt x="235814" y="278072"/>
                  </a:lnTo>
                  <a:lnTo>
                    <a:pt x="270340" y="278072"/>
                  </a:lnTo>
                  <a:lnTo>
                    <a:pt x="264710" y="326977"/>
                  </a:lnTo>
                  <a:lnTo>
                    <a:pt x="264563" y="330278"/>
                  </a:lnTo>
                  <a:lnTo>
                    <a:pt x="262793" y="376675"/>
                  </a:lnTo>
                  <a:lnTo>
                    <a:pt x="264591" y="423745"/>
                  </a:lnTo>
                  <a:lnTo>
                    <a:pt x="264715" y="426361"/>
                  </a:lnTo>
                  <a:lnTo>
                    <a:pt x="270340" y="475229"/>
                  </a:lnTo>
                  <a:close/>
                </a:path>
                <a:path w="751204" h="752475">
                  <a:moveTo>
                    <a:pt x="514953" y="475229"/>
                  </a:moveTo>
                  <a:lnTo>
                    <a:pt x="480494" y="475229"/>
                  </a:lnTo>
                  <a:lnTo>
                    <a:pt x="486120" y="426361"/>
                  </a:lnTo>
                  <a:lnTo>
                    <a:pt x="486243" y="423745"/>
                  </a:lnTo>
                  <a:lnTo>
                    <a:pt x="488042" y="376650"/>
                  </a:lnTo>
                  <a:lnTo>
                    <a:pt x="486244" y="329560"/>
                  </a:lnTo>
                  <a:lnTo>
                    <a:pt x="486124" y="326977"/>
                  </a:lnTo>
                  <a:lnTo>
                    <a:pt x="480494" y="278072"/>
                  </a:lnTo>
                  <a:lnTo>
                    <a:pt x="514953" y="278072"/>
                  </a:lnTo>
                  <a:lnTo>
                    <a:pt x="520319" y="326977"/>
                  </a:lnTo>
                  <a:lnTo>
                    <a:pt x="520461" y="330278"/>
                  </a:lnTo>
                  <a:lnTo>
                    <a:pt x="522152" y="376675"/>
                  </a:lnTo>
                  <a:lnTo>
                    <a:pt x="520436" y="423745"/>
                  </a:lnTo>
                  <a:lnTo>
                    <a:pt x="520319" y="426361"/>
                  </a:lnTo>
                  <a:lnTo>
                    <a:pt x="514953" y="475229"/>
                  </a:lnTo>
                  <a:close/>
                </a:path>
                <a:path w="751204" h="752475">
                  <a:moveTo>
                    <a:pt x="737347" y="475229"/>
                  </a:moveTo>
                  <a:lnTo>
                    <a:pt x="702112" y="475229"/>
                  </a:lnTo>
                  <a:lnTo>
                    <a:pt x="712985" y="426361"/>
                  </a:lnTo>
                  <a:lnTo>
                    <a:pt x="716607" y="376650"/>
                  </a:lnTo>
                  <a:lnTo>
                    <a:pt x="712985" y="326977"/>
                  </a:lnTo>
                  <a:lnTo>
                    <a:pt x="702112" y="278072"/>
                  </a:lnTo>
                  <a:lnTo>
                    <a:pt x="737698" y="278072"/>
                  </a:lnTo>
                  <a:lnTo>
                    <a:pt x="739629" y="284194"/>
                  </a:lnTo>
                  <a:lnTo>
                    <a:pt x="748009" y="329560"/>
                  </a:lnTo>
                  <a:lnTo>
                    <a:pt x="750767" y="376675"/>
                  </a:lnTo>
                  <a:lnTo>
                    <a:pt x="747844" y="423745"/>
                  </a:lnTo>
                  <a:lnTo>
                    <a:pt x="739306" y="469091"/>
                  </a:lnTo>
                  <a:lnTo>
                    <a:pt x="737347" y="475229"/>
                  </a:lnTo>
                  <a:close/>
                </a:path>
                <a:path w="751204" h="752475">
                  <a:moveTo>
                    <a:pt x="433571" y="712976"/>
                  </a:moveTo>
                  <a:lnTo>
                    <a:pt x="317197" y="712976"/>
                  </a:lnTo>
                  <a:lnTo>
                    <a:pt x="292255" y="664467"/>
                  </a:lnTo>
                  <a:lnTo>
                    <a:pt x="271282" y="614190"/>
                  </a:lnTo>
                  <a:lnTo>
                    <a:pt x="254370" y="562400"/>
                  </a:lnTo>
                  <a:lnTo>
                    <a:pt x="241613" y="509354"/>
                  </a:lnTo>
                  <a:lnTo>
                    <a:pt x="276472" y="509354"/>
                  </a:lnTo>
                  <a:lnTo>
                    <a:pt x="287645" y="554605"/>
                  </a:lnTo>
                  <a:lnTo>
                    <a:pt x="302017" y="598868"/>
                  </a:lnTo>
                  <a:lnTo>
                    <a:pt x="319513" y="641982"/>
                  </a:lnTo>
                  <a:lnTo>
                    <a:pt x="340058" y="683783"/>
                  </a:lnTo>
                  <a:lnTo>
                    <a:pt x="371643" y="704713"/>
                  </a:lnTo>
                  <a:lnTo>
                    <a:pt x="437825" y="704713"/>
                  </a:lnTo>
                  <a:lnTo>
                    <a:pt x="433571" y="712976"/>
                  </a:lnTo>
                  <a:close/>
                </a:path>
                <a:path w="751204" h="752475">
                  <a:moveTo>
                    <a:pt x="437825" y="704713"/>
                  </a:moveTo>
                  <a:lnTo>
                    <a:pt x="371643" y="704713"/>
                  </a:lnTo>
                  <a:lnTo>
                    <a:pt x="386948" y="703170"/>
                  </a:lnTo>
                  <a:lnTo>
                    <a:pt x="400553" y="696017"/>
                  </a:lnTo>
                  <a:lnTo>
                    <a:pt x="431255" y="641982"/>
                  </a:lnTo>
                  <a:lnTo>
                    <a:pt x="448751" y="598868"/>
                  </a:lnTo>
                  <a:lnTo>
                    <a:pt x="463123" y="554605"/>
                  </a:lnTo>
                  <a:lnTo>
                    <a:pt x="474295" y="509354"/>
                  </a:lnTo>
                  <a:lnTo>
                    <a:pt x="509154" y="509354"/>
                  </a:lnTo>
                  <a:lnTo>
                    <a:pt x="496407" y="562400"/>
                  </a:lnTo>
                  <a:lnTo>
                    <a:pt x="479511" y="614190"/>
                  </a:lnTo>
                  <a:lnTo>
                    <a:pt x="458541" y="664467"/>
                  </a:lnTo>
                  <a:lnTo>
                    <a:pt x="437825" y="704713"/>
                  </a:lnTo>
                  <a:close/>
                </a:path>
                <a:path w="751204" h="752475">
                  <a:moveTo>
                    <a:pt x="541149" y="712976"/>
                  </a:moveTo>
                  <a:lnTo>
                    <a:pt x="433571" y="712976"/>
                  </a:lnTo>
                  <a:lnTo>
                    <a:pt x="481426" y="701064"/>
                  </a:lnTo>
                  <a:lnTo>
                    <a:pt x="526507" y="682658"/>
                  </a:lnTo>
                  <a:lnTo>
                    <a:pt x="568228" y="658221"/>
                  </a:lnTo>
                  <a:lnTo>
                    <a:pt x="606003" y="628211"/>
                  </a:lnTo>
                  <a:lnTo>
                    <a:pt x="639244" y="593089"/>
                  </a:lnTo>
                  <a:lnTo>
                    <a:pt x="667366" y="553317"/>
                  </a:lnTo>
                  <a:lnTo>
                    <a:pt x="689782" y="509354"/>
                  </a:lnTo>
                  <a:lnTo>
                    <a:pt x="726457" y="509354"/>
                  </a:lnTo>
                  <a:lnTo>
                    <a:pt x="706793" y="553136"/>
                  </a:lnTo>
                  <a:lnTo>
                    <a:pt x="683521" y="591131"/>
                  </a:lnTo>
                  <a:lnTo>
                    <a:pt x="656042" y="625972"/>
                  </a:lnTo>
                  <a:lnTo>
                    <a:pt x="624706" y="657308"/>
                  </a:lnTo>
                  <a:lnTo>
                    <a:pt x="589864" y="684788"/>
                  </a:lnTo>
                  <a:lnTo>
                    <a:pt x="551870" y="708059"/>
                  </a:lnTo>
                  <a:lnTo>
                    <a:pt x="541149" y="712976"/>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0" name="object 8">
              <a:hlinkClick r:id="rId5"/>
              <a:extLst>
                <a:ext uri="{FF2B5EF4-FFF2-40B4-BE49-F238E27FC236}">
                  <a16:creationId xmlns:a16="http://schemas.microsoft.com/office/drawing/2014/main" id="{90847A2C-7B8C-F4F7-0075-6B7684D92CDF}"/>
                </a:ext>
              </a:extLst>
            </p:cNvPr>
            <p:cNvSpPr/>
            <p:nvPr/>
          </p:nvSpPr>
          <p:spPr>
            <a:xfrm>
              <a:off x="4713682" y="6188693"/>
              <a:ext cx="449770" cy="29969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1" name="TextBox 20">
              <a:extLst>
                <a:ext uri="{FF2B5EF4-FFF2-40B4-BE49-F238E27FC236}">
                  <a16:creationId xmlns:a16="http://schemas.microsoft.com/office/drawing/2014/main" id="{8624822E-56DD-E355-9BDA-BE13156327F3}"/>
                </a:ext>
              </a:extLst>
            </p:cNvPr>
            <p:cNvSpPr txBox="1"/>
            <p:nvPr/>
          </p:nvSpPr>
          <p:spPr>
            <a:xfrm>
              <a:off x="7972910" y="6210053"/>
              <a:ext cx="2427400"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rPr>
                <a:t>Follow us on LinkedIn!</a:t>
              </a:r>
            </a:p>
          </p:txBody>
        </p:sp>
        <p:sp>
          <p:nvSpPr>
            <p:cNvPr id="22" name="TextBox 21">
              <a:extLst>
                <a:ext uri="{FF2B5EF4-FFF2-40B4-BE49-F238E27FC236}">
                  <a16:creationId xmlns:a16="http://schemas.microsoft.com/office/drawing/2014/main" id="{A2828719-57DD-37A3-35F4-06AFF17D1462}"/>
                </a:ext>
              </a:extLst>
            </p:cNvPr>
            <p:cNvSpPr txBox="1"/>
            <p:nvPr/>
          </p:nvSpPr>
          <p:spPr>
            <a:xfrm>
              <a:off x="1255739" y="6221900"/>
              <a:ext cx="3156149"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err="1">
                  <a:ln>
                    <a:noFill/>
                  </a:ln>
                  <a:solidFill>
                    <a:srgbClr val="00AEEF"/>
                  </a:solidFill>
                  <a:effectLst/>
                  <a:uLnTx/>
                  <a:uFillTx/>
                  <a:latin typeface="Open Sans" pitchFamily="2" charset="0"/>
                  <a:ea typeface="Open Sans" pitchFamily="2" charset="0"/>
                  <a:cs typeface="Open Sans" pitchFamily="2" charset="0"/>
                </a:rPr>
                <a:t>FiSer</a:t>
              </a:r>
              <a:r>
                <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rPr>
                <a:t> Consulting Website</a:t>
              </a:r>
            </a:p>
          </p:txBody>
        </p:sp>
      </p:grpSp>
      <p:sp>
        <p:nvSpPr>
          <p:cNvPr id="24" name="object 6">
            <a:extLst>
              <a:ext uri="{FF2B5EF4-FFF2-40B4-BE49-F238E27FC236}">
                <a16:creationId xmlns:a16="http://schemas.microsoft.com/office/drawing/2014/main" id="{59151470-5FBA-4D1F-7F29-5792304F2535}"/>
              </a:ext>
            </a:extLst>
          </p:cNvPr>
          <p:cNvSpPr/>
          <p:nvPr/>
        </p:nvSpPr>
        <p:spPr>
          <a:xfrm>
            <a:off x="7244156" y="3673980"/>
            <a:ext cx="619125" cy="195770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BABABA"/>
          </a:solidFill>
          <a:ln>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2" name="object 9">
            <a:extLst>
              <a:ext uri="{FF2B5EF4-FFF2-40B4-BE49-F238E27FC236}">
                <a16:creationId xmlns:a16="http://schemas.microsoft.com/office/drawing/2014/main" id="{9D0F9CC8-6981-92C4-59E7-CA7AF64A184E}"/>
              </a:ext>
            </a:extLst>
          </p:cNvPr>
          <p:cNvSpPr txBox="1"/>
          <p:nvPr/>
        </p:nvSpPr>
        <p:spPr>
          <a:xfrm>
            <a:off x="342934" y="1072898"/>
            <a:ext cx="11518139" cy="439437"/>
          </a:xfrm>
          <a:prstGeom prst="rect">
            <a:avLst/>
          </a:prstGeom>
        </p:spPr>
        <p:txBody>
          <a:bodyPr vert="horz" wrap="square" lIns="0" tIns="8467"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FiSer</a:t>
            </a: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has a proven track record in helping clients navigate complex implementations. Hence, we offer tailored services to meet the needs of your business, ensuring a smooth and efficient path to </a:t>
            </a:r>
            <a: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t>manage projects in a hybrid way.</a:t>
            </a:r>
            <a:endPar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F0515BF-C540-579A-EE32-837031CAB4E4}"/>
              </a:ext>
            </a:extLst>
          </p:cNvPr>
          <p:cNvGrpSpPr/>
          <p:nvPr/>
        </p:nvGrpSpPr>
        <p:grpSpPr>
          <a:xfrm>
            <a:off x="6282748" y="1757082"/>
            <a:ext cx="5061241" cy="1587727"/>
            <a:chOff x="6282748" y="1780227"/>
            <a:chExt cx="5061241" cy="1587727"/>
          </a:xfrm>
        </p:grpSpPr>
        <p:sp>
          <p:nvSpPr>
            <p:cNvPr id="10" name="object 8">
              <a:extLst>
                <a:ext uri="{FF2B5EF4-FFF2-40B4-BE49-F238E27FC236}">
                  <a16:creationId xmlns:a16="http://schemas.microsoft.com/office/drawing/2014/main" id="{55F1AD9F-5AAE-64A5-3570-20795E79600E}"/>
                </a:ext>
              </a:extLst>
            </p:cNvPr>
            <p:cNvSpPr txBox="1"/>
            <p:nvPr/>
          </p:nvSpPr>
          <p:spPr>
            <a:xfrm>
              <a:off x="8022592" y="1938448"/>
              <a:ext cx="3321397" cy="1166303"/>
            </a:xfrm>
            <a:prstGeom prst="rect">
              <a:avLst/>
            </a:prstGeom>
          </p:spPr>
          <p:txBody>
            <a:bodyPr vert="horz" wrap="square" lIns="0" tIns="8467" rIns="0" bIns="0" rtlCol="0">
              <a:spAutoFit/>
            </a:bodyPr>
            <a:lstStyle/>
            <a:p>
              <a:pPr marL="8467" marR="0" lvl="0" indent="0" algn="l" defTabSz="91440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Pei </a:t>
              </a:r>
              <a:r>
                <a:rPr kumimoji="0" lang="en-GB" sz="1200" b="1" i="0" u="none" strike="noStrike" kern="1200" cap="none" spc="80" normalizeH="0" baseline="0" noProof="0" err="1">
                  <a:ln>
                    <a:noFill/>
                  </a:ln>
                  <a:solidFill>
                    <a:srgbClr val="6D6E71"/>
                  </a:solidFill>
                  <a:effectLst/>
                  <a:uLnTx/>
                  <a:uFillTx/>
                  <a:ea typeface="Open Sans" pitchFamily="2" charset="0"/>
                  <a:cs typeface="Open Sans" pitchFamily="2" charset="0"/>
                </a:rPr>
                <a:t>Hsuan</a:t>
              </a: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 Lo –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Senior Consultant</a:t>
              </a:r>
            </a:p>
            <a:p>
              <a:pPr marL="8467" marR="0" lvl="0" indent="0" algn="just" defTabSz="91440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uLnTx/>
                  <a:uFillTx/>
                  <a:ea typeface="Open Sans" pitchFamily="2" charset="0"/>
                  <a:cs typeface="Open Sans" pitchFamily="2" charset="0"/>
                </a:rPr>
              </a:b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Pei-</a:t>
              </a:r>
              <a:r>
                <a:rPr kumimoji="0" lang="en-GB" sz="1000" b="0" i="0" u="none" strike="noStrike" kern="1200" cap="none" spc="0" normalizeH="0" baseline="0" noProof="0" err="1">
                  <a:ln>
                    <a:noFill/>
                  </a:ln>
                  <a:solidFill>
                    <a:srgbClr val="6D6E71"/>
                  </a:solidFill>
                  <a:effectLst/>
                  <a:uLnTx/>
                  <a:uFillTx/>
                  <a:ea typeface="Open Sans" pitchFamily="2" charset="0"/>
                  <a:cs typeface="Open Sans" pitchFamily="2" charset="0"/>
                </a:rPr>
                <a:t>Hsuan</a:t>
              </a: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 has </a:t>
              </a:r>
              <a:r>
                <a:rPr lang="en-GB" sz="1000">
                  <a:solidFill>
                    <a:srgbClr val="6D6E71"/>
                  </a:solidFill>
                  <a:ea typeface="Open Sans" pitchFamily="2" charset="0"/>
                  <a:cs typeface="Open Sans" pitchFamily="2" charset="0"/>
                </a:rPr>
                <a:t>eight</a:t>
              </a: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 years </a:t>
              </a:r>
              <a:r>
                <a:rPr lang="en-GB" sz="1000">
                  <a:solidFill>
                    <a:srgbClr val="6D6E71"/>
                  </a:solidFill>
                  <a:ea typeface="Open Sans" pitchFamily="2" charset="0"/>
                  <a:cs typeface="Open Sans" pitchFamily="2" charset="0"/>
                </a:rPr>
                <a:t>of experience on banking, working strategic transformation</a:t>
              </a: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 programmes across Risk Management and Retail Banking.</a:t>
              </a:r>
              <a:endParaRPr kumimoji="0" lang="en-GB" sz="1000" b="0" i="1" u="none" strike="noStrike" kern="1200" cap="none" spc="0" normalizeH="0" baseline="0" noProof="0">
                <a:ln>
                  <a:noFill/>
                </a:ln>
                <a:solidFill>
                  <a:srgbClr val="6D6E71"/>
                </a:solidFill>
                <a:effectLst/>
                <a:uLnTx/>
                <a:uFillTx/>
                <a:ea typeface="Open Sans" pitchFamily="2" charset="0"/>
                <a:cs typeface="Open Sans" pitchFamily="2" charset="0"/>
              </a:endParaRPr>
            </a:p>
            <a:p>
              <a:pPr marL="8467" marR="0" lvl="0" indent="0" algn="l" defTabSz="914400" eaLnBrk="1" fontAlgn="auto" latinLnBrk="0" hangingPunct="1">
                <a:lnSpc>
                  <a:spcPct val="100000"/>
                </a:lnSpc>
                <a:spcBef>
                  <a:spcPts val="67"/>
                </a:spcBef>
                <a:spcAft>
                  <a:spcPts val="0"/>
                </a:spcAft>
                <a:buClrTx/>
                <a:buSzTx/>
                <a:buFontTx/>
                <a:buNone/>
                <a:tabLst/>
                <a:defRPr/>
              </a:pP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pic>
          <p:nvPicPr>
            <p:cNvPr id="6" name="image1.jpeg">
              <a:extLst>
                <a:ext uri="{FF2B5EF4-FFF2-40B4-BE49-F238E27FC236}">
                  <a16:creationId xmlns:a16="http://schemas.microsoft.com/office/drawing/2014/main" id="{1D0058BB-45B1-3BBD-CE7E-B57526A6CBE4}"/>
                </a:ext>
              </a:extLst>
            </p:cNvPr>
            <p:cNvPicPr>
              <a:picLocks noChangeAspect="1"/>
            </p:cNvPicPr>
            <p:nvPr/>
          </p:nvPicPr>
          <p:blipFill rotWithShape="1">
            <a:blip r:embed="rId6">
              <a:extLst>
                <a:ext uri="{28A0092B-C50C-407E-A947-70E740481C1C}">
                  <a14:useLocalDpi xmlns:a14="http://schemas.microsoft.com/office/drawing/2010/main" val="0"/>
                </a:ext>
              </a:extLst>
            </a:blip>
            <a:srcRect l="33792" t="6039" r="24962" b="21560"/>
            <a:stretch/>
          </p:blipFill>
          <p:spPr>
            <a:xfrm>
              <a:off x="6282748" y="1780227"/>
              <a:ext cx="1351755" cy="1582219"/>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grpSp>
          <p:nvGrpSpPr>
            <p:cNvPr id="23" name="Group 22">
              <a:extLst>
                <a:ext uri="{FF2B5EF4-FFF2-40B4-BE49-F238E27FC236}">
                  <a16:creationId xmlns:a16="http://schemas.microsoft.com/office/drawing/2014/main" id="{C278FBAA-A564-8385-A62B-AA3793FA9FD8}"/>
                </a:ext>
              </a:extLst>
            </p:cNvPr>
            <p:cNvGrpSpPr/>
            <p:nvPr/>
          </p:nvGrpSpPr>
          <p:grpSpPr>
            <a:xfrm>
              <a:off x="8022592" y="3178148"/>
              <a:ext cx="2265517" cy="189806"/>
              <a:chOff x="8022592" y="3178148"/>
              <a:chExt cx="2265517" cy="189806"/>
            </a:xfrm>
          </p:grpSpPr>
          <p:sp>
            <p:nvSpPr>
              <p:cNvPr id="42" name="object 8">
                <a:extLst>
                  <a:ext uri="{FF2B5EF4-FFF2-40B4-BE49-F238E27FC236}">
                    <a16:creationId xmlns:a16="http://schemas.microsoft.com/office/drawing/2014/main" id="{458BCF65-310D-4DA0-47A9-537B773D159D}"/>
                  </a:ext>
                </a:extLst>
              </p:cNvPr>
              <p:cNvSpPr/>
              <p:nvPr/>
            </p:nvSpPr>
            <p:spPr>
              <a:xfrm>
                <a:off x="8022592" y="3178148"/>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43" name="object 7">
                <a:extLst>
                  <a:ext uri="{FF2B5EF4-FFF2-40B4-BE49-F238E27FC236}">
                    <a16:creationId xmlns:a16="http://schemas.microsoft.com/office/drawing/2014/main" id="{85073919-6013-360D-97E8-E4FAFABB0F25}"/>
                  </a:ext>
                </a:extLst>
              </p:cNvPr>
              <p:cNvSpPr txBox="1"/>
              <p:nvPr/>
            </p:nvSpPr>
            <p:spPr>
              <a:xfrm>
                <a:off x="8395809" y="3191958"/>
                <a:ext cx="1892300" cy="165003"/>
              </a:xfrm>
              <a:prstGeom prst="rect">
                <a:avLst/>
              </a:prstGeom>
            </p:spPr>
            <p:txBody>
              <a:bodyPr vert="horz" wrap="square" lIns="0" tIns="11007" rIns="0" bIns="0" rtlCol="0">
                <a:spAutoFit/>
              </a:bodyPr>
              <a:lstStyle/>
              <a:p>
                <a:pPr marL="8467" marR="0" lvl="0" indent="0" algn="l" defTabSz="914400" eaLnBrk="1" fontAlgn="auto" latinLnBrk="0" hangingPunct="1">
                  <a:lnSpc>
                    <a:spcPct val="100000"/>
                  </a:lnSpc>
                  <a:spcBef>
                    <a:spcPts val="87"/>
                  </a:spcBef>
                  <a:spcAft>
                    <a:spcPts val="0"/>
                  </a:spcAft>
                  <a:buClrTx/>
                  <a:buSzTx/>
                  <a:buFontTx/>
                  <a:buNone/>
                  <a:tabLst/>
                  <a:defRPr/>
                </a:pPr>
                <a:r>
                  <a:rPr lang="en-GB" sz="1000" spc="-7" err="1">
                    <a:solidFill>
                      <a:srgbClr val="6D6E71"/>
                    </a:solidFill>
                    <a:latin typeface="Open Sans" pitchFamily="2" charset="0"/>
                    <a:ea typeface="Open Sans" pitchFamily="2" charset="0"/>
                    <a:cs typeface="Open Sans" pitchFamily="2" charset="0"/>
                  </a:rPr>
                  <a:t>pei-hsuan.lo</a:t>
                </a:r>
                <a:r>
                  <a:rPr kumimoji="0" lang="en-GB" sz="1000" b="0" i="0" u="none" strike="noStrike" kern="1200" cap="none" spc="-7" normalizeH="0" baseline="0" noProof="0">
                    <a:ln>
                      <a:noFill/>
                    </a:ln>
                    <a:solidFill>
                      <a:srgbClr val="6D6E71"/>
                    </a:solidFill>
                    <a:effectLst/>
                    <a:uLnTx/>
                    <a:uFillTx/>
                    <a:latin typeface="Open Sans" pitchFamily="2" charset="0"/>
                    <a:ea typeface="Open Sans" pitchFamily="2" charset="0"/>
                    <a:cs typeface="Open Sans" pitchFamily="2" charset="0"/>
                  </a:rPr>
                  <a:t>@fiser.consulting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grpSp>
        <p:nvGrpSpPr>
          <p:cNvPr id="60" name="Group 59">
            <a:extLst>
              <a:ext uri="{FF2B5EF4-FFF2-40B4-BE49-F238E27FC236}">
                <a16:creationId xmlns:a16="http://schemas.microsoft.com/office/drawing/2014/main" id="{77E771F9-86E3-B476-AC6D-353146502FC4}"/>
              </a:ext>
            </a:extLst>
          </p:cNvPr>
          <p:cNvGrpSpPr/>
          <p:nvPr/>
        </p:nvGrpSpPr>
        <p:grpSpPr>
          <a:xfrm>
            <a:off x="6282748" y="3892242"/>
            <a:ext cx="5409472" cy="1624408"/>
            <a:chOff x="6680035" y="2037089"/>
            <a:chExt cx="5409472" cy="1624408"/>
          </a:xfrm>
        </p:grpSpPr>
        <p:pic>
          <p:nvPicPr>
            <p:cNvPr id="35" name="Picture 34" descr="A person with her arms crossed&#10;&#10;Description automatically generated">
              <a:extLst>
                <a:ext uri="{FF2B5EF4-FFF2-40B4-BE49-F238E27FC236}">
                  <a16:creationId xmlns:a16="http://schemas.microsoft.com/office/drawing/2014/main" id="{B304AF01-CCF0-1E0D-9CF3-F4F5BA05F016}"/>
                </a:ext>
              </a:extLst>
            </p:cNvPr>
            <p:cNvPicPr>
              <a:picLocks noChangeAspect="1"/>
            </p:cNvPicPr>
            <p:nvPr/>
          </p:nvPicPr>
          <p:blipFill rotWithShape="1">
            <a:blip r:embed="rId7">
              <a:extLst>
                <a:ext uri="{28A0092B-C50C-407E-A947-70E740481C1C}">
                  <a14:useLocalDpi xmlns:a14="http://schemas.microsoft.com/office/drawing/2010/main" val="0"/>
                </a:ext>
              </a:extLst>
            </a:blip>
            <a:srcRect l="7397" t="6421" r="6661" b="13779"/>
            <a:stretch/>
          </p:blipFill>
          <p:spPr>
            <a:xfrm>
              <a:off x="6680035" y="2037089"/>
              <a:ext cx="1657352" cy="1624408"/>
            </a:xfrm>
            <a:prstGeom prst="rect">
              <a:avLst/>
            </a:prstGeom>
            <a:effectLst>
              <a:reflection blurRad="12700" stA="38000" endPos="28000" dir="5400000" sy="-100000" algn="bl" rotWithShape="0"/>
            </a:effectLst>
          </p:spPr>
        </p:pic>
        <p:sp>
          <p:nvSpPr>
            <p:cNvPr id="51" name="object 8">
              <a:extLst>
                <a:ext uri="{FF2B5EF4-FFF2-40B4-BE49-F238E27FC236}">
                  <a16:creationId xmlns:a16="http://schemas.microsoft.com/office/drawing/2014/main" id="{7B30AC27-B8B3-9E2F-C856-7108625378C4}"/>
                </a:ext>
              </a:extLst>
            </p:cNvPr>
            <p:cNvSpPr/>
            <p:nvPr/>
          </p:nvSpPr>
          <p:spPr>
            <a:xfrm>
              <a:off x="8419879" y="3462779"/>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52" name="object 7">
              <a:extLst>
                <a:ext uri="{FF2B5EF4-FFF2-40B4-BE49-F238E27FC236}">
                  <a16:creationId xmlns:a16="http://schemas.microsoft.com/office/drawing/2014/main" id="{8057D885-6889-5E85-8970-4911774EC12D}"/>
                </a:ext>
              </a:extLst>
            </p:cNvPr>
            <p:cNvSpPr txBox="1"/>
            <p:nvPr/>
          </p:nvSpPr>
          <p:spPr>
            <a:xfrm>
              <a:off x="8793096" y="3476589"/>
              <a:ext cx="1892300" cy="165003"/>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lang="en-GB" sz="1000" spc="-7" err="1">
                  <a:solidFill>
                    <a:srgbClr val="6D6E71"/>
                  </a:solidFill>
                  <a:latin typeface="Open Sans" pitchFamily="2" charset="0"/>
                  <a:ea typeface="Open Sans" pitchFamily="2" charset="0"/>
                  <a:cs typeface="Open Sans" pitchFamily="2" charset="0"/>
                </a:rPr>
                <a:t>c.herrera@fiser.consulting</a:t>
              </a:r>
              <a:endParaRPr lang="en-GB" sz="1000" spc="-7">
                <a:solidFill>
                  <a:srgbClr val="6D6E71"/>
                </a:solidFill>
                <a:latin typeface="Open Sans" pitchFamily="2" charset="0"/>
                <a:ea typeface="Open Sans" pitchFamily="2" charset="0"/>
                <a:cs typeface="Open Sans" pitchFamily="2" charset="0"/>
              </a:endParaRPr>
            </a:p>
          </p:txBody>
        </p:sp>
        <p:sp>
          <p:nvSpPr>
            <p:cNvPr id="53" name="object 8">
              <a:extLst>
                <a:ext uri="{FF2B5EF4-FFF2-40B4-BE49-F238E27FC236}">
                  <a16:creationId xmlns:a16="http://schemas.microsoft.com/office/drawing/2014/main" id="{500436A4-342B-E128-BBCD-66B509F2A3CD}"/>
                </a:ext>
              </a:extLst>
            </p:cNvPr>
            <p:cNvSpPr txBox="1"/>
            <p:nvPr/>
          </p:nvSpPr>
          <p:spPr>
            <a:xfrm>
              <a:off x="8419879" y="2196642"/>
              <a:ext cx="3669628" cy="928802"/>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Camila Herrera –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Senior Consultant</a:t>
              </a:r>
            </a:p>
            <a:p>
              <a:pPr marL="8467" marR="0" lvl="0" indent="0" algn="just" defTabSz="914400" rtl="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uLnTx/>
                  <a:uFillTx/>
                  <a:ea typeface="Open Sans" pitchFamily="2" charset="0"/>
                  <a:cs typeface="Open Sans" pitchFamily="2" charset="0"/>
                </a:rPr>
              </a:b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Camila is a banking professional with a background in Asset &amp; Liability Management, Funding Strategy, and Debt Capital Markets, including sustainability-related transactions. </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nvGrpSpPr>
          <p:cNvPr id="1032" name="Group 1031">
            <a:extLst>
              <a:ext uri="{FF2B5EF4-FFF2-40B4-BE49-F238E27FC236}">
                <a16:creationId xmlns:a16="http://schemas.microsoft.com/office/drawing/2014/main" id="{700856F6-5C7A-256A-0962-FDD71D41A70E}"/>
              </a:ext>
            </a:extLst>
          </p:cNvPr>
          <p:cNvGrpSpPr/>
          <p:nvPr/>
        </p:nvGrpSpPr>
        <p:grpSpPr>
          <a:xfrm>
            <a:off x="614381" y="3887087"/>
            <a:ext cx="4791077" cy="1629563"/>
            <a:chOff x="1245157" y="4250084"/>
            <a:chExt cx="4791077" cy="1629563"/>
          </a:xfrm>
        </p:grpSpPr>
        <p:grpSp>
          <p:nvGrpSpPr>
            <p:cNvPr id="48" name="Group 47">
              <a:extLst>
                <a:ext uri="{FF2B5EF4-FFF2-40B4-BE49-F238E27FC236}">
                  <a16:creationId xmlns:a16="http://schemas.microsoft.com/office/drawing/2014/main" id="{4D0903A4-AD61-04BC-E1A0-8781FCB17F08}"/>
                </a:ext>
              </a:extLst>
            </p:cNvPr>
            <p:cNvGrpSpPr/>
            <p:nvPr/>
          </p:nvGrpSpPr>
          <p:grpSpPr>
            <a:xfrm>
              <a:off x="2714837" y="4414792"/>
              <a:ext cx="3321397" cy="1464855"/>
              <a:chOff x="2368598" y="4151485"/>
              <a:chExt cx="3321397" cy="1464855"/>
            </a:xfrm>
          </p:grpSpPr>
          <p:sp>
            <p:nvSpPr>
              <p:cNvPr id="31" name="object 7">
                <a:extLst>
                  <a:ext uri="{FF2B5EF4-FFF2-40B4-BE49-F238E27FC236}">
                    <a16:creationId xmlns:a16="http://schemas.microsoft.com/office/drawing/2014/main" id="{15526D62-51A3-6637-5169-D9DD6973563C}"/>
                  </a:ext>
                </a:extLst>
              </p:cNvPr>
              <p:cNvSpPr txBox="1"/>
              <p:nvPr/>
            </p:nvSpPr>
            <p:spPr>
              <a:xfrm>
                <a:off x="2750163" y="5437359"/>
                <a:ext cx="1892300" cy="170069"/>
              </a:xfrm>
              <a:prstGeom prst="rect">
                <a:avLst/>
              </a:prstGeom>
            </p:spPr>
            <p:txBody>
              <a:bodyPr vert="horz" wrap="square" lIns="0" tIns="11007" rIns="0" bIns="0" rtlCol="0">
                <a:spAutoFit/>
              </a:bodyPr>
              <a:lstStyle/>
              <a:p>
                <a:pPr marL="8467" marR="0" lvl="0" indent="0" algn="l" defTabSz="91440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err="1">
                    <a:ln>
                      <a:noFill/>
                    </a:ln>
                    <a:solidFill>
                      <a:srgbClr val="6D6E71"/>
                    </a:solidFill>
                    <a:effectLst/>
                    <a:uLnTx/>
                    <a:uFillTx/>
                    <a:latin typeface="Open Sans" pitchFamily="2" charset="0"/>
                    <a:ea typeface="Open Sans" pitchFamily="2" charset="0"/>
                    <a:cs typeface="Open Sans" pitchFamily="2" charset="0"/>
                  </a:rPr>
                  <a:t>r.meijer@fiser.consulting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4" name="object 8">
                <a:extLst>
                  <a:ext uri="{FF2B5EF4-FFF2-40B4-BE49-F238E27FC236}">
                    <a16:creationId xmlns:a16="http://schemas.microsoft.com/office/drawing/2014/main" id="{2C211408-5EAF-4FDF-5D75-7AF9B46F0D28}"/>
                  </a:ext>
                </a:extLst>
              </p:cNvPr>
              <p:cNvSpPr txBox="1"/>
              <p:nvPr/>
            </p:nvSpPr>
            <p:spPr>
              <a:xfrm>
                <a:off x="2368598" y="4151485"/>
                <a:ext cx="3321397" cy="1131934"/>
              </a:xfrm>
              <a:prstGeom prst="rect">
                <a:avLst/>
              </a:prstGeom>
            </p:spPr>
            <p:txBody>
              <a:bodyPr vert="horz" wrap="square" lIns="0" tIns="8467" rIns="0" bIns="0" rtlCol="0">
                <a:spAutoFit/>
              </a:bodyPr>
              <a:lstStyle/>
              <a:p>
                <a:pPr marL="8467" marR="0" lvl="0" indent="0" algn="l" defTabSz="914400" eaLnBrk="1" fontAlgn="auto" latinLnBrk="0" hangingPunct="1">
                  <a:lnSpc>
                    <a:spcPct val="100000"/>
                  </a:lnSpc>
                  <a:spcBef>
                    <a:spcPts val="67"/>
                  </a:spcBef>
                  <a:spcAft>
                    <a:spcPts val="0"/>
                  </a:spcAft>
                  <a:buClrTx/>
                  <a:buSzTx/>
                  <a:buFontTx/>
                  <a:buNone/>
                  <a:tabLst/>
                  <a:defRPr/>
                </a:pPr>
                <a:r>
                  <a:rPr lang="en-GB" sz="1200" b="1" spc="80" err="1">
                    <a:solidFill>
                      <a:srgbClr val="6D6E71"/>
                    </a:solidFill>
                    <a:latin typeface="Open Sans" pitchFamily="2" charset="0"/>
                    <a:ea typeface="Open Sans" pitchFamily="2" charset="0"/>
                    <a:cs typeface="Open Sans" pitchFamily="2" charset="0"/>
                  </a:rPr>
                  <a:t>Roos</a:t>
                </a:r>
                <a:r>
                  <a:rPr lang="en-GB" sz="1200" b="1" spc="80">
                    <a:solidFill>
                      <a:srgbClr val="6D6E71"/>
                    </a:solidFill>
                    <a:latin typeface="Open Sans" pitchFamily="2" charset="0"/>
                    <a:ea typeface="Open Sans" pitchFamily="2" charset="0"/>
                    <a:cs typeface="Open Sans" pitchFamily="2" charset="0"/>
                  </a:rPr>
                  <a:t> Meijer</a:t>
                </a:r>
                <a:r>
                  <a:rPr kumimoji="0" lang="en-GB" sz="1200" b="1" i="0" u="none" strike="noStrike" kern="1200" cap="none" spc="80" normalizeH="0" baseline="0" noProof="0">
                    <a:ln>
                      <a:noFill/>
                    </a:ln>
                    <a:solidFill>
                      <a:srgbClr val="6D6E71"/>
                    </a:solidFill>
                    <a:effectLst/>
                    <a:uLnTx/>
                    <a:uFillTx/>
                    <a:latin typeface="Open Sans" pitchFamily="2" charset="0"/>
                    <a:ea typeface="Open Sans" pitchFamily="2" charset="0"/>
                    <a:cs typeface="Open Sans" pitchFamily="2" charset="0"/>
                  </a:rPr>
                  <a:t> – </a:t>
                </a:r>
                <a:r>
                  <a:rPr kumimoji="0" lang="en-GB" sz="1200" b="0" i="0" u="none" strike="noStrike" kern="1200" cap="none" spc="80" normalizeH="0" baseline="0" noProof="0">
                    <a:ln>
                      <a:noFill/>
                    </a:ln>
                    <a:solidFill>
                      <a:srgbClr val="6D6E71"/>
                    </a:solidFill>
                    <a:effectLst/>
                    <a:uLnTx/>
                    <a:uFillTx/>
                    <a:latin typeface="Open Sans" pitchFamily="2" charset="0"/>
                    <a:ea typeface="Open Sans" pitchFamily="2" charset="0"/>
                    <a:cs typeface="Open Sans" pitchFamily="2" charset="0"/>
                  </a:rPr>
                  <a:t>Consultant</a:t>
                </a:r>
              </a:p>
              <a:p>
                <a:pPr marL="8467" marR="0" lvl="0" indent="0" algn="just" defTabSz="914400" eaLnBrk="1" fontAlgn="auto" latinLnBrk="0" hangingPunct="1">
                  <a:lnSpc>
                    <a:spcPct val="110000"/>
                  </a:lnSpc>
                  <a:spcAft>
                    <a:spcPts val="0"/>
                  </a:spcAft>
                  <a:buClrTx/>
                  <a:buSzTx/>
                  <a:buFontTx/>
                  <a:buNone/>
                  <a:tabLst/>
                  <a:defRPr/>
                </a:pPr>
                <a:br>
                  <a:rPr kumimoji="0" lang="en-GB" sz="1600" b="1" i="0" u="none" strike="noStrike" kern="1200" cap="none" spc="80" normalizeH="0" baseline="0" noProof="0">
                    <a:ln>
                      <a:noFill/>
                    </a:ln>
                    <a:solidFill>
                      <a:srgbClr val="6D6E71"/>
                    </a:solidFill>
                    <a:effectLst/>
                    <a:uLnTx/>
                    <a:uFillTx/>
                    <a:latin typeface="Open Sans" pitchFamily="2" charset="0"/>
                    <a:ea typeface="Open Sans" pitchFamily="2" charset="0"/>
                    <a:cs typeface="Open Sans" pitchFamily="2" charset="0"/>
                  </a:rPr>
                </a:br>
                <a:r>
                  <a:rPr lang="en-GB" sz="1000" err="1">
                    <a:solidFill>
                      <a:srgbClr val="6D6E71"/>
                    </a:solidFill>
                    <a:ea typeface="Open Sans" pitchFamily="2" charset="0"/>
                    <a:cs typeface="Open Sans" pitchFamily="2" charset="0"/>
                  </a:rPr>
                  <a:t>Roos</a:t>
                </a:r>
                <a:r>
                  <a:rPr lang="en-GB" sz="1000">
                    <a:solidFill>
                      <a:srgbClr val="6D6E71"/>
                    </a:solidFill>
                    <a:ea typeface="Open Sans" pitchFamily="2" charset="0"/>
                    <a:cs typeface="Open Sans" pitchFamily="2" charset="0"/>
                  </a:rPr>
                  <a:t> is a consultant in the Insurance and Pensions practice at </a:t>
                </a:r>
                <a:r>
                  <a:rPr lang="en-GB" sz="1000" err="1">
                    <a:solidFill>
                      <a:srgbClr val="6D6E71"/>
                    </a:solidFill>
                    <a:ea typeface="Open Sans" pitchFamily="2" charset="0"/>
                    <a:cs typeface="Open Sans" pitchFamily="2" charset="0"/>
                  </a:rPr>
                  <a:t>FiSer</a:t>
                </a:r>
                <a:r>
                  <a:rPr lang="en-GB" sz="1000">
                    <a:solidFill>
                      <a:srgbClr val="6D6E71"/>
                    </a:solidFill>
                    <a:ea typeface="Open Sans" pitchFamily="2" charset="0"/>
                    <a:cs typeface="Open Sans" pitchFamily="2" charset="0"/>
                  </a:rPr>
                  <a:t> Consulting. Currently, she is working as a PMO on a global regulatory program within the payments industry.</a:t>
                </a:r>
                <a:endParaRPr kumimoji="0" lang="en-GB" sz="11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44" name="object 8">
                <a:extLst>
                  <a:ext uri="{FF2B5EF4-FFF2-40B4-BE49-F238E27FC236}">
                    <a16:creationId xmlns:a16="http://schemas.microsoft.com/office/drawing/2014/main" id="{5ACFA85D-1F5E-B45C-03F4-D21A16484323}"/>
                  </a:ext>
                </a:extLst>
              </p:cNvPr>
              <p:cNvSpPr/>
              <p:nvPr/>
            </p:nvSpPr>
            <p:spPr>
              <a:xfrm>
                <a:off x="2374250" y="5426534"/>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grpSp>
        <p:pic>
          <p:nvPicPr>
            <p:cNvPr id="59" name="Picture 58" descr="A person with her arms crossed&#10;&#10;Description automatically generated">
              <a:extLst>
                <a:ext uri="{FF2B5EF4-FFF2-40B4-BE49-F238E27FC236}">
                  <a16:creationId xmlns:a16="http://schemas.microsoft.com/office/drawing/2014/main" id="{BD66B5EE-143C-2A1B-10CC-5D85B268D88F}"/>
                </a:ext>
              </a:extLst>
            </p:cNvPr>
            <p:cNvPicPr>
              <a:picLocks noChangeAspect="1"/>
            </p:cNvPicPr>
            <p:nvPr/>
          </p:nvPicPr>
          <p:blipFill rotWithShape="1">
            <a:blip r:embed="rId8">
              <a:extLst>
                <a:ext uri="{28A0092B-C50C-407E-A947-70E740481C1C}">
                  <a14:useLocalDpi xmlns:a14="http://schemas.microsoft.com/office/drawing/2010/main" val="0"/>
                </a:ext>
              </a:extLst>
            </a:blip>
            <a:srcRect l="32845" t="6013" r="28620" b="18790"/>
            <a:stretch/>
          </p:blipFill>
          <p:spPr>
            <a:xfrm>
              <a:off x="1245157" y="4250084"/>
              <a:ext cx="1252614" cy="1629563"/>
            </a:xfrm>
            <a:prstGeom prst="rect">
              <a:avLst/>
            </a:prstGeom>
            <a:effectLst>
              <a:reflection blurRad="12700" stA="38000" endPos="28000" dir="5400000" sy="-100000" algn="bl" rotWithShape="0"/>
            </a:effectLst>
          </p:spPr>
        </p:pic>
      </p:grpSp>
      <p:grpSp>
        <p:nvGrpSpPr>
          <p:cNvPr id="37" name="Group 36">
            <a:extLst>
              <a:ext uri="{FF2B5EF4-FFF2-40B4-BE49-F238E27FC236}">
                <a16:creationId xmlns:a16="http://schemas.microsoft.com/office/drawing/2014/main" id="{75F4DF38-2B7A-536B-57B0-0B927B3CF857}"/>
              </a:ext>
            </a:extLst>
          </p:cNvPr>
          <p:cNvGrpSpPr/>
          <p:nvPr/>
        </p:nvGrpSpPr>
        <p:grpSpPr>
          <a:xfrm>
            <a:off x="464988" y="1757739"/>
            <a:ext cx="4940469" cy="1587070"/>
            <a:chOff x="464988" y="1780884"/>
            <a:chExt cx="4940469" cy="1587070"/>
          </a:xfrm>
        </p:grpSpPr>
        <p:sp>
          <p:nvSpPr>
            <p:cNvPr id="13" name="object 8">
              <a:extLst>
                <a:ext uri="{FF2B5EF4-FFF2-40B4-BE49-F238E27FC236}">
                  <a16:creationId xmlns:a16="http://schemas.microsoft.com/office/drawing/2014/main" id="{994251AF-E56B-9A4B-02CB-FEF31895A1FD}"/>
                </a:ext>
              </a:extLst>
            </p:cNvPr>
            <p:cNvSpPr txBox="1"/>
            <p:nvPr/>
          </p:nvSpPr>
          <p:spPr>
            <a:xfrm>
              <a:off x="2084060" y="1938448"/>
              <a:ext cx="3321397" cy="1098079"/>
            </a:xfrm>
            <a:prstGeom prst="rect">
              <a:avLst/>
            </a:prstGeom>
          </p:spPr>
          <p:txBody>
            <a:bodyPr vert="horz" wrap="square" lIns="0" tIns="8467" rIns="0" bIns="0" rtlCol="0">
              <a:spAutoFit/>
            </a:bodyPr>
            <a:lstStyle/>
            <a:p>
              <a:pPr marL="8467" marR="0" lvl="0" indent="0" algn="l" defTabSz="914400" eaLnBrk="1" fontAlgn="auto" latinLnBrk="0" hangingPunct="1">
                <a:lnSpc>
                  <a:spcPct val="100000"/>
                </a:lnSpc>
                <a:spcBef>
                  <a:spcPts val="67"/>
                </a:spcBef>
                <a:spcAft>
                  <a:spcPts val="0"/>
                </a:spcAft>
                <a:buClrTx/>
                <a:buSzTx/>
                <a:buFontTx/>
                <a:buNone/>
                <a:tabLst/>
                <a:defRPr/>
              </a:pPr>
              <a:r>
                <a:rPr lang="en-GB" sz="1200" b="1" spc="80">
                  <a:solidFill>
                    <a:srgbClr val="6D6E71"/>
                  </a:solidFill>
                  <a:ea typeface="Open Sans" pitchFamily="2" charset="0"/>
                  <a:cs typeface="Open Sans" pitchFamily="2" charset="0"/>
                </a:rPr>
                <a:t>Mischa </a:t>
              </a:r>
              <a:r>
                <a:rPr lang="en-GB" sz="1200" b="1" spc="80" err="1">
                  <a:solidFill>
                    <a:srgbClr val="6D6E71"/>
                  </a:solidFill>
                  <a:ea typeface="Open Sans" pitchFamily="2" charset="0"/>
                  <a:cs typeface="Open Sans" pitchFamily="2" charset="0"/>
                </a:rPr>
                <a:t>Wesdorp</a:t>
              </a: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 –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Managing Partner</a:t>
              </a:r>
            </a:p>
            <a:p>
              <a:pPr marL="8467" marR="0" lvl="0" indent="0" algn="just" defTabSz="91440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uLnTx/>
                  <a:uFillTx/>
                  <a:ea typeface="Open Sans" pitchFamily="2" charset="0"/>
                  <a:cs typeface="Open Sans" pitchFamily="2" charset="0"/>
                </a:rPr>
              </a:br>
              <a:r>
                <a:rPr kumimoji="0" lang="en-GB" sz="1000" b="0" i="0" u="none" strike="noStrike" kern="1200" cap="none" spc="0" normalizeH="0" baseline="0" noProof="0">
                  <a:ln>
                    <a:noFill/>
                  </a:ln>
                  <a:solidFill>
                    <a:srgbClr val="6D6E71"/>
                  </a:solidFill>
                  <a:effectLst/>
                  <a:uLnTx/>
                  <a:uFillTx/>
                  <a:ea typeface="Open Sans" pitchFamily="2" charset="0"/>
                  <a:cs typeface="Open Sans" pitchFamily="2" charset="0"/>
                </a:rPr>
                <a:t>Mischa brings over 20 years </a:t>
              </a:r>
              <a:r>
                <a:rPr lang="en-GB" sz="1000">
                  <a:solidFill>
                    <a:srgbClr val="6D6E71"/>
                  </a:solidFill>
                  <a:ea typeface="Open Sans" pitchFamily="2" charset="0"/>
                  <a:cs typeface="Open Sans" pitchFamily="2" charset="0"/>
                </a:rPr>
                <a:t>of experience in the Global Financial Services Industry, managing large, complex and multi-disciplinary programs for Dutch based banks and insurance companies. </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nvGrpSpPr>
            <p:cNvPr id="15" name="Group 14">
              <a:extLst>
                <a:ext uri="{FF2B5EF4-FFF2-40B4-BE49-F238E27FC236}">
                  <a16:creationId xmlns:a16="http://schemas.microsoft.com/office/drawing/2014/main" id="{B13DADDF-D19B-A00B-6823-3C15CD64D151}"/>
                </a:ext>
              </a:extLst>
            </p:cNvPr>
            <p:cNvGrpSpPr/>
            <p:nvPr/>
          </p:nvGrpSpPr>
          <p:grpSpPr>
            <a:xfrm>
              <a:off x="2084060" y="3178148"/>
              <a:ext cx="2265517" cy="189806"/>
              <a:chOff x="2084060" y="3224504"/>
              <a:chExt cx="2265517" cy="189806"/>
            </a:xfrm>
          </p:grpSpPr>
          <p:sp>
            <p:nvSpPr>
              <p:cNvPr id="11" name="object 8">
                <a:extLst>
                  <a:ext uri="{FF2B5EF4-FFF2-40B4-BE49-F238E27FC236}">
                    <a16:creationId xmlns:a16="http://schemas.microsoft.com/office/drawing/2014/main" id="{A6328F9C-91D5-6696-03D8-E2795790AEE5}"/>
                  </a:ext>
                </a:extLst>
              </p:cNvPr>
              <p:cNvSpPr/>
              <p:nvPr/>
            </p:nvSpPr>
            <p:spPr>
              <a:xfrm>
                <a:off x="2084060" y="3224504"/>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12" name="object 7">
                <a:extLst>
                  <a:ext uri="{FF2B5EF4-FFF2-40B4-BE49-F238E27FC236}">
                    <a16:creationId xmlns:a16="http://schemas.microsoft.com/office/drawing/2014/main" id="{75EEAA0F-AEC8-490F-38AD-F08687FD2993}"/>
                  </a:ext>
                </a:extLst>
              </p:cNvPr>
              <p:cNvSpPr txBox="1"/>
              <p:nvPr/>
            </p:nvSpPr>
            <p:spPr>
              <a:xfrm>
                <a:off x="2457277" y="3238314"/>
                <a:ext cx="1892300" cy="165003"/>
              </a:xfrm>
              <a:prstGeom prst="rect">
                <a:avLst/>
              </a:prstGeom>
            </p:spPr>
            <p:txBody>
              <a:bodyPr vert="horz" wrap="square" lIns="0" tIns="11007" rIns="0" bIns="0" rtlCol="0">
                <a:spAutoFit/>
              </a:bodyPr>
              <a:lstStyle/>
              <a:p>
                <a:pPr marL="8467" marR="0" lvl="0" indent="0" algn="l" defTabSz="91440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err="1">
                    <a:ln>
                      <a:noFill/>
                    </a:ln>
                    <a:solidFill>
                      <a:srgbClr val="6D6E71"/>
                    </a:solidFill>
                    <a:effectLst/>
                    <a:uLnTx/>
                    <a:uFillTx/>
                    <a:latin typeface="Open Sans" pitchFamily="2" charset="0"/>
                    <a:ea typeface="Open Sans" pitchFamily="2" charset="0"/>
                    <a:cs typeface="Open Sans" pitchFamily="2" charset="0"/>
                  </a:rPr>
                  <a:t>m.wesdorp@fiser.consulting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pic>
          <p:nvPicPr>
            <p:cNvPr id="33" name="image1.jpeg">
              <a:extLst>
                <a:ext uri="{FF2B5EF4-FFF2-40B4-BE49-F238E27FC236}">
                  <a16:creationId xmlns:a16="http://schemas.microsoft.com/office/drawing/2014/main" id="{EC14D181-42D6-B4EC-F494-5B78162B8E8A}"/>
                </a:ext>
              </a:extLst>
            </p:cNvPr>
            <p:cNvPicPr>
              <a:picLocks noChangeAspect="1"/>
            </p:cNvPicPr>
            <p:nvPr/>
          </p:nvPicPr>
          <p:blipFill rotWithShape="1">
            <a:blip r:embed="rId9">
              <a:extLst>
                <a:ext uri="{28A0092B-C50C-407E-A947-70E740481C1C}">
                  <a14:useLocalDpi xmlns:a14="http://schemas.microsoft.com/office/drawing/2010/main" val="0"/>
                </a:ext>
              </a:extLst>
            </a:blip>
            <a:srcRect t="2203" r="3268" b="29416"/>
            <a:stretch/>
          </p:blipFill>
          <p:spPr>
            <a:xfrm>
              <a:off x="464988" y="1780884"/>
              <a:ext cx="1486327" cy="1576077"/>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grpSp>
    </p:spTree>
    <p:extLst>
      <p:ext uri="{BB962C8B-B14F-4D97-AF65-F5344CB8AC3E}">
        <p14:creationId xmlns:p14="http://schemas.microsoft.com/office/powerpoint/2010/main" val="25308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id="{447B874B-E4EA-6EB1-03CA-9DE005DE6E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17" imgH="318" progId="TCLayout.ActiveDocument.1">
                  <p:embed/>
                </p:oleObj>
              </mc:Choice>
              <mc:Fallback>
                <p:oleObj name="think-cell Slide" r:id="rId4" imgW="317" imgH="318" progId="TCLayout.ActiveDocument.1">
                  <p:embed/>
                  <p:pic>
                    <p:nvPicPr>
                      <p:cNvPr id="6" name="Objeto 5" hidden="1">
                        <a:extLst>
                          <a:ext uri="{FF2B5EF4-FFF2-40B4-BE49-F238E27FC236}">
                            <a16:creationId xmlns:a16="http://schemas.microsoft.com/office/drawing/2014/main" id="{447B874B-E4EA-6EB1-03CA-9DE005DE6E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ítulo 2">
            <a:extLst>
              <a:ext uri="{FF2B5EF4-FFF2-40B4-BE49-F238E27FC236}">
                <a16:creationId xmlns:a16="http://schemas.microsoft.com/office/drawing/2014/main" id="{2A331C77-EBCB-B687-D9B9-89E668F51D6F}"/>
              </a:ext>
            </a:extLst>
          </p:cNvPr>
          <p:cNvSpPr>
            <a:spLocks noGrp="1"/>
          </p:cNvSpPr>
          <p:nvPr>
            <p:ph type="title"/>
          </p:nvPr>
        </p:nvSpPr>
        <p:spPr/>
        <p:txBody>
          <a:bodyPr vert="horz"/>
          <a:lstStyle/>
          <a:p>
            <a:r>
              <a:rPr lang="en-GB"/>
              <a:t>Executive Summary</a:t>
            </a:r>
          </a:p>
        </p:txBody>
      </p:sp>
      <p:sp>
        <p:nvSpPr>
          <p:cNvPr id="11" name="TextBox 25">
            <a:extLst>
              <a:ext uri="{FF2B5EF4-FFF2-40B4-BE49-F238E27FC236}">
                <a16:creationId xmlns:a16="http://schemas.microsoft.com/office/drawing/2014/main" id="{762C9988-A578-E709-10F0-3154C1781335}"/>
              </a:ext>
            </a:extLst>
          </p:cNvPr>
          <p:cNvSpPr txBox="1"/>
          <p:nvPr/>
        </p:nvSpPr>
        <p:spPr>
          <a:xfrm>
            <a:off x="3866432" y="1031195"/>
            <a:ext cx="7969010" cy="5579514"/>
          </a:xfrm>
          <a:prstGeom prst="rect">
            <a:avLst/>
          </a:prstGeom>
          <a:noFill/>
        </p:spPr>
        <p:txBody>
          <a:bodyPr wrap="square" lIns="0" tIns="0" rIns="0" bIns="0" rtlCol="0" anchor="t">
            <a:noAutofit/>
          </a:bodyPr>
          <a:lstStyle/>
          <a:p>
            <a:pPr defTabSz="360000">
              <a:lnSpc>
                <a:spcPct val="90000"/>
              </a:lnSpc>
              <a:spcBef>
                <a:spcPts val="1000"/>
              </a:spcBef>
              <a:defRPr/>
            </a:pPr>
            <a:b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b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In today's rapidly evolving business environment, project managers are increasingly turning to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Hybrid 	Project Management—a fusion of predictive Waterfall methodologies with the adaptive principles of Agile</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This approach offers a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balanced solution</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allowing organizations to maintain structure while remaining flexible in the face of changing requirements.</a:t>
            </a:r>
            <a:b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br>
            <a:endParaRPr lang="en-GB" sz="1200">
              <a:solidFill>
                <a:schemeClr val="tx2"/>
              </a:solidFill>
              <a:ea typeface="Verdana" panose="020B0604030504040204" pitchFamily="34" charset="0"/>
              <a:cs typeface="Verdana" panose="020B0604030504040204" pitchFamily="34" charset="0"/>
              <a:sym typeface="Verdana" panose="020B0604030504040204" pitchFamily="34" charset="0"/>
            </a:endParaRPr>
          </a:p>
          <a:p>
            <a:pPr defTabSz="360000">
              <a:lnSpc>
                <a:spcPct val="90000"/>
              </a:lnSpc>
              <a:spcBef>
                <a:spcPts val="1000"/>
              </a:spcBef>
              <a:defRPr/>
            </a:pP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A hybrid approach can help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meet the organizational or regulatory requirements for projects </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in areas 	such as planning, documentation, or risk management. At the same time, the project remains open to feedback in its day-to-day work and can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quickly respond to changes in requirements or assumptions</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By leveraging tools, techniques, roles, and practices from both methodologies, organizations can optimize project outcomes and adapt to evolving needs.</a:t>
            </a:r>
            <a:b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br>
            <a:endParaRPr lang="en-GB" sz="1200">
              <a:solidFill>
                <a:schemeClr val="tx2"/>
              </a:solidFill>
              <a:ea typeface="Verdana" panose="020B0604030504040204" pitchFamily="34" charset="0"/>
              <a:cs typeface="Verdana" panose="020B0604030504040204" pitchFamily="34" charset="0"/>
              <a:sym typeface="Verdana" panose="020B0604030504040204" pitchFamily="34" charset="0"/>
            </a:endParaRPr>
          </a:p>
          <a:p>
            <a:pPr defTabSz="360000">
              <a:lnSpc>
                <a:spcPct val="90000"/>
              </a:lnSpc>
              <a:spcBef>
                <a:spcPts val="1000"/>
              </a:spcBef>
              <a:defRPr/>
            </a:pP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Throughout this white paper, we explore Hybrid Project Management's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key features</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emphasizing its 	ability to adapt to complexities and uncertainties, particularly in the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financial industry</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For instance, when implementing new regulatory requirements or developing online banking platforms,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Hybrid Project Management allows for structured planning (akin to Waterfall) while accommodating evolving user needs and technological advancements (like Agile).</a:t>
            </a:r>
            <a:b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br>
            <a:endParaRPr lang="en-GB" sz="1200">
              <a:solidFill>
                <a:schemeClr val="tx2"/>
              </a:solidFill>
              <a:ea typeface="Verdana" panose="020B0604030504040204" pitchFamily="34" charset="0"/>
              <a:cs typeface="Verdana" panose="020B0604030504040204" pitchFamily="34" charset="0"/>
              <a:sym typeface="Verdana" panose="020B0604030504040204" pitchFamily="34" charset="0"/>
            </a:endParaRPr>
          </a:p>
          <a:p>
            <a:pPr defTabSz="360000">
              <a:lnSpc>
                <a:spcPct val="90000"/>
              </a:lnSpc>
              <a:spcBef>
                <a:spcPts val="1000"/>
              </a:spcBef>
              <a:defRPr/>
            </a:pP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Our aim is to provide you with a comprehensive understanding of Hybrid Project Management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benefits 	and challenges</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We delve into specific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elements crucial for success</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including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organizational maturity, continuous collaboration, and the importance of leveraging project management tools </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for managing tasks, tracking resources, and monitoring progress.</a:t>
            </a:r>
            <a:b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br>
            <a:endParaRPr lang="en-GB" sz="1200">
              <a:solidFill>
                <a:schemeClr val="tx2"/>
              </a:solidFill>
              <a:ea typeface="Verdana" panose="020B0604030504040204" pitchFamily="34" charset="0"/>
              <a:cs typeface="Verdana" panose="020B0604030504040204" pitchFamily="34" charset="0"/>
              <a:sym typeface="Verdana" panose="020B0604030504040204" pitchFamily="34" charset="0"/>
            </a:endParaRPr>
          </a:p>
          <a:p>
            <a:pPr defTabSz="360000">
              <a:lnSpc>
                <a:spcPct val="90000"/>
              </a:lnSpc>
              <a:spcBef>
                <a:spcPts val="1000"/>
              </a:spcBef>
              <a:defRPr/>
            </a:pP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Join us as we uncover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strategies and best practices for implementing Hybrid Project Management</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empowering you to navigate the intricacies of project delivery with confidence and agility. </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Partner with </a:t>
            </a:r>
            <a:r>
              <a:rPr lang="en-GB" sz="1200" b="1" err="1">
                <a:solidFill>
                  <a:schemeClr val="tx2"/>
                </a:solidFill>
                <a:ea typeface="Verdana" panose="020B0604030504040204" pitchFamily="34" charset="0"/>
                <a:cs typeface="Verdana" panose="020B0604030504040204" pitchFamily="34" charset="0"/>
                <a:sym typeface="Verdana" panose="020B0604030504040204" pitchFamily="34" charset="0"/>
              </a:rPr>
              <a:t>FiSer</a:t>
            </a:r>
            <a:r>
              <a:rPr lang="en-GB" sz="1200" b="1">
                <a:solidFill>
                  <a:schemeClr val="tx2"/>
                </a:solidFill>
                <a:ea typeface="Verdana" panose="020B0604030504040204" pitchFamily="34" charset="0"/>
                <a:cs typeface="Verdana" panose="020B0604030504040204" pitchFamily="34" charset="0"/>
                <a:sym typeface="Verdana" panose="020B0604030504040204" pitchFamily="34" charset="0"/>
              </a:rPr>
              <a:t> Consulting</a:t>
            </a:r>
            <a:r>
              <a:rPr lang="en-GB" sz="1200">
                <a:solidFill>
                  <a:schemeClr val="tx2"/>
                </a:solidFill>
                <a:ea typeface="Verdana" panose="020B0604030504040204" pitchFamily="34" charset="0"/>
                <a:cs typeface="Verdana" panose="020B0604030504040204" pitchFamily="34" charset="0"/>
                <a:sym typeface="Verdana" panose="020B0604030504040204" pitchFamily="34" charset="0"/>
              </a:rPr>
              <a:t> to drive your institution forward with the most suitable project management methodology, tailored to the specific needs of the financial industry.</a:t>
            </a:r>
          </a:p>
        </p:txBody>
      </p:sp>
      <p:pic>
        <p:nvPicPr>
          <p:cNvPr id="2" name="Picture 1" descr="A rocky beach with a body of water&#10;&#10;Description automatically generated">
            <a:extLst>
              <a:ext uri="{FF2B5EF4-FFF2-40B4-BE49-F238E27FC236}">
                <a16:creationId xmlns:a16="http://schemas.microsoft.com/office/drawing/2014/main" id="{525F1696-01A0-B2EC-D49F-B40F5ABFFCF1}"/>
              </a:ext>
            </a:extLst>
          </p:cNvPr>
          <p:cNvPicPr>
            <a:picLocks noChangeAspect="1"/>
          </p:cNvPicPr>
          <p:nvPr/>
        </p:nvPicPr>
        <p:blipFill rotWithShape="1">
          <a:blip r:embed="rId6">
            <a:extLst>
              <a:ext uri="{28A0092B-C50C-407E-A947-70E740481C1C}">
                <a14:useLocalDpi xmlns:a14="http://schemas.microsoft.com/office/drawing/2010/main" val="0"/>
              </a:ext>
            </a:extLst>
          </a:blip>
          <a:srcRect l="29449"/>
          <a:stretch/>
        </p:blipFill>
        <p:spPr>
          <a:xfrm>
            <a:off x="0" y="0"/>
            <a:ext cx="3628756" cy="6858000"/>
          </a:xfrm>
          <a:prstGeom prst="rect">
            <a:avLst/>
          </a:prstGeom>
        </p:spPr>
      </p:pic>
      <p:sp>
        <p:nvSpPr>
          <p:cNvPr id="7" name="object 6">
            <a:extLst>
              <a:ext uri="{FF2B5EF4-FFF2-40B4-BE49-F238E27FC236}">
                <a16:creationId xmlns:a16="http://schemas.microsoft.com/office/drawing/2014/main" id="{64630340-39E0-BDC8-7EA0-F441C72FC4E6}"/>
              </a:ext>
            </a:extLst>
          </p:cNvPr>
          <p:cNvSpPr/>
          <p:nvPr/>
        </p:nvSpPr>
        <p:spPr>
          <a:xfrm>
            <a:off x="-237676" y="5103389"/>
            <a:ext cx="475351" cy="163441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BABABA"/>
          </a:solidFill>
          <a:ln>
            <a:solidFill>
              <a:schemeClr val="bg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Open Sans" pitchFamily="2" charset="0"/>
              <a:cs typeface="Open Sans" pitchFamily="2" charset="0"/>
            </a:endParaRPr>
          </a:p>
        </p:txBody>
      </p:sp>
      <p:pic>
        <p:nvPicPr>
          <p:cNvPr id="5" name="Picture 4" descr="Shape&#10;&#10;Description automatically generated with low confidence">
            <a:extLst>
              <a:ext uri="{FF2B5EF4-FFF2-40B4-BE49-F238E27FC236}">
                <a16:creationId xmlns:a16="http://schemas.microsoft.com/office/drawing/2014/main" id="{ACF70805-EBEC-AD78-BA02-E5BE8F8E2D7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69348" y="2116519"/>
            <a:ext cx="299998" cy="299998"/>
          </a:xfrm>
          <a:prstGeom prst="rect">
            <a:avLst/>
          </a:prstGeom>
          <a:ln>
            <a:noFill/>
          </a:ln>
        </p:spPr>
      </p:pic>
      <p:pic>
        <p:nvPicPr>
          <p:cNvPr id="8" name="Picture 7" descr="Shape&#10;&#10;Description automatically generated with low confidence">
            <a:extLst>
              <a:ext uri="{FF2B5EF4-FFF2-40B4-BE49-F238E27FC236}">
                <a16:creationId xmlns:a16="http://schemas.microsoft.com/office/drawing/2014/main" id="{C7967F34-4C78-05BC-8452-F7377203103B}"/>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39090" y="3232874"/>
            <a:ext cx="337459" cy="337459"/>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7184DAF7-08E1-1975-B053-79B1A191A333}"/>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62175" y="4386690"/>
            <a:ext cx="307171" cy="30717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3EAA0AA9-2242-0C41-EB8D-3EDA33023928}"/>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73353" y="1179585"/>
            <a:ext cx="297304" cy="297304"/>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BDB02A7D-06D0-62E5-4C47-E3E4A0AC2C9C}"/>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46294" y="5285082"/>
            <a:ext cx="323052" cy="323052"/>
          </a:xfrm>
          <a:prstGeom prst="rect">
            <a:avLst/>
          </a:prstGeom>
        </p:spPr>
      </p:pic>
      <p:sp>
        <p:nvSpPr>
          <p:cNvPr id="30" name="TextBox 29">
            <a:extLst>
              <a:ext uri="{FF2B5EF4-FFF2-40B4-BE49-F238E27FC236}">
                <a16:creationId xmlns:a16="http://schemas.microsoft.com/office/drawing/2014/main" id="{59DEC35F-849D-E4E1-0DCB-8919A81E1B9B}"/>
              </a:ext>
            </a:extLst>
          </p:cNvPr>
          <p:cNvSpPr txBox="1"/>
          <p:nvPr/>
        </p:nvSpPr>
        <p:spPr>
          <a:xfrm>
            <a:off x="3891903" y="6358989"/>
            <a:ext cx="7808977" cy="400110"/>
          </a:xfrm>
          <a:prstGeom prst="rect">
            <a:avLst/>
          </a:prstGeom>
          <a:noFill/>
        </p:spPr>
        <p:txBody>
          <a:bodyPr wrap="square">
            <a:spAutoFit/>
          </a:bodyPr>
          <a:lstStyle/>
          <a:p>
            <a:pPr marL="217804" marR="210185" algn="ctr"/>
            <a:r>
              <a:rPr lang="en-GB" sz="1000" b="1" i="1">
                <a:solidFill>
                  <a:srgbClr val="6D6E71"/>
                </a:solidFill>
                <a:latin typeface="Open Sans" pitchFamily="2" charset="0"/>
                <a:ea typeface="Open Sans" pitchFamily="2" charset="0"/>
                <a:cs typeface="Open Sans" pitchFamily="2" charset="0"/>
              </a:rPr>
              <a:t>At </a:t>
            </a:r>
            <a:r>
              <a:rPr lang="en-GB" sz="1000" b="1" i="1" err="1">
                <a:solidFill>
                  <a:srgbClr val="6D6E71"/>
                </a:solidFill>
                <a:latin typeface="Open Sans" pitchFamily="2" charset="0"/>
                <a:ea typeface="Open Sans" pitchFamily="2" charset="0"/>
                <a:cs typeface="Open Sans" pitchFamily="2" charset="0"/>
              </a:rPr>
              <a:t>FiSer</a:t>
            </a:r>
            <a:r>
              <a:rPr lang="en-GB" sz="1000" b="1" i="1">
                <a:solidFill>
                  <a:srgbClr val="6D6E71"/>
                </a:solidFill>
                <a:latin typeface="Open Sans" pitchFamily="2" charset="0"/>
                <a:ea typeface="Open Sans" pitchFamily="2" charset="0"/>
                <a:cs typeface="Open Sans" pitchFamily="2" charset="0"/>
              </a:rPr>
              <a:t> Consulting</a:t>
            </a:r>
            <a:r>
              <a:rPr lang="en-GB" sz="1000" i="1">
                <a:solidFill>
                  <a:srgbClr val="6D6E71"/>
                </a:solidFill>
                <a:latin typeface="Open Sans" pitchFamily="2" charset="0"/>
                <a:ea typeface="Open Sans" pitchFamily="2" charset="0"/>
                <a:cs typeface="Open Sans" pitchFamily="2" charset="0"/>
              </a:rPr>
              <a:t>, we operate at the heart of the change. We know what it takes to deliver programmes with challenging timelines, complex governance structures or complex integration challenges, and therefore, </a:t>
            </a:r>
            <a:r>
              <a:rPr lang="en-GB" sz="1000" b="1" i="1">
                <a:solidFill>
                  <a:srgbClr val="6D6E71"/>
                </a:solidFill>
                <a:latin typeface="Open Sans" pitchFamily="2" charset="0"/>
                <a:ea typeface="Open Sans" pitchFamily="2" charset="0"/>
                <a:cs typeface="Open Sans" pitchFamily="2" charset="0"/>
              </a:rPr>
              <a:t>we are your assurance for delivery</a:t>
            </a:r>
          </a:p>
        </p:txBody>
      </p:sp>
      <p:sp>
        <p:nvSpPr>
          <p:cNvPr id="14" name="Slide Number Placeholder 3">
            <a:extLst>
              <a:ext uri="{FF2B5EF4-FFF2-40B4-BE49-F238E27FC236}">
                <a16:creationId xmlns:a16="http://schemas.microsoft.com/office/drawing/2014/main" id="{DA8C00D0-DC6F-5192-0C25-61C0F73973B9}"/>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351215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702923" y="137661"/>
            <a:ext cx="8078099" cy="663895"/>
          </a:xfrm>
        </p:spPr>
        <p:txBody>
          <a:bodyPr>
            <a:normAutofit/>
          </a:bodyPr>
          <a:lstStyle/>
          <a:p>
            <a:r>
              <a:rPr lang="en-US" sz="20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Hybrid project management: combining elements from two methodologies</a:t>
            </a:r>
            <a:endParaRPr lang="en-US"/>
          </a:p>
        </p:txBody>
      </p:sp>
      <p:sp>
        <p:nvSpPr>
          <p:cNvPr id="23" name="Google Shape;223;p19">
            <a:extLst>
              <a:ext uri="{FF2B5EF4-FFF2-40B4-BE49-F238E27FC236}">
                <a16:creationId xmlns:a16="http://schemas.microsoft.com/office/drawing/2014/main" id="{C14FF89B-274B-78E5-79A5-B93E7538F590}"/>
              </a:ext>
            </a:extLst>
          </p:cNvPr>
          <p:cNvSpPr txBox="1"/>
          <p:nvPr/>
        </p:nvSpPr>
        <p:spPr>
          <a:xfrm>
            <a:off x="186537" y="1296385"/>
            <a:ext cx="11594485" cy="98823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As project needs evolve across industries, traditional meth</a:t>
            </a: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odo</a:t>
            </a:r>
            <a:r>
              <a:rPr kumimoji="0" lang="en-GB"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logies alone are no longer sufficient. The rise of agile methodologies, particularly in software development, has influenced the adoption of hybrid approaches</a:t>
            </a:r>
            <a:r>
              <a:rPr kumimoji="0" lang="en"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en" sz="12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one-size-fits-all simply does not work for every project</a:t>
            </a:r>
            <a:r>
              <a:rPr kumimoji="0" lang="en"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t>
            </a:r>
            <a:endParaRPr kumimoji="0"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87" name="Google Shape;218;p19">
            <a:extLst>
              <a:ext uri="{FF2B5EF4-FFF2-40B4-BE49-F238E27FC236}">
                <a16:creationId xmlns:a16="http://schemas.microsoft.com/office/drawing/2014/main" id="{B2159F04-8701-2D7A-23D5-FA74CF3FF1D3}"/>
              </a:ext>
            </a:extLst>
          </p:cNvPr>
          <p:cNvSpPr txBox="1"/>
          <p:nvPr/>
        </p:nvSpPr>
        <p:spPr>
          <a:xfrm>
            <a:off x="186538" y="1016200"/>
            <a:ext cx="6877861" cy="377438"/>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Why has hybrid project management emerged?</a:t>
            </a:r>
          </a:p>
        </p:txBody>
      </p:sp>
      <p:sp>
        <p:nvSpPr>
          <p:cNvPr id="11" name="TextBox 10">
            <a:extLst>
              <a:ext uri="{FF2B5EF4-FFF2-40B4-BE49-F238E27FC236}">
                <a16:creationId xmlns:a16="http://schemas.microsoft.com/office/drawing/2014/main" id="{EA398042-0AD0-B322-C485-91FB25D238B9}"/>
              </a:ext>
            </a:extLst>
          </p:cNvPr>
          <p:cNvSpPr txBox="1"/>
          <p:nvPr/>
        </p:nvSpPr>
        <p:spPr>
          <a:xfrm>
            <a:off x="186537" y="5346947"/>
            <a:ext cx="11449659" cy="1019636"/>
          </a:xfrm>
          <a:prstGeom prst="rect">
            <a:avLst/>
          </a:prstGeom>
          <a:noFill/>
          <a:ln>
            <a:noFill/>
          </a:ln>
        </p:spPr>
        <p:txBody>
          <a:bodyPr spcFirstLastPara="1" wrap="square" lIns="121900" tIns="121900" rIns="121900" bIns="121900" anchor="t" anchorCtr="0">
            <a:noAutofit/>
          </a:bodyPr>
          <a:lstStyle>
            <a:defPPr>
              <a:defRPr lang="en-NL"/>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171450" indent="-171450">
              <a:buFont typeface="Arial" panose="020B0604020202020204" pitchFamily="34" charset="0"/>
              <a:buChar char="•"/>
            </a:pPr>
            <a:r>
              <a:rPr lang="en-GB" sz="1200" b="1"/>
              <a:t>Organizations are recognizing the value of hybrid approaches</a:t>
            </a:r>
            <a:r>
              <a:rPr lang="en-GB" sz="1200"/>
              <a:t>, reflecting the need for project managers to remain versatile and adept at integrating diverse methodologies to tailor their practices to the specific demands of a project</a:t>
            </a:r>
          </a:p>
          <a:p>
            <a:pPr marL="171450" indent="-171450">
              <a:buFont typeface="Arial" panose="020B0604020202020204" pitchFamily="34" charset="0"/>
              <a:buChar char="•"/>
            </a:pPr>
            <a:r>
              <a:rPr lang="en-GB" sz="1200">
                <a:sym typeface="Roboto"/>
              </a:rPr>
              <a:t>Project managers need to </a:t>
            </a:r>
            <a:r>
              <a:rPr lang="en-GB" sz="1200" b="1">
                <a:sym typeface="Roboto"/>
              </a:rPr>
              <a:t>grasp the strengths of both predictive and adaptive methodologies </a:t>
            </a:r>
            <a:r>
              <a:rPr lang="en-GB" sz="1200">
                <a:sym typeface="Roboto"/>
              </a:rPr>
              <a:t>to apply them effectively to their project or project phase</a:t>
            </a:r>
            <a:endParaRPr lang="en-GB" sz="1200"/>
          </a:p>
          <a:p>
            <a:pPr marL="171450" indent="-171450">
              <a:buFont typeface="Arial" panose="020B0604020202020204" pitchFamily="34" charset="0"/>
              <a:buChar char="•"/>
            </a:pPr>
            <a:r>
              <a:rPr lang="en-GB" sz="1200"/>
              <a:t>This shift requires project managers to </a:t>
            </a:r>
            <a:r>
              <a:rPr lang="en-GB" sz="1200" b="1"/>
              <a:t>embrace a flexible leadership style</a:t>
            </a:r>
            <a:r>
              <a:rPr lang="en-GB" sz="1200"/>
              <a:t>, ensuring delivery of requirements, prioritizing team needs and fostering continuous improvement</a:t>
            </a:r>
          </a:p>
        </p:txBody>
      </p:sp>
      <p:sp>
        <p:nvSpPr>
          <p:cNvPr id="184" name="Google Shape;218;p19">
            <a:extLst>
              <a:ext uri="{FF2B5EF4-FFF2-40B4-BE49-F238E27FC236}">
                <a16:creationId xmlns:a16="http://schemas.microsoft.com/office/drawing/2014/main" id="{C38DA520-D1F9-E315-8007-E92A738E2B58}"/>
              </a:ext>
            </a:extLst>
          </p:cNvPr>
          <p:cNvSpPr txBox="1"/>
          <p:nvPr/>
        </p:nvSpPr>
        <p:spPr>
          <a:xfrm>
            <a:off x="186538" y="5023914"/>
            <a:ext cx="6877861" cy="377438"/>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What does it mean for project managers?</a:t>
            </a:r>
          </a:p>
        </p:txBody>
      </p:sp>
      <p:pic>
        <p:nvPicPr>
          <p:cNvPr id="2050" name="Picture 2" descr="Waterfall, development, method, corporate, methodology icon - Download ...">
            <a:extLst>
              <a:ext uri="{FF2B5EF4-FFF2-40B4-BE49-F238E27FC236}">
                <a16:creationId xmlns:a16="http://schemas.microsoft.com/office/drawing/2014/main" id="{3480B937-5C6B-528D-F2B4-EFE9BC3D418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238686" y="2600988"/>
            <a:ext cx="114490" cy="1144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C2DF0BD-861E-773B-0B6E-51484EF4D4E5}"/>
              </a:ext>
            </a:extLst>
          </p:cNvPr>
          <p:cNvGrpSpPr/>
          <p:nvPr/>
        </p:nvGrpSpPr>
        <p:grpSpPr>
          <a:xfrm>
            <a:off x="1576525" y="2190713"/>
            <a:ext cx="9038950" cy="2476574"/>
            <a:chOff x="1881442" y="2173445"/>
            <a:chExt cx="9038950" cy="2476574"/>
          </a:xfrm>
        </p:grpSpPr>
        <p:grpSp>
          <p:nvGrpSpPr>
            <p:cNvPr id="183" name="Group 182">
              <a:extLst>
                <a:ext uri="{FF2B5EF4-FFF2-40B4-BE49-F238E27FC236}">
                  <a16:creationId xmlns:a16="http://schemas.microsoft.com/office/drawing/2014/main" id="{1D1202E5-2FB3-0F6B-1DFE-9B4B36305DF2}"/>
                </a:ext>
              </a:extLst>
            </p:cNvPr>
            <p:cNvGrpSpPr/>
            <p:nvPr/>
          </p:nvGrpSpPr>
          <p:grpSpPr>
            <a:xfrm>
              <a:off x="1881442" y="2173445"/>
              <a:ext cx="9038950" cy="2476574"/>
              <a:chOff x="2476865" y="2721761"/>
              <a:chExt cx="9038950" cy="2476574"/>
            </a:xfrm>
          </p:grpSpPr>
          <p:grpSp>
            <p:nvGrpSpPr>
              <p:cNvPr id="182" name="Group 181">
                <a:extLst>
                  <a:ext uri="{FF2B5EF4-FFF2-40B4-BE49-F238E27FC236}">
                    <a16:creationId xmlns:a16="http://schemas.microsoft.com/office/drawing/2014/main" id="{11617E30-FB4B-2059-968D-D59E5563C475}"/>
                  </a:ext>
                </a:extLst>
              </p:cNvPr>
              <p:cNvGrpSpPr/>
              <p:nvPr/>
            </p:nvGrpSpPr>
            <p:grpSpPr>
              <a:xfrm>
                <a:off x="2476865" y="2721761"/>
                <a:ext cx="9038950" cy="2476574"/>
                <a:chOff x="2476865" y="2721761"/>
                <a:chExt cx="9038950" cy="2476574"/>
              </a:xfrm>
            </p:grpSpPr>
            <p:grpSp>
              <p:nvGrpSpPr>
                <p:cNvPr id="160" name="Group 159">
                  <a:extLst>
                    <a:ext uri="{FF2B5EF4-FFF2-40B4-BE49-F238E27FC236}">
                      <a16:creationId xmlns:a16="http://schemas.microsoft.com/office/drawing/2014/main" id="{71460B6D-6DEB-2E02-DABB-1402C56268A2}"/>
                    </a:ext>
                  </a:extLst>
                </p:cNvPr>
                <p:cNvGrpSpPr/>
                <p:nvPr/>
              </p:nvGrpSpPr>
              <p:grpSpPr>
                <a:xfrm>
                  <a:off x="2476865" y="2721761"/>
                  <a:ext cx="9038949" cy="2476574"/>
                  <a:chOff x="3719271" y="3184685"/>
                  <a:chExt cx="10237209" cy="2843662"/>
                </a:xfrm>
              </p:grpSpPr>
              <p:sp>
                <p:nvSpPr>
                  <p:cNvPr id="162" name="Elipse 14344">
                    <a:extLst>
                      <a:ext uri="{FF2B5EF4-FFF2-40B4-BE49-F238E27FC236}">
                        <a16:creationId xmlns:a16="http://schemas.microsoft.com/office/drawing/2014/main" id="{48CE4D4F-8500-9310-6D4B-184B9F378399}"/>
                      </a:ext>
                    </a:extLst>
                  </p:cNvPr>
                  <p:cNvSpPr/>
                  <p:nvPr/>
                </p:nvSpPr>
                <p:spPr>
                  <a:xfrm>
                    <a:off x="5318902" y="3184685"/>
                    <a:ext cx="2843662" cy="2843662"/>
                  </a:xfrm>
                  <a:prstGeom prst="ellipse">
                    <a:avLst/>
                  </a:prstGeom>
                  <a:solidFill>
                    <a:schemeClr val="bg2"/>
                  </a:solidFill>
                  <a:ln w="12700" cap="flat" cmpd="sng" algn="ctr">
                    <a:solidFill>
                      <a:srgbClr val="FFFFFF"/>
                    </a:solid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6D6E71"/>
                      </a:solidFill>
                      <a:effectLst/>
                      <a:uLnTx/>
                      <a:uFillTx/>
                      <a:latin typeface="Calibri" panose="020F0502020204030204"/>
                      <a:ea typeface="Open Sans" pitchFamily="2" charset="0"/>
                      <a:cs typeface="Open Sans" pitchFamily="2" charset="0"/>
                    </a:endParaRPr>
                  </a:p>
                </p:txBody>
              </p:sp>
              <p:sp>
                <p:nvSpPr>
                  <p:cNvPr id="163" name="Elipse 14345">
                    <a:extLst>
                      <a:ext uri="{FF2B5EF4-FFF2-40B4-BE49-F238E27FC236}">
                        <a16:creationId xmlns:a16="http://schemas.microsoft.com/office/drawing/2014/main" id="{4CF4D30D-C81D-B265-C5A7-EA73989D63CE}"/>
                      </a:ext>
                    </a:extLst>
                  </p:cNvPr>
                  <p:cNvSpPr/>
                  <p:nvPr/>
                </p:nvSpPr>
                <p:spPr>
                  <a:xfrm>
                    <a:off x="3719271" y="3184685"/>
                    <a:ext cx="2843662" cy="2843662"/>
                  </a:xfrm>
                  <a:prstGeom prst="ellipse">
                    <a:avLst/>
                  </a:prstGeom>
                  <a:solidFill>
                    <a:schemeClr val="tx1"/>
                  </a:solidFill>
                  <a:ln w="12700" cap="flat" cmpd="sng" algn="ctr">
                    <a:solidFill>
                      <a:srgbClr val="FFFFFF"/>
                    </a:solid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6D6E71"/>
                      </a:solidFill>
                      <a:effectLst/>
                      <a:uLnTx/>
                      <a:uFillTx/>
                      <a:latin typeface="Calibri" panose="020F0502020204030204"/>
                      <a:ea typeface="Open Sans" pitchFamily="2" charset="0"/>
                      <a:cs typeface="Open Sans" pitchFamily="2" charset="0"/>
                    </a:endParaRPr>
                  </a:p>
                </p:txBody>
              </p:sp>
              <p:sp>
                <p:nvSpPr>
                  <p:cNvPr id="179" name="Forma libre: forma 14349">
                    <a:extLst>
                      <a:ext uri="{FF2B5EF4-FFF2-40B4-BE49-F238E27FC236}">
                        <a16:creationId xmlns:a16="http://schemas.microsoft.com/office/drawing/2014/main" id="{397C4359-ADD8-FEDD-68CB-96A9F7AC7212}"/>
                      </a:ext>
                    </a:extLst>
                  </p:cNvPr>
                  <p:cNvSpPr/>
                  <p:nvPr/>
                </p:nvSpPr>
                <p:spPr>
                  <a:xfrm>
                    <a:off x="5318903" y="3431144"/>
                    <a:ext cx="1244031" cy="2350747"/>
                  </a:xfrm>
                  <a:custGeom>
                    <a:avLst/>
                    <a:gdLst>
                      <a:gd name="connsiteX0" fmla="*/ 622016 w 1244031"/>
                      <a:gd name="connsiteY0" fmla="*/ 0 h 2350747"/>
                      <a:gd name="connsiteX1" fmla="*/ 726617 w 1244031"/>
                      <a:gd name="connsiteY1" fmla="*/ 78219 h 2350747"/>
                      <a:gd name="connsiteX2" fmla="*/ 1244031 w 1244031"/>
                      <a:gd name="connsiteY2" fmla="*/ 1175373 h 2350747"/>
                      <a:gd name="connsiteX3" fmla="*/ 726617 w 1244031"/>
                      <a:gd name="connsiteY3" fmla="*/ 2272527 h 2350747"/>
                      <a:gd name="connsiteX4" fmla="*/ 622016 w 1244031"/>
                      <a:gd name="connsiteY4" fmla="*/ 2350747 h 2350747"/>
                      <a:gd name="connsiteX5" fmla="*/ 517415 w 1244031"/>
                      <a:gd name="connsiteY5" fmla="*/ 2272527 h 2350747"/>
                      <a:gd name="connsiteX6" fmla="*/ 0 w 1244031"/>
                      <a:gd name="connsiteY6" fmla="*/ 1175373 h 2350747"/>
                      <a:gd name="connsiteX7" fmla="*/ 517415 w 1244031"/>
                      <a:gd name="connsiteY7" fmla="*/ 78219 h 235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031" h="2350747">
                        <a:moveTo>
                          <a:pt x="622016" y="0"/>
                        </a:moveTo>
                        <a:lnTo>
                          <a:pt x="726617" y="78219"/>
                        </a:lnTo>
                        <a:cubicBezTo>
                          <a:pt x="1042615" y="339004"/>
                          <a:pt x="1244031" y="733667"/>
                          <a:pt x="1244031" y="1175373"/>
                        </a:cubicBezTo>
                        <a:cubicBezTo>
                          <a:pt x="1244031" y="1617080"/>
                          <a:pt x="1042615" y="2011743"/>
                          <a:pt x="726617" y="2272527"/>
                        </a:cubicBezTo>
                        <a:lnTo>
                          <a:pt x="622016" y="2350747"/>
                        </a:lnTo>
                        <a:lnTo>
                          <a:pt x="517415" y="2272527"/>
                        </a:lnTo>
                        <a:cubicBezTo>
                          <a:pt x="201417" y="2011743"/>
                          <a:pt x="0" y="1617080"/>
                          <a:pt x="0" y="1175373"/>
                        </a:cubicBezTo>
                        <a:cubicBezTo>
                          <a:pt x="0" y="733667"/>
                          <a:pt x="201417" y="339004"/>
                          <a:pt x="517415" y="78219"/>
                        </a:cubicBezTo>
                        <a:close/>
                      </a:path>
                    </a:pathLst>
                  </a:custGeom>
                  <a:solidFill>
                    <a:schemeClr val="tx2"/>
                  </a:solidFill>
                  <a:ln w="12700" cap="flat" cmpd="sng" algn="ctr">
                    <a:solidFill>
                      <a:srgbClr val="FFFFFF"/>
                    </a:solidFill>
                    <a:prstDash val="solid"/>
                    <a:miter lim="800000"/>
                  </a:ln>
                  <a:effectLst/>
                </p:spPr>
                <p:txBody>
                  <a:bodyPr wrap="square" tIns="91440" bIns="9144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6D6E71"/>
                      </a:solidFill>
                      <a:effectLst/>
                      <a:uLnTx/>
                      <a:uFillTx/>
                      <a:latin typeface="Calibri" panose="020F0502020204030204"/>
                      <a:ea typeface="Open Sans" pitchFamily="2" charset="0"/>
                      <a:cs typeface="Open Sans" pitchFamily="2" charset="0"/>
                    </a:endParaRPr>
                  </a:p>
                </p:txBody>
              </p:sp>
              <p:sp>
                <p:nvSpPr>
                  <p:cNvPr id="168" name="TextBox 24">
                    <a:extLst>
                      <a:ext uri="{FF2B5EF4-FFF2-40B4-BE49-F238E27FC236}">
                        <a16:creationId xmlns:a16="http://schemas.microsoft.com/office/drawing/2014/main" id="{9C7CC2FD-A58A-7292-1C28-BBB3704058A2}"/>
                      </a:ext>
                    </a:extLst>
                  </p:cNvPr>
                  <p:cNvSpPr txBox="1"/>
                  <p:nvPr/>
                </p:nvSpPr>
                <p:spPr>
                  <a:xfrm>
                    <a:off x="8492535" y="3603437"/>
                    <a:ext cx="5463945" cy="247378"/>
                  </a:xfrm>
                  <a:prstGeom prst="rect">
                    <a:avLst/>
                  </a:prstGeom>
                  <a:solidFill>
                    <a:schemeClr val="bg1"/>
                  </a:solidFill>
                </p:spPr>
                <p:txBody>
                  <a:bodyPr wrap="square" lIns="7200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The blending of waterfall and agile methodologies</a:t>
                    </a:r>
                  </a:p>
                </p:txBody>
              </p:sp>
              <p:cxnSp>
                <p:nvCxnSpPr>
                  <p:cNvPr id="169" name="Conector recto de flecha 19">
                    <a:extLst>
                      <a:ext uri="{FF2B5EF4-FFF2-40B4-BE49-F238E27FC236}">
                        <a16:creationId xmlns:a16="http://schemas.microsoft.com/office/drawing/2014/main" id="{B2857A9A-789B-A04A-8AF1-1E9DCBA82E02}"/>
                      </a:ext>
                    </a:extLst>
                  </p:cNvPr>
                  <p:cNvCxnSpPr>
                    <a:cxnSpLocks/>
                  </p:cNvCxnSpPr>
                  <p:nvPr/>
                </p:nvCxnSpPr>
                <p:spPr>
                  <a:xfrm flipH="1">
                    <a:off x="5983508" y="3741330"/>
                    <a:ext cx="2435228" cy="0"/>
                  </a:xfrm>
                  <a:prstGeom prst="straightConnector1">
                    <a:avLst/>
                  </a:prstGeom>
                  <a:noFill/>
                  <a:ln w="12700" cap="flat" cmpd="sng" algn="ctr">
                    <a:gradFill flip="none" rotWithShape="1">
                      <a:gsLst>
                        <a:gs pos="0">
                          <a:schemeClr val="bg1"/>
                        </a:gs>
                        <a:gs pos="100000">
                          <a:schemeClr val="tx2">
                            <a:lumMod val="60000"/>
                            <a:lumOff val="40000"/>
                          </a:schemeClr>
                        </a:gs>
                      </a:gsLst>
                      <a:lin ang="10800000" scaled="1"/>
                      <a:tileRect/>
                    </a:gradFill>
                    <a:prstDash val="solid"/>
                    <a:miter lim="800000"/>
                    <a:tailEnd type="oval" w="med" len="med"/>
                  </a:ln>
                  <a:effectLst/>
                </p:spPr>
              </p:cxnSp>
              <p:sp>
                <p:nvSpPr>
                  <p:cNvPr id="173" name="TextBox 24">
                    <a:extLst>
                      <a:ext uri="{FF2B5EF4-FFF2-40B4-BE49-F238E27FC236}">
                        <a16:creationId xmlns:a16="http://schemas.microsoft.com/office/drawing/2014/main" id="{500C88A0-1608-E654-BBBC-22C3561C2988}"/>
                      </a:ext>
                    </a:extLst>
                  </p:cNvPr>
                  <p:cNvSpPr txBox="1"/>
                  <p:nvPr/>
                </p:nvSpPr>
                <p:spPr>
                  <a:xfrm>
                    <a:off x="6397858" y="3943724"/>
                    <a:ext cx="1627191" cy="494755"/>
                  </a:xfrm>
                  <a:prstGeom prst="rect">
                    <a:avLst/>
                  </a:prstGeom>
                  <a:noFill/>
                </p:spPr>
                <p:txBody>
                  <a:bodyPr wrap="square" lIns="7200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ea typeface="Open Sans" pitchFamily="2" charset="0"/>
                        <a:cs typeface="Open Sans" pitchFamily="2" charset="0"/>
                        <a:sym typeface="Verdana" panose="020B0604030504040204" pitchFamily="34" charset="0"/>
                      </a:rPr>
                      <a:t>Adaptive (</a:t>
                    </a:r>
                    <a:r>
                      <a:rPr kumimoji="0" lang="en-US" sz="1400" b="1" i="0" u="none" strike="noStrike" kern="0" cap="none" spc="0" normalizeH="0" baseline="0" noProof="0">
                        <a:ln>
                          <a:noFill/>
                        </a:ln>
                        <a:solidFill>
                          <a:schemeClr val="bg1"/>
                        </a:solidFill>
                        <a:effectLst/>
                        <a:uLnTx/>
                        <a:uFillTx/>
                        <a:ea typeface="Open Sans" pitchFamily="2" charset="0"/>
                        <a:cs typeface="Open Sans" pitchFamily="2" charset="0"/>
                        <a:sym typeface="Verdana" panose="020B0604030504040204" pitchFamily="34" charset="0"/>
                      </a:rPr>
                      <a:t>Agile)</a:t>
                    </a:r>
                  </a:p>
                </p:txBody>
              </p:sp>
              <p:sp>
                <p:nvSpPr>
                  <p:cNvPr id="174" name="TextBox 24">
                    <a:extLst>
                      <a:ext uri="{FF2B5EF4-FFF2-40B4-BE49-F238E27FC236}">
                        <a16:creationId xmlns:a16="http://schemas.microsoft.com/office/drawing/2014/main" id="{647AF6B4-2736-A242-8EE6-C48CC6758E38}"/>
                      </a:ext>
                    </a:extLst>
                  </p:cNvPr>
                  <p:cNvSpPr txBox="1"/>
                  <p:nvPr/>
                </p:nvSpPr>
                <p:spPr>
                  <a:xfrm>
                    <a:off x="3797754" y="3948662"/>
                    <a:ext cx="1627191" cy="494755"/>
                  </a:xfrm>
                  <a:prstGeom prst="rect">
                    <a:avLst/>
                  </a:prstGeom>
                  <a:noFill/>
                </p:spPr>
                <p:txBody>
                  <a:bodyPr wrap="square" lIns="7200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ea typeface="Open Sans" pitchFamily="2" charset="0"/>
                        <a:cs typeface="Open Sans" pitchFamily="2" charset="0"/>
                        <a:sym typeface="Verdana" panose="020B0604030504040204" pitchFamily="34" charset="0"/>
                      </a:rPr>
                      <a:t>Predictive (Waterfall)</a:t>
                    </a:r>
                  </a:p>
                </p:txBody>
              </p:sp>
            </p:grpSp>
            <p:sp>
              <p:nvSpPr>
                <p:cNvPr id="180" name="Google Shape;219;p19">
                  <a:extLst>
                    <a:ext uri="{FF2B5EF4-FFF2-40B4-BE49-F238E27FC236}">
                      <a16:creationId xmlns:a16="http://schemas.microsoft.com/office/drawing/2014/main" id="{7D563D19-23EF-BB75-238E-B8E096B0372E}"/>
                    </a:ext>
                  </a:extLst>
                </p:cNvPr>
                <p:cNvSpPr txBox="1"/>
                <p:nvPr/>
              </p:nvSpPr>
              <p:spPr>
                <a:xfrm>
                  <a:off x="6691422" y="3486925"/>
                  <a:ext cx="4824393" cy="1203589"/>
                </a:xfrm>
                <a:prstGeom prst="rect">
                  <a:avLst/>
                </a:prstGeom>
                <a:solidFill>
                  <a:schemeClr val="accent1">
                    <a:lumMod val="20000"/>
                    <a:lumOff val="80000"/>
                  </a:schemeClr>
                </a:solidFill>
                <a:ln>
                  <a:noFill/>
                </a:ln>
              </p:spPr>
              <p:txBody>
                <a:bodyPr spcFirstLastPara="1" wrap="square" lIns="121900" tIns="121900" rIns="121900" bIns="121900" anchor="t"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Hybrid project management is a pragmatic response to the need for </a:t>
                  </a:r>
                  <a:r>
                    <a:rPr kumimoji="0" lang="en-GB" sz="12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flexibility and adaptability </a:t>
                  </a:r>
                  <a:r>
                    <a:rPr kumimoji="0" lang="en-GB" sz="12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in managing projects. It acknowledges that projects can have elements of both predictability and uncertainty, and it aims to </a:t>
                  </a:r>
                  <a:r>
                    <a:rPr kumimoji="0" lang="en-GB" sz="12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strike a balance between structure and agility.</a:t>
                  </a:r>
                  <a:endParaRPr kumimoji="0" lang="en-US" sz="12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p:txBody>
            </p:sp>
          </p:grpSp>
          <p:sp>
            <p:nvSpPr>
              <p:cNvPr id="181" name="TextBox 24">
                <a:extLst>
                  <a:ext uri="{FF2B5EF4-FFF2-40B4-BE49-F238E27FC236}">
                    <a16:creationId xmlns:a16="http://schemas.microsoft.com/office/drawing/2014/main" id="{3E73EA91-DED6-DB2E-DE2D-68339656E818}"/>
                  </a:ext>
                </a:extLst>
              </p:cNvPr>
              <p:cNvSpPr txBox="1"/>
              <p:nvPr/>
            </p:nvSpPr>
            <p:spPr>
              <a:xfrm>
                <a:off x="3992882" y="3486925"/>
                <a:ext cx="891175" cy="215444"/>
              </a:xfrm>
              <a:prstGeom prst="rect">
                <a:avLst/>
              </a:prstGeom>
              <a:noFill/>
            </p:spPr>
            <p:txBody>
              <a:bodyPr wrap="square" lIns="7200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ea typeface="Open Sans" pitchFamily="2" charset="0"/>
                    <a:cs typeface="Open Sans" pitchFamily="2" charset="0"/>
                    <a:sym typeface="Verdana" panose="020B0604030504040204" pitchFamily="34" charset="0"/>
                  </a:rPr>
                  <a:t>Hybrid</a:t>
                </a:r>
              </a:p>
            </p:txBody>
          </p:sp>
        </p:grpSp>
        <p:pic>
          <p:nvPicPr>
            <p:cNvPr id="2052" name="Picture 4" descr="Agile, dependencies, project, reqirements, scrum, sprint icon ...">
              <a:extLst>
                <a:ext uri="{FF2B5EF4-FFF2-40B4-BE49-F238E27FC236}">
                  <a16:creationId xmlns:a16="http://schemas.microsoft.com/office/drawing/2014/main" id="{F799C311-5B25-DC3B-6D1F-ECCE64FCA2B6}"/>
                </a:ext>
              </a:extLst>
            </p:cNvPr>
            <p:cNvPicPr>
              <a:picLocks noChangeAspect="1" noChangeArrowheads="1"/>
            </p:cNvPicPr>
            <p:nvPr/>
          </p:nvPicPr>
          <p:blipFill>
            <a:blip r:embed="rId4">
              <a:duotone>
                <a:prstClr val="black"/>
                <a:srgbClr val="F5FCFE">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90102" y="3468140"/>
              <a:ext cx="719702" cy="7197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latstyle Agile Icon On White Background With Arrow Cycle Concept ...">
              <a:extLst>
                <a:ext uri="{FF2B5EF4-FFF2-40B4-BE49-F238E27FC236}">
                  <a16:creationId xmlns:a16="http://schemas.microsoft.com/office/drawing/2014/main" id="{D1551DC9-87FE-C7D7-30A3-1FBDC4EEA4D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60322" y="3435126"/>
              <a:ext cx="779807" cy="7798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914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757343" y="247291"/>
            <a:ext cx="8078099" cy="566172"/>
          </a:xfrm>
        </p:spPr>
        <p:txBody>
          <a:bodyPr>
            <a:noAutofit/>
          </a:bodyPr>
          <a:lstStyle/>
          <a:p>
            <a:r>
              <a:rPr lang="en-US">
                <a:latin typeface="+mj-lt"/>
              </a:rPr>
              <a:t>Waterfall &amp; Agile: main characteristics of each project management approach</a:t>
            </a:r>
          </a:p>
        </p:txBody>
      </p:sp>
      <p:pic>
        <p:nvPicPr>
          <p:cNvPr id="13" name="Picture 12">
            <a:extLst>
              <a:ext uri="{FF2B5EF4-FFF2-40B4-BE49-F238E27FC236}">
                <a16:creationId xmlns:a16="http://schemas.microsoft.com/office/drawing/2014/main" id="{8427A219-79E2-6B0A-9102-17F26B7B13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grpSp>
        <p:nvGrpSpPr>
          <p:cNvPr id="10" name="Group 9">
            <a:extLst>
              <a:ext uri="{FF2B5EF4-FFF2-40B4-BE49-F238E27FC236}">
                <a16:creationId xmlns:a16="http://schemas.microsoft.com/office/drawing/2014/main" id="{CC184115-9B03-84DF-4E1C-1AE2D9A4D462}"/>
              </a:ext>
            </a:extLst>
          </p:cNvPr>
          <p:cNvGrpSpPr/>
          <p:nvPr/>
        </p:nvGrpSpPr>
        <p:grpSpPr>
          <a:xfrm>
            <a:off x="600563" y="2256687"/>
            <a:ext cx="10990874" cy="3576694"/>
            <a:chOff x="592263" y="1217656"/>
            <a:chExt cx="10990874" cy="3576694"/>
          </a:xfrm>
        </p:grpSpPr>
        <p:sp>
          <p:nvSpPr>
            <p:cNvPr id="8" name="TextBox 7">
              <a:extLst>
                <a:ext uri="{FF2B5EF4-FFF2-40B4-BE49-F238E27FC236}">
                  <a16:creationId xmlns:a16="http://schemas.microsoft.com/office/drawing/2014/main" id="{8BA23FDD-2BB2-F819-E86D-7763F25485D7}"/>
                </a:ext>
              </a:extLst>
            </p:cNvPr>
            <p:cNvSpPr txBox="1"/>
            <p:nvPr/>
          </p:nvSpPr>
          <p:spPr>
            <a:xfrm>
              <a:off x="592263" y="1549337"/>
              <a:ext cx="5356468" cy="3245013"/>
            </a:xfrm>
            <a:prstGeom prst="rect">
              <a:avLst/>
            </a:prstGeom>
            <a:noFill/>
            <a:ln w="9525">
              <a:solidFill>
                <a:schemeClr val="tx1"/>
              </a:solidFill>
            </a:ln>
          </p:spPr>
          <p:txBody>
            <a:bodyPr wrap="square" lIns="180000" tIns="324000" rIns="180000" anchor="t">
              <a:noAutofit/>
            </a:bodyPr>
            <a:lstStyle/>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1" i="0" u="none" strike="noStrike" kern="1200" cap="none" spc="0" normalizeH="0" baseline="0" noProof="0">
                  <a:ln>
                    <a:noFill/>
                  </a:ln>
                  <a:solidFill>
                    <a:srgbClr val="58595B"/>
                  </a:solidFill>
                  <a:effectLst/>
                  <a:uLnTx/>
                  <a:uFillTx/>
                  <a:latin typeface="Open Sans"/>
                  <a:ea typeface="+mn-ea"/>
                  <a:cs typeface="+mn-cs"/>
                </a:rPr>
                <a:t>Sequential and linear </a:t>
              </a:r>
              <a:r>
                <a:rPr kumimoji="0" lang="en-GB" sz="1100" b="0" i="0" u="none" strike="noStrike" kern="1200" cap="none" spc="0" normalizeH="0" baseline="0" noProof="0">
                  <a:ln>
                    <a:noFill/>
                  </a:ln>
                  <a:solidFill>
                    <a:srgbClr val="58595B"/>
                  </a:solidFill>
                  <a:effectLst/>
                  <a:uLnTx/>
                  <a:uFillTx/>
                  <a:latin typeface="Open Sans"/>
                  <a:ea typeface="+mn-ea"/>
                  <a:cs typeface="+mn-cs"/>
                </a:rPr>
                <a:t>process, where </a:t>
              </a:r>
              <a:r>
                <a:rPr kumimoji="0" lang="en-GB" sz="1100" i="0" u="none" strike="noStrike" kern="1200" cap="none" spc="0" normalizeH="0" baseline="0" noProof="0">
                  <a:ln>
                    <a:noFill/>
                  </a:ln>
                  <a:solidFill>
                    <a:srgbClr val="58595B"/>
                  </a:solidFill>
                  <a:effectLst/>
                  <a:uLnTx/>
                  <a:uFillTx/>
                  <a:latin typeface="Open Sans"/>
                  <a:ea typeface="+mn-ea"/>
                  <a:cs typeface="+mn-cs"/>
                </a:rPr>
                <a:t>each phase </a:t>
              </a:r>
              <a:r>
                <a:rPr kumimoji="0" lang="en-GB" sz="1100" b="0" i="0" u="none" strike="noStrike" kern="1200" cap="none" spc="0" normalizeH="0" baseline="0" noProof="0">
                  <a:ln>
                    <a:noFill/>
                  </a:ln>
                  <a:solidFill>
                    <a:srgbClr val="58595B"/>
                  </a:solidFill>
                  <a:effectLst/>
                  <a:uLnTx/>
                  <a:uFillTx/>
                  <a:latin typeface="Open Sans"/>
                  <a:ea typeface="+mn-ea"/>
                  <a:cs typeface="+mn-cs"/>
                </a:rPr>
                <a:t>of the project (e.g., planning, execution, monitoring, and closure) </a:t>
              </a:r>
              <a:r>
                <a:rPr kumimoji="0" lang="en-GB" sz="1100" i="0" u="none" strike="noStrike" kern="1200" cap="none" spc="0" normalizeH="0" baseline="0" noProof="0">
                  <a:ln>
                    <a:noFill/>
                  </a:ln>
                  <a:solidFill>
                    <a:srgbClr val="58595B"/>
                  </a:solidFill>
                  <a:effectLst/>
                  <a:uLnTx/>
                  <a:uFillTx/>
                  <a:latin typeface="Open Sans"/>
                  <a:ea typeface="+mn-ea"/>
                  <a:cs typeface="+mn-cs"/>
                </a:rPr>
                <a:t>is completed </a:t>
              </a:r>
              <a:r>
                <a:rPr kumimoji="0" lang="en-GB" sz="1100" b="0" i="0" u="none" strike="noStrike" kern="1200" cap="none" spc="0" normalizeH="0" baseline="0" noProof="0">
                  <a:ln>
                    <a:noFill/>
                  </a:ln>
                  <a:solidFill>
                    <a:srgbClr val="58595B"/>
                  </a:solidFill>
                  <a:effectLst/>
                  <a:uLnTx/>
                  <a:uFillTx/>
                  <a:latin typeface="Open Sans"/>
                  <a:ea typeface="+mn-ea"/>
                  <a:cs typeface="+mn-cs"/>
                </a:rPr>
                <a:t>before moving on to the next one. </a:t>
              </a: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100">
                  <a:solidFill>
                    <a:srgbClr val="58595B"/>
                  </a:solidFill>
                  <a:latin typeface="Open Sans"/>
                </a:rPr>
                <a:t>Usually, it adopts a </a:t>
              </a:r>
              <a:r>
                <a:rPr lang="en-GB" sz="1100" b="1">
                  <a:solidFill>
                    <a:srgbClr val="58595B"/>
                  </a:solidFill>
                  <a:latin typeface="Open Sans"/>
                </a:rPr>
                <a:t>formal reporting approach with stakeholders </a:t>
              </a:r>
              <a:r>
                <a:rPr lang="en-GB" sz="1100">
                  <a:solidFill>
                    <a:srgbClr val="58595B"/>
                  </a:solidFill>
                  <a:latin typeface="Open Sans"/>
                </a:rPr>
                <a:t>throughout the project lifecycle, involving extensive documentation.</a:t>
              </a:r>
              <a:endParaRPr kumimoji="0" lang="en-GB" sz="1100" b="0" i="0" u="none" strike="noStrike" kern="1200" cap="none" spc="0" normalizeH="0" baseline="0" noProof="0">
                <a:ln>
                  <a:noFill/>
                </a:ln>
                <a:solidFill>
                  <a:srgbClr val="58595B"/>
                </a:solidFill>
                <a:effectLst/>
                <a:uLnTx/>
                <a:uFillTx/>
                <a:latin typeface="Open Sans"/>
                <a:ea typeface="+mn-ea"/>
                <a:cs typeface="+mn-cs"/>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58595B"/>
                  </a:solidFill>
                  <a:effectLst/>
                  <a:uLnTx/>
                  <a:uFillTx/>
                  <a:latin typeface="Open Sans"/>
                  <a:ea typeface="+mn-ea"/>
                  <a:cs typeface="+mn-cs"/>
                </a:rPr>
                <a:t>It is ideal for </a:t>
              </a:r>
              <a:r>
                <a:rPr kumimoji="0" lang="en-GB" sz="1100" b="1" i="0" u="none" strike="noStrike" kern="1200" cap="none" spc="0" normalizeH="0" baseline="0" noProof="0">
                  <a:ln>
                    <a:noFill/>
                  </a:ln>
                  <a:solidFill>
                    <a:srgbClr val="58595B"/>
                  </a:solidFill>
                  <a:effectLst/>
                  <a:uLnTx/>
                  <a:uFillTx/>
                  <a:latin typeface="Open Sans"/>
                  <a:ea typeface="+mn-ea"/>
                  <a:cs typeface="+mn-cs"/>
                </a:rPr>
                <a:t>projects with well-defined requirements and a stable environment</a:t>
              </a:r>
              <a:r>
                <a:rPr kumimoji="0" lang="en-GB" sz="1100" i="0" u="none" strike="noStrike" kern="1200" cap="none" spc="0" normalizeH="0" baseline="0" noProof="0">
                  <a:ln>
                    <a:noFill/>
                  </a:ln>
                  <a:solidFill>
                    <a:srgbClr val="58595B"/>
                  </a:solidFill>
                  <a:effectLst/>
                  <a:uLnTx/>
                  <a:uFillTx/>
                  <a:latin typeface="Open Sans"/>
                  <a:ea typeface="+mn-ea"/>
                  <a:cs typeface="+mn-cs"/>
                </a:rPr>
                <a:t>, such as implementing a new regulatory reporting system </a:t>
              </a:r>
              <a:r>
                <a:rPr lang="en-GB" sz="1100">
                  <a:solidFill>
                    <a:srgbClr val="58595B"/>
                  </a:solidFill>
                  <a:latin typeface="Open Sans"/>
                </a:rPr>
                <a:t>for a financial institution to comply with updated regulatory requirements.</a:t>
              </a:r>
              <a:endParaRPr kumimoji="0" lang="en-GB" sz="1100" b="0" i="0" u="none" strike="noStrike" kern="1200" cap="none" spc="0" normalizeH="0" baseline="0" noProof="0">
                <a:ln>
                  <a:noFill/>
                </a:ln>
                <a:solidFill>
                  <a:srgbClr val="58595B"/>
                </a:solidFill>
                <a:effectLst/>
                <a:uLnTx/>
                <a:uFillTx/>
                <a:latin typeface="Open Sans"/>
                <a:ea typeface="+mn-ea"/>
                <a:cs typeface="+mn-cs"/>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58595B"/>
                  </a:solidFill>
                  <a:effectLst/>
                  <a:uLnTx/>
                  <a:uFillTx/>
                  <a:latin typeface="Open Sans"/>
                  <a:ea typeface="+mn-ea"/>
                  <a:cs typeface="+mn-cs"/>
                </a:rPr>
                <a:t>Challenges and limitations associated with the traditional approach include </a:t>
              </a:r>
              <a:r>
                <a:rPr kumimoji="0" lang="en-GB" sz="1100" b="1" i="0" u="none" strike="noStrike" kern="1200" cap="none" spc="0" normalizeH="0" baseline="0" noProof="0">
                  <a:ln>
                    <a:noFill/>
                  </a:ln>
                  <a:solidFill>
                    <a:srgbClr val="58595B"/>
                  </a:solidFill>
                  <a:effectLst/>
                  <a:uLnTx/>
                  <a:uFillTx/>
                  <a:latin typeface="Open Sans"/>
                  <a:ea typeface="+mn-ea"/>
                  <a:cs typeface="+mn-cs"/>
                </a:rPr>
                <a:t>high</a:t>
              </a:r>
              <a:r>
                <a:rPr lang="en-GB" sz="1100" b="1">
                  <a:solidFill>
                    <a:srgbClr val="58595B"/>
                  </a:solidFill>
                  <a:latin typeface="Open Sans"/>
                </a:rPr>
                <a:t> cost of change, and complex planning and progress tracking</a:t>
              </a:r>
              <a:r>
                <a:rPr lang="en-GB" sz="1100">
                  <a:solidFill>
                    <a:srgbClr val="58595B"/>
                  </a:solidFill>
                  <a:latin typeface="Open Sans"/>
                </a:rPr>
                <a:t>, making it a risky methodology for projects where there are numerous unknowns.</a:t>
              </a: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100">
                  <a:solidFill>
                    <a:srgbClr val="58595B"/>
                  </a:solidFill>
                  <a:latin typeface="Open Sans"/>
                </a:rPr>
                <a:t>Overall, the waterfall approach is particularly beneficial for projects with </a:t>
              </a:r>
              <a:r>
                <a:rPr lang="en-GB" sz="1100" b="1">
                  <a:solidFill>
                    <a:srgbClr val="58595B"/>
                  </a:solidFill>
                  <a:latin typeface="Open Sans"/>
                </a:rPr>
                <a:t>clearly defined and predictable outcomes</a:t>
              </a:r>
              <a:r>
                <a:rPr lang="en-GB" sz="1100">
                  <a:solidFill>
                    <a:srgbClr val="58595B"/>
                  </a:solidFill>
                  <a:latin typeface="Open Sans"/>
                </a:rPr>
                <a:t>.</a:t>
              </a:r>
              <a:endParaRPr kumimoji="0" lang="en-GB" sz="1100" b="0" i="0" u="none" strike="noStrike" kern="1200" cap="none" spc="0" normalizeH="0" baseline="0" noProof="0">
                <a:ln>
                  <a:noFill/>
                </a:ln>
                <a:solidFill>
                  <a:srgbClr val="58595B"/>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F93D7941-F133-4DFE-066F-6EDA1A102F3A}"/>
                </a:ext>
              </a:extLst>
            </p:cNvPr>
            <p:cNvSpPr txBox="1"/>
            <p:nvPr/>
          </p:nvSpPr>
          <p:spPr>
            <a:xfrm>
              <a:off x="6226669" y="1549337"/>
              <a:ext cx="5356468" cy="3245013"/>
            </a:xfrm>
            <a:prstGeom prst="rect">
              <a:avLst/>
            </a:prstGeom>
            <a:noFill/>
            <a:ln w="9525">
              <a:solidFill>
                <a:schemeClr val="bg2"/>
              </a:solidFill>
            </a:ln>
          </p:spPr>
          <p:txBody>
            <a:bodyPr wrap="square" lIns="180000" tIns="324000" rIns="180000" anchor="t">
              <a:noAutofit/>
            </a:bodyPr>
            <a:lstStyle/>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100" b="1">
                  <a:solidFill>
                    <a:srgbClr val="58595B"/>
                  </a:solidFill>
                  <a:latin typeface="Open Sans"/>
                </a:rPr>
                <a:t>I</a:t>
              </a:r>
              <a:r>
                <a:rPr kumimoji="0" lang="en-GB" sz="1100" b="1" i="0" u="none" strike="noStrike" kern="1200" cap="none" spc="0" normalizeH="0" baseline="0" noProof="0" err="1">
                  <a:ln>
                    <a:noFill/>
                  </a:ln>
                  <a:solidFill>
                    <a:srgbClr val="58595B"/>
                  </a:solidFill>
                  <a:effectLst/>
                  <a:uLnTx/>
                  <a:uFillTx/>
                  <a:latin typeface="Open Sans"/>
                  <a:ea typeface="+mn-ea"/>
                  <a:cs typeface="+mn-cs"/>
                </a:rPr>
                <a:t>terative</a:t>
              </a:r>
              <a:r>
                <a:rPr lang="en-GB" sz="1100" b="1">
                  <a:solidFill>
                    <a:srgbClr val="58595B"/>
                  </a:solidFill>
                  <a:latin typeface="Open Sans"/>
                </a:rPr>
                <a:t> </a:t>
              </a:r>
              <a:r>
                <a:rPr kumimoji="0" lang="en-GB" sz="1100" b="1" i="0" u="none" strike="noStrike" kern="1200" cap="none" spc="0" normalizeH="0" baseline="0" noProof="0">
                  <a:ln>
                    <a:noFill/>
                  </a:ln>
                  <a:solidFill>
                    <a:srgbClr val="58595B"/>
                  </a:solidFill>
                  <a:effectLst/>
                  <a:uLnTx/>
                  <a:uFillTx/>
                  <a:latin typeface="Open Sans"/>
                  <a:ea typeface="+mn-ea"/>
                  <a:cs typeface="+mn-cs"/>
                </a:rPr>
                <a:t>and incremental</a:t>
              </a:r>
              <a:r>
                <a:rPr kumimoji="0" lang="en-GB" sz="1100" b="0" i="0" u="none" strike="noStrike" kern="1200" cap="none" spc="0" normalizeH="0" baseline="0" noProof="0">
                  <a:ln>
                    <a:noFill/>
                  </a:ln>
                  <a:solidFill>
                    <a:srgbClr val="58595B"/>
                  </a:solidFill>
                  <a:effectLst/>
                  <a:uLnTx/>
                  <a:uFillTx/>
                  <a:latin typeface="Open Sans"/>
                  <a:ea typeface="+mn-ea"/>
                  <a:cs typeface="+mn-cs"/>
                </a:rPr>
                <a:t> approach that focuses on delivering small, incremental portions of the project in short cycles called </a:t>
              </a:r>
              <a:r>
                <a:rPr kumimoji="0" lang="en-GB" sz="1100" b="1" i="1" u="none" strike="noStrike" kern="1200" cap="none" spc="0" normalizeH="0" baseline="0" noProof="0">
                  <a:ln>
                    <a:noFill/>
                  </a:ln>
                  <a:solidFill>
                    <a:srgbClr val="58595B"/>
                  </a:solidFill>
                  <a:effectLst/>
                  <a:uLnTx/>
                  <a:uFillTx/>
                  <a:latin typeface="Open Sans"/>
                  <a:ea typeface="+mn-ea"/>
                  <a:cs typeface="+mn-cs"/>
                </a:rPr>
                <a:t>sprints</a:t>
              </a:r>
              <a:r>
                <a:rPr kumimoji="0" lang="en-GB" sz="1100" b="0" i="0" u="none" strike="noStrike" kern="1200" cap="none" spc="0" normalizeH="0" baseline="0" noProof="0">
                  <a:ln>
                    <a:noFill/>
                  </a:ln>
                  <a:solidFill>
                    <a:srgbClr val="58595B"/>
                  </a:solidFill>
                  <a:effectLst/>
                  <a:uLnTx/>
                  <a:uFillTx/>
                  <a:latin typeface="Open Sans"/>
                  <a:ea typeface="+mn-ea"/>
                  <a:cs typeface="+mn-cs"/>
                </a:rPr>
                <a:t>. </a:t>
              </a: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100">
                  <a:solidFill>
                    <a:srgbClr val="58595B"/>
                  </a:solidFill>
                  <a:latin typeface="Open Sans"/>
                </a:rPr>
                <a:t>Commonly adopts a proactive risk management approach, emphasizing on </a:t>
              </a:r>
              <a:r>
                <a:rPr lang="en-GB" sz="1100" b="1">
                  <a:solidFill>
                    <a:srgbClr val="58595B"/>
                  </a:solidFill>
                  <a:latin typeface="Open Sans"/>
                </a:rPr>
                <a:t>continuous collaboration with stakeholders</a:t>
              </a:r>
              <a:r>
                <a:rPr lang="en-GB" sz="1100">
                  <a:solidFill>
                    <a:srgbClr val="58595B"/>
                  </a:solidFill>
                  <a:latin typeface="Open Sans"/>
                </a:rPr>
                <a:t>.</a:t>
              </a:r>
              <a:endParaRPr kumimoji="0" lang="en-GB" sz="1100" b="0" i="0" u="none" strike="noStrike" kern="1200" cap="none" spc="0" normalizeH="0" baseline="0" noProof="0">
                <a:ln>
                  <a:noFill/>
                </a:ln>
                <a:solidFill>
                  <a:srgbClr val="58595B"/>
                </a:solidFill>
                <a:effectLst/>
                <a:uLnTx/>
                <a:uFillTx/>
                <a:latin typeface="Open Sans"/>
                <a:ea typeface="+mn-ea"/>
                <a:cs typeface="+mn-cs"/>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58595B"/>
                  </a:solidFill>
                  <a:effectLst/>
                  <a:uLnTx/>
                  <a:uFillTx/>
                  <a:latin typeface="Open Sans"/>
                  <a:ea typeface="+mn-ea"/>
                  <a:cs typeface="+mn-cs"/>
                </a:rPr>
                <a:t>It is well-suited for </a:t>
              </a:r>
              <a:r>
                <a:rPr kumimoji="0" lang="en-GB" sz="1100" b="1" i="0" u="none" strike="noStrike" kern="1200" cap="none" spc="0" normalizeH="0" baseline="0" noProof="0">
                  <a:ln>
                    <a:noFill/>
                  </a:ln>
                  <a:solidFill>
                    <a:srgbClr val="58595B"/>
                  </a:solidFill>
                  <a:effectLst/>
                  <a:uLnTx/>
                  <a:uFillTx/>
                  <a:latin typeface="Open Sans"/>
                  <a:ea typeface="+mn-ea"/>
                  <a:cs typeface="+mn-cs"/>
                </a:rPr>
                <a:t>projects with rapidly changing requirements and uncertainties</a:t>
              </a:r>
              <a:r>
                <a:rPr kumimoji="0" lang="en-GB" sz="1100" i="0" u="none" strike="noStrike" kern="1200" cap="none" spc="0" normalizeH="0" baseline="0" noProof="0">
                  <a:ln>
                    <a:noFill/>
                  </a:ln>
                  <a:solidFill>
                    <a:srgbClr val="58595B"/>
                  </a:solidFill>
                  <a:effectLst/>
                  <a:uLnTx/>
                  <a:uFillTx/>
                  <a:latin typeface="Open Sans"/>
                  <a:ea typeface="+mn-ea"/>
                  <a:cs typeface="+mn-cs"/>
                </a:rPr>
                <a:t>, such as software development for a financial services platform that requires integrating multiple technologies and adapting to changing market conditions.</a:t>
              </a:r>
              <a:endParaRPr kumimoji="0" lang="en-GB" sz="1100" b="0" i="0" u="none" strike="noStrike" kern="1200" cap="none" spc="0" normalizeH="0" baseline="0" noProof="0">
                <a:ln>
                  <a:noFill/>
                </a:ln>
                <a:solidFill>
                  <a:srgbClr val="58595B"/>
                </a:solidFill>
                <a:effectLst/>
                <a:uLnTx/>
                <a:uFillTx/>
                <a:latin typeface="Open Sans"/>
                <a:ea typeface="+mn-ea"/>
                <a:cs typeface="+mn-cs"/>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58595B"/>
                  </a:solidFill>
                  <a:effectLst/>
                  <a:uLnTx/>
                  <a:uFillTx/>
                  <a:latin typeface="Open Sans"/>
                  <a:ea typeface="+mn-ea"/>
                  <a:cs typeface="+mn-cs"/>
                </a:rPr>
                <a:t>Challenges and limitations include </a:t>
              </a:r>
              <a:r>
                <a:rPr kumimoji="0" lang="en-GB" sz="1100" b="1" i="0" u="none" strike="noStrike" kern="1200" cap="none" spc="0" normalizeH="0" baseline="0" noProof="0">
                  <a:ln>
                    <a:noFill/>
                  </a:ln>
                  <a:solidFill>
                    <a:srgbClr val="58595B"/>
                  </a:solidFill>
                  <a:effectLst/>
                  <a:uLnTx/>
                  <a:uFillTx/>
                  <a:latin typeface="Open Sans"/>
                  <a:ea typeface="+mn-ea"/>
                  <a:cs typeface="+mn-cs"/>
                </a:rPr>
                <a:t>complex project contracts</a:t>
              </a:r>
              <a:r>
                <a:rPr lang="en-GB" sz="1100" b="1">
                  <a:solidFill>
                    <a:srgbClr val="58595B"/>
                  </a:solidFill>
                  <a:latin typeface="Open Sans"/>
                </a:rPr>
                <a:t>, difficulty to estimate the project dimension at an early stage, and </a:t>
              </a:r>
              <a:r>
                <a:rPr kumimoji="0" lang="en-GB" sz="1100" b="1" i="0" u="none" strike="noStrike" kern="1200" cap="none" spc="0" normalizeH="0" baseline="0" noProof="0">
                  <a:ln>
                    <a:noFill/>
                  </a:ln>
                  <a:solidFill>
                    <a:srgbClr val="58595B"/>
                  </a:solidFill>
                  <a:effectLst/>
                  <a:uLnTx/>
                  <a:uFillTx/>
                  <a:latin typeface="Open Sans"/>
                  <a:ea typeface="+mn-ea"/>
                  <a:cs typeface="+mn-cs"/>
                </a:rPr>
                <a:t>significant experience required</a:t>
              </a:r>
              <a:r>
                <a:rPr kumimoji="0" lang="en-GB" sz="1100" b="0" i="0" u="none" strike="noStrike" kern="1200" cap="none" spc="0" normalizeH="0" baseline="0" noProof="0">
                  <a:ln>
                    <a:noFill/>
                  </a:ln>
                  <a:solidFill>
                    <a:srgbClr val="58595B"/>
                  </a:solidFill>
                  <a:effectLst/>
                  <a:uLnTx/>
                  <a:uFillTx/>
                  <a:latin typeface="Open Sans"/>
                  <a:ea typeface="+mn-ea"/>
                  <a:cs typeface="+mn-cs"/>
                </a:rPr>
                <a:t> from the project team.</a:t>
              </a:r>
              <a:endParaRPr lang="en-GB" sz="1100">
                <a:solidFill>
                  <a:srgbClr val="58595B"/>
                </a:solidFill>
                <a:latin typeface="Open Sans"/>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58595B"/>
                  </a:solidFill>
                  <a:effectLst/>
                  <a:uLnTx/>
                  <a:uFillTx/>
                  <a:latin typeface="Open Sans"/>
                  <a:ea typeface="+mn-ea"/>
                  <a:cs typeface="+mn-cs"/>
                </a:rPr>
                <a:t>Ultimately, it is helpful to apply Agile methodology in </a:t>
              </a:r>
              <a:r>
                <a:rPr kumimoji="0" lang="en-GB" sz="1100" b="1" i="0" u="none" strike="noStrike" kern="1200" cap="none" spc="0" normalizeH="0" baseline="0" noProof="0">
                  <a:ln>
                    <a:noFill/>
                  </a:ln>
                  <a:solidFill>
                    <a:srgbClr val="58595B"/>
                  </a:solidFill>
                  <a:effectLst/>
                  <a:uLnTx/>
                  <a:uFillTx/>
                  <a:latin typeface="Open Sans"/>
                  <a:ea typeface="+mn-ea"/>
                  <a:cs typeface="+mn-cs"/>
                </a:rPr>
                <a:t>complex projects </a:t>
              </a:r>
              <a:r>
                <a:rPr kumimoji="0" lang="en-GB" sz="1100" b="0" i="0" u="none" strike="noStrike" kern="1200" cap="none" spc="0" normalizeH="0" baseline="0" noProof="0">
                  <a:ln>
                    <a:noFill/>
                  </a:ln>
                  <a:solidFill>
                    <a:srgbClr val="58595B"/>
                  </a:solidFill>
                  <a:effectLst/>
                  <a:uLnTx/>
                  <a:uFillTx/>
                  <a:latin typeface="Open Sans"/>
                  <a:ea typeface="+mn-ea"/>
                  <a:cs typeface="+mn-cs"/>
                </a:rPr>
                <a:t>when the </a:t>
              </a:r>
              <a:r>
                <a:rPr kumimoji="0" lang="en-GB" sz="1100" b="1" i="0" u="none" strike="noStrike" kern="1200" cap="none" spc="0" normalizeH="0" baseline="0" noProof="0">
                  <a:ln>
                    <a:noFill/>
                  </a:ln>
                  <a:solidFill>
                    <a:srgbClr val="58595B"/>
                  </a:solidFill>
                  <a:effectLst/>
                  <a:uLnTx/>
                  <a:uFillTx/>
                  <a:latin typeface="Open Sans"/>
                  <a:ea typeface="+mn-ea"/>
                  <a:cs typeface="+mn-cs"/>
                </a:rPr>
                <a:t>end goal is unclear or when there is no clear path to achieving it</a:t>
              </a:r>
              <a:r>
                <a:rPr kumimoji="0" lang="en-GB" sz="1100" b="0" i="0" u="none" strike="noStrike" kern="1200" cap="none" spc="0" normalizeH="0" baseline="0" noProof="0">
                  <a:ln>
                    <a:noFill/>
                  </a:ln>
                  <a:solidFill>
                    <a:srgbClr val="58595B"/>
                  </a:solidFill>
                  <a:effectLst/>
                  <a:uLnTx/>
                  <a:uFillTx/>
                  <a:latin typeface="Open Sans"/>
                  <a:ea typeface="+mn-ea"/>
                  <a:cs typeface="+mn-cs"/>
                </a:rPr>
                <a:t>.</a:t>
              </a:r>
              <a:endParaRPr kumimoji="0" lang="en-GB" sz="1100" i="0" u="none" strike="noStrike" kern="1200" cap="none" spc="0" normalizeH="0" baseline="0" noProof="0">
                <a:ln>
                  <a:noFill/>
                </a:ln>
                <a:solidFill>
                  <a:srgbClr val="58595B"/>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B0ED91B3-CCE3-B576-A82F-CD09383F6770}"/>
                </a:ext>
              </a:extLst>
            </p:cNvPr>
            <p:cNvSpPr txBox="1"/>
            <p:nvPr/>
          </p:nvSpPr>
          <p:spPr>
            <a:xfrm>
              <a:off x="711865" y="1217741"/>
              <a:ext cx="3525815" cy="504000"/>
            </a:xfrm>
            <a:prstGeom prst="rect">
              <a:avLst/>
            </a:prstGeom>
            <a:solidFill>
              <a:schemeClr val="tx1"/>
            </a:solidFill>
            <a:effectLst>
              <a:outerShdw blurRad="50800" dist="50800" dir="2700000" algn="ctr" rotWithShape="0">
                <a:schemeClr val="bg1">
                  <a:lumMod val="75000"/>
                  <a:alpha val="50000"/>
                </a:schemeClr>
              </a:outerShdw>
            </a:effectLst>
          </p:spPr>
          <p:txBody>
            <a:bodyPr wrap="square"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a:ea typeface="+mn-ea"/>
                  <a:cs typeface="+mn-cs"/>
                </a:rPr>
                <a:t>Predictive </a:t>
              </a:r>
              <a:r>
                <a:rPr lang="en-GB" sz="1400" b="1">
                  <a:solidFill>
                    <a:prstClr val="white"/>
                  </a:solidFill>
                  <a:latin typeface="Open Sans"/>
                </a:rPr>
                <a:t>or Waterfall</a:t>
              </a:r>
              <a:endParaRPr kumimoji="0" lang="en-GB" sz="1400" b="1" i="0" u="none" strike="noStrike" kern="1200" cap="none" spc="0" normalizeH="0" baseline="0" noProof="0">
                <a:ln>
                  <a:noFill/>
                </a:ln>
                <a:solidFill>
                  <a:prstClr val="white"/>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6F1A83B1-F245-E7D1-6BB2-D679229DA737}"/>
                </a:ext>
              </a:extLst>
            </p:cNvPr>
            <p:cNvSpPr txBox="1"/>
            <p:nvPr/>
          </p:nvSpPr>
          <p:spPr>
            <a:xfrm>
              <a:off x="6350967" y="1217656"/>
              <a:ext cx="3525815" cy="504000"/>
            </a:xfrm>
            <a:prstGeom prst="rect">
              <a:avLst/>
            </a:prstGeom>
            <a:solidFill>
              <a:schemeClr val="bg2"/>
            </a:solidFill>
            <a:effectLst>
              <a:outerShdw blurRad="50800" dist="38100" dir="2700000" algn="tl" rotWithShape="0">
                <a:schemeClr val="bg1">
                  <a:lumMod val="65000"/>
                  <a:alpha val="50000"/>
                </a:schemeClr>
              </a:outerShdw>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a:ea typeface="+mn-ea"/>
                  <a:cs typeface="+mn-cs"/>
                </a:rPr>
                <a:t>Adaptive or Agile</a:t>
              </a:r>
            </a:p>
          </p:txBody>
        </p:sp>
        <p:pic>
          <p:nvPicPr>
            <p:cNvPr id="3" name="Picture 4" descr="Agile, dependencies, project, reqirements, scrum, sprint icon ...">
              <a:extLst>
                <a:ext uri="{FF2B5EF4-FFF2-40B4-BE49-F238E27FC236}">
                  <a16:creationId xmlns:a16="http://schemas.microsoft.com/office/drawing/2014/main" id="{C54923CD-777A-5BA4-2D44-E89CFF590610}"/>
                </a:ext>
              </a:extLst>
            </p:cNvPr>
            <p:cNvPicPr>
              <a:picLocks noChangeAspect="1" noChangeArrowheads="1"/>
            </p:cNvPicPr>
            <p:nvPr/>
          </p:nvPicPr>
          <p:blipFill>
            <a:blip r:embed="rId5">
              <a:duotone>
                <a:prstClr val="black"/>
                <a:srgbClr val="F5FCFE">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749043" y="1305766"/>
              <a:ext cx="329199" cy="329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latstyle Agile Icon On White Background With Arrow Cycle Concept ...">
              <a:extLst>
                <a:ext uri="{FF2B5EF4-FFF2-40B4-BE49-F238E27FC236}">
                  <a16:creationId xmlns:a16="http://schemas.microsoft.com/office/drawing/2014/main" id="{7B6FDAA1-8282-8507-08A7-0B6C826DC1C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82980" y="1274704"/>
              <a:ext cx="389904" cy="38990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Google Shape;223;p19">
            <a:extLst>
              <a:ext uri="{FF2B5EF4-FFF2-40B4-BE49-F238E27FC236}">
                <a16:creationId xmlns:a16="http://schemas.microsoft.com/office/drawing/2014/main" id="{D96E363E-F278-C6C4-BC0C-7F6B9CD88824}"/>
              </a:ext>
            </a:extLst>
          </p:cNvPr>
          <p:cNvSpPr txBox="1"/>
          <p:nvPr/>
        </p:nvSpPr>
        <p:spPr>
          <a:xfrm>
            <a:off x="240957" y="1008899"/>
            <a:ext cx="11594485" cy="1112625"/>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Historically, project management followed a structured, sequential series of steps. However, with the rise of software development in recent decades, the need for more adaptive methods led to the adoption of Agile. Yet, the increasing </a:t>
            </a:r>
            <a:r>
              <a:rPr lang="en-GB" sz="1400" b="1">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complexity of projects has been demanding project managers to tailor their project management practices to the specific demands of a project. </a:t>
            </a: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As a result, it is essential for you to understand the main elements of both Waterfall and Agile approaches:</a:t>
            </a:r>
            <a:endParaRPr kumimoji="0" lang="en-GB" sz="14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 name="TextBox 11">
            <a:extLst>
              <a:ext uri="{FF2B5EF4-FFF2-40B4-BE49-F238E27FC236}">
                <a16:creationId xmlns:a16="http://schemas.microsoft.com/office/drawing/2014/main" id="{D8A13280-13D1-BE9E-CE0B-72202C751B79}"/>
              </a:ext>
            </a:extLst>
          </p:cNvPr>
          <p:cNvSpPr txBox="1"/>
          <p:nvPr/>
        </p:nvSpPr>
        <p:spPr>
          <a:xfrm>
            <a:off x="600563" y="6113161"/>
            <a:ext cx="10990874" cy="523220"/>
          </a:xfrm>
          <a:prstGeom prst="rect">
            <a:avLst/>
          </a:prstGeom>
          <a:noFill/>
          <a:ln>
            <a:noFill/>
          </a:ln>
        </p:spPr>
        <p:txBody>
          <a:bodyPr wrap="square">
            <a:spAutoFit/>
          </a:bodyPr>
          <a:lstStyle/>
          <a:p>
            <a:pPr marL="217804" marR="210185" algn="ctr"/>
            <a:r>
              <a:rPr lang="en-GB" sz="1400" i="1">
                <a:solidFill>
                  <a:srgbClr val="6D6E71"/>
                </a:solidFill>
                <a:latin typeface="Open Sans" pitchFamily="2" charset="0"/>
                <a:ea typeface="Open Sans" pitchFamily="2" charset="0"/>
                <a:cs typeface="Open Sans" pitchFamily="2" charset="0"/>
              </a:rPr>
              <a:t> By understanding the </a:t>
            </a:r>
            <a:r>
              <a:rPr lang="en-GB" sz="1400" b="1" i="1">
                <a:solidFill>
                  <a:srgbClr val="6D6E71"/>
                </a:solidFill>
                <a:latin typeface="Open Sans" pitchFamily="2" charset="0"/>
                <a:ea typeface="Open Sans" pitchFamily="2" charset="0"/>
                <a:cs typeface="Open Sans" pitchFamily="2" charset="0"/>
              </a:rPr>
              <a:t>strengths and limitations of each method</a:t>
            </a:r>
            <a:r>
              <a:rPr lang="en-GB" sz="1400" i="1">
                <a:solidFill>
                  <a:srgbClr val="6D6E71"/>
                </a:solidFill>
                <a:latin typeface="Open Sans" pitchFamily="2" charset="0"/>
                <a:ea typeface="Open Sans" pitchFamily="2" charset="0"/>
                <a:cs typeface="Open Sans" pitchFamily="2" charset="0"/>
              </a:rPr>
              <a:t>, organizations can </a:t>
            </a:r>
            <a:r>
              <a:rPr lang="en-GB" sz="1400" b="1" i="1">
                <a:solidFill>
                  <a:srgbClr val="6D6E71"/>
                </a:solidFill>
                <a:latin typeface="Open Sans" pitchFamily="2" charset="0"/>
                <a:ea typeface="Open Sans" pitchFamily="2" charset="0"/>
                <a:cs typeface="Open Sans" pitchFamily="2" charset="0"/>
              </a:rPr>
              <a:t>tailor their project management approach </a:t>
            </a:r>
            <a:r>
              <a:rPr lang="en-GB" sz="1400" i="1">
                <a:solidFill>
                  <a:srgbClr val="6D6E71"/>
                </a:solidFill>
                <a:latin typeface="Open Sans" pitchFamily="2" charset="0"/>
                <a:ea typeface="Open Sans" pitchFamily="2" charset="0"/>
                <a:cs typeface="Open Sans" pitchFamily="2" charset="0"/>
              </a:rPr>
              <a:t>to best suit the specific requirements and uncertainties of their projects</a:t>
            </a:r>
          </a:p>
        </p:txBody>
      </p:sp>
    </p:spTree>
    <p:extLst>
      <p:ext uri="{BB962C8B-B14F-4D97-AF65-F5344CB8AC3E}">
        <p14:creationId xmlns:p14="http://schemas.microsoft.com/office/powerpoint/2010/main" val="120836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5430C-D23C-7265-55A8-D3F0542975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C38466-4DF4-8349-5EC4-75D0EB08BC56}"/>
              </a:ext>
            </a:extLst>
          </p:cNvPr>
          <p:cNvSpPr>
            <a:spLocks noGrp="1"/>
          </p:cNvSpPr>
          <p:nvPr>
            <p:ph type="sldNum" sz="quarter" idx="12"/>
          </p:nvPr>
        </p:nvSpPr>
        <p:spPr/>
        <p:txBody>
          <a:bodyPr/>
          <a:lstStyle/>
          <a:p>
            <a:fld id="{176DD4EC-FA55-45CE-8BB9-EF8129236C33}" type="slidenum">
              <a:rPr lang="en-NL" smtClean="0"/>
              <a:pPr/>
              <a:t>5</a:t>
            </a:fld>
            <a:endParaRPr lang="en-NL"/>
          </a:p>
        </p:txBody>
      </p:sp>
      <p:sp>
        <p:nvSpPr>
          <p:cNvPr id="2" name="Title 1">
            <a:extLst>
              <a:ext uri="{FF2B5EF4-FFF2-40B4-BE49-F238E27FC236}">
                <a16:creationId xmlns:a16="http://schemas.microsoft.com/office/drawing/2014/main" id="{DAA9AD23-3619-7403-7143-A5F3A583A397}"/>
              </a:ext>
            </a:extLst>
          </p:cNvPr>
          <p:cNvSpPr>
            <a:spLocks noGrp="1"/>
          </p:cNvSpPr>
          <p:nvPr>
            <p:ph type="title"/>
          </p:nvPr>
        </p:nvSpPr>
        <p:spPr>
          <a:xfrm>
            <a:off x="3738578" y="161722"/>
            <a:ext cx="8078099" cy="625581"/>
          </a:xfrm>
        </p:spPr>
        <p:txBody>
          <a:bodyPr>
            <a:noAutofit/>
          </a:bodyPr>
          <a:lstStyle/>
          <a:p>
            <a:r>
              <a:rPr lang="en-US"/>
              <a:t>Hybrid project management improves project performance by enabling adjustments throughout the cycle</a:t>
            </a:r>
          </a:p>
        </p:txBody>
      </p:sp>
      <p:pic>
        <p:nvPicPr>
          <p:cNvPr id="13" name="Picture 12">
            <a:extLst>
              <a:ext uri="{FF2B5EF4-FFF2-40B4-BE49-F238E27FC236}">
                <a16:creationId xmlns:a16="http://schemas.microsoft.com/office/drawing/2014/main" id="{C0FE8F44-2D89-6598-7573-8DB7507F92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sp>
        <p:nvSpPr>
          <p:cNvPr id="40" name="TextBox 39">
            <a:extLst>
              <a:ext uri="{FF2B5EF4-FFF2-40B4-BE49-F238E27FC236}">
                <a16:creationId xmlns:a16="http://schemas.microsoft.com/office/drawing/2014/main" id="{9842C133-8310-BEFC-15D1-979B5117967D}"/>
              </a:ext>
            </a:extLst>
          </p:cNvPr>
          <p:cNvSpPr txBox="1"/>
          <p:nvPr/>
        </p:nvSpPr>
        <p:spPr>
          <a:xfrm>
            <a:off x="368532" y="1161397"/>
            <a:ext cx="11441357" cy="1169551"/>
          </a:xfrm>
          <a:prstGeom prst="rect">
            <a:avLst/>
          </a:prstGeom>
          <a:noFill/>
        </p:spPr>
        <p:txBody>
          <a:bodyPr wrap="square" rtlCol="0">
            <a:spAutoFit/>
          </a:bodyPr>
          <a:lstStyle/>
          <a:p>
            <a:r>
              <a:rPr lang="en-GB" sz="1400">
                <a:solidFill>
                  <a:schemeClr val="tx2"/>
                </a:solidFill>
              </a:rPr>
              <a:t>Hybrid project management offers tailored flexibility by </a:t>
            </a:r>
            <a:r>
              <a:rPr lang="en-GB" sz="1400" b="1">
                <a:solidFill>
                  <a:schemeClr val="tx2"/>
                </a:solidFill>
              </a:rPr>
              <a:t>allowing customization to suit each project's unique requirements</a:t>
            </a:r>
            <a:r>
              <a:rPr lang="en-GB" sz="1400">
                <a:solidFill>
                  <a:schemeClr val="tx2"/>
                </a:solidFill>
              </a:rPr>
              <a:t>, integrating predictive phased</a:t>
            </a:r>
            <a:r>
              <a:rPr lang="en-GB" sz="1400" b="1">
                <a:solidFill>
                  <a:schemeClr val="tx2"/>
                </a:solidFill>
              </a:rPr>
              <a:t> </a:t>
            </a:r>
            <a:r>
              <a:rPr lang="en-GB" sz="1400">
                <a:solidFill>
                  <a:schemeClr val="tx2"/>
                </a:solidFill>
              </a:rPr>
              <a:t>structures for clear milestones and embracing iterative progress like Agile methodologies, </a:t>
            </a:r>
            <a:r>
              <a:rPr lang="en-GB" sz="1400" b="1">
                <a:solidFill>
                  <a:schemeClr val="tx2"/>
                </a:solidFill>
              </a:rPr>
              <a:t>enabling ongoing adjustments throughout the project lifecycle.</a:t>
            </a:r>
          </a:p>
          <a:p>
            <a:endParaRPr lang="en-GB" sz="1400" b="1">
              <a:solidFill>
                <a:schemeClr val="tx2"/>
              </a:solidFill>
            </a:endParaRPr>
          </a:p>
          <a:p>
            <a:r>
              <a:rPr lang="en-GB" sz="1400" b="1">
                <a:solidFill>
                  <a:schemeClr val="tx2"/>
                </a:solidFill>
              </a:rPr>
              <a:t>Among other benefits, hybrid project management allows you to:</a:t>
            </a:r>
          </a:p>
        </p:txBody>
      </p:sp>
      <p:grpSp>
        <p:nvGrpSpPr>
          <p:cNvPr id="44" name="Group 43">
            <a:extLst>
              <a:ext uri="{FF2B5EF4-FFF2-40B4-BE49-F238E27FC236}">
                <a16:creationId xmlns:a16="http://schemas.microsoft.com/office/drawing/2014/main" id="{393A4A64-3012-CB02-5CBA-E0ABAA4A6E17}"/>
              </a:ext>
            </a:extLst>
          </p:cNvPr>
          <p:cNvGrpSpPr/>
          <p:nvPr/>
        </p:nvGrpSpPr>
        <p:grpSpPr>
          <a:xfrm>
            <a:off x="476221" y="2639510"/>
            <a:ext cx="11225977" cy="3464168"/>
            <a:chOff x="284705" y="2425148"/>
            <a:chExt cx="11323102" cy="3464168"/>
          </a:xfrm>
        </p:grpSpPr>
        <p:grpSp>
          <p:nvGrpSpPr>
            <p:cNvPr id="28" name="Group 27">
              <a:extLst>
                <a:ext uri="{FF2B5EF4-FFF2-40B4-BE49-F238E27FC236}">
                  <a16:creationId xmlns:a16="http://schemas.microsoft.com/office/drawing/2014/main" id="{389C26E8-EA75-EB67-AA19-E21015CBF760}"/>
                </a:ext>
              </a:extLst>
            </p:cNvPr>
            <p:cNvGrpSpPr/>
            <p:nvPr/>
          </p:nvGrpSpPr>
          <p:grpSpPr>
            <a:xfrm>
              <a:off x="284705" y="2425148"/>
              <a:ext cx="11323102" cy="3464168"/>
              <a:chOff x="288553" y="2127739"/>
              <a:chExt cx="11323102" cy="3464168"/>
            </a:xfrm>
          </p:grpSpPr>
          <p:sp>
            <p:nvSpPr>
              <p:cNvPr id="32" name="Text Placeholder 6">
                <a:extLst>
                  <a:ext uri="{FF2B5EF4-FFF2-40B4-BE49-F238E27FC236}">
                    <a16:creationId xmlns:a16="http://schemas.microsoft.com/office/drawing/2014/main" id="{FFEA5E6A-266D-465F-C229-6E43247FDF66}"/>
                  </a:ext>
                </a:extLst>
              </p:cNvPr>
              <p:cNvSpPr txBox="1">
                <a:spLocks/>
              </p:cNvSpPr>
              <p:nvPr/>
            </p:nvSpPr>
            <p:spPr>
              <a:xfrm>
                <a:off x="288553" y="2127739"/>
                <a:ext cx="2918682" cy="973015"/>
              </a:xfrm>
              <a:prstGeom prst="homePlate">
                <a:avLst>
                  <a:gd name="adj" fmla="val 22616"/>
                </a:avLst>
              </a:prstGeom>
              <a:solidFill>
                <a:schemeClr val="tx2"/>
              </a:solidFill>
              <a:ln>
                <a:solidFill>
                  <a:schemeClr val="tx2"/>
                </a:solidFill>
              </a:ln>
              <a:effectLst/>
            </p:spPr>
            <p:style>
              <a:lnRef idx="0">
                <a:schemeClr val="accent1"/>
              </a:lnRef>
              <a:fillRef idx="3">
                <a:schemeClr val="accent1"/>
              </a:fillRef>
              <a:effectRef idx="3">
                <a:schemeClr val="accent1"/>
              </a:effectRef>
              <a:fontRef idx="minor">
                <a:schemeClr val="lt1"/>
              </a:fontRef>
            </p:style>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rPr>
                  <a:t>Minimize </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lang="en-US" sz="1400" b="1">
                    <a:solidFill>
                      <a:srgbClr val="FFFFFF"/>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rPr>
                  <a:t>risks</a:t>
                </a:r>
                <a:endPar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29" name="Subtitle 2">
                <a:extLst>
                  <a:ext uri="{FF2B5EF4-FFF2-40B4-BE49-F238E27FC236}">
                    <a16:creationId xmlns:a16="http://schemas.microsoft.com/office/drawing/2014/main" id="{D403B49D-1386-3A33-C06F-6CAA6301F7E7}"/>
                  </a:ext>
                </a:extLst>
              </p:cNvPr>
              <p:cNvSpPr txBox="1">
                <a:spLocks/>
              </p:cNvSpPr>
              <p:nvPr/>
            </p:nvSpPr>
            <p:spPr>
              <a:xfrm>
                <a:off x="3129541" y="2127739"/>
                <a:ext cx="8482114" cy="973015"/>
              </a:xfrm>
              <a:prstGeom prst="rect">
                <a:avLst/>
              </a:prstGeom>
              <a:noFill/>
              <a:ln>
                <a:solidFill>
                  <a:schemeClr val="tx2"/>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Hybrid project </a:t>
                </a:r>
                <a:r>
                  <a:rPr kumimoji="0" lang="en-GB" sz="120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management</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minimizes disruptions by effectively identifying and managing risks </a:t>
                </a: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throughout the project lifecycle. By proactively addressing potential challenges throughout the project lifecycle, teams can maintain alignment with Agile principles, ensuring timely delivery of the project or program.</a:t>
                </a:r>
                <a:endParaRPr kumimoji="0" lang="en-US"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Subtitle 2">
                <a:extLst>
                  <a:ext uri="{FF2B5EF4-FFF2-40B4-BE49-F238E27FC236}">
                    <a16:creationId xmlns:a16="http://schemas.microsoft.com/office/drawing/2014/main" id="{5968EA98-354E-77F4-626C-C0EF301F646C}"/>
                  </a:ext>
                </a:extLst>
              </p:cNvPr>
              <p:cNvSpPr txBox="1">
                <a:spLocks/>
              </p:cNvSpPr>
              <p:nvPr/>
            </p:nvSpPr>
            <p:spPr>
              <a:xfrm>
                <a:off x="3129542" y="3385038"/>
                <a:ext cx="8482113" cy="973015"/>
              </a:xfrm>
              <a:prstGeom prst="rect">
                <a:avLst/>
              </a:prstGeom>
              <a:noFill/>
              <a:ln>
                <a:solidFill>
                  <a:schemeClr val="accent1"/>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Hybrid project management combines </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structured resource allocation from predictive methodologies with</a:t>
                </a:r>
                <a:r>
                  <a:rPr lang="en-GB" b="1">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kumimoji="0" lang="en-GB" sz="1200" b="1" i="0" u="none" strike="noStrike" kern="1200" cap="none" spc="0" normalizeH="0" baseline="0" noProof="0" err="1">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Agile's</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flexibility for dynamic reallocation</a:t>
                </a:r>
                <a:r>
                  <a:rPr lang="en-GB">
                    <a:solidFill>
                      <a:schemeClr val="tx2"/>
                    </a:solidFill>
                    <a:latin typeface="Open Sans" panose="020B0606030504020204" pitchFamily="34" charset="0"/>
                    <a:ea typeface="Open Sans" panose="020B0606030504020204" pitchFamily="34" charset="0"/>
                    <a:cs typeface="Open Sans" panose="020B0606030504020204" pitchFamily="34" charset="0"/>
                  </a:rPr>
                  <a:t>. With an Agile approach, the project is broken down into smaller, manageable tasks, allowing </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for more precise resource estimation. </a:t>
                </a:r>
                <a:r>
                  <a:rPr kumimoji="0" lang="en-GB" sz="120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Regular assessment of resources assures timely identification of resource gaps and needs.</a:t>
                </a:r>
                <a:endParaRPr kumimoji="0" lang="en-US" sz="120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Subtitle 2">
                <a:extLst>
                  <a:ext uri="{FF2B5EF4-FFF2-40B4-BE49-F238E27FC236}">
                    <a16:creationId xmlns:a16="http://schemas.microsoft.com/office/drawing/2014/main" id="{EA217C7D-D871-7BE7-DF21-39EAE264B7A1}"/>
                  </a:ext>
                </a:extLst>
              </p:cNvPr>
              <p:cNvSpPr txBox="1">
                <a:spLocks/>
              </p:cNvSpPr>
              <p:nvPr/>
            </p:nvSpPr>
            <p:spPr>
              <a:xfrm>
                <a:off x="3129541" y="4618892"/>
                <a:ext cx="8482113" cy="973015"/>
              </a:xfrm>
              <a:prstGeom prst="rect">
                <a:avLst/>
              </a:prstGeom>
              <a:noFill/>
              <a:ln>
                <a:solidFill>
                  <a:schemeClr val="accent3"/>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Hybrid approaches </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speed up the delivery of a project by integrating Agile</a:t>
                </a:r>
                <a:r>
                  <a:rPr lang="en-GB" b="1">
                    <a:solidFill>
                      <a:schemeClr val="tx2"/>
                    </a:solidFill>
                    <a:latin typeface="Open Sans" panose="020B0606030504020204" pitchFamily="34" charset="0"/>
                    <a:ea typeface="Open Sans" panose="020B0606030504020204" pitchFamily="34" charset="0"/>
                    <a:cs typeface="Open Sans" panose="020B0606030504020204" pitchFamily="34" charset="0"/>
                  </a:rPr>
                  <a:t> practices</a:t>
                </a:r>
                <a:r>
                  <a:rPr kumimoji="0" lang="en-GB" sz="1200" b="1"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while also upholding control </a:t>
                </a:r>
                <a:r>
                  <a:rPr kumimoji="0" lang="en-GB"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over project scope and quality. This approach allows you to reach goals faster and achieve better results while minimizing expenses. </a:t>
                </a:r>
                <a:endParaRPr kumimoji="0" lang="en-US" sz="1200" b="0" i="0" u="none" strike="noStrike" kern="120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 Placeholder 6">
                <a:extLst>
                  <a:ext uri="{FF2B5EF4-FFF2-40B4-BE49-F238E27FC236}">
                    <a16:creationId xmlns:a16="http://schemas.microsoft.com/office/drawing/2014/main" id="{39B3E84D-860B-CB86-D6F1-A0E935D72642}"/>
                  </a:ext>
                </a:extLst>
              </p:cNvPr>
              <p:cNvSpPr txBox="1">
                <a:spLocks/>
              </p:cNvSpPr>
              <p:nvPr/>
            </p:nvSpPr>
            <p:spPr>
              <a:xfrm>
                <a:off x="288553" y="3385038"/>
                <a:ext cx="2918682" cy="973015"/>
              </a:xfrm>
              <a:prstGeom prst="homePlate">
                <a:avLst>
                  <a:gd name="adj" fmla="val 22616"/>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1400" b="1">
                    <a:solidFill>
                      <a:srgbClr val="FFFFFF"/>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rPr>
                  <a:t>Have better resource management</a:t>
                </a:r>
                <a:endPar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34" name="Text Placeholder 6">
                <a:extLst>
                  <a:ext uri="{FF2B5EF4-FFF2-40B4-BE49-F238E27FC236}">
                    <a16:creationId xmlns:a16="http://schemas.microsoft.com/office/drawing/2014/main" id="{C3365B77-96D3-5070-9B21-B824D62174FC}"/>
                  </a:ext>
                </a:extLst>
              </p:cNvPr>
              <p:cNvSpPr txBox="1">
                <a:spLocks/>
              </p:cNvSpPr>
              <p:nvPr/>
            </p:nvSpPr>
            <p:spPr>
              <a:xfrm>
                <a:off x="288554" y="4618892"/>
                <a:ext cx="2918682" cy="973015"/>
              </a:xfrm>
              <a:prstGeom prst="homePlate">
                <a:avLst>
                  <a:gd name="adj" fmla="val 22616"/>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rPr>
                  <a:t>Deliver higher efficiency</a:t>
                </a:r>
              </a:p>
            </p:txBody>
          </p:sp>
        </p:grpSp>
        <p:pic>
          <p:nvPicPr>
            <p:cNvPr id="41" name="Graphic 40" descr="Cycle with people with solid fill">
              <a:extLst>
                <a:ext uri="{FF2B5EF4-FFF2-40B4-BE49-F238E27FC236}">
                  <a16:creationId xmlns:a16="http://schemas.microsoft.com/office/drawing/2014/main" id="{5234C274-27F4-9DE4-4DF3-D08F86E9F9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532" y="3852955"/>
              <a:ext cx="631997" cy="631997"/>
            </a:xfrm>
            <a:prstGeom prst="rect">
              <a:avLst/>
            </a:prstGeom>
          </p:spPr>
        </p:pic>
        <p:sp>
          <p:nvSpPr>
            <p:cNvPr id="42" name="Freeform 36">
              <a:extLst>
                <a:ext uri="{FF2B5EF4-FFF2-40B4-BE49-F238E27FC236}">
                  <a16:creationId xmlns:a16="http://schemas.microsoft.com/office/drawing/2014/main" id="{7713AC3C-30C4-2C9A-67E5-7C87F89B584A}"/>
                </a:ext>
              </a:extLst>
            </p:cNvPr>
            <p:cNvSpPr/>
            <p:nvPr/>
          </p:nvSpPr>
          <p:spPr>
            <a:xfrm>
              <a:off x="395957" y="5089503"/>
              <a:ext cx="577144" cy="626610"/>
            </a:xfrm>
            <a:custGeom>
              <a:avLst/>
              <a:gdLst/>
              <a:ahLst/>
              <a:cxnLst/>
              <a:rect l="l" t="t" r="r" b="b"/>
              <a:pathLst>
                <a:path w="974255" h="1095788">
                  <a:moveTo>
                    <a:pt x="0" y="0"/>
                  </a:moveTo>
                  <a:lnTo>
                    <a:pt x="974255" y="0"/>
                  </a:lnTo>
                  <a:lnTo>
                    <a:pt x="974255" y="1095788"/>
                  </a:lnTo>
                  <a:lnTo>
                    <a:pt x="0" y="1095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L"/>
            </a:p>
          </p:txBody>
        </p:sp>
        <p:sp>
          <p:nvSpPr>
            <p:cNvPr id="43" name="Freeform 25">
              <a:extLst>
                <a:ext uri="{FF2B5EF4-FFF2-40B4-BE49-F238E27FC236}">
                  <a16:creationId xmlns:a16="http://schemas.microsoft.com/office/drawing/2014/main" id="{5C0A74CB-62B1-B6CB-B4B2-20811C6193D5}"/>
                </a:ext>
              </a:extLst>
            </p:cNvPr>
            <p:cNvSpPr/>
            <p:nvPr/>
          </p:nvSpPr>
          <p:spPr>
            <a:xfrm>
              <a:off x="427197" y="2637877"/>
              <a:ext cx="514665" cy="547555"/>
            </a:xfrm>
            <a:custGeom>
              <a:avLst/>
              <a:gdLst/>
              <a:ahLst/>
              <a:cxnLst/>
              <a:rect l="l" t="t" r="r" b="b"/>
              <a:pathLst>
                <a:path w="978628" h="991244">
                  <a:moveTo>
                    <a:pt x="0" y="0"/>
                  </a:moveTo>
                  <a:lnTo>
                    <a:pt x="978628" y="0"/>
                  </a:lnTo>
                  <a:lnTo>
                    <a:pt x="978628" y="991244"/>
                  </a:lnTo>
                  <a:lnTo>
                    <a:pt x="0" y="991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L"/>
            </a:p>
          </p:txBody>
        </p:sp>
      </p:grpSp>
    </p:spTree>
    <p:extLst>
      <p:ext uri="{BB962C8B-B14F-4D97-AF65-F5344CB8AC3E}">
        <p14:creationId xmlns:p14="http://schemas.microsoft.com/office/powerpoint/2010/main" val="272653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3A3A-44D4-C769-2E51-85EC169C1E2A}"/>
            </a:ext>
          </a:extLst>
        </p:cNvPr>
        <p:cNvGrpSpPr/>
        <p:nvPr/>
      </p:nvGrpSpPr>
      <p:grpSpPr>
        <a:xfrm>
          <a:off x="0" y="0"/>
          <a:ext cx="0" cy="0"/>
          <a:chOff x="0" y="0"/>
          <a:chExt cx="0" cy="0"/>
        </a:xfrm>
      </p:grpSpPr>
      <p:sp>
        <p:nvSpPr>
          <p:cNvPr id="29" name="Subtitle 2">
            <a:extLst>
              <a:ext uri="{FF2B5EF4-FFF2-40B4-BE49-F238E27FC236}">
                <a16:creationId xmlns:a16="http://schemas.microsoft.com/office/drawing/2014/main" id="{B1B5DEA2-7013-3A2E-9A06-74721C0BDC64}"/>
              </a:ext>
            </a:extLst>
          </p:cNvPr>
          <p:cNvSpPr txBox="1">
            <a:spLocks/>
          </p:cNvSpPr>
          <p:nvPr/>
        </p:nvSpPr>
        <p:spPr>
          <a:xfrm>
            <a:off x="2923083" y="1160021"/>
            <a:ext cx="8684724" cy="2053175"/>
          </a:xfrm>
          <a:prstGeom prst="rect">
            <a:avLst/>
          </a:prstGeom>
          <a:noFill/>
          <a:ln>
            <a:solidFill>
              <a:schemeClr val="bg2"/>
            </a:solidFill>
          </a:ln>
        </p:spPr>
        <p:txBody>
          <a:bodyPr wrap="square" lIns="180000" tIns="36000" rIns="0" bIns="0" rtlCol="0" anchor="t">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Open Sans" panose="020B0606030504020204" pitchFamily="34" charset="0"/>
                <a:cs typeface="Open Sans" panose="020B0606030504020204" pitchFamily="34" charset="0"/>
              </a:rPr>
              <a:t>Imagine that you are asked to implement a </a:t>
            </a:r>
            <a:r>
              <a:rPr kumimoji="0" lang="en-US" sz="1400" b="1" i="0" u="none" strike="noStrike" kern="1200" cap="none" spc="0" normalizeH="0" baseline="0" noProof="0">
                <a:ln>
                  <a:noFill/>
                </a:ln>
                <a:solidFill>
                  <a:schemeClr val="tx2"/>
                </a:solidFill>
                <a:effectLst/>
                <a:uLnTx/>
                <a:uFillTx/>
                <a:latin typeface="+mn-lt"/>
                <a:ea typeface="Open Sans" panose="020B0606030504020204" pitchFamily="34" charset="0"/>
                <a:cs typeface="Open Sans" panose="020B0606030504020204" pitchFamily="34" charset="0"/>
              </a:rPr>
              <a:t>regulatory driven compliance program</a:t>
            </a:r>
            <a:r>
              <a:rPr kumimoji="0" lang="en-US" sz="1400" b="0" i="0" u="none" strike="noStrike" kern="1200" cap="none" spc="0" normalizeH="0" baseline="0" noProof="0">
                <a:ln>
                  <a:noFill/>
                </a:ln>
                <a:solidFill>
                  <a:schemeClr val="tx2"/>
                </a:solidFill>
                <a:effectLst/>
                <a:uLnTx/>
                <a:uFillTx/>
                <a:latin typeface="+mn-lt"/>
                <a:ea typeface="Open Sans" panose="020B0606030504020204" pitchFamily="34" charset="0"/>
                <a:cs typeface="Open Sans" panose="020B0606030504020204" pitchFamily="34" charset="0"/>
              </a:rPr>
              <a:t>. Legislation is changing and the big-bang Go Live is set in 2 years from now: multiple entities in a multinational organization must </a:t>
            </a:r>
            <a:r>
              <a:rPr kumimoji="0" lang="en-US" sz="1400" b="1" i="0" u="none" strike="noStrike" kern="1200" cap="none" spc="0" normalizeH="0" baseline="0" noProof="0">
                <a:ln>
                  <a:noFill/>
                </a:ln>
                <a:solidFill>
                  <a:schemeClr val="tx2"/>
                </a:solidFill>
                <a:effectLst/>
                <a:uLnTx/>
                <a:uFillTx/>
                <a:latin typeface="+mn-lt"/>
                <a:ea typeface="Open Sans" panose="020B0606030504020204" pitchFamily="34" charset="0"/>
                <a:cs typeface="Open Sans" panose="020B0606030504020204" pitchFamily="34" charset="0"/>
              </a:rPr>
              <a:t>comply with new rules and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tx2"/>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latin typeface="+mn-lt"/>
                <a:ea typeface="Open Sans" panose="020B0606030504020204" pitchFamily="34" charset="0"/>
                <a:cs typeface="Open Sans" panose="020B0606030504020204" pitchFamily="34" charset="0"/>
              </a:rPr>
              <a:t>You might adopt a traditional </a:t>
            </a:r>
            <a:r>
              <a:rPr lang="en-US" sz="1400" b="1">
                <a:solidFill>
                  <a:schemeClr val="tx2"/>
                </a:solidFill>
                <a:latin typeface="+mn-lt"/>
                <a:ea typeface="Open Sans" panose="020B0606030504020204" pitchFamily="34" charset="0"/>
                <a:cs typeface="Open Sans" panose="020B0606030504020204" pitchFamily="34" charset="0"/>
              </a:rPr>
              <a:t>Waterfall approach for the initial assessment </a:t>
            </a:r>
            <a:r>
              <a:rPr lang="en-US" sz="1400">
                <a:solidFill>
                  <a:schemeClr val="tx2"/>
                </a:solidFill>
                <a:latin typeface="+mn-lt"/>
                <a:ea typeface="Open Sans" panose="020B0606030504020204" pitchFamily="34" charset="0"/>
                <a:cs typeface="Open Sans" panose="020B0606030504020204" pitchFamily="34" charset="0"/>
              </a:rPr>
              <a:t>and documentation phases to ensure thorough compliance analysis. Meanwhile, you can leverage </a:t>
            </a:r>
            <a:r>
              <a:rPr lang="en-US" sz="1400" b="1">
                <a:solidFill>
                  <a:schemeClr val="tx2"/>
                </a:solidFill>
                <a:latin typeface="+mn-lt"/>
                <a:ea typeface="Open Sans" panose="020B0606030504020204" pitchFamily="34" charset="0"/>
                <a:cs typeface="Open Sans" panose="020B0606030504020204" pitchFamily="34" charset="0"/>
              </a:rPr>
              <a:t>Agile methodologies for the implementation and testing phases</a:t>
            </a:r>
            <a:r>
              <a:rPr lang="en-US" sz="1400">
                <a:solidFill>
                  <a:schemeClr val="tx2"/>
                </a:solidFill>
                <a:latin typeface="+mn-lt"/>
                <a:ea typeface="Open Sans" panose="020B0606030504020204" pitchFamily="34" charset="0"/>
                <a:cs typeface="Open Sans" panose="020B0606030504020204" pitchFamily="34" charset="0"/>
              </a:rPr>
              <a:t>, allowing for quick adjustments based on feedback and changing regulatory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tx2"/>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 Placeholder 6">
            <a:extLst>
              <a:ext uri="{FF2B5EF4-FFF2-40B4-BE49-F238E27FC236}">
                <a16:creationId xmlns:a16="http://schemas.microsoft.com/office/drawing/2014/main" id="{0CF9C054-24CC-6A24-45FB-0B80147D47B6}"/>
              </a:ext>
            </a:extLst>
          </p:cNvPr>
          <p:cNvSpPr txBox="1">
            <a:spLocks/>
          </p:cNvSpPr>
          <p:nvPr/>
        </p:nvSpPr>
        <p:spPr>
          <a:xfrm>
            <a:off x="252443" y="1160021"/>
            <a:ext cx="2784366" cy="1288142"/>
          </a:xfrm>
          <a:prstGeom prst="homePlate">
            <a:avLst>
              <a:gd name="adj" fmla="val 22616"/>
            </a:avLst>
          </a:prstGeom>
          <a:solidFill>
            <a:schemeClr val="accent4"/>
          </a:solidFill>
          <a:ln>
            <a:noFill/>
          </a:ln>
          <a:effectLst/>
        </p:spPr>
        <p:style>
          <a:lnRef idx="0">
            <a:schemeClr val="accent1"/>
          </a:lnRef>
          <a:fillRef idx="3">
            <a:schemeClr val="accent1"/>
          </a:fillRef>
          <a:effectRef idx="3">
            <a:schemeClr val="accent1"/>
          </a:effectRef>
          <a:fontRef idx="minor">
            <a:schemeClr val="lt1"/>
          </a:fontRef>
        </p:style>
        <p:txBody>
          <a:bodyPr lIns="792000" tIns="251999" rIns="0" bIns="0" anchor="ctr"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1400" b="1">
                <a:solidFill>
                  <a:srgbClr val="FFFFFF"/>
                </a:solidFill>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rPr>
              <a:t>Implementing a regulatory driven compliance program at a bank</a:t>
            </a:r>
            <a:endPar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Verdana" panose="020B0604030504040204" pitchFamily="34" charset="0"/>
            </a:endParaRPr>
          </a:p>
        </p:txBody>
      </p:sp>
      <p:sp>
        <p:nvSpPr>
          <p:cNvPr id="4" name="Slide Number Placeholder 3">
            <a:extLst>
              <a:ext uri="{FF2B5EF4-FFF2-40B4-BE49-F238E27FC236}">
                <a16:creationId xmlns:a16="http://schemas.microsoft.com/office/drawing/2014/main" id="{E1E47C09-6643-8808-2D18-F246FF939B3F}"/>
              </a:ext>
            </a:extLst>
          </p:cNvPr>
          <p:cNvSpPr>
            <a:spLocks noGrp="1"/>
          </p:cNvSpPr>
          <p:nvPr>
            <p:ph type="sldNum" sz="quarter" idx="12"/>
          </p:nvPr>
        </p:nvSpPr>
        <p:spPr/>
        <p:txBody>
          <a:bodyPr/>
          <a:lstStyle/>
          <a:p>
            <a:fld id="{176DD4EC-FA55-45CE-8BB9-EF8129236C33}" type="slidenum">
              <a:rPr lang="en-NL" smtClean="0"/>
              <a:pPr/>
              <a:t>6</a:t>
            </a:fld>
            <a:endParaRPr lang="en-NL"/>
          </a:p>
        </p:txBody>
      </p:sp>
      <p:sp>
        <p:nvSpPr>
          <p:cNvPr id="2" name="Title 1">
            <a:extLst>
              <a:ext uri="{FF2B5EF4-FFF2-40B4-BE49-F238E27FC236}">
                <a16:creationId xmlns:a16="http://schemas.microsoft.com/office/drawing/2014/main" id="{B77DD688-2217-7BB4-6EA7-2A28EE04F473}"/>
              </a:ext>
            </a:extLst>
          </p:cNvPr>
          <p:cNvSpPr>
            <a:spLocks noGrp="1"/>
          </p:cNvSpPr>
          <p:nvPr>
            <p:ph type="title"/>
          </p:nvPr>
        </p:nvSpPr>
        <p:spPr>
          <a:xfrm>
            <a:off x="3782976" y="191908"/>
            <a:ext cx="8078099" cy="582754"/>
          </a:xfrm>
        </p:spPr>
        <p:txBody>
          <a:bodyPr>
            <a:noAutofit/>
          </a:bodyPr>
          <a:lstStyle/>
          <a:p>
            <a:r>
              <a:rPr lang="en-US"/>
              <a:t>Implementing a regulatory driven program using hybrid project management</a:t>
            </a:r>
          </a:p>
        </p:txBody>
      </p:sp>
      <p:pic>
        <p:nvPicPr>
          <p:cNvPr id="13" name="Picture 12">
            <a:extLst>
              <a:ext uri="{FF2B5EF4-FFF2-40B4-BE49-F238E27FC236}">
                <a16:creationId xmlns:a16="http://schemas.microsoft.com/office/drawing/2014/main" id="{7189B6B7-9070-BA56-9DDA-A590CF7105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pic>
        <p:nvPicPr>
          <p:cNvPr id="6" name="Graphic 5" descr="List outline">
            <a:extLst>
              <a:ext uri="{FF2B5EF4-FFF2-40B4-BE49-F238E27FC236}">
                <a16:creationId xmlns:a16="http://schemas.microsoft.com/office/drawing/2014/main" id="{5FFB51F7-DF57-EA0D-82E4-49DB9CF142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443" y="1423085"/>
            <a:ext cx="763523" cy="763523"/>
          </a:xfrm>
          <a:prstGeom prst="rect">
            <a:avLst/>
          </a:prstGeom>
        </p:spPr>
      </p:pic>
      <p:grpSp>
        <p:nvGrpSpPr>
          <p:cNvPr id="1046" name="Group 1045">
            <a:extLst>
              <a:ext uri="{FF2B5EF4-FFF2-40B4-BE49-F238E27FC236}">
                <a16:creationId xmlns:a16="http://schemas.microsoft.com/office/drawing/2014/main" id="{971C15EE-8BDF-F09D-D02C-67249FEDAEA1}"/>
              </a:ext>
            </a:extLst>
          </p:cNvPr>
          <p:cNvGrpSpPr/>
          <p:nvPr/>
        </p:nvGrpSpPr>
        <p:grpSpPr>
          <a:xfrm>
            <a:off x="501307" y="3395409"/>
            <a:ext cx="11106500" cy="3087694"/>
            <a:chOff x="501307" y="3451243"/>
            <a:chExt cx="11106500" cy="3087694"/>
          </a:xfrm>
        </p:grpSpPr>
        <p:grpSp>
          <p:nvGrpSpPr>
            <p:cNvPr id="1033" name="Group 1032">
              <a:extLst>
                <a:ext uri="{FF2B5EF4-FFF2-40B4-BE49-F238E27FC236}">
                  <a16:creationId xmlns:a16="http://schemas.microsoft.com/office/drawing/2014/main" id="{D0CC7ECE-78DA-CB14-5F8F-C6EDD99595FB}"/>
                </a:ext>
              </a:extLst>
            </p:cNvPr>
            <p:cNvGrpSpPr/>
            <p:nvPr/>
          </p:nvGrpSpPr>
          <p:grpSpPr>
            <a:xfrm>
              <a:off x="605965" y="3451243"/>
              <a:ext cx="10875842" cy="3059387"/>
              <a:chOff x="401906" y="3709324"/>
              <a:chExt cx="10875842" cy="3059387"/>
            </a:xfrm>
          </p:grpSpPr>
          <p:sp>
            <p:nvSpPr>
              <p:cNvPr id="1029" name="Arrow: Bent-Up 1028">
                <a:extLst>
                  <a:ext uri="{FF2B5EF4-FFF2-40B4-BE49-F238E27FC236}">
                    <a16:creationId xmlns:a16="http://schemas.microsoft.com/office/drawing/2014/main" id="{8DD3EA05-1F03-9086-3713-DEC0F6DE5AD2}"/>
                  </a:ext>
                </a:extLst>
              </p:cNvPr>
              <p:cNvSpPr/>
              <p:nvPr/>
            </p:nvSpPr>
            <p:spPr>
              <a:xfrm flipV="1">
                <a:off x="4623175" y="4653104"/>
                <a:ext cx="1320426" cy="373528"/>
              </a:xfrm>
              <a:prstGeom prst="bentUpArrow">
                <a:avLst>
                  <a:gd name="adj1" fmla="val 25000"/>
                  <a:gd name="adj2" fmla="val 21733"/>
                  <a:gd name="adj3" fmla="val 25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C694775-D98C-AF3D-6B14-329789348E0B}"/>
                  </a:ext>
                </a:extLst>
              </p:cNvPr>
              <p:cNvSpPr/>
              <p:nvPr/>
            </p:nvSpPr>
            <p:spPr>
              <a:xfrm>
                <a:off x="401906" y="3709324"/>
                <a:ext cx="2365503" cy="545681"/>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solidFill>
                      <a:schemeClr val="accent1">
                        <a:lumMod val="50000"/>
                      </a:schemeClr>
                    </a:solidFill>
                  </a:rPr>
                  <a:t>REQUIREMENTS</a:t>
                </a:r>
                <a:endParaRPr lang="en-GB" sz="1400" b="1">
                  <a:solidFill>
                    <a:schemeClr val="accent1">
                      <a:lumMod val="50000"/>
                    </a:schemeClr>
                  </a:solidFill>
                </a:endParaRPr>
              </a:p>
            </p:txBody>
          </p:sp>
          <p:sp>
            <p:nvSpPr>
              <p:cNvPr id="15" name="Rectangle: Rounded Corners 14">
                <a:extLst>
                  <a:ext uri="{FF2B5EF4-FFF2-40B4-BE49-F238E27FC236}">
                    <a16:creationId xmlns:a16="http://schemas.microsoft.com/office/drawing/2014/main" id="{61EB9575-9A76-F7C7-AE1A-F44347D49EC6}"/>
                  </a:ext>
                </a:extLst>
              </p:cNvPr>
              <p:cNvSpPr/>
              <p:nvPr/>
            </p:nvSpPr>
            <p:spPr>
              <a:xfrm>
                <a:off x="2278862" y="4431170"/>
                <a:ext cx="2365502" cy="545681"/>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solidFill>
                      <a:schemeClr val="accent1">
                        <a:lumMod val="50000"/>
                      </a:schemeClr>
                    </a:solidFill>
                  </a:rPr>
                  <a:t>DESIGN</a:t>
                </a:r>
                <a:endParaRPr lang="en-GB" sz="1400"/>
              </a:p>
            </p:txBody>
          </p:sp>
          <p:sp>
            <p:nvSpPr>
              <p:cNvPr id="58" name="Rectangle: Rounded Corners 57">
                <a:extLst>
                  <a:ext uri="{FF2B5EF4-FFF2-40B4-BE49-F238E27FC236}">
                    <a16:creationId xmlns:a16="http://schemas.microsoft.com/office/drawing/2014/main" id="{178BD1CE-D09C-6A41-98A5-A604AD6D49DA}"/>
                  </a:ext>
                </a:extLst>
              </p:cNvPr>
              <p:cNvSpPr/>
              <p:nvPr/>
            </p:nvSpPr>
            <p:spPr>
              <a:xfrm>
                <a:off x="7142158" y="5516644"/>
                <a:ext cx="2185707" cy="545681"/>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solidFill>
                      <a:schemeClr val="accent1">
                        <a:lumMod val="50000"/>
                      </a:schemeClr>
                    </a:solidFill>
                  </a:rPr>
                  <a:t>RELEASE</a:t>
                </a:r>
                <a:endParaRPr lang="en-GB" sz="1400"/>
              </a:p>
            </p:txBody>
          </p:sp>
          <p:sp>
            <p:nvSpPr>
              <p:cNvPr id="59" name="Rectangle: Rounded Corners 58">
                <a:extLst>
                  <a:ext uri="{FF2B5EF4-FFF2-40B4-BE49-F238E27FC236}">
                    <a16:creationId xmlns:a16="http://schemas.microsoft.com/office/drawing/2014/main" id="{09EE8E8A-4C3C-CA4B-32C1-F518CDAAEE21}"/>
                  </a:ext>
                </a:extLst>
              </p:cNvPr>
              <p:cNvSpPr/>
              <p:nvPr/>
            </p:nvSpPr>
            <p:spPr>
              <a:xfrm>
                <a:off x="8893160" y="6223030"/>
                <a:ext cx="2384588" cy="545681"/>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solidFill>
                      <a:schemeClr val="accent1">
                        <a:lumMod val="50000"/>
                      </a:schemeClr>
                    </a:solidFill>
                  </a:rPr>
                  <a:t>MAINTENANCE</a:t>
                </a:r>
                <a:endParaRPr lang="en-GB" sz="1400"/>
              </a:p>
            </p:txBody>
          </p:sp>
          <p:sp>
            <p:nvSpPr>
              <p:cNvPr id="61" name="Rectangle: Rounded Corners 60">
                <a:extLst>
                  <a:ext uri="{FF2B5EF4-FFF2-40B4-BE49-F238E27FC236}">
                    <a16:creationId xmlns:a16="http://schemas.microsoft.com/office/drawing/2014/main" id="{76C4833C-54A1-CEE7-743A-C055976D3156}"/>
                  </a:ext>
                </a:extLst>
              </p:cNvPr>
              <p:cNvSpPr/>
              <p:nvPr/>
            </p:nvSpPr>
            <p:spPr>
              <a:xfrm>
                <a:off x="5252225" y="5026632"/>
                <a:ext cx="1133916" cy="323826"/>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b="1">
                    <a:solidFill>
                      <a:schemeClr val="accent1">
                        <a:lumMod val="50000"/>
                      </a:schemeClr>
                    </a:solidFill>
                  </a:rPr>
                  <a:t>IMPLEMENT</a:t>
                </a:r>
                <a:endParaRPr lang="en-GB" sz="700"/>
              </a:p>
            </p:txBody>
          </p:sp>
          <p:sp>
            <p:nvSpPr>
              <p:cNvPr id="1025" name="Arrow: Bent-Up 1024">
                <a:extLst>
                  <a:ext uri="{FF2B5EF4-FFF2-40B4-BE49-F238E27FC236}">
                    <a16:creationId xmlns:a16="http://schemas.microsoft.com/office/drawing/2014/main" id="{E7F35A6D-4ED0-E2B3-E579-7F5AF3DE9515}"/>
                  </a:ext>
                </a:extLst>
              </p:cNvPr>
              <p:cNvSpPr/>
              <p:nvPr/>
            </p:nvSpPr>
            <p:spPr>
              <a:xfrm flipV="1">
                <a:off x="2767409" y="3931257"/>
                <a:ext cx="846648" cy="499912"/>
              </a:xfrm>
              <a:prstGeom prst="bentUpArrow">
                <a:avLst>
                  <a:gd name="adj1" fmla="val 25000"/>
                  <a:gd name="adj2" fmla="val 22822"/>
                  <a:gd name="adj3" fmla="val 25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Arrow: Bent-Up 1026">
                <a:extLst>
                  <a:ext uri="{FF2B5EF4-FFF2-40B4-BE49-F238E27FC236}">
                    <a16:creationId xmlns:a16="http://schemas.microsoft.com/office/drawing/2014/main" id="{88A390AC-4C32-ED2B-37C2-3CE82C073658}"/>
                  </a:ext>
                </a:extLst>
              </p:cNvPr>
              <p:cNvSpPr/>
              <p:nvPr/>
            </p:nvSpPr>
            <p:spPr>
              <a:xfrm flipV="1">
                <a:off x="9316865" y="5723118"/>
                <a:ext cx="846648" cy="499912"/>
              </a:xfrm>
              <a:prstGeom prst="bentUpArrow">
                <a:avLst>
                  <a:gd name="adj1" fmla="val 25000"/>
                  <a:gd name="adj2" fmla="val 22822"/>
                  <a:gd name="adj3" fmla="val 25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Arrow: Bent-Up 1031">
                <a:extLst>
                  <a:ext uri="{FF2B5EF4-FFF2-40B4-BE49-F238E27FC236}">
                    <a16:creationId xmlns:a16="http://schemas.microsoft.com/office/drawing/2014/main" id="{7AAABD73-F0BC-6BBA-9360-4C57600C5DFB}"/>
                  </a:ext>
                </a:extLst>
              </p:cNvPr>
              <p:cNvSpPr/>
              <p:nvPr/>
            </p:nvSpPr>
            <p:spPr>
              <a:xfrm flipV="1">
                <a:off x="6386140" y="5143116"/>
                <a:ext cx="1786323" cy="373528"/>
              </a:xfrm>
              <a:prstGeom prst="bentUpArrow">
                <a:avLst>
                  <a:gd name="adj1" fmla="val 25000"/>
                  <a:gd name="adj2" fmla="val 21733"/>
                  <a:gd name="adj3" fmla="val 25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38" name="Straight Connector 1037">
              <a:extLst>
                <a:ext uri="{FF2B5EF4-FFF2-40B4-BE49-F238E27FC236}">
                  <a16:creationId xmlns:a16="http://schemas.microsoft.com/office/drawing/2014/main" id="{C4D4BE54-C94C-1ED8-BD01-3C6E402360B3}"/>
                </a:ext>
              </a:extLst>
            </p:cNvPr>
            <p:cNvCxnSpPr>
              <a:cxnSpLocks/>
            </p:cNvCxnSpPr>
            <p:nvPr/>
          </p:nvCxnSpPr>
          <p:spPr>
            <a:xfrm>
              <a:off x="7289613" y="3462206"/>
              <a:ext cx="0" cy="3048424"/>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743FC47-A0CC-3177-62AB-5D5A43B4B136}"/>
                </a:ext>
              </a:extLst>
            </p:cNvPr>
            <p:cNvCxnSpPr>
              <a:cxnSpLocks/>
            </p:cNvCxnSpPr>
            <p:nvPr/>
          </p:nvCxnSpPr>
          <p:spPr>
            <a:xfrm>
              <a:off x="4905026" y="3462206"/>
              <a:ext cx="0" cy="3048424"/>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5D68EDF0-552D-9A39-BF4A-14DB5F48EB0B}"/>
                </a:ext>
              </a:extLst>
            </p:cNvPr>
            <p:cNvCxnSpPr>
              <a:cxnSpLocks/>
            </p:cNvCxnSpPr>
            <p:nvPr/>
          </p:nvCxnSpPr>
          <p:spPr>
            <a:xfrm>
              <a:off x="501307" y="3490513"/>
              <a:ext cx="0" cy="3048424"/>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6EFB42F6-2A6E-95B7-F8EB-83A351CA10E7}"/>
                </a:ext>
              </a:extLst>
            </p:cNvPr>
            <p:cNvCxnSpPr>
              <a:cxnSpLocks/>
            </p:cNvCxnSpPr>
            <p:nvPr/>
          </p:nvCxnSpPr>
          <p:spPr>
            <a:xfrm>
              <a:off x="11607807" y="3472757"/>
              <a:ext cx="0" cy="3048424"/>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047" name="TextBox 1046">
            <a:extLst>
              <a:ext uri="{FF2B5EF4-FFF2-40B4-BE49-F238E27FC236}">
                <a16:creationId xmlns:a16="http://schemas.microsoft.com/office/drawing/2014/main" id="{F91B6096-37AB-7085-0AD7-0E229DB7C269}"/>
              </a:ext>
            </a:extLst>
          </p:cNvPr>
          <p:cNvSpPr txBox="1"/>
          <p:nvPr/>
        </p:nvSpPr>
        <p:spPr>
          <a:xfrm>
            <a:off x="3239850" y="6184458"/>
            <a:ext cx="1537809" cy="307777"/>
          </a:xfrm>
          <a:prstGeom prst="rect">
            <a:avLst/>
          </a:prstGeom>
          <a:noFill/>
        </p:spPr>
        <p:txBody>
          <a:bodyPr wrap="square" rtlCol="0">
            <a:spAutoFit/>
          </a:bodyPr>
          <a:lstStyle/>
          <a:p>
            <a:pPr algn="ctr"/>
            <a:r>
              <a:rPr lang="en-US" sz="1400"/>
              <a:t>Waterfall</a:t>
            </a:r>
          </a:p>
        </p:txBody>
      </p:sp>
      <p:sp>
        <p:nvSpPr>
          <p:cNvPr id="1048" name="TextBox 1047">
            <a:extLst>
              <a:ext uri="{FF2B5EF4-FFF2-40B4-BE49-F238E27FC236}">
                <a16:creationId xmlns:a16="http://schemas.microsoft.com/office/drawing/2014/main" id="{0458A291-FB3E-D56D-4700-AC9079823777}"/>
              </a:ext>
            </a:extLst>
          </p:cNvPr>
          <p:cNvSpPr txBox="1"/>
          <p:nvPr/>
        </p:nvSpPr>
        <p:spPr>
          <a:xfrm>
            <a:off x="7367407" y="6184458"/>
            <a:ext cx="1728443" cy="307777"/>
          </a:xfrm>
          <a:prstGeom prst="rect">
            <a:avLst/>
          </a:prstGeom>
          <a:noFill/>
        </p:spPr>
        <p:txBody>
          <a:bodyPr wrap="square" rtlCol="0">
            <a:spAutoFit/>
          </a:bodyPr>
          <a:lstStyle/>
          <a:p>
            <a:pPr algn="ctr"/>
            <a:r>
              <a:rPr lang="en-US" sz="1400"/>
              <a:t>Business as usual</a:t>
            </a:r>
          </a:p>
        </p:txBody>
      </p:sp>
      <p:sp>
        <p:nvSpPr>
          <p:cNvPr id="1049" name="TextBox 1048">
            <a:extLst>
              <a:ext uri="{FF2B5EF4-FFF2-40B4-BE49-F238E27FC236}">
                <a16:creationId xmlns:a16="http://schemas.microsoft.com/office/drawing/2014/main" id="{1A11B057-9FEE-8F52-1996-B8FB2F4922B1}"/>
              </a:ext>
            </a:extLst>
          </p:cNvPr>
          <p:cNvSpPr txBox="1"/>
          <p:nvPr/>
        </p:nvSpPr>
        <p:spPr>
          <a:xfrm>
            <a:off x="5321842" y="6184458"/>
            <a:ext cx="1537809" cy="307777"/>
          </a:xfrm>
          <a:prstGeom prst="rect">
            <a:avLst/>
          </a:prstGeom>
          <a:noFill/>
        </p:spPr>
        <p:txBody>
          <a:bodyPr wrap="square" rtlCol="0">
            <a:spAutoFit/>
          </a:bodyPr>
          <a:lstStyle/>
          <a:p>
            <a:pPr algn="ctr"/>
            <a:r>
              <a:rPr lang="en-US" sz="1400"/>
              <a:t>Agile</a:t>
            </a:r>
          </a:p>
        </p:txBody>
      </p:sp>
      <p:pic>
        <p:nvPicPr>
          <p:cNvPr id="1030" name="Picture 6" descr="Agile Monte Carlo - FAQ">
            <a:extLst>
              <a:ext uri="{FF2B5EF4-FFF2-40B4-BE49-F238E27FC236}">
                <a16:creationId xmlns:a16="http://schemas.microsoft.com/office/drawing/2014/main" id="{3D71ADCA-7BEF-01AA-7DF6-47A14266A26F}"/>
              </a:ext>
            </a:extLst>
          </p:cNvPr>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399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98630" y="3705173"/>
            <a:ext cx="2384587" cy="22850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fld id="{176DD4EC-FA55-45CE-8BB9-EF8129236C33}" type="slidenum">
              <a:rPr lang="en-NL" smtClean="0"/>
              <a:pPr/>
              <a:t>7</a:t>
            </a:fld>
            <a:endParaRPr lang="en-NL"/>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734584" y="184152"/>
            <a:ext cx="8078099" cy="623536"/>
          </a:xfrm>
        </p:spPr>
        <p:txBody>
          <a:bodyPr>
            <a:noAutofit/>
          </a:bodyPr>
          <a:lstStyle/>
          <a:p>
            <a:r>
              <a:rPr lang="en-GB">
                <a:ea typeface="+mn-lt"/>
                <a:cs typeface="+mn-lt"/>
              </a:rPr>
              <a:t>The use of different approaches can cause confusion among your stakeholders</a:t>
            </a:r>
          </a:p>
        </p:txBody>
      </p:sp>
      <p:grpSp>
        <p:nvGrpSpPr>
          <p:cNvPr id="3" name="Group 2">
            <a:extLst>
              <a:ext uri="{FF2B5EF4-FFF2-40B4-BE49-F238E27FC236}">
                <a16:creationId xmlns:a16="http://schemas.microsoft.com/office/drawing/2014/main" id="{10AD7E6C-7CAC-70C8-43AF-2579C49E844B}"/>
              </a:ext>
            </a:extLst>
          </p:cNvPr>
          <p:cNvGrpSpPr/>
          <p:nvPr/>
        </p:nvGrpSpPr>
        <p:grpSpPr>
          <a:xfrm>
            <a:off x="581769" y="1346459"/>
            <a:ext cx="11028461" cy="4934814"/>
            <a:chOff x="143063" y="1577103"/>
            <a:chExt cx="11028461" cy="4934814"/>
          </a:xfrm>
        </p:grpSpPr>
        <p:grpSp>
          <p:nvGrpSpPr>
            <p:cNvPr id="265" name="Group 264">
              <a:extLst>
                <a:ext uri="{FF2B5EF4-FFF2-40B4-BE49-F238E27FC236}">
                  <a16:creationId xmlns:a16="http://schemas.microsoft.com/office/drawing/2014/main" id="{D52FE56C-E7B2-BC46-B260-EC2B191AEB9E}"/>
                </a:ext>
              </a:extLst>
            </p:cNvPr>
            <p:cNvGrpSpPr/>
            <p:nvPr/>
          </p:nvGrpSpPr>
          <p:grpSpPr>
            <a:xfrm>
              <a:off x="143063" y="1577103"/>
              <a:ext cx="11028461" cy="4934814"/>
              <a:chOff x="-622141" y="1481230"/>
              <a:chExt cx="11028461" cy="4934814"/>
            </a:xfrm>
          </p:grpSpPr>
          <p:sp>
            <p:nvSpPr>
              <p:cNvPr id="266" name="Google Shape;1017;p35">
                <a:extLst>
                  <a:ext uri="{FF2B5EF4-FFF2-40B4-BE49-F238E27FC236}">
                    <a16:creationId xmlns:a16="http://schemas.microsoft.com/office/drawing/2014/main" id="{95B84D0D-E9D0-EB89-8132-8AFE62BECAA1}"/>
                  </a:ext>
                </a:extLst>
              </p:cNvPr>
              <p:cNvSpPr/>
              <p:nvPr/>
            </p:nvSpPr>
            <p:spPr>
              <a:xfrm>
                <a:off x="7919740" y="3529520"/>
                <a:ext cx="35112" cy="9461"/>
              </a:xfrm>
              <a:custGeom>
                <a:avLst/>
                <a:gdLst/>
                <a:ahLst/>
                <a:cxnLst/>
                <a:rect l="l" t="t" r="r" b="b"/>
                <a:pathLst>
                  <a:path w="668" h="180" fill="none" extrusionOk="0">
                    <a:moveTo>
                      <a:pt x="667" y="1"/>
                    </a:moveTo>
                    <a:cubicBezTo>
                      <a:pt x="620" y="13"/>
                      <a:pt x="560" y="13"/>
                      <a:pt x="512" y="13"/>
                    </a:cubicBezTo>
                    <a:lnTo>
                      <a:pt x="500" y="25"/>
                    </a:lnTo>
                    <a:cubicBezTo>
                      <a:pt x="346" y="84"/>
                      <a:pt x="179" y="132"/>
                      <a:pt x="0" y="179"/>
                    </a:cubicBezTo>
                    <a:lnTo>
                      <a:pt x="441" y="84"/>
                    </a:lnTo>
                    <a:cubicBezTo>
                      <a:pt x="512" y="60"/>
                      <a:pt x="596" y="36"/>
                      <a:pt x="667" y="1"/>
                    </a:cubicBezTo>
                    <a:close/>
                  </a:path>
                </a:pathLst>
              </a:custGeom>
              <a:solidFill>
                <a:srgbClr val="00AEEF"/>
              </a:solidFill>
              <a:ln w="9525" cap="rnd" cmpd="sng">
                <a:solidFill>
                  <a:srgbClr val="00AE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67" name="Google Shape;1018;p35">
                <a:extLst>
                  <a:ext uri="{FF2B5EF4-FFF2-40B4-BE49-F238E27FC236}">
                    <a16:creationId xmlns:a16="http://schemas.microsoft.com/office/drawing/2014/main" id="{018F7967-5884-0ED6-8EAA-01A168E3E6E2}"/>
                  </a:ext>
                </a:extLst>
              </p:cNvPr>
              <p:cNvSpPr/>
              <p:nvPr/>
            </p:nvSpPr>
            <p:spPr>
              <a:xfrm>
                <a:off x="7291713" y="5196638"/>
                <a:ext cx="2668801" cy="680036"/>
              </a:xfrm>
              <a:custGeom>
                <a:avLst/>
                <a:gdLst/>
                <a:ahLst/>
                <a:cxnLst/>
                <a:rect l="l" t="t" r="r" b="b"/>
                <a:pathLst>
                  <a:path w="52757" h="13443" extrusionOk="0">
                    <a:moveTo>
                      <a:pt x="1107" y="1"/>
                    </a:moveTo>
                    <a:cubicBezTo>
                      <a:pt x="643" y="3215"/>
                      <a:pt x="0" y="5966"/>
                      <a:pt x="0" y="5966"/>
                    </a:cubicBezTo>
                    <a:lnTo>
                      <a:pt x="32587" y="13443"/>
                    </a:lnTo>
                    <a:cubicBezTo>
                      <a:pt x="32587" y="13443"/>
                      <a:pt x="33778" y="5525"/>
                      <a:pt x="35421" y="4918"/>
                    </a:cubicBezTo>
                    <a:cubicBezTo>
                      <a:pt x="35526" y="4880"/>
                      <a:pt x="35667" y="4862"/>
                      <a:pt x="35840" y="4862"/>
                    </a:cubicBezTo>
                    <a:cubicBezTo>
                      <a:pt x="37537" y="4862"/>
                      <a:pt x="42298" y="6523"/>
                      <a:pt x="46140" y="6523"/>
                    </a:cubicBezTo>
                    <a:cubicBezTo>
                      <a:pt x="48033" y="6523"/>
                      <a:pt x="49702" y="6120"/>
                      <a:pt x="50673" y="4918"/>
                    </a:cubicBezTo>
                    <a:cubicBezTo>
                      <a:pt x="52030" y="3239"/>
                      <a:pt x="52578" y="1465"/>
                      <a:pt x="52757" y="1"/>
                    </a:cubicBezTo>
                    <a:lnTo>
                      <a:pt x="30921" y="1"/>
                    </a:lnTo>
                    <a:lnTo>
                      <a:pt x="30921" y="870"/>
                    </a:lnTo>
                    <a:lnTo>
                      <a:pt x="31040" y="1346"/>
                    </a:lnTo>
                    <a:cubicBezTo>
                      <a:pt x="31171" y="1703"/>
                      <a:pt x="31254" y="1858"/>
                      <a:pt x="31504" y="2203"/>
                    </a:cubicBezTo>
                    <a:cubicBezTo>
                      <a:pt x="31825" y="2632"/>
                      <a:pt x="31956" y="3108"/>
                      <a:pt x="31897" y="3656"/>
                    </a:cubicBezTo>
                    <a:cubicBezTo>
                      <a:pt x="31897" y="3668"/>
                      <a:pt x="31897" y="3691"/>
                      <a:pt x="31897" y="3703"/>
                    </a:cubicBezTo>
                    <a:cubicBezTo>
                      <a:pt x="31897" y="3715"/>
                      <a:pt x="31897" y="3715"/>
                      <a:pt x="31897" y="3727"/>
                    </a:cubicBezTo>
                    <a:cubicBezTo>
                      <a:pt x="31790" y="4834"/>
                      <a:pt x="30718" y="5704"/>
                      <a:pt x="29408" y="5704"/>
                    </a:cubicBezTo>
                    <a:cubicBezTo>
                      <a:pt x="28027" y="5704"/>
                      <a:pt x="26908" y="4739"/>
                      <a:pt x="26908" y="3549"/>
                    </a:cubicBezTo>
                    <a:lnTo>
                      <a:pt x="26920" y="3549"/>
                    </a:lnTo>
                    <a:cubicBezTo>
                      <a:pt x="26884" y="3049"/>
                      <a:pt x="27027" y="2608"/>
                      <a:pt x="27325" y="2203"/>
                    </a:cubicBezTo>
                    <a:cubicBezTo>
                      <a:pt x="27551" y="1882"/>
                      <a:pt x="27646" y="1727"/>
                      <a:pt x="27753" y="1441"/>
                    </a:cubicBezTo>
                    <a:lnTo>
                      <a:pt x="27896" y="870"/>
                    </a:lnTo>
                    <a:lnTo>
                      <a:pt x="27908" y="870"/>
                    </a:lnTo>
                    <a:lnTo>
                      <a:pt x="27908" y="1"/>
                    </a:lnTo>
                    <a:close/>
                  </a:path>
                </a:pathLst>
              </a:custGeom>
              <a:solidFill>
                <a:srgbClr val="E1E1E2"/>
              </a:solidFill>
              <a:ln w="9525" cap="flat" cmpd="sng">
                <a:solidFill>
                  <a:srgbClr val="E1E1E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68" name="Google Shape;1019;p35">
                <a:extLst>
                  <a:ext uri="{FF2B5EF4-FFF2-40B4-BE49-F238E27FC236}">
                    <a16:creationId xmlns:a16="http://schemas.microsoft.com/office/drawing/2014/main" id="{F6FF18FA-0893-DB69-1094-68654B0982EA}"/>
                  </a:ext>
                </a:extLst>
              </p:cNvPr>
              <p:cNvSpPr/>
              <p:nvPr/>
            </p:nvSpPr>
            <p:spPr>
              <a:xfrm>
                <a:off x="7123652" y="1813897"/>
                <a:ext cx="442735" cy="390327"/>
              </a:xfrm>
              <a:custGeom>
                <a:avLst/>
                <a:gdLst/>
                <a:ahLst/>
                <a:cxnLst/>
                <a:rect l="l" t="t" r="r" b="b"/>
                <a:pathLst>
                  <a:path w="8752" h="7716" extrusionOk="0">
                    <a:moveTo>
                      <a:pt x="8751" y="0"/>
                    </a:moveTo>
                    <a:cubicBezTo>
                      <a:pt x="5251" y="2191"/>
                      <a:pt x="2310" y="4917"/>
                      <a:pt x="0" y="7715"/>
                    </a:cubicBezTo>
                    <a:lnTo>
                      <a:pt x="8751" y="7715"/>
                    </a:lnTo>
                    <a:lnTo>
                      <a:pt x="8751" y="0"/>
                    </a:lnTo>
                    <a:close/>
                  </a:path>
                </a:pathLst>
              </a:custGeom>
              <a:solidFill>
                <a:srgbClr val="E1E1E2"/>
              </a:solidFill>
              <a:ln w="9525" cap="flat" cmpd="sng">
                <a:solidFill>
                  <a:srgbClr val="E1E1E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nvGrpSpPr>
              <p:cNvPr id="269" name="Google Shape;1020;p35">
                <a:extLst>
                  <a:ext uri="{FF2B5EF4-FFF2-40B4-BE49-F238E27FC236}">
                    <a16:creationId xmlns:a16="http://schemas.microsoft.com/office/drawing/2014/main" id="{5BA8C5B8-6342-D3B3-8229-BE08B6EBD867}"/>
                  </a:ext>
                </a:extLst>
              </p:cNvPr>
              <p:cNvGrpSpPr/>
              <p:nvPr/>
            </p:nvGrpSpPr>
            <p:grpSpPr>
              <a:xfrm>
                <a:off x="9196303" y="2923401"/>
                <a:ext cx="1176952" cy="1183606"/>
                <a:chOff x="5307414" y="2192549"/>
                <a:chExt cx="882712" cy="887704"/>
              </a:xfrm>
            </p:grpSpPr>
            <p:sp>
              <p:nvSpPr>
                <p:cNvPr id="329" name="Google Shape;1021;p35">
                  <a:extLst>
                    <a:ext uri="{FF2B5EF4-FFF2-40B4-BE49-F238E27FC236}">
                      <a16:creationId xmlns:a16="http://schemas.microsoft.com/office/drawing/2014/main" id="{6501603F-C93C-4358-4AA1-7DB7193DDC7D}"/>
                    </a:ext>
                  </a:extLst>
                </p:cNvPr>
                <p:cNvSpPr/>
                <p:nvPr/>
              </p:nvSpPr>
              <p:spPr>
                <a:xfrm>
                  <a:off x="5391002" y="2192549"/>
                  <a:ext cx="131045" cy="316685"/>
                </a:xfrm>
                <a:custGeom>
                  <a:avLst/>
                  <a:gdLst/>
                  <a:ahLst/>
                  <a:cxnLst/>
                  <a:rect l="l" t="t" r="r" b="b"/>
                  <a:pathLst>
                    <a:path w="3454" h="8347" extrusionOk="0">
                      <a:moveTo>
                        <a:pt x="1727" y="0"/>
                      </a:moveTo>
                      <a:cubicBezTo>
                        <a:pt x="786" y="0"/>
                        <a:pt x="36" y="655"/>
                        <a:pt x="36" y="1453"/>
                      </a:cubicBezTo>
                      <a:lnTo>
                        <a:pt x="24" y="1453"/>
                      </a:lnTo>
                      <a:cubicBezTo>
                        <a:pt x="0" y="1834"/>
                        <a:pt x="84" y="2144"/>
                        <a:pt x="298" y="2429"/>
                      </a:cubicBezTo>
                      <a:cubicBezTo>
                        <a:pt x="584" y="2810"/>
                        <a:pt x="703" y="3025"/>
                        <a:pt x="846" y="3406"/>
                      </a:cubicBezTo>
                      <a:lnTo>
                        <a:pt x="857" y="3394"/>
                      </a:lnTo>
                      <a:lnTo>
                        <a:pt x="1036" y="4132"/>
                      </a:lnTo>
                      <a:lnTo>
                        <a:pt x="1036" y="8347"/>
                      </a:lnTo>
                      <a:lnTo>
                        <a:pt x="2393" y="8347"/>
                      </a:lnTo>
                      <a:lnTo>
                        <a:pt x="2405" y="4132"/>
                      </a:lnTo>
                      <a:lnTo>
                        <a:pt x="2572" y="3477"/>
                      </a:lnTo>
                      <a:lnTo>
                        <a:pt x="2560" y="3477"/>
                      </a:lnTo>
                      <a:cubicBezTo>
                        <a:pt x="2715" y="3048"/>
                        <a:pt x="2834" y="2834"/>
                        <a:pt x="3132" y="2429"/>
                      </a:cubicBezTo>
                      <a:cubicBezTo>
                        <a:pt x="3358" y="2120"/>
                        <a:pt x="3453" y="1774"/>
                        <a:pt x="3394" y="1358"/>
                      </a:cubicBezTo>
                      <a:lnTo>
                        <a:pt x="3405" y="1346"/>
                      </a:lnTo>
                      <a:cubicBezTo>
                        <a:pt x="3346" y="596"/>
                        <a:pt x="2608" y="0"/>
                        <a:pt x="1727"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30" name="Google Shape;1022;p35">
                  <a:extLst>
                    <a:ext uri="{FF2B5EF4-FFF2-40B4-BE49-F238E27FC236}">
                      <a16:creationId xmlns:a16="http://schemas.microsoft.com/office/drawing/2014/main" id="{A1A55C78-8967-9529-1B1F-C91AB42B2930}"/>
                    </a:ext>
                  </a:extLst>
                </p:cNvPr>
                <p:cNvSpPr/>
                <p:nvPr/>
              </p:nvSpPr>
              <p:spPr>
                <a:xfrm>
                  <a:off x="5307414" y="2469912"/>
                  <a:ext cx="882712" cy="610341"/>
                </a:xfrm>
                <a:custGeom>
                  <a:avLst/>
                  <a:gdLst/>
                  <a:ahLst/>
                  <a:cxnLst/>
                  <a:rect l="l" t="t" r="r" b="b"/>
                  <a:pathLst>
                    <a:path w="23266" h="16087" extrusionOk="0">
                      <a:moveTo>
                        <a:pt x="1" y="1"/>
                      </a:moveTo>
                      <a:lnTo>
                        <a:pt x="1" y="2668"/>
                      </a:lnTo>
                      <a:lnTo>
                        <a:pt x="1048" y="2668"/>
                      </a:lnTo>
                      <a:lnTo>
                        <a:pt x="1525" y="2549"/>
                      </a:lnTo>
                      <a:cubicBezTo>
                        <a:pt x="1870" y="2418"/>
                        <a:pt x="2025" y="2334"/>
                        <a:pt x="2382" y="2084"/>
                      </a:cubicBezTo>
                      <a:cubicBezTo>
                        <a:pt x="2743" y="1813"/>
                        <a:pt x="3139" y="1678"/>
                        <a:pt x="3583" y="1678"/>
                      </a:cubicBezTo>
                      <a:cubicBezTo>
                        <a:pt x="3665" y="1678"/>
                        <a:pt x="3749" y="1682"/>
                        <a:pt x="3834" y="1692"/>
                      </a:cubicBezTo>
                      <a:lnTo>
                        <a:pt x="3906" y="1692"/>
                      </a:lnTo>
                      <a:cubicBezTo>
                        <a:pt x="5013" y="1799"/>
                        <a:pt x="5882" y="2870"/>
                        <a:pt x="5882" y="4180"/>
                      </a:cubicBezTo>
                      <a:cubicBezTo>
                        <a:pt x="5882" y="5561"/>
                        <a:pt x="4918" y="6680"/>
                        <a:pt x="3727" y="6680"/>
                      </a:cubicBezTo>
                      <a:lnTo>
                        <a:pt x="3727" y="6668"/>
                      </a:lnTo>
                      <a:cubicBezTo>
                        <a:pt x="3689" y="6670"/>
                        <a:pt x="3651" y="6671"/>
                        <a:pt x="3613" y="6671"/>
                      </a:cubicBezTo>
                      <a:cubicBezTo>
                        <a:pt x="3158" y="6671"/>
                        <a:pt x="2745" y="6538"/>
                        <a:pt x="2382" y="6264"/>
                      </a:cubicBezTo>
                      <a:cubicBezTo>
                        <a:pt x="2060" y="6037"/>
                        <a:pt x="1906" y="5942"/>
                        <a:pt x="1620" y="5835"/>
                      </a:cubicBezTo>
                      <a:lnTo>
                        <a:pt x="1048" y="5692"/>
                      </a:lnTo>
                      <a:lnTo>
                        <a:pt x="1048" y="5680"/>
                      </a:lnTo>
                      <a:lnTo>
                        <a:pt x="12" y="5680"/>
                      </a:lnTo>
                      <a:lnTo>
                        <a:pt x="12" y="16086"/>
                      </a:lnTo>
                      <a:lnTo>
                        <a:pt x="11526" y="16086"/>
                      </a:lnTo>
                      <a:lnTo>
                        <a:pt x="11526" y="14979"/>
                      </a:lnTo>
                      <a:lnTo>
                        <a:pt x="11407" y="14503"/>
                      </a:lnTo>
                      <a:cubicBezTo>
                        <a:pt x="11276" y="14145"/>
                        <a:pt x="11192" y="13991"/>
                        <a:pt x="10931" y="13645"/>
                      </a:cubicBezTo>
                      <a:cubicBezTo>
                        <a:pt x="10609" y="13217"/>
                        <a:pt x="10490" y="12741"/>
                        <a:pt x="10538" y="12193"/>
                      </a:cubicBezTo>
                      <a:cubicBezTo>
                        <a:pt x="10538" y="12169"/>
                        <a:pt x="10538" y="12157"/>
                        <a:pt x="10538" y="12145"/>
                      </a:cubicBezTo>
                      <a:cubicBezTo>
                        <a:pt x="10538" y="12133"/>
                        <a:pt x="10538" y="12121"/>
                        <a:pt x="10550" y="12121"/>
                      </a:cubicBezTo>
                      <a:cubicBezTo>
                        <a:pt x="10657" y="11014"/>
                        <a:pt x="11728" y="10145"/>
                        <a:pt x="13026" y="10145"/>
                      </a:cubicBezTo>
                      <a:cubicBezTo>
                        <a:pt x="14407" y="10145"/>
                        <a:pt x="15526" y="11109"/>
                        <a:pt x="15526" y="12300"/>
                      </a:cubicBezTo>
                      <a:cubicBezTo>
                        <a:pt x="15550" y="12800"/>
                        <a:pt x="15419" y="13241"/>
                        <a:pt x="15122" y="13645"/>
                      </a:cubicBezTo>
                      <a:cubicBezTo>
                        <a:pt x="14883" y="13955"/>
                        <a:pt x="14800" y="14122"/>
                        <a:pt x="14681" y="14407"/>
                      </a:cubicBezTo>
                      <a:lnTo>
                        <a:pt x="14538" y="14979"/>
                      </a:lnTo>
                      <a:lnTo>
                        <a:pt x="14526" y="14979"/>
                      </a:lnTo>
                      <a:lnTo>
                        <a:pt x="14526" y="16086"/>
                      </a:lnTo>
                      <a:lnTo>
                        <a:pt x="23265" y="16086"/>
                      </a:lnTo>
                      <a:cubicBezTo>
                        <a:pt x="23265" y="16086"/>
                        <a:pt x="17550" y="6299"/>
                        <a:pt x="17360" y="2632"/>
                      </a:cubicBezTo>
                      <a:cubicBezTo>
                        <a:pt x="17324" y="1965"/>
                        <a:pt x="17669" y="1656"/>
                        <a:pt x="17943" y="1"/>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sp>
            <p:nvSpPr>
              <p:cNvPr id="270" name="Google Shape;1023;p35">
                <a:extLst>
                  <a:ext uri="{FF2B5EF4-FFF2-40B4-BE49-F238E27FC236}">
                    <a16:creationId xmlns:a16="http://schemas.microsoft.com/office/drawing/2014/main" id="{7ECE11D9-D316-B1E3-9303-9869DD9162CC}"/>
                  </a:ext>
                </a:extLst>
              </p:cNvPr>
              <p:cNvSpPr/>
              <p:nvPr/>
            </p:nvSpPr>
            <p:spPr>
              <a:xfrm>
                <a:off x="6720650" y="2342114"/>
                <a:ext cx="845708" cy="813181"/>
              </a:xfrm>
              <a:custGeom>
                <a:avLst/>
                <a:gdLst/>
                <a:ahLst/>
                <a:cxnLst/>
                <a:rect l="l" t="t" r="r" b="b"/>
                <a:pathLst>
                  <a:path w="16718" h="16075" extrusionOk="0">
                    <a:moveTo>
                      <a:pt x="5918" y="1"/>
                    </a:moveTo>
                    <a:cubicBezTo>
                      <a:pt x="5037" y="1299"/>
                      <a:pt x="4287" y="2597"/>
                      <a:pt x="3692" y="3811"/>
                    </a:cubicBezTo>
                    <a:cubicBezTo>
                      <a:pt x="2001" y="7264"/>
                      <a:pt x="572" y="11443"/>
                      <a:pt x="1" y="16074"/>
                    </a:cubicBezTo>
                    <a:lnTo>
                      <a:pt x="10074" y="16074"/>
                    </a:lnTo>
                    <a:lnTo>
                      <a:pt x="10074" y="14550"/>
                    </a:lnTo>
                    <a:lnTo>
                      <a:pt x="9955" y="14074"/>
                    </a:lnTo>
                    <a:cubicBezTo>
                      <a:pt x="9824" y="13717"/>
                      <a:pt x="9740" y="13562"/>
                      <a:pt x="9490" y="13217"/>
                    </a:cubicBezTo>
                    <a:cubicBezTo>
                      <a:pt x="9169" y="12788"/>
                      <a:pt x="9038" y="12312"/>
                      <a:pt x="9097" y="11752"/>
                    </a:cubicBezTo>
                    <a:cubicBezTo>
                      <a:pt x="9097" y="11740"/>
                      <a:pt x="9097" y="11729"/>
                      <a:pt x="9097" y="11717"/>
                    </a:cubicBezTo>
                    <a:cubicBezTo>
                      <a:pt x="9097" y="11705"/>
                      <a:pt x="9097" y="11693"/>
                      <a:pt x="9097" y="11681"/>
                    </a:cubicBezTo>
                    <a:cubicBezTo>
                      <a:pt x="9204" y="10586"/>
                      <a:pt x="10276" y="9716"/>
                      <a:pt x="11586" y="9716"/>
                    </a:cubicBezTo>
                    <a:cubicBezTo>
                      <a:pt x="12967" y="9716"/>
                      <a:pt x="14086" y="10681"/>
                      <a:pt x="14086" y="11860"/>
                    </a:cubicBezTo>
                    <a:lnTo>
                      <a:pt x="14074" y="11860"/>
                    </a:lnTo>
                    <a:cubicBezTo>
                      <a:pt x="14098" y="12372"/>
                      <a:pt x="13967" y="12812"/>
                      <a:pt x="13669" y="13217"/>
                    </a:cubicBezTo>
                    <a:cubicBezTo>
                      <a:pt x="13443" y="13526"/>
                      <a:pt x="13348" y="13693"/>
                      <a:pt x="13241" y="13979"/>
                    </a:cubicBezTo>
                    <a:lnTo>
                      <a:pt x="13098" y="14550"/>
                    </a:lnTo>
                    <a:lnTo>
                      <a:pt x="13086" y="14550"/>
                    </a:lnTo>
                    <a:lnTo>
                      <a:pt x="13086" y="16074"/>
                    </a:lnTo>
                    <a:lnTo>
                      <a:pt x="16717" y="16074"/>
                    </a:lnTo>
                    <a:lnTo>
                      <a:pt x="16717" y="1"/>
                    </a:lnTo>
                    <a:close/>
                  </a:path>
                </a:pathLst>
              </a:custGeom>
              <a:solidFill>
                <a:srgbClr val="00AEEF"/>
              </a:solidFill>
              <a:ln w="9525" cap="flat" cmpd="sng">
                <a:solidFill>
                  <a:srgbClr val="ADD8E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nvGrpSpPr>
              <p:cNvPr id="322" name="Google Shape;1025;p35">
                <a:extLst>
                  <a:ext uri="{FF2B5EF4-FFF2-40B4-BE49-F238E27FC236}">
                    <a16:creationId xmlns:a16="http://schemas.microsoft.com/office/drawing/2014/main" id="{7DD2F5E6-5EC6-6A01-729C-3AC590509792}"/>
                  </a:ext>
                </a:extLst>
              </p:cNvPr>
              <p:cNvGrpSpPr/>
              <p:nvPr/>
            </p:nvGrpSpPr>
            <p:grpSpPr>
              <a:xfrm>
                <a:off x="7704276" y="1915074"/>
                <a:ext cx="1354053" cy="1240215"/>
                <a:chOff x="4188407" y="1436308"/>
                <a:chExt cx="1015540" cy="930163"/>
              </a:xfrm>
              <a:solidFill>
                <a:srgbClr val="00AEEF"/>
              </a:solidFill>
            </p:grpSpPr>
            <p:sp>
              <p:nvSpPr>
                <p:cNvPr id="327" name="Google Shape;1026;p35">
                  <a:extLst>
                    <a:ext uri="{FF2B5EF4-FFF2-40B4-BE49-F238E27FC236}">
                      <a16:creationId xmlns:a16="http://schemas.microsoft.com/office/drawing/2014/main" id="{0C0F83C1-1CBA-50BD-96C3-7CBB3E95D7DB}"/>
                    </a:ext>
                  </a:extLst>
                </p:cNvPr>
                <p:cNvSpPr/>
                <p:nvPr/>
              </p:nvSpPr>
              <p:spPr>
                <a:xfrm>
                  <a:off x="4188407" y="1756585"/>
                  <a:ext cx="1015540" cy="609886"/>
                </a:xfrm>
                <a:custGeom>
                  <a:avLst/>
                  <a:gdLst/>
                  <a:ahLst/>
                  <a:cxnLst/>
                  <a:rect l="l" t="t" r="r" b="b"/>
                  <a:pathLst>
                    <a:path w="26767" h="16075" extrusionOk="0">
                      <a:moveTo>
                        <a:pt x="1" y="1"/>
                      </a:moveTo>
                      <a:lnTo>
                        <a:pt x="1" y="16074"/>
                      </a:lnTo>
                      <a:lnTo>
                        <a:pt x="20718" y="16074"/>
                      </a:lnTo>
                      <a:lnTo>
                        <a:pt x="20718" y="14503"/>
                      </a:lnTo>
                      <a:lnTo>
                        <a:pt x="20599" y="14026"/>
                      </a:lnTo>
                      <a:cubicBezTo>
                        <a:pt x="20468" y="13681"/>
                        <a:pt x="20384" y="13526"/>
                        <a:pt x="20122" y="13169"/>
                      </a:cubicBezTo>
                      <a:cubicBezTo>
                        <a:pt x="19813" y="12741"/>
                        <a:pt x="19682" y="12264"/>
                        <a:pt x="19729" y="11717"/>
                      </a:cubicBezTo>
                      <a:cubicBezTo>
                        <a:pt x="19729" y="11705"/>
                        <a:pt x="19741" y="11693"/>
                        <a:pt x="19741" y="11669"/>
                      </a:cubicBezTo>
                      <a:cubicBezTo>
                        <a:pt x="19741" y="11669"/>
                        <a:pt x="19741" y="11657"/>
                        <a:pt x="19741" y="11645"/>
                      </a:cubicBezTo>
                      <a:cubicBezTo>
                        <a:pt x="19849" y="10538"/>
                        <a:pt x="20920" y="9669"/>
                        <a:pt x="22230" y="9669"/>
                      </a:cubicBezTo>
                      <a:cubicBezTo>
                        <a:pt x="23599" y="9669"/>
                        <a:pt x="24718" y="10633"/>
                        <a:pt x="24718" y="11824"/>
                      </a:cubicBezTo>
                      <a:cubicBezTo>
                        <a:pt x="24742" y="12324"/>
                        <a:pt x="24611" y="12764"/>
                        <a:pt x="24313" y="13169"/>
                      </a:cubicBezTo>
                      <a:cubicBezTo>
                        <a:pt x="24087" y="13491"/>
                        <a:pt x="23992" y="13645"/>
                        <a:pt x="23885" y="13931"/>
                      </a:cubicBezTo>
                      <a:lnTo>
                        <a:pt x="23742" y="14503"/>
                      </a:lnTo>
                      <a:lnTo>
                        <a:pt x="23730" y="14503"/>
                      </a:lnTo>
                      <a:lnTo>
                        <a:pt x="23730" y="16074"/>
                      </a:lnTo>
                      <a:lnTo>
                        <a:pt x="26766" y="16074"/>
                      </a:lnTo>
                      <a:lnTo>
                        <a:pt x="26766" y="1"/>
                      </a:lnTo>
                      <a:close/>
                    </a:path>
                  </a:pathLst>
                </a:custGeom>
                <a:grpFill/>
                <a:ln w="9525" cap="flat" cmpd="sng">
                  <a:solidFill>
                    <a:srgbClr val="ADD8E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28" name="Google Shape;1027;p35">
                  <a:extLst>
                    <a:ext uri="{FF2B5EF4-FFF2-40B4-BE49-F238E27FC236}">
                      <a16:creationId xmlns:a16="http://schemas.microsoft.com/office/drawing/2014/main" id="{DC241EF1-E314-9E91-DFA7-6855FD82659A}"/>
                    </a:ext>
                  </a:extLst>
                </p:cNvPr>
                <p:cNvSpPr/>
                <p:nvPr/>
              </p:nvSpPr>
              <p:spPr>
                <a:xfrm>
                  <a:off x="5032292" y="1436308"/>
                  <a:ext cx="131045" cy="320289"/>
                </a:xfrm>
                <a:custGeom>
                  <a:avLst/>
                  <a:gdLst/>
                  <a:ahLst/>
                  <a:cxnLst/>
                  <a:rect l="l" t="t" r="r" b="b"/>
                  <a:pathLst>
                    <a:path w="3454" h="8442" extrusionOk="0">
                      <a:moveTo>
                        <a:pt x="1727" y="0"/>
                      </a:moveTo>
                      <a:cubicBezTo>
                        <a:pt x="798" y="0"/>
                        <a:pt x="36" y="655"/>
                        <a:pt x="36" y="1453"/>
                      </a:cubicBezTo>
                      <a:cubicBezTo>
                        <a:pt x="1" y="1834"/>
                        <a:pt x="96" y="2144"/>
                        <a:pt x="310" y="2429"/>
                      </a:cubicBezTo>
                      <a:cubicBezTo>
                        <a:pt x="584" y="2810"/>
                        <a:pt x="703" y="3025"/>
                        <a:pt x="846" y="3406"/>
                      </a:cubicBezTo>
                      <a:lnTo>
                        <a:pt x="858" y="3406"/>
                      </a:lnTo>
                      <a:lnTo>
                        <a:pt x="1048" y="4132"/>
                      </a:lnTo>
                      <a:lnTo>
                        <a:pt x="1060" y="8442"/>
                      </a:lnTo>
                      <a:lnTo>
                        <a:pt x="2382" y="8442"/>
                      </a:lnTo>
                      <a:lnTo>
                        <a:pt x="2406" y="4132"/>
                      </a:lnTo>
                      <a:lnTo>
                        <a:pt x="2572" y="3477"/>
                      </a:lnTo>
                      <a:cubicBezTo>
                        <a:pt x="2715" y="3048"/>
                        <a:pt x="2834" y="2834"/>
                        <a:pt x="3132" y="2429"/>
                      </a:cubicBezTo>
                      <a:cubicBezTo>
                        <a:pt x="3370" y="2120"/>
                        <a:pt x="3453" y="1774"/>
                        <a:pt x="3406" y="1358"/>
                      </a:cubicBezTo>
                      <a:lnTo>
                        <a:pt x="3406" y="1346"/>
                      </a:lnTo>
                      <a:cubicBezTo>
                        <a:pt x="3346" y="596"/>
                        <a:pt x="2620" y="0"/>
                        <a:pt x="1727" y="0"/>
                      </a:cubicBezTo>
                      <a:close/>
                    </a:path>
                  </a:pathLst>
                </a:custGeom>
                <a:grpFill/>
                <a:ln w="9525" cap="flat" cmpd="sng">
                  <a:solidFill>
                    <a:srgbClr val="ADD8E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272" name="Google Shape;1032;p35">
                <a:extLst>
                  <a:ext uri="{FF2B5EF4-FFF2-40B4-BE49-F238E27FC236}">
                    <a16:creationId xmlns:a16="http://schemas.microsoft.com/office/drawing/2014/main" id="{3C25AFFF-25E6-E120-2687-5DDBC5C38D6F}"/>
                  </a:ext>
                </a:extLst>
              </p:cNvPr>
              <p:cNvGrpSpPr/>
              <p:nvPr/>
            </p:nvGrpSpPr>
            <p:grpSpPr>
              <a:xfrm>
                <a:off x="7704276" y="1569089"/>
                <a:ext cx="2108099" cy="635116"/>
                <a:chOff x="5403432" y="1176816"/>
                <a:chExt cx="1581074" cy="476337"/>
              </a:xfrm>
            </p:grpSpPr>
            <p:sp>
              <p:nvSpPr>
                <p:cNvPr id="317" name="Google Shape;1033;p35">
                  <a:extLst>
                    <a:ext uri="{FF2B5EF4-FFF2-40B4-BE49-F238E27FC236}">
                      <a16:creationId xmlns:a16="http://schemas.microsoft.com/office/drawing/2014/main" id="{F2056624-0573-4082-C8D0-EE54294C4EE0}"/>
                    </a:ext>
                  </a:extLst>
                </p:cNvPr>
                <p:cNvSpPr/>
                <p:nvPr/>
              </p:nvSpPr>
              <p:spPr>
                <a:xfrm>
                  <a:off x="5403432" y="1176816"/>
                  <a:ext cx="1581074" cy="476337"/>
                </a:xfrm>
                <a:custGeom>
                  <a:avLst/>
                  <a:gdLst/>
                  <a:ahLst/>
                  <a:cxnLst/>
                  <a:rect l="l" t="t" r="r" b="b"/>
                  <a:pathLst>
                    <a:path w="41673" h="12555" extrusionOk="0">
                      <a:moveTo>
                        <a:pt x="13851" y="0"/>
                      </a:moveTo>
                      <a:cubicBezTo>
                        <a:pt x="8656" y="0"/>
                        <a:pt x="4016" y="1286"/>
                        <a:pt x="1" y="3303"/>
                      </a:cubicBezTo>
                      <a:lnTo>
                        <a:pt x="1" y="12554"/>
                      </a:lnTo>
                      <a:lnTo>
                        <a:pt x="22456" y="12554"/>
                      </a:lnTo>
                      <a:lnTo>
                        <a:pt x="22456" y="10971"/>
                      </a:lnTo>
                      <a:lnTo>
                        <a:pt x="22337" y="10507"/>
                      </a:lnTo>
                      <a:cubicBezTo>
                        <a:pt x="22206" y="10149"/>
                        <a:pt x="22123" y="9995"/>
                        <a:pt x="21873" y="9649"/>
                      </a:cubicBezTo>
                      <a:cubicBezTo>
                        <a:pt x="21551" y="9221"/>
                        <a:pt x="21420" y="8733"/>
                        <a:pt x="21480" y="8185"/>
                      </a:cubicBezTo>
                      <a:cubicBezTo>
                        <a:pt x="21480" y="8173"/>
                        <a:pt x="21480" y="8161"/>
                        <a:pt x="21480" y="8149"/>
                      </a:cubicBezTo>
                      <a:cubicBezTo>
                        <a:pt x="21480" y="8137"/>
                        <a:pt x="21480" y="8125"/>
                        <a:pt x="21480" y="8113"/>
                      </a:cubicBezTo>
                      <a:cubicBezTo>
                        <a:pt x="21587" y="7018"/>
                        <a:pt x="22658" y="6149"/>
                        <a:pt x="23968" y="6149"/>
                      </a:cubicBezTo>
                      <a:cubicBezTo>
                        <a:pt x="25349" y="6149"/>
                        <a:pt x="26468" y="7113"/>
                        <a:pt x="26468" y="8292"/>
                      </a:cubicBezTo>
                      <a:lnTo>
                        <a:pt x="26456" y="8292"/>
                      </a:lnTo>
                      <a:cubicBezTo>
                        <a:pt x="26492" y="8804"/>
                        <a:pt x="26349" y="9244"/>
                        <a:pt x="26052" y="9649"/>
                      </a:cubicBezTo>
                      <a:cubicBezTo>
                        <a:pt x="25825" y="9959"/>
                        <a:pt x="25730" y="10114"/>
                        <a:pt x="25623" y="10411"/>
                      </a:cubicBezTo>
                      <a:lnTo>
                        <a:pt x="25480" y="10971"/>
                      </a:lnTo>
                      <a:lnTo>
                        <a:pt x="25468" y="10971"/>
                      </a:lnTo>
                      <a:lnTo>
                        <a:pt x="25468" y="12554"/>
                      </a:lnTo>
                      <a:lnTo>
                        <a:pt x="41673" y="12554"/>
                      </a:lnTo>
                      <a:cubicBezTo>
                        <a:pt x="38934" y="9304"/>
                        <a:pt x="35029" y="6220"/>
                        <a:pt x="29516" y="3684"/>
                      </a:cubicBezTo>
                      <a:cubicBezTo>
                        <a:pt x="23862" y="1085"/>
                        <a:pt x="18622" y="0"/>
                        <a:pt x="13851" y="0"/>
                      </a:cubicBezTo>
                      <a:close/>
                    </a:path>
                  </a:pathLst>
                </a:custGeom>
                <a:solidFill>
                  <a:srgbClr val="E1E1E2"/>
                </a:solidFill>
                <a:ln w="9525" cap="flat" cmpd="sng">
                  <a:solidFill>
                    <a:srgbClr val="E1E1E2"/>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21" name="Google Shape;1037;p35">
                  <a:extLst>
                    <a:ext uri="{FF2B5EF4-FFF2-40B4-BE49-F238E27FC236}">
                      <a16:creationId xmlns:a16="http://schemas.microsoft.com/office/drawing/2014/main" id="{35C1E4E9-C0C7-DF7D-8DF0-BD1969E4D4A8}"/>
                    </a:ext>
                  </a:extLst>
                </p:cNvPr>
                <p:cNvSpPr/>
                <p:nvPr/>
              </p:nvSpPr>
              <p:spPr>
                <a:xfrm>
                  <a:off x="5668905" y="1456882"/>
                  <a:ext cx="20669" cy="21593"/>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303" name="Google Shape;1039;p35">
                <a:extLst>
                  <a:ext uri="{FF2B5EF4-FFF2-40B4-BE49-F238E27FC236}">
                    <a16:creationId xmlns:a16="http://schemas.microsoft.com/office/drawing/2014/main" id="{8B75619D-1BA4-8575-B136-DE4F5B966ED8}"/>
                  </a:ext>
                </a:extLst>
              </p:cNvPr>
              <p:cNvGrpSpPr/>
              <p:nvPr/>
            </p:nvGrpSpPr>
            <p:grpSpPr>
              <a:xfrm>
                <a:off x="8427723" y="3841363"/>
                <a:ext cx="1978597" cy="1608292"/>
                <a:chOff x="4730988" y="2881024"/>
                <a:chExt cx="1483947" cy="1206219"/>
              </a:xfrm>
              <a:solidFill>
                <a:srgbClr val="FFA07A"/>
              </a:solidFill>
            </p:grpSpPr>
            <p:sp>
              <p:nvSpPr>
                <p:cNvPr id="314" name="Google Shape;1040;p35">
                  <a:extLst>
                    <a:ext uri="{FF2B5EF4-FFF2-40B4-BE49-F238E27FC236}">
                      <a16:creationId xmlns:a16="http://schemas.microsoft.com/office/drawing/2014/main" id="{D31DA55B-83DA-67EC-4C4C-8FD8454BB500}"/>
                    </a:ext>
                  </a:extLst>
                </p:cNvPr>
                <p:cNvSpPr/>
                <p:nvPr/>
              </p:nvSpPr>
              <p:spPr>
                <a:xfrm>
                  <a:off x="4730988" y="3183695"/>
                  <a:ext cx="1483947" cy="610341"/>
                </a:xfrm>
                <a:custGeom>
                  <a:avLst/>
                  <a:gdLst/>
                  <a:ahLst/>
                  <a:cxnLst/>
                  <a:rect l="l" t="t" r="r" b="b"/>
                  <a:pathLst>
                    <a:path w="39113" h="16087" extrusionOk="0">
                      <a:moveTo>
                        <a:pt x="0" y="1"/>
                      </a:moveTo>
                      <a:lnTo>
                        <a:pt x="0" y="16074"/>
                      </a:lnTo>
                      <a:lnTo>
                        <a:pt x="28801" y="16074"/>
                      </a:lnTo>
                      <a:lnTo>
                        <a:pt x="28801" y="16086"/>
                      </a:lnTo>
                      <a:lnTo>
                        <a:pt x="30290" y="16086"/>
                      </a:lnTo>
                      <a:lnTo>
                        <a:pt x="30302" y="13574"/>
                      </a:lnTo>
                      <a:cubicBezTo>
                        <a:pt x="30302" y="13574"/>
                        <a:pt x="32088" y="12395"/>
                        <a:pt x="32361" y="11788"/>
                      </a:cubicBezTo>
                      <a:cubicBezTo>
                        <a:pt x="33004" y="10371"/>
                        <a:pt x="31718" y="9788"/>
                        <a:pt x="31718" y="9788"/>
                      </a:cubicBezTo>
                      <a:cubicBezTo>
                        <a:pt x="31718" y="9788"/>
                        <a:pt x="33600" y="8633"/>
                        <a:pt x="32981" y="7406"/>
                      </a:cubicBezTo>
                      <a:cubicBezTo>
                        <a:pt x="32742" y="6918"/>
                        <a:pt x="32183" y="5025"/>
                        <a:pt x="32183" y="5025"/>
                      </a:cubicBezTo>
                      <a:lnTo>
                        <a:pt x="32766" y="3180"/>
                      </a:lnTo>
                      <a:lnTo>
                        <a:pt x="33147" y="2358"/>
                      </a:lnTo>
                      <a:lnTo>
                        <a:pt x="39112" y="1"/>
                      </a:lnTo>
                      <a:close/>
                    </a:path>
                  </a:pathLst>
                </a:custGeom>
                <a:grpFill/>
                <a:ln w="9525" cap="flat" cmpd="sng">
                  <a:solidFill>
                    <a:srgbClr val="FFA07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15" name="Google Shape;1041;p35">
                  <a:extLst>
                    <a:ext uri="{FF2B5EF4-FFF2-40B4-BE49-F238E27FC236}">
                      <a16:creationId xmlns:a16="http://schemas.microsoft.com/office/drawing/2014/main" id="{AD3A800E-E4FB-80A2-3741-5D86A04AE1B7}"/>
                    </a:ext>
                  </a:extLst>
                </p:cNvPr>
                <p:cNvSpPr/>
                <p:nvPr/>
              </p:nvSpPr>
              <p:spPr>
                <a:xfrm>
                  <a:off x="4929315" y="3766460"/>
                  <a:ext cx="131007" cy="320783"/>
                </a:xfrm>
                <a:custGeom>
                  <a:avLst/>
                  <a:gdLst/>
                  <a:ahLst/>
                  <a:cxnLst/>
                  <a:rect l="l" t="t" r="r" b="b"/>
                  <a:pathLst>
                    <a:path w="3453" h="8455" extrusionOk="0">
                      <a:moveTo>
                        <a:pt x="1060" y="1"/>
                      </a:moveTo>
                      <a:lnTo>
                        <a:pt x="1048" y="4323"/>
                      </a:lnTo>
                      <a:lnTo>
                        <a:pt x="881" y="4989"/>
                      </a:lnTo>
                      <a:cubicBezTo>
                        <a:pt x="738" y="5406"/>
                        <a:pt x="619" y="5620"/>
                        <a:pt x="322" y="6025"/>
                      </a:cubicBezTo>
                      <a:cubicBezTo>
                        <a:pt x="83" y="6347"/>
                        <a:pt x="0" y="6692"/>
                        <a:pt x="48" y="7109"/>
                      </a:cubicBezTo>
                      <a:cubicBezTo>
                        <a:pt x="107" y="7859"/>
                        <a:pt x="833" y="8454"/>
                        <a:pt x="1726" y="8454"/>
                      </a:cubicBezTo>
                      <a:cubicBezTo>
                        <a:pt x="2655" y="8454"/>
                        <a:pt x="3417" y="7811"/>
                        <a:pt x="3417" y="7002"/>
                      </a:cubicBezTo>
                      <a:cubicBezTo>
                        <a:pt x="3453" y="6633"/>
                        <a:pt x="3358" y="6323"/>
                        <a:pt x="3143" y="6025"/>
                      </a:cubicBezTo>
                      <a:cubicBezTo>
                        <a:pt x="2869" y="5644"/>
                        <a:pt x="2738" y="5442"/>
                        <a:pt x="2608" y="5061"/>
                      </a:cubicBezTo>
                      <a:lnTo>
                        <a:pt x="2596" y="5061"/>
                      </a:lnTo>
                      <a:lnTo>
                        <a:pt x="2405" y="4323"/>
                      </a:lnTo>
                      <a:lnTo>
                        <a:pt x="2405" y="1"/>
                      </a:lnTo>
                      <a:close/>
                    </a:path>
                  </a:pathLst>
                </a:custGeom>
                <a:grpFill/>
                <a:ln w="9525" cap="flat" cmpd="sng">
                  <a:solidFill>
                    <a:srgbClr val="FFA07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16" name="Google Shape;1042;p35">
                  <a:extLst>
                    <a:ext uri="{FF2B5EF4-FFF2-40B4-BE49-F238E27FC236}">
                      <a16:creationId xmlns:a16="http://schemas.microsoft.com/office/drawing/2014/main" id="{AF6E7A0D-BDF5-2ED3-67BE-72BA55E423DD}"/>
                    </a:ext>
                  </a:extLst>
                </p:cNvPr>
                <p:cNvSpPr/>
                <p:nvPr/>
              </p:nvSpPr>
              <p:spPr>
                <a:xfrm>
                  <a:off x="5736584" y="2881024"/>
                  <a:ext cx="131045" cy="337932"/>
                </a:xfrm>
                <a:custGeom>
                  <a:avLst/>
                  <a:gdLst/>
                  <a:ahLst/>
                  <a:cxnLst/>
                  <a:rect l="l" t="t" r="r" b="b"/>
                  <a:pathLst>
                    <a:path w="3454" h="8907" extrusionOk="0">
                      <a:moveTo>
                        <a:pt x="1715" y="1"/>
                      </a:moveTo>
                      <a:cubicBezTo>
                        <a:pt x="786" y="1"/>
                        <a:pt x="36" y="655"/>
                        <a:pt x="36" y="1465"/>
                      </a:cubicBezTo>
                      <a:lnTo>
                        <a:pt x="24" y="1465"/>
                      </a:lnTo>
                      <a:cubicBezTo>
                        <a:pt x="1" y="1834"/>
                        <a:pt x="84" y="2144"/>
                        <a:pt x="298" y="2441"/>
                      </a:cubicBezTo>
                      <a:cubicBezTo>
                        <a:pt x="584" y="2810"/>
                        <a:pt x="703" y="3025"/>
                        <a:pt x="846" y="3406"/>
                      </a:cubicBezTo>
                      <a:lnTo>
                        <a:pt x="858" y="3406"/>
                      </a:lnTo>
                      <a:lnTo>
                        <a:pt x="1036" y="4144"/>
                      </a:lnTo>
                      <a:lnTo>
                        <a:pt x="1048" y="8906"/>
                      </a:lnTo>
                      <a:lnTo>
                        <a:pt x="2382" y="8906"/>
                      </a:lnTo>
                      <a:lnTo>
                        <a:pt x="2406" y="4144"/>
                      </a:lnTo>
                      <a:lnTo>
                        <a:pt x="2572" y="3477"/>
                      </a:lnTo>
                      <a:lnTo>
                        <a:pt x="2560" y="3477"/>
                      </a:lnTo>
                      <a:cubicBezTo>
                        <a:pt x="2715" y="3049"/>
                        <a:pt x="2834" y="2834"/>
                        <a:pt x="3132" y="2441"/>
                      </a:cubicBezTo>
                      <a:cubicBezTo>
                        <a:pt x="3358" y="2120"/>
                        <a:pt x="3453" y="1775"/>
                        <a:pt x="3394" y="1358"/>
                      </a:cubicBezTo>
                      <a:lnTo>
                        <a:pt x="3406" y="1358"/>
                      </a:lnTo>
                      <a:cubicBezTo>
                        <a:pt x="3346" y="596"/>
                        <a:pt x="2608" y="1"/>
                        <a:pt x="1715" y="1"/>
                      </a:cubicBezTo>
                      <a:close/>
                    </a:path>
                  </a:pathLst>
                </a:custGeom>
                <a:grpFill/>
                <a:ln w="9525" cap="flat" cmpd="sng">
                  <a:solidFill>
                    <a:srgbClr val="FFA07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296" name="Google Shape;1054;p35">
                <a:extLst>
                  <a:ext uri="{FF2B5EF4-FFF2-40B4-BE49-F238E27FC236}">
                    <a16:creationId xmlns:a16="http://schemas.microsoft.com/office/drawing/2014/main" id="{EAD72F71-9187-8EA6-049D-8D8316EFEA79}"/>
                  </a:ext>
                </a:extLst>
              </p:cNvPr>
              <p:cNvGrpSpPr/>
              <p:nvPr/>
            </p:nvGrpSpPr>
            <p:grpSpPr>
              <a:xfrm>
                <a:off x="7704280" y="2866789"/>
                <a:ext cx="1754033" cy="1240215"/>
                <a:chOff x="4188407" y="2150091"/>
                <a:chExt cx="1315524" cy="930161"/>
              </a:xfrm>
            </p:grpSpPr>
            <p:sp>
              <p:nvSpPr>
                <p:cNvPr id="300" name="Google Shape;1055;p35">
                  <a:extLst>
                    <a:ext uri="{FF2B5EF4-FFF2-40B4-BE49-F238E27FC236}">
                      <a16:creationId xmlns:a16="http://schemas.microsoft.com/office/drawing/2014/main" id="{17E31BD2-2218-D999-85B0-4F26C54425E1}"/>
                    </a:ext>
                  </a:extLst>
                </p:cNvPr>
                <p:cNvSpPr/>
                <p:nvPr/>
              </p:nvSpPr>
              <p:spPr>
                <a:xfrm>
                  <a:off x="4188407" y="2469911"/>
                  <a:ext cx="1015540" cy="610341"/>
                </a:xfrm>
                <a:custGeom>
                  <a:avLst/>
                  <a:gdLst/>
                  <a:ahLst/>
                  <a:cxnLst/>
                  <a:rect l="l" t="t" r="r" b="b"/>
                  <a:pathLst>
                    <a:path w="26767" h="16087" extrusionOk="0">
                      <a:moveTo>
                        <a:pt x="1" y="1"/>
                      </a:moveTo>
                      <a:lnTo>
                        <a:pt x="1" y="16086"/>
                      </a:lnTo>
                      <a:lnTo>
                        <a:pt x="2394" y="16086"/>
                      </a:lnTo>
                      <a:lnTo>
                        <a:pt x="2394" y="15300"/>
                      </a:lnTo>
                      <a:lnTo>
                        <a:pt x="2275" y="14824"/>
                      </a:lnTo>
                      <a:cubicBezTo>
                        <a:pt x="2144" y="14467"/>
                        <a:pt x="2061" y="14312"/>
                        <a:pt x="1811" y="13967"/>
                      </a:cubicBezTo>
                      <a:cubicBezTo>
                        <a:pt x="1489" y="13538"/>
                        <a:pt x="1358" y="13062"/>
                        <a:pt x="1406" y="12514"/>
                      </a:cubicBezTo>
                      <a:cubicBezTo>
                        <a:pt x="1418" y="12491"/>
                        <a:pt x="1418" y="12479"/>
                        <a:pt x="1418" y="12467"/>
                      </a:cubicBezTo>
                      <a:cubicBezTo>
                        <a:pt x="1418" y="12455"/>
                        <a:pt x="1418" y="12443"/>
                        <a:pt x="1418" y="12431"/>
                      </a:cubicBezTo>
                      <a:cubicBezTo>
                        <a:pt x="1525" y="11336"/>
                        <a:pt x="2596" y="10466"/>
                        <a:pt x="3906" y="10466"/>
                      </a:cubicBezTo>
                      <a:cubicBezTo>
                        <a:pt x="5275" y="10466"/>
                        <a:pt x="6406" y="11431"/>
                        <a:pt x="6406" y="12621"/>
                      </a:cubicBezTo>
                      <a:lnTo>
                        <a:pt x="6394" y="12621"/>
                      </a:lnTo>
                      <a:cubicBezTo>
                        <a:pt x="6418" y="13122"/>
                        <a:pt x="6287" y="13562"/>
                        <a:pt x="5990" y="13967"/>
                      </a:cubicBezTo>
                      <a:cubicBezTo>
                        <a:pt x="5763" y="14276"/>
                        <a:pt x="5668" y="14443"/>
                        <a:pt x="5561" y="14729"/>
                      </a:cubicBezTo>
                      <a:lnTo>
                        <a:pt x="5418" y="15300"/>
                      </a:lnTo>
                      <a:lnTo>
                        <a:pt x="5406" y="15300"/>
                      </a:lnTo>
                      <a:lnTo>
                        <a:pt x="5406" y="16086"/>
                      </a:lnTo>
                      <a:lnTo>
                        <a:pt x="26766" y="16086"/>
                      </a:lnTo>
                      <a:lnTo>
                        <a:pt x="26766" y="1"/>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01" name="Google Shape;1056;p35">
                  <a:extLst>
                    <a:ext uri="{FF2B5EF4-FFF2-40B4-BE49-F238E27FC236}">
                      <a16:creationId xmlns:a16="http://schemas.microsoft.com/office/drawing/2014/main" id="{74F5742B-9652-9961-5B20-5AE3D97EDCFA}"/>
                    </a:ext>
                  </a:extLst>
                </p:cNvPr>
                <p:cNvSpPr/>
                <p:nvPr/>
              </p:nvSpPr>
              <p:spPr>
                <a:xfrm>
                  <a:off x="4966345" y="2150091"/>
                  <a:ext cx="131045" cy="319834"/>
                </a:xfrm>
                <a:custGeom>
                  <a:avLst/>
                  <a:gdLst/>
                  <a:ahLst/>
                  <a:cxnLst/>
                  <a:rect l="l" t="t" r="r" b="b"/>
                  <a:pathLst>
                    <a:path w="3454" h="8430" extrusionOk="0">
                      <a:moveTo>
                        <a:pt x="1727" y="0"/>
                      </a:moveTo>
                      <a:cubicBezTo>
                        <a:pt x="798" y="0"/>
                        <a:pt x="36" y="643"/>
                        <a:pt x="36" y="1453"/>
                      </a:cubicBezTo>
                      <a:cubicBezTo>
                        <a:pt x="0" y="1822"/>
                        <a:pt x="96" y="2143"/>
                        <a:pt x="310" y="2429"/>
                      </a:cubicBezTo>
                      <a:cubicBezTo>
                        <a:pt x="584" y="2810"/>
                        <a:pt x="703" y="3024"/>
                        <a:pt x="846" y="3394"/>
                      </a:cubicBezTo>
                      <a:lnTo>
                        <a:pt x="858" y="3394"/>
                      </a:lnTo>
                      <a:lnTo>
                        <a:pt x="1036" y="4132"/>
                      </a:lnTo>
                      <a:lnTo>
                        <a:pt x="1048" y="8430"/>
                      </a:lnTo>
                      <a:lnTo>
                        <a:pt x="2382" y="8430"/>
                      </a:lnTo>
                      <a:lnTo>
                        <a:pt x="2405" y="4132"/>
                      </a:lnTo>
                      <a:lnTo>
                        <a:pt x="2572" y="3465"/>
                      </a:lnTo>
                      <a:lnTo>
                        <a:pt x="2560" y="3465"/>
                      </a:lnTo>
                      <a:cubicBezTo>
                        <a:pt x="2715" y="3048"/>
                        <a:pt x="2834" y="2834"/>
                        <a:pt x="3132" y="2429"/>
                      </a:cubicBezTo>
                      <a:cubicBezTo>
                        <a:pt x="3370" y="2108"/>
                        <a:pt x="3453" y="1774"/>
                        <a:pt x="3394" y="1346"/>
                      </a:cubicBezTo>
                      <a:lnTo>
                        <a:pt x="3406" y="1346"/>
                      </a:lnTo>
                      <a:cubicBezTo>
                        <a:pt x="3346" y="596"/>
                        <a:pt x="2620" y="0"/>
                        <a:pt x="1727" y="0"/>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02" name="Google Shape;1057;p35">
                  <a:extLst>
                    <a:ext uri="{FF2B5EF4-FFF2-40B4-BE49-F238E27FC236}">
                      <a16:creationId xmlns:a16="http://schemas.microsoft.com/office/drawing/2014/main" id="{C4D501EF-4861-67C4-AE63-A74E9CC6742A}"/>
                    </a:ext>
                  </a:extLst>
                </p:cNvPr>
                <p:cNvSpPr/>
                <p:nvPr/>
              </p:nvSpPr>
              <p:spPr>
                <a:xfrm>
                  <a:off x="5183642" y="2564049"/>
                  <a:ext cx="320289" cy="128655"/>
                </a:xfrm>
                <a:custGeom>
                  <a:avLst/>
                  <a:gdLst/>
                  <a:ahLst/>
                  <a:cxnLst/>
                  <a:rect l="l" t="t" r="r" b="b"/>
                  <a:pathLst>
                    <a:path w="8442" h="3391" extrusionOk="0">
                      <a:moveTo>
                        <a:pt x="6840" y="1"/>
                      </a:moveTo>
                      <a:cubicBezTo>
                        <a:pt x="6533" y="1"/>
                        <a:pt x="6259" y="97"/>
                        <a:pt x="6013" y="282"/>
                      </a:cubicBezTo>
                      <a:cubicBezTo>
                        <a:pt x="5632" y="556"/>
                        <a:pt x="5418" y="675"/>
                        <a:pt x="5049" y="818"/>
                      </a:cubicBezTo>
                      <a:lnTo>
                        <a:pt x="5049" y="830"/>
                      </a:lnTo>
                      <a:lnTo>
                        <a:pt x="4310" y="1020"/>
                      </a:lnTo>
                      <a:lnTo>
                        <a:pt x="0" y="1020"/>
                      </a:lnTo>
                      <a:lnTo>
                        <a:pt x="0" y="2366"/>
                      </a:lnTo>
                      <a:lnTo>
                        <a:pt x="4310" y="2378"/>
                      </a:lnTo>
                      <a:lnTo>
                        <a:pt x="4965" y="2544"/>
                      </a:lnTo>
                      <a:lnTo>
                        <a:pt x="4977" y="2544"/>
                      </a:lnTo>
                      <a:cubicBezTo>
                        <a:pt x="5394" y="2687"/>
                        <a:pt x="5608" y="2806"/>
                        <a:pt x="6013" y="3104"/>
                      </a:cubicBezTo>
                      <a:cubicBezTo>
                        <a:pt x="6277" y="3299"/>
                        <a:pt x="6549" y="3391"/>
                        <a:pt x="6875" y="3391"/>
                      </a:cubicBezTo>
                      <a:cubicBezTo>
                        <a:pt x="6946" y="3391"/>
                        <a:pt x="7020" y="3386"/>
                        <a:pt x="7096" y="3378"/>
                      </a:cubicBezTo>
                      <a:cubicBezTo>
                        <a:pt x="7846" y="3318"/>
                        <a:pt x="8442" y="2592"/>
                        <a:pt x="8442" y="1699"/>
                      </a:cubicBezTo>
                      <a:cubicBezTo>
                        <a:pt x="8442" y="770"/>
                        <a:pt x="7787" y="8"/>
                        <a:pt x="6989" y="8"/>
                      </a:cubicBezTo>
                      <a:cubicBezTo>
                        <a:pt x="6939" y="3"/>
                        <a:pt x="6889" y="1"/>
                        <a:pt x="6840" y="1"/>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290" name="Google Shape;1062;p35">
                <a:extLst>
                  <a:ext uri="{FF2B5EF4-FFF2-40B4-BE49-F238E27FC236}">
                    <a16:creationId xmlns:a16="http://schemas.microsoft.com/office/drawing/2014/main" id="{A0B2AD4E-6765-1119-BB28-EC759BF46849}"/>
                  </a:ext>
                </a:extLst>
              </p:cNvPr>
              <p:cNvGrpSpPr/>
              <p:nvPr/>
            </p:nvGrpSpPr>
            <p:grpSpPr>
              <a:xfrm>
                <a:off x="6951342" y="3857657"/>
                <a:ext cx="1338372" cy="1200452"/>
                <a:chOff x="3623706" y="2893242"/>
                <a:chExt cx="1003779" cy="900339"/>
              </a:xfrm>
              <a:solidFill>
                <a:srgbClr val="FFA07A"/>
              </a:solidFill>
            </p:grpSpPr>
            <p:sp>
              <p:nvSpPr>
                <p:cNvPr id="294" name="Google Shape;1063;p35">
                  <a:extLst>
                    <a:ext uri="{FF2B5EF4-FFF2-40B4-BE49-F238E27FC236}">
                      <a16:creationId xmlns:a16="http://schemas.microsoft.com/office/drawing/2014/main" id="{585FA84B-43F6-AB2E-6408-4DFF7DAE1C0A}"/>
                    </a:ext>
                  </a:extLst>
                </p:cNvPr>
                <p:cNvSpPr/>
                <p:nvPr/>
              </p:nvSpPr>
              <p:spPr>
                <a:xfrm>
                  <a:off x="3623706" y="3183695"/>
                  <a:ext cx="1003779" cy="609886"/>
                </a:xfrm>
                <a:custGeom>
                  <a:avLst/>
                  <a:gdLst/>
                  <a:ahLst/>
                  <a:cxnLst/>
                  <a:rect l="l" t="t" r="r" b="b"/>
                  <a:pathLst>
                    <a:path w="26457" h="16075" extrusionOk="0">
                      <a:moveTo>
                        <a:pt x="1" y="1"/>
                      </a:moveTo>
                      <a:cubicBezTo>
                        <a:pt x="1823" y="3084"/>
                        <a:pt x="4216" y="6180"/>
                        <a:pt x="7323" y="9240"/>
                      </a:cubicBezTo>
                      <a:cubicBezTo>
                        <a:pt x="8347" y="10240"/>
                        <a:pt x="8419" y="13086"/>
                        <a:pt x="8157" y="16074"/>
                      </a:cubicBezTo>
                      <a:lnTo>
                        <a:pt x="26457" y="16074"/>
                      </a:lnTo>
                      <a:lnTo>
                        <a:pt x="26457" y="1"/>
                      </a:lnTo>
                      <a:lnTo>
                        <a:pt x="10395" y="1"/>
                      </a:lnTo>
                      <a:lnTo>
                        <a:pt x="10395" y="608"/>
                      </a:lnTo>
                      <a:lnTo>
                        <a:pt x="10514" y="1084"/>
                      </a:lnTo>
                      <a:cubicBezTo>
                        <a:pt x="10645" y="1441"/>
                        <a:pt x="10729" y="1596"/>
                        <a:pt x="10979" y="1941"/>
                      </a:cubicBezTo>
                      <a:cubicBezTo>
                        <a:pt x="11300" y="2370"/>
                        <a:pt x="11431" y="2846"/>
                        <a:pt x="11371" y="3394"/>
                      </a:cubicBezTo>
                      <a:cubicBezTo>
                        <a:pt x="11371" y="3406"/>
                        <a:pt x="11371" y="3430"/>
                        <a:pt x="11371" y="3442"/>
                      </a:cubicBezTo>
                      <a:cubicBezTo>
                        <a:pt x="11371" y="3454"/>
                        <a:pt x="11371" y="3454"/>
                        <a:pt x="11371" y="3465"/>
                      </a:cubicBezTo>
                      <a:cubicBezTo>
                        <a:pt x="11264" y="4573"/>
                        <a:pt x="10193" y="5442"/>
                        <a:pt x="8883" y="5442"/>
                      </a:cubicBezTo>
                      <a:cubicBezTo>
                        <a:pt x="7502" y="5442"/>
                        <a:pt x="6383" y="4477"/>
                        <a:pt x="6383" y="3287"/>
                      </a:cubicBezTo>
                      <a:lnTo>
                        <a:pt x="6395" y="3287"/>
                      </a:lnTo>
                      <a:cubicBezTo>
                        <a:pt x="6359" y="2787"/>
                        <a:pt x="6502" y="2346"/>
                        <a:pt x="6799" y="1941"/>
                      </a:cubicBezTo>
                      <a:cubicBezTo>
                        <a:pt x="7026" y="1620"/>
                        <a:pt x="7121" y="1465"/>
                        <a:pt x="7228" y="1179"/>
                      </a:cubicBezTo>
                      <a:lnTo>
                        <a:pt x="7371" y="608"/>
                      </a:lnTo>
                      <a:lnTo>
                        <a:pt x="7383" y="608"/>
                      </a:lnTo>
                      <a:lnTo>
                        <a:pt x="7383" y="1"/>
                      </a:lnTo>
                      <a:close/>
                    </a:path>
                  </a:pathLst>
                </a:custGeom>
                <a:grpFill/>
                <a:ln w="9525" cap="flat" cmpd="sng">
                  <a:solidFill>
                    <a:srgbClr val="FFA07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95" name="Google Shape;1064;p35">
                  <a:extLst>
                    <a:ext uri="{FF2B5EF4-FFF2-40B4-BE49-F238E27FC236}">
                      <a16:creationId xmlns:a16="http://schemas.microsoft.com/office/drawing/2014/main" id="{34C167E5-542A-93D0-3DFA-E56D375D344B}"/>
                    </a:ext>
                  </a:extLst>
                </p:cNvPr>
                <p:cNvSpPr/>
                <p:nvPr/>
              </p:nvSpPr>
              <p:spPr>
                <a:xfrm>
                  <a:off x="4271085" y="2893242"/>
                  <a:ext cx="131045" cy="325715"/>
                </a:xfrm>
                <a:custGeom>
                  <a:avLst/>
                  <a:gdLst/>
                  <a:ahLst/>
                  <a:cxnLst/>
                  <a:rect l="l" t="t" r="r" b="b"/>
                  <a:pathLst>
                    <a:path w="3454" h="8585" extrusionOk="0">
                      <a:moveTo>
                        <a:pt x="1727" y="0"/>
                      </a:moveTo>
                      <a:cubicBezTo>
                        <a:pt x="798" y="0"/>
                        <a:pt x="36" y="655"/>
                        <a:pt x="36" y="1464"/>
                      </a:cubicBezTo>
                      <a:cubicBezTo>
                        <a:pt x="1" y="1834"/>
                        <a:pt x="96" y="2143"/>
                        <a:pt x="310" y="2429"/>
                      </a:cubicBezTo>
                      <a:cubicBezTo>
                        <a:pt x="584" y="2810"/>
                        <a:pt x="703" y="3024"/>
                        <a:pt x="846" y="3405"/>
                      </a:cubicBezTo>
                      <a:lnTo>
                        <a:pt x="858" y="3405"/>
                      </a:lnTo>
                      <a:lnTo>
                        <a:pt x="1048" y="4143"/>
                      </a:lnTo>
                      <a:lnTo>
                        <a:pt x="1048" y="8584"/>
                      </a:lnTo>
                      <a:lnTo>
                        <a:pt x="2394" y="8584"/>
                      </a:lnTo>
                      <a:lnTo>
                        <a:pt x="2406" y="4143"/>
                      </a:lnTo>
                      <a:lnTo>
                        <a:pt x="2572" y="3477"/>
                      </a:lnTo>
                      <a:cubicBezTo>
                        <a:pt x="2715" y="3048"/>
                        <a:pt x="2834" y="2834"/>
                        <a:pt x="3132" y="2429"/>
                      </a:cubicBezTo>
                      <a:cubicBezTo>
                        <a:pt x="3370" y="2119"/>
                        <a:pt x="3453" y="1774"/>
                        <a:pt x="3394" y="1357"/>
                      </a:cubicBezTo>
                      <a:lnTo>
                        <a:pt x="3406" y="1357"/>
                      </a:lnTo>
                      <a:cubicBezTo>
                        <a:pt x="3346" y="595"/>
                        <a:pt x="2620" y="0"/>
                        <a:pt x="1727" y="0"/>
                      </a:cubicBezTo>
                      <a:close/>
                    </a:path>
                  </a:pathLst>
                </a:custGeom>
                <a:grpFill/>
                <a:ln w="9525" cap="flat" cmpd="sng">
                  <a:solidFill>
                    <a:srgbClr val="FFA07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285" name="Google Shape;1069;p35">
                <a:extLst>
                  <a:ext uri="{FF2B5EF4-FFF2-40B4-BE49-F238E27FC236}">
                    <a16:creationId xmlns:a16="http://schemas.microsoft.com/office/drawing/2014/main" id="{E235A406-095A-0917-994A-BF53351A1D52}"/>
                  </a:ext>
                </a:extLst>
              </p:cNvPr>
              <p:cNvGrpSpPr/>
              <p:nvPr/>
            </p:nvGrpSpPr>
            <p:grpSpPr>
              <a:xfrm>
                <a:off x="6698390" y="2868561"/>
                <a:ext cx="867967" cy="1616742"/>
                <a:chOff x="3433992" y="2151419"/>
                <a:chExt cx="650975" cy="1212557"/>
              </a:xfrm>
            </p:grpSpPr>
            <p:sp>
              <p:nvSpPr>
                <p:cNvPr id="287" name="Google Shape;1070;p35">
                  <a:extLst>
                    <a:ext uri="{FF2B5EF4-FFF2-40B4-BE49-F238E27FC236}">
                      <a16:creationId xmlns:a16="http://schemas.microsoft.com/office/drawing/2014/main" id="{B8CE2227-A7EE-5998-A4DC-C723472350D9}"/>
                    </a:ext>
                  </a:extLst>
                </p:cNvPr>
                <p:cNvSpPr/>
                <p:nvPr/>
              </p:nvSpPr>
              <p:spPr>
                <a:xfrm>
                  <a:off x="3433992" y="2469912"/>
                  <a:ext cx="650975" cy="610341"/>
                </a:xfrm>
                <a:custGeom>
                  <a:avLst/>
                  <a:gdLst/>
                  <a:ahLst/>
                  <a:cxnLst/>
                  <a:rect l="l" t="t" r="r" b="b"/>
                  <a:pathLst>
                    <a:path w="17158" h="16087" extrusionOk="0">
                      <a:moveTo>
                        <a:pt x="227" y="1"/>
                      </a:moveTo>
                      <a:cubicBezTo>
                        <a:pt x="0" y="5049"/>
                        <a:pt x="881" y="10526"/>
                        <a:pt x="3548" y="16086"/>
                      </a:cubicBezTo>
                      <a:lnTo>
                        <a:pt x="17157" y="16086"/>
                      </a:lnTo>
                      <a:lnTo>
                        <a:pt x="17157" y="1"/>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88" name="Google Shape;1071;p35">
                  <a:extLst>
                    <a:ext uri="{FF2B5EF4-FFF2-40B4-BE49-F238E27FC236}">
                      <a16:creationId xmlns:a16="http://schemas.microsoft.com/office/drawing/2014/main" id="{7317BBE0-662A-2554-BC2D-00B5E937E572}"/>
                    </a:ext>
                  </a:extLst>
                </p:cNvPr>
                <p:cNvSpPr/>
                <p:nvPr/>
              </p:nvSpPr>
              <p:spPr>
                <a:xfrm>
                  <a:off x="3824764" y="2151419"/>
                  <a:ext cx="131045" cy="318506"/>
                </a:xfrm>
                <a:custGeom>
                  <a:avLst/>
                  <a:gdLst/>
                  <a:ahLst/>
                  <a:cxnLst/>
                  <a:rect l="l" t="t" r="r" b="b"/>
                  <a:pathLst>
                    <a:path w="3454" h="8395" extrusionOk="0">
                      <a:moveTo>
                        <a:pt x="1727" y="1"/>
                      </a:moveTo>
                      <a:cubicBezTo>
                        <a:pt x="798" y="1"/>
                        <a:pt x="36" y="656"/>
                        <a:pt x="36" y="1454"/>
                      </a:cubicBezTo>
                      <a:cubicBezTo>
                        <a:pt x="0" y="1835"/>
                        <a:pt x="96" y="2144"/>
                        <a:pt x="310" y="2430"/>
                      </a:cubicBezTo>
                      <a:cubicBezTo>
                        <a:pt x="584" y="2811"/>
                        <a:pt x="703" y="3025"/>
                        <a:pt x="846" y="3406"/>
                      </a:cubicBezTo>
                      <a:lnTo>
                        <a:pt x="858" y="3406"/>
                      </a:lnTo>
                      <a:lnTo>
                        <a:pt x="1048" y="4144"/>
                      </a:lnTo>
                      <a:lnTo>
                        <a:pt x="1048" y="8395"/>
                      </a:lnTo>
                      <a:lnTo>
                        <a:pt x="2382" y="8395"/>
                      </a:lnTo>
                      <a:lnTo>
                        <a:pt x="2405" y="4144"/>
                      </a:lnTo>
                      <a:lnTo>
                        <a:pt x="2572" y="3478"/>
                      </a:lnTo>
                      <a:cubicBezTo>
                        <a:pt x="2715" y="3049"/>
                        <a:pt x="2834" y="2835"/>
                        <a:pt x="3132" y="2430"/>
                      </a:cubicBezTo>
                      <a:cubicBezTo>
                        <a:pt x="3370" y="2120"/>
                        <a:pt x="3453" y="1775"/>
                        <a:pt x="3405" y="1358"/>
                      </a:cubicBezTo>
                      <a:cubicBezTo>
                        <a:pt x="3346" y="596"/>
                        <a:pt x="2620" y="1"/>
                        <a:pt x="1727" y="1"/>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89" name="Google Shape;1072;p35">
                  <a:extLst>
                    <a:ext uri="{FF2B5EF4-FFF2-40B4-BE49-F238E27FC236}">
                      <a16:creationId xmlns:a16="http://schemas.microsoft.com/office/drawing/2014/main" id="{9652CBA5-6581-2A8D-95D7-270849F4E863}"/>
                    </a:ext>
                  </a:extLst>
                </p:cNvPr>
                <p:cNvSpPr/>
                <p:nvPr/>
              </p:nvSpPr>
              <p:spPr>
                <a:xfrm>
                  <a:off x="3895224" y="3049985"/>
                  <a:ext cx="131045" cy="313991"/>
                </a:xfrm>
                <a:custGeom>
                  <a:avLst/>
                  <a:gdLst/>
                  <a:ahLst/>
                  <a:cxnLst/>
                  <a:rect l="l" t="t" r="r" b="b"/>
                  <a:pathLst>
                    <a:path w="3454" h="8276" extrusionOk="0">
                      <a:moveTo>
                        <a:pt x="1048" y="0"/>
                      </a:moveTo>
                      <a:lnTo>
                        <a:pt x="1048" y="4132"/>
                      </a:lnTo>
                      <a:lnTo>
                        <a:pt x="882" y="4799"/>
                      </a:lnTo>
                      <a:cubicBezTo>
                        <a:pt x="739" y="5215"/>
                        <a:pt x="620" y="5430"/>
                        <a:pt x="322" y="5835"/>
                      </a:cubicBezTo>
                      <a:cubicBezTo>
                        <a:pt x="84" y="6156"/>
                        <a:pt x="1" y="6501"/>
                        <a:pt x="48" y="6918"/>
                      </a:cubicBezTo>
                      <a:cubicBezTo>
                        <a:pt x="108" y="7668"/>
                        <a:pt x="834" y="8275"/>
                        <a:pt x="1727" y="8275"/>
                      </a:cubicBezTo>
                      <a:cubicBezTo>
                        <a:pt x="2656" y="8275"/>
                        <a:pt x="3418" y="7620"/>
                        <a:pt x="3418" y="6811"/>
                      </a:cubicBezTo>
                      <a:cubicBezTo>
                        <a:pt x="3453" y="6442"/>
                        <a:pt x="3358" y="6132"/>
                        <a:pt x="3144" y="5835"/>
                      </a:cubicBezTo>
                      <a:cubicBezTo>
                        <a:pt x="2870" y="5454"/>
                        <a:pt x="2751" y="5251"/>
                        <a:pt x="2608" y="4870"/>
                      </a:cubicBezTo>
                      <a:lnTo>
                        <a:pt x="2596" y="4870"/>
                      </a:lnTo>
                      <a:lnTo>
                        <a:pt x="2406" y="4132"/>
                      </a:lnTo>
                      <a:lnTo>
                        <a:pt x="2406"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sp>
            <p:nvSpPr>
              <p:cNvPr id="280" name="Google Shape;1075;p35">
                <a:extLst>
                  <a:ext uri="{FF2B5EF4-FFF2-40B4-BE49-F238E27FC236}">
                    <a16:creationId xmlns:a16="http://schemas.microsoft.com/office/drawing/2014/main" id="{1EB1A7C1-5769-1F95-3A89-8973E79170F0}"/>
                  </a:ext>
                </a:extLst>
              </p:cNvPr>
              <p:cNvSpPr/>
              <p:nvPr/>
            </p:nvSpPr>
            <p:spPr>
              <a:xfrm>
                <a:off x="9196285" y="2342114"/>
                <a:ext cx="936005" cy="813181"/>
              </a:xfrm>
              <a:custGeom>
                <a:avLst/>
                <a:gdLst/>
                <a:ahLst/>
                <a:cxnLst/>
                <a:rect l="l" t="t" r="r" b="b"/>
                <a:pathLst>
                  <a:path w="18503" h="16075" extrusionOk="0">
                    <a:moveTo>
                      <a:pt x="1" y="1"/>
                    </a:moveTo>
                    <a:lnTo>
                      <a:pt x="1" y="16074"/>
                    </a:lnTo>
                    <a:lnTo>
                      <a:pt x="2418" y="16074"/>
                    </a:lnTo>
                    <a:lnTo>
                      <a:pt x="2418" y="15622"/>
                    </a:lnTo>
                    <a:lnTo>
                      <a:pt x="2298" y="15158"/>
                    </a:lnTo>
                    <a:cubicBezTo>
                      <a:pt x="2168" y="14800"/>
                      <a:pt x="2084" y="14646"/>
                      <a:pt x="1822" y="14300"/>
                    </a:cubicBezTo>
                    <a:cubicBezTo>
                      <a:pt x="1501" y="13860"/>
                      <a:pt x="1382" y="13384"/>
                      <a:pt x="1429" y="12836"/>
                    </a:cubicBezTo>
                    <a:cubicBezTo>
                      <a:pt x="1429" y="12824"/>
                      <a:pt x="1429" y="12812"/>
                      <a:pt x="1429" y="12800"/>
                    </a:cubicBezTo>
                    <a:cubicBezTo>
                      <a:pt x="1441" y="12788"/>
                      <a:pt x="1441" y="12776"/>
                      <a:pt x="1441" y="12764"/>
                    </a:cubicBezTo>
                    <a:cubicBezTo>
                      <a:pt x="1548" y="11669"/>
                      <a:pt x="2620" y="10788"/>
                      <a:pt x="3930" y="10788"/>
                    </a:cubicBezTo>
                    <a:cubicBezTo>
                      <a:pt x="5299" y="10788"/>
                      <a:pt x="6418" y="11764"/>
                      <a:pt x="6418" y="12943"/>
                    </a:cubicBezTo>
                    <a:cubicBezTo>
                      <a:pt x="6442" y="13455"/>
                      <a:pt x="6311" y="13896"/>
                      <a:pt x="6013" y="14300"/>
                    </a:cubicBezTo>
                    <a:cubicBezTo>
                      <a:pt x="5775" y="14610"/>
                      <a:pt x="5692" y="14765"/>
                      <a:pt x="5573" y="15062"/>
                    </a:cubicBezTo>
                    <a:lnTo>
                      <a:pt x="5430" y="15622"/>
                    </a:lnTo>
                    <a:lnTo>
                      <a:pt x="5418" y="15622"/>
                    </a:lnTo>
                    <a:lnTo>
                      <a:pt x="5418" y="16074"/>
                    </a:lnTo>
                    <a:lnTo>
                      <a:pt x="18241" y="16074"/>
                    </a:lnTo>
                    <a:cubicBezTo>
                      <a:pt x="18503" y="11907"/>
                      <a:pt x="17979" y="5847"/>
                      <a:pt x="14205" y="1"/>
                    </a:cubicBezTo>
                    <a:close/>
                  </a:path>
                </a:pathLst>
              </a:custGeom>
              <a:solidFill>
                <a:srgbClr val="00AEEF"/>
              </a:solidFill>
              <a:ln w="9525" cap="flat" cmpd="sng">
                <a:solidFill>
                  <a:srgbClr val="ADD8E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78" name="Google Shape;1080;p35">
                <a:extLst>
                  <a:ext uri="{FF2B5EF4-FFF2-40B4-BE49-F238E27FC236}">
                    <a16:creationId xmlns:a16="http://schemas.microsoft.com/office/drawing/2014/main" id="{4C154C91-A4AC-E103-5B9E-2B72D84A4243}"/>
                  </a:ext>
                </a:extLst>
              </p:cNvPr>
              <p:cNvSpPr txBox="1"/>
              <p:nvPr/>
            </p:nvSpPr>
            <p:spPr>
              <a:xfrm>
                <a:off x="-622141" y="1481230"/>
                <a:ext cx="6314540" cy="105566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chemeClr val="accent5"/>
                    </a:solidFill>
                    <a:effectLst/>
                    <a:uLnTx/>
                    <a:uFillTx/>
                    <a:ea typeface="Open Sans" pitchFamily="2" charset="0"/>
                    <a:cs typeface="Open Sans" pitchFamily="2" charset="0"/>
                    <a:sym typeface="Fira Sans Extra Condensed Medium"/>
                  </a:rPr>
                  <a:t>These are the things to keep in mind while practicing hybrid project management</a:t>
                </a:r>
              </a:p>
            </p:txBody>
          </p:sp>
          <p:sp>
            <p:nvSpPr>
              <p:cNvPr id="279" name="Google Shape;1081;p35">
                <a:extLst>
                  <a:ext uri="{FF2B5EF4-FFF2-40B4-BE49-F238E27FC236}">
                    <a16:creationId xmlns:a16="http://schemas.microsoft.com/office/drawing/2014/main" id="{AFD48B1B-CA6E-C631-4BE9-DAD4F63F57BF}"/>
                  </a:ext>
                </a:extLst>
              </p:cNvPr>
              <p:cNvSpPr txBox="1"/>
              <p:nvPr/>
            </p:nvSpPr>
            <p:spPr>
              <a:xfrm>
                <a:off x="-622141" y="2680937"/>
                <a:ext cx="7023659" cy="3735107"/>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rPr>
                  <a:t>Although the advantages of hybrid project management outweigh the challenges, there are things that require attention when deciding if hybrid is the appropriate approach for your project. </a:t>
                </a:r>
                <a:r>
                  <a:rPr kumimoji="0" lang="en-GB" sz="1400" b="1" i="0" u="none" strike="noStrike" kern="0" cap="none" spc="0" normalizeH="0" baseline="0" noProof="0">
                    <a:ln>
                      <a:noFill/>
                    </a:ln>
                    <a:solidFill>
                      <a:schemeClr val="tx2"/>
                    </a:solidFill>
                    <a:effectLst/>
                    <a:uLnTx/>
                    <a:uFillTx/>
                    <a:ea typeface="Open Sans" pitchFamily="2" charset="0"/>
                    <a:cs typeface="Open Sans" pitchFamily="2" charset="0"/>
                    <a:sym typeface="Roboto"/>
                  </a:rPr>
                  <a:t>Keep in mind </a:t>
                </a:r>
                <a:r>
                  <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rPr>
                  <a:t>that:</a:t>
                </a:r>
              </a:p>
              <a:p>
                <a:pPr marL="0" marR="0" lvl="0" indent="0" defTabSz="914400" eaLnBrk="1" fontAlgn="auto" latinLnBrk="0" hangingPunct="1">
                  <a:lnSpc>
                    <a:spcPct val="100000"/>
                  </a:lnSpc>
                  <a:spcBef>
                    <a:spcPts val="0"/>
                  </a:spcBef>
                  <a:spcAft>
                    <a:spcPts val="0"/>
                  </a:spcAft>
                  <a:buClrTx/>
                  <a:buSzTx/>
                  <a:buFontTx/>
                  <a:buNone/>
                  <a:tabLst/>
                  <a:defRPr/>
                </a:pPr>
                <a:endParaRPr lang="en-GB" sz="1400" kern="0">
                  <a:solidFill>
                    <a:srgbClr val="6D6E71"/>
                  </a:solidFill>
                  <a:ea typeface="Open Sans" pitchFamily="2" charset="0"/>
                  <a:cs typeface="Open Sans" pitchFamily="2" charset="0"/>
                  <a:sym typeface="Roboto"/>
                </a:endParaRP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GB" sz="1400" b="1" kern="0">
                    <a:ea typeface="Open Sans" pitchFamily="2" charset="0"/>
                    <a:cs typeface="Open Sans" pitchFamily="2" charset="0"/>
                    <a:sym typeface="Roboto"/>
                  </a:rPr>
                  <a:t>Tracking deliverables </a:t>
                </a:r>
                <a:r>
                  <a:rPr lang="en-GB" sz="1400" kern="0">
                    <a:solidFill>
                      <a:schemeClr val="tx2"/>
                    </a:solidFill>
                    <a:ea typeface="Open Sans" pitchFamily="2" charset="0"/>
                    <a:cs typeface="Open Sans" pitchFamily="2" charset="0"/>
                    <a:sym typeface="Roboto"/>
                  </a:rPr>
                  <a:t>might be difficult due to the use of multiple systems</a:t>
                </a:r>
                <a:br>
                  <a:rPr lang="en-GB" sz="1400" kern="0">
                    <a:solidFill>
                      <a:srgbClr val="6D6E71"/>
                    </a:solidFill>
                    <a:ea typeface="Open Sans" pitchFamily="2" charset="0"/>
                    <a:cs typeface="Open Sans" pitchFamily="2" charset="0"/>
                    <a:sym typeface="Roboto"/>
                  </a:rPr>
                </a:br>
                <a:endParaRPr lang="en-GB" sz="1400" kern="0">
                  <a:solidFill>
                    <a:srgbClr val="6D6E71"/>
                  </a:solidFill>
                  <a:ea typeface="Open Sans" pitchFamily="2" charset="0"/>
                  <a:cs typeface="Open Sans" pitchFamily="2" charset="0"/>
                  <a:sym typeface="Roboto"/>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rPr>
                  <a:t>There is a need for </a:t>
                </a:r>
                <a:r>
                  <a:rPr kumimoji="0" lang="en-GB" sz="1400" b="1" i="0" u="none" strike="noStrike" kern="0" cap="none" spc="0" normalizeH="0" baseline="0" noProof="0">
                    <a:ln>
                      <a:noFill/>
                    </a:ln>
                    <a:solidFill>
                      <a:schemeClr val="bg2"/>
                    </a:solidFill>
                    <a:effectLst/>
                    <a:uLnTx/>
                    <a:uFillTx/>
                    <a:ea typeface="Open Sans" pitchFamily="2" charset="0"/>
                    <a:cs typeface="Open Sans" pitchFamily="2" charset="0"/>
                    <a:sym typeface="Roboto"/>
                  </a:rPr>
                  <a:t>continuous coordination between teams </a:t>
                </a:r>
                <a:r>
                  <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rPr>
                  <a:t>to ensure a clear alignment or dependency across teams</a:t>
                </a:r>
                <a:br>
                  <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rPr>
                </a:br>
                <a:endPar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a:solidFill>
                      <a:schemeClr val="tx2"/>
                    </a:solidFill>
                    <a:ea typeface="Open Sans" pitchFamily="2" charset="0"/>
                    <a:cs typeface="Open Sans" pitchFamily="2" charset="0"/>
                    <a:sym typeface="Roboto"/>
                  </a:rPr>
                  <a:t>The management level must have </a:t>
                </a:r>
                <a:r>
                  <a:rPr lang="en-GB" sz="1400" b="1" kern="0">
                    <a:solidFill>
                      <a:schemeClr val="bg1">
                        <a:lumMod val="65000"/>
                      </a:schemeClr>
                    </a:solidFill>
                    <a:ea typeface="Open Sans" pitchFamily="2" charset="0"/>
                    <a:cs typeface="Open Sans" pitchFamily="2" charset="0"/>
                    <a:sym typeface="Roboto"/>
                  </a:rPr>
                  <a:t>a clear understanding on how the hybrid approach works</a:t>
                </a:r>
                <a:r>
                  <a:rPr lang="en-GB" sz="1400" kern="0">
                    <a:solidFill>
                      <a:schemeClr val="tx2"/>
                    </a:solidFill>
                    <a:ea typeface="Open Sans" pitchFamily="2" charset="0"/>
                    <a:cs typeface="Open Sans" pitchFamily="2" charset="0"/>
                    <a:sym typeface="Roboto"/>
                  </a:rPr>
                  <a:t> to ensure a successful implementation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rgbClr val="6D6E71"/>
                  </a:solidFill>
                  <a:effectLst/>
                  <a:uLnTx/>
                  <a:uFillTx/>
                  <a:ea typeface="Open Sans" pitchFamily="2" charset="0"/>
                  <a:cs typeface="Open Sans" pitchFamily="2" charset="0"/>
                  <a:sym typeface="Roboto"/>
                </a:endParaRPr>
              </a:p>
              <a:p>
                <a:pPr marR="0" lvl="0" defTabSz="914400" eaLnBrk="1" fontAlgn="auto" latinLnBrk="0" hangingPunct="1">
                  <a:lnSpc>
                    <a:spcPct val="100000"/>
                  </a:lnSpc>
                  <a:spcBef>
                    <a:spcPts val="0"/>
                  </a:spcBef>
                  <a:spcAft>
                    <a:spcPts val="0"/>
                  </a:spcAft>
                  <a:buClrTx/>
                  <a:buSzTx/>
                  <a:tabLst/>
                  <a:defRPr/>
                </a:pPr>
                <a:br>
                  <a:rPr lang="en-GB" sz="1400" kern="0">
                    <a:solidFill>
                      <a:srgbClr val="6D6E71"/>
                    </a:solidFill>
                    <a:ea typeface="Open Sans" pitchFamily="2" charset="0"/>
                    <a:cs typeface="Open Sans" pitchFamily="2" charset="0"/>
                    <a:sym typeface="Roboto"/>
                  </a:rPr>
                </a:br>
                <a:r>
                  <a:rPr lang="en-GB" sz="1400" kern="0">
                    <a:solidFill>
                      <a:schemeClr val="tx2"/>
                    </a:solidFill>
                    <a:ea typeface="Open Sans" pitchFamily="2" charset="0"/>
                    <a:cs typeface="Open Sans" pitchFamily="2" charset="0"/>
                    <a:sym typeface="Roboto"/>
                  </a:rPr>
                  <a:t>These challenges highlight the need for better </a:t>
                </a:r>
                <a:r>
                  <a:rPr lang="en-GB" sz="1400" b="1" kern="0">
                    <a:solidFill>
                      <a:schemeClr val="tx2"/>
                    </a:solidFill>
                    <a:ea typeface="Open Sans" pitchFamily="2" charset="0"/>
                    <a:cs typeface="Open Sans" pitchFamily="2" charset="0"/>
                    <a:sym typeface="Roboto"/>
                  </a:rPr>
                  <a:t>alignment of planned activities</a:t>
                </a:r>
                <a:r>
                  <a:rPr lang="en-GB" sz="1400" kern="0">
                    <a:solidFill>
                      <a:schemeClr val="tx2"/>
                    </a:solidFill>
                    <a:ea typeface="Open Sans" pitchFamily="2" charset="0"/>
                    <a:cs typeface="Open Sans" pitchFamily="2" charset="0"/>
                    <a:sym typeface="Roboto"/>
                  </a:rPr>
                  <a:t>, improved </a:t>
                </a:r>
                <a:r>
                  <a:rPr lang="en-GB" sz="1400" b="1" kern="0">
                    <a:solidFill>
                      <a:schemeClr val="tx2"/>
                    </a:solidFill>
                    <a:ea typeface="Open Sans" pitchFamily="2" charset="0"/>
                    <a:cs typeface="Open Sans" pitchFamily="2" charset="0"/>
                    <a:sym typeface="Roboto"/>
                  </a:rPr>
                  <a:t>awareness of the dependencies </a:t>
                </a:r>
                <a:r>
                  <a:rPr lang="en-GB" sz="1400" kern="0">
                    <a:solidFill>
                      <a:schemeClr val="tx2"/>
                    </a:solidFill>
                    <a:ea typeface="Open Sans" pitchFamily="2" charset="0"/>
                    <a:cs typeface="Open Sans" pitchFamily="2" charset="0"/>
                    <a:sym typeface="Roboto"/>
                  </a:rPr>
                  <a:t>and a </a:t>
                </a:r>
                <a:r>
                  <a:rPr lang="en-GB" sz="1400" b="1" kern="0">
                    <a:solidFill>
                      <a:schemeClr val="tx2"/>
                    </a:solidFill>
                    <a:ea typeface="Open Sans" pitchFamily="2" charset="0"/>
                    <a:cs typeface="Open Sans" pitchFamily="2" charset="0"/>
                    <a:sym typeface="Roboto"/>
                  </a:rPr>
                  <a:t>structured approach</a:t>
                </a:r>
                <a:r>
                  <a:rPr lang="en-GB" sz="1400" kern="0">
                    <a:solidFill>
                      <a:schemeClr val="tx2"/>
                    </a:solidFill>
                    <a:ea typeface="Open Sans" pitchFamily="2" charset="0"/>
                    <a:cs typeface="Open Sans" pitchFamily="2" charset="0"/>
                    <a:sym typeface="Roboto"/>
                  </a:rPr>
                  <a:t>,</a:t>
                </a:r>
                <a:r>
                  <a:rPr lang="en-GB" sz="1400" b="1" kern="0">
                    <a:solidFill>
                      <a:schemeClr val="tx2"/>
                    </a:solidFill>
                    <a:ea typeface="Open Sans" pitchFamily="2" charset="0"/>
                    <a:cs typeface="Open Sans" pitchFamily="2" charset="0"/>
                    <a:sym typeface="Roboto"/>
                  </a:rPr>
                  <a:t> </a:t>
                </a:r>
                <a:r>
                  <a:rPr lang="en-GB" sz="1400" kern="0">
                    <a:solidFill>
                      <a:schemeClr val="tx2"/>
                    </a:solidFill>
                    <a:ea typeface="Open Sans" pitchFamily="2" charset="0"/>
                    <a:cs typeface="Open Sans" pitchFamily="2" charset="0"/>
                    <a:sym typeface="Roboto"/>
                  </a:rPr>
                  <a:t>as well as </a:t>
                </a:r>
                <a:r>
                  <a:rPr lang="en-GB" sz="1400" b="1" kern="0">
                    <a:solidFill>
                      <a:schemeClr val="tx2"/>
                    </a:solidFill>
                    <a:ea typeface="Open Sans" pitchFamily="2" charset="0"/>
                    <a:cs typeface="Open Sans" pitchFamily="2" charset="0"/>
                    <a:sym typeface="Roboto"/>
                  </a:rPr>
                  <a:t>trainings and support</a:t>
                </a:r>
                <a:r>
                  <a:rPr lang="en-GB" sz="1400" kern="0">
                    <a:solidFill>
                      <a:schemeClr val="tx2"/>
                    </a:solidFill>
                    <a:ea typeface="Open Sans" pitchFamily="2" charset="0"/>
                    <a:cs typeface="Open Sans" pitchFamily="2" charset="0"/>
                    <a:sym typeface="Roboto"/>
                  </a:rPr>
                  <a:t> to organize and compose a hybrid project set up.</a:t>
                </a:r>
                <a:endParaRPr kumimoji="0" lang="en-GB" sz="1400" b="0" i="0" u="none" strike="noStrike" kern="0" cap="none" spc="0" normalizeH="0" baseline="0" noProof="0">
                  <a:ln>
                    <a:noFill/>
                  </a:ln>
                  <a:solidFill>
                    <a:schemeClr val="tx2"/>
                  </a:solidFill>
                  <a:effectLst/>
                  <a:uLnTx/>
                  <a:uFillTx/>
                  <a:ea typeface="Open Sans" pitchFamily="2" charset="0"/>
                  <a:cs typeface="Open Sans" pitchFamily="2" charset="0"/>
                  <a:sym typeface="Roboto"/>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1400" kern="0">
                  <a:solidFill>
                    <a:srgbClr val="6D6E71"/>
                  </a:solidFill>
                  <a:ea typeface="Open Sans" pitchFamily="2" charset="0"/>
                  <a:cs typeface="Open Sans" pitchFamily="2" charset="0"/>
                  <a:sym typeface="Roboto"/>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rgbClr val="6D6E71"/>
                  </a:solidFill>
                  <a:effectLst/>
                  <a:uLnTx/>
                  <a:uFillTx/>
                  <a:ea typeface="Open Sans" pitchFamily="2" charset="0"/>
                  <a:cs typeface="Open Sans" pitchFamily="2" charset="0"/>
                  <a:sym typeface="Roboto"/>
                </a:endParaRPr>
              </a:p>
            </p:txBody>
          </p:sp>
        </p:grpSp>
        <p:pic>
          <p:nvPicPr>
            <p:cNvPr id="338" name="Graphic 337" descr="Arrow circle with solid fill">
              <a:extLst>
                <a:ext uri="{FF2B5EF4-FFF2-40B4-BE49-F238E27FC236}">
                  <a16:creationId xmlns:a16="http://schemas.microsoft.com/office/drawing/2014/main" id="{E8DBCF5C-2125-694C-831C-AE803B4F4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4870" y="2405425"/>
              <a:ext cx="914400" cy="914400"/>
            </a:xfrm>
            <a:prstGeom prst="rect">
              <a:avLst/>
            </a:prstGeom>
          </p:spPr>
        </p:pic>
        <p:pic>
          <p:nvPicPr>
            <p:cNvPr id="340" name="Graphic 339" descr="Group of men with solid fill">
              <a:extLst>
                <a:ext uri="{FF2B5EF4-FFF2-40B4-BE49-F238E27FC236}">
                  <a16:creationId xmlns:a16="http://schemas.microsoft.com/office/drawing/2014/main" id="{08CDA595-3668-646B-6BD9-552BB60F77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5995" y="4377948"/>
              <a:ext cx="789720" cy="789720"/>
            </a:xfrm>
            <a:prstGeom prst="rect">
              <a:avLst/>
            </a:prstGeom>
          </p:spPr>
        </p:pic>
      </p:grpSp>
    </p:spTree>
    <p:extLst>
      <p:ext uri="{BB962C8B-B14F-4D97-AF65-F5344CB8AC3E}">
        <p14:creationId xmlns:p14="http://schemas.microsoft.com/office/powerpoint/2010/main" val="31747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3F0D9F-934F-B19B-E136-8235D7FF293C}"/>
              </a:ext>
            </a:extLst>
          </p:cNvPr>
          <p:cNvSpPr/>
          <p:nvPr/>
        </p:nvSpPr>
        <p:spPr>
          <a:xfrm>
            <a:off x="460495" y="5204918"/>
            <a:ext cx="11217529" cy="111880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fld id="{176DD4EC-FA55-45CE-8BB9-EF8129236C33}" type="slidenum">
              <a:rPr lang="en-NL" smtClean="0"/>
              <a:pPr/>
              <a:t>8</a:t>
            </a:fld>
            <a:endParaRPr lang="en-NL"/>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p:txBody>
          <a:bodyPr anchor="ctr">
            <a:normAutofit fontScale="90000"/>
          </a:bodyPr>
          <a:lstStyle/>
          <a:p>
            <a:r>
              <a:rPr lang="en-GB">
                <a:ea typeface="+mn-lt"/>
                <a:cs typeface="+mn-lt"/>
              </a:rPr>
              <a:t>Therefore, we recommend project managers to incorporate four key elements to implement hybrid approach successfully</a:t>
            </a:r>
            <a:endParaRPr lang="en-GB">
              <a:ea typeface="Open Sans"/>
              <a:cs typeface="Open Sans"/>
            </a:endParaRPr>
          </a:p>
        </p:txBody>
      </p:sp>
      <p:grpSp>
        <p:nvGrpSpPr>
          <p:cNvPr id="546" name="Google Shape;1628;p45">
            <a:extLst>
              <a:ext uri="{FF2B5EF4-FFF2-40B4-BE49-F238E27FC236}">
                <a16:creationId xmlns:a16="http://schemas.microsoft.com/office/drawing/2014/main" id="{A6E37F75-BAA4-FA15-C1F4-C3CAFC670785}"/>
              </a:ext>
            </a:extLst>
          </p:cNvPr>
          <p:cNvGrpSpPr/>
          <p:nvPr/>
        </p:nvGrpSpPr>
        <p:grpSpPr>
          <a:xfrm>
            <a:off x="4345582" y="5204918"/>
            <a:ext cx="5615847" cy="1068806"/>
            <a:chOff x="263129" y="3516521"/>
            <a:chExt cx="4211888" cy="801604"/>
          </a:xfrm>
        </p:grpSpPr>
        <p:sp>
          <p:nvSpPr>
            <p:cNvPr id="548" name="Google Shape;1632;p45">
              <a:extLst>
                <a:ext uri="{FF2B5EF4-FFF2-40B4-BE49-F238E27FC236}">
                  <a16:creationId xmlns:a16="http://schemas.microsoft.com/office/drawing/2014/main" id="{81EC155C-26EF-E026-3718-9491775C35A7}"/>
                </a:ext>
              </a:extLst>
            </p:cNvPr>
            <p:cNvSpPr txBox="1"/>
            <p:nvPr/>
          </p:nvSpPr>
          <p:spPr>
            <a:xfrm>
              <a:off x="365855" y="3516521"/>
              <a:ext cx="2777858" cy="4296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accent2">
                      <a:lumMod val="75000"/>
                    </a:schemeClr>
                  </a:solidFill>
                  <a:effectLst/>
                  <a:uLnTx/>
                  <a:uFillTx/>
                  <a:ea typeface="Open Sans" pitchFamily="2" charset="0"/>
                  <a:cs typeface="Open Sans" pitchFamily="2" charset="0"/>
                  <a:sym typeface="Fira Sans Extra Condensed Medium"/>
                </a:rPr>
                <a:t>Flexibility and Adaptability</a:t>
              </a:r>
            </a:p>
          </p:txBody>
        </p:sp>
        <p:sp>
          <p:nvSpPr>
            <p:cNvPr id="549" name="Google Shape;1633;p45">
              <a:extLst>
                <a:ext uri="{FF2B5EF4-FFF2-40B4-BE49-F238E27FC236}">
                  <a16:creationId xmlns:a16="http://schemas.microsoft.com/office/drawing/2014/main" id="{85CB0C39-B32E-7BFE-9CA6-5F3E8468AEF2}"/>
                </a:ext>
              </a:extLst>
            </p:cNvPr>
            <p:cNvSpPr txBox="1"/>
            <p:nvPr/>
          </p:nvSpPr>
          <p:spPr>
            <a:xfrm>
              <a:off x="263129" y="3853481"/>
              <a:ext cx="4211888" cy="464644"/>
            </a:xfrm>
            <a:prstGeom prst="rect">
              <a:avLst/>
            </a:prstGeom>
            <a:noFill/>
            <a:ln>
              <a:noFill/>
            </a:ln>
          </p:spPr>
          <p:txBody>
            <a:bodyPr spcFirstLastPara="1" wrap="square" lIns="121900" tIns="121900" rIns="121900" bIns="121900" anchor="t" anchorCtr="0">
              <a:noAutofit/>
            </a:bodyPr>
            <a:lstStyle/>
            <a:p>
              <a:pPr marL="171450" marR="0" lvl="0" indent="-171450" defTabSz="914400" eaLnBrk="1" fontAlgn="auto" latinLnBrk="0" hangingPunct="1">
                <a:lnSpc>
                  <a:spcPct val="100000"/>
                </a:lnSpc>
                <a:spcBef>
                  <a:spcPts val="0"/>
                </a:spcBef>
                <a:spcAft>
                  <a:spcPts val="2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Emphasizing the need to adapt to changing circumstances</a:t>
              </a:r>
            </a:p>
            <a:p>
              <a:pPr marL="171450" marR="0" lvl="0" indent="-171450" defTabSz="914400" eaLnBrk="1" fontAlgn="auto" latinLnBrk="0" hangingPunct="1">
                <a:lnSpc>
                  <a:spcPct val="100000"/>
                </a:lnSpc>
                <a:spcBef>
                  <a:spcPts val="0"/>
                </a:spcBef>
                <a:spcAft>
                  <a:spcPts val="2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Encouraging a flexible mindset in hybrid project teams</a:t>
              </a:r>
            </a:p>
          </p:txBody>
        </p:sp>
      </p:grpSp>
      <p:grpSp>
        <p:nvGrpSpPr>
          <p:cNvPr id="18" name="Group 17">
            <a:extLst>
              <a:ext uri="{FF2B5EF4-FFF2-40B4-BE49-F238E27FC236}">
                <a16:creationId xmlns:a16="http://schemas.microsoft.com/office/drawing/2014/main" id="{33521B4D-D426-68F8-51A7-BE1A4A7333B7}"/>
              </a:ext>
            </a:extLst>
          </p:cNvPr>
          <p:cNvGrpSpPr>
            <a:grpSpLocks noChangeAspect="1"/>
          </p:cNvGrpSpPr>
          <p:nvPr/>
        </p:nvGrpSpPr>
        <p:grpSpPr>
          <a:xfrm>
            <a:off x="3460569" y="5364699"/>
            <a:ext cx="720000" cy="720000"/>
            <a:chOff x="4456147" y="5465574"/>
            <a:chExt cx="914400" cy="914400"/>
          </a:xfrm>
        </p:grpSpPr>
        <p:sp>
          <p:nvSpPr>
            <p:cNvPr id="15" name="Rectangle: Rounded Corners 14">
              <a:extLst>
                <a:ext uri="{FF2B5EF4-FFF2-40B4-BE49-F238E27FC236}">
                  <a16:creationId xmlns:a16="http://schemas.microsoft.com/office/drawing/2014/main" id="{AC1084A5-5253-476D-69F8-97774F8392BC}"/>
                </a:ext>
              </a:extLst>
            </p:cNvPr>
            <p:cNvSpPr/>
            <p:nvPr/>
          </p:nvSpPr>
          <p:spPr>
            <a:xfrm>
              <a:off x="4456147" y="5465574"/>
              <a:ext cx="914400" cy="914400"/>
            </a:xfrm>
            <a:prstGeom prst="roundRect">
              <a:avLst/>
            </a:prstGeom>
            <a:solidFill>
              <a:srgbClr val="ADD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8" name="Graphic 7" descr="Yoga outline">
              <a:extLst>
                <a:ext uri="{FF2B5EF4-FFF2-40B4-BE49-F238E27FC236}">
                  <a16:creationId xmlns:a16="http://schemas.microsoft.com/office/drawing/2014/main" id="{76220CBA-B1B4-D793-4F8C-28221C6C7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9347" y="5508774"/>
              <a:ext cx="828000" cy="828000"/>
            </a:xfrm>
            <a:prstGeom prst="rect">
              <a:avLst/>
            </a:prstGeom>
          </p:spPr>
        </p:pic>
      </p:grpSp>
      <p:sp>
        <p:nvSpPr>
          <p:cNvPr id="563" name="Google Shape;1640;p45">
            <a:extLst>
              <a:ext uri="{FF2B5EF4-FFF2-40B4-BE49-F238E27FC236}">
                <a16:creationId xmlns:a16="http://schemas.microsoft.com/office/drawing/2014/main" id="{FE9362A7-05DF-E3B5-C09D-CFDA8AF333A8}"/>
              </a:ext>
            </a:extLst>
          </p:cNvPr>
          <p:cNvSpPr/>
          <p:nvPr/>
        </p:nvSpPr>
        <p:spPr>
          <a:xfrm>
            <a:off x="353604" y="3617015"/>
            <a:ext cx="322519" cy="304897"/>
          </a:xfrm>
          <a:custGeom>
            <a:avLst/>
            <a:gdLst/>
            <a:ahLst/>
            <a:cxnLst/>
            <a:rect l="l" t="t" r="r" b="b"/>
            <a:pathLst>
              <a:path w="11896" h="11246" extrusionOk="0">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nvGrpSpPr>
          <p:cNvPr id="50" name="Group 49">
            <a:extLst>
              <a:ext uri="{FF2B5EF4-FFF2-40B4-BE49-F238E27FC236}">
                <a16:creationId xmlns:a16="http://schemas.microsoft.com/office/drawing/2014/main" id="{76DBA9FD-5CE6-305A-A0BB-721ACC0C2503}"/>
              </a:ext>
            </a:extLst>
          </p:cNvPr>
          <p:cNvGrpSpPr/>
          <p:nvPr/>
        </p:nvGrpSpPr>
        <p:grpSpPr>
          <a:xfrm>
            <a:off x="499055" y="2320099"/>
            <a:ext cx="11339341" cy="2890038"/>
            <a:chOff x="499055" y="2320099"/>
            <a:chExt cx="11339341" cy="2890038"/>
          </a:xfrm>
        </p:grpSpPr>
        <p:grpSp>
          <p:nvGrpSpPr>
            <p:cNvPr id="48" name="Group 47">
              <a:extLst>
                <a:ext uri="{FF2B5EF4-FFF2-40B4-BE49-F238E27FC236}">
                  <a16:creationId xmlns:a16="http://schemas.microsoft.com/office/drawing/2014/main" id="{ED72C759-CE11-930D-CE4E-6DFD2B393A88}"/>
                </a:ext>
              </a:extLst>
            </p:cNvPr>
            <p:cNvGrpSpPr/>
            <p:nvPr/>
          </p:nvGrpSpPr>
          <p:grpSpPr>
            <a:xfrm>
              <a:off x="4380366" y="2320099"/>
              <a:ext cx="3657018" cy="2890038"/>
              <a:chOff x="4380366" y="2320099"/>
              <a:chExt cx="3657018" cy="2890038"/>
            </a:xfrm>
          </p:grpSpPr>
          <p:sp>
            <p:nvSpPr>
              <p:cNvPr id="537" name="Google Shape;1623;p45">
                <a:extLst>
                  <a:ext uri="{FF2B5EF4-FFF2-40B4-BE49-F238E27FC236}">
                    <a16:creationId xmlns:a16="http://schemas.microsoft.com/office/drawing/2014/main" id="{7C2E654F-25E7-BF60-DECF-898EFDE0517D}"/>
                  </a:ext>
                </a:extLst>
              </p:cNvPr>
              <p:cNvSpPr txBox="1"/>
              <p:nvPr/>
            </p:nvSpPr>
            <p:spPr>
              <a:xfrm>
                <a:off x="4482550" y="3224625"/>
                <a:ext cx="3554834" cy="572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A07A"/>
                    </a:solidFill>
                    <a:effectLst/>
                    <a:uLnTx/>
                    <a:uFillTx/>
                    <a:ea typeface="Open Sans" pitchFamily="2" charset="0"/>
                    <a:cs typeface="Open Sans" pitchFamily="2" charset="0"/>
                    <a:sym typeface="Fira Sans Extra Condensed Medium"/>
                  </a:rPr>
                  <a:t>Clear Communication and Collaboration</a:t>
                </a:r>
              </a:p>
            </p:txBody>
          </p:sp>
          <p:sp>
            <p:nvSpPr>
              <p:cNvPr id="538" name="Google Shape;1624;p45">
                <a:extLst>
                  <a:ext uri="{FF2B5EF4-FFF2-40B4-BE49-F238E27FC236}">
                    <a16:creationId xmlns:a16="http://schemas.microsoft.com/office/drawing/2014/main" id="{80B4AB07-D9DB-F3A8-E499-B69454F96718}"/>
                  </a:ext>
                </a:extLst>
              </p:cNvPr>
              <p:cNvSpPr txBox="1"/>
              <p:nvPr/>
            </p:nvSpPr>
            <p:spPr>
              <a:xfrm>
                <a:off x="4380366" y="3823562"/>
                <a:ext cx="3657018" cy="1386575"/>
              </a:xfrm>
              <a:prstGeom prst="rect">
                <a:avLst/>
              </a:prstGeom>
              <a:noFill/>
              <a:ln>
                <a:noFill/>
              </a:ln>
            </p:spPr>
            <p:txBody>
              <a:bodyPr spcFirstLastPara="1" wrap="square" lIns="121900" tIns="121900" rIns="121900" bIns="121900" anchor="t" anchorCtr="0">
                <a:noAutofit/>
              </a:bodyPr>
              <a:lstStyle/>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Importance of effective communication in hybrid teams</a:t>
                </a:r>
              </a:p>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Utilizing collaboration tools and platforms</a:t>
                </a:r>
              </a:p>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Nurturing trust and collaboration in hybrid team environments</a:t>
                </a:r>
              </a:p>
            </p:txBody>
          </p:sp>
          <p:grpSp>
            <p:nvGrpSpPr>
              <p:cNvPr id="14" name="Group 13">
                <a:extLst>
                  <a:ext uri="{FF2B5EF4-FFF2-40B4-BE49-F238E27FC236}">
                    <a16:creationId xmlns:a16="http://schemas.microsoft.com/office/drawing/2014/main" id="{31C8CAE9-52F2-68C0-33C4-1D6BF7659508}"/>
                  </a:ext>
                </a:extLst>
              </p:cNvPr>
              <p:cNvGrpSpPr>
                <a:grpSpLocks/>
              </p:cNvGrpSpPr>
              <p:nvPr/>
            </p:nvGrpSpPr>
            <p:grpSpPr>
              <a:xfrm>
                <a:off x="5848733" y="2320099"/>
                <a:ext cx="720284" cy="720000"/>
                <a:chOff x="3587403" y="2536945"/>
                <a:chExt cx="871200" cy="914400"/>
              </a:xfrm>
            </p:grpSpPr>
            <p:sp>
              <p:nvSpPr>
                <p:cNvPr id="13" name="Rectangle: Rounded Corners 12">
                  <a:extLst>
                    <a:ext uri="{FF2B5EF4-FFF2-40B4-BE49-F238E27FC236}">
                      <a16:creationId xmlns:a16="http://schemas.microsoft.com/office/drawing/2014/main" id="{844A3E9B-0FF8-997F-3AF1-81924755269D}"/>
                    </a:ext>
                  </a:extLst>
                </p:cNvPr>
                <p:cNvSpPr/>
                <p:nvPr/>
              </p:nvSpPr>
              <p:spPr>
                <a:xfrm>
                  <a:off x="3587403" y="2536945"/>
                  <a:ext cx="870856" cy="914400"/>
                </a:xfrm>
                <a:prstGeom prst="roundRect">
                  <a:avLst/>
                </a:prstGeom>
                <a:solidFill>
                  <a:srgbClr val="FFA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6" name="Graphic 5" descr="Chat outline">
                  <a:extLst>
                    <a:ext uri="{FF2B5EF4-FFF2-40B4-BE49-F238E27FC236}">
                      <a16:creationId xmlns:a16="http://schemas.microsoft.com/office/drawing/2014/main" id="{0F111800-A902-88FB-1692-1ECBAC097A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0603" y="2580145"/>
                  <a:ext cx="828000" cy="828000"/>
                </a:xfrm>
                <a:prstGeom prst="rect">
                  <a:avLst/>
                </a:prstGeom>
              </p:spPr>
            </p:pic>
          </p:grpSp>
        </p:grpSp>
        <p:grpSp>
          <p:nvGrpSpPr>
            <p:cNvPr id="47" name="Group 46">
              <a:extLst>
                <a:ext uri="{FF2B5EF4-FFF2-40B4-BE49-F238E27FC236}">
                  <a16:creationId xmlns:a16="http://schemas.microsoft.com/office/drawing/2014/main" id="{1FC2B2B6-77FB-1238-68A6-B1E7C726711C}"/>
                </a:ext>
              </a:extLst>
            </p:cNvPr>
            <p:cNvGrpSpPr/>
            <p:nvPr/>
          </p:nvGrpSpPr>
          <p:grpSpPr>
            <a:xfrm>
              <a:off x="499055" y="2320099"/>
              <a:ext cx="3841820" cy="2807345"/>
              <a:chOff x="499055" y="2320099"/>
              <a:chExt cx="3841820" cy="2807345"/>
            </a:xfrm>
          </p:grpSpPr>
          <p:sp>
            <p:nvSpPr>
              <p:cNvPr id="557" name="Google Shape;1641;p45">
                <a:extLst>
                  <a:ext uri="{FF2B5EF4-FFF2-40B4-BE49-F238E27FC236}">
                    <a16:creationId xmlns:a16="http://schemas.microsoft.com/office/drawing/2014/main" id="{024340A4-330D-A0DC-B172-F16ED653A8C1}"/>
                  </a:ext>
                </a:extLst>
              </p:cNvPr>
              <p:cNvSpPr txBox="1"/>
              <p:nvPr/>
            </p:nvSpPr>
            <p:spPr>
              <a:xfrm>
                <a:off x="499056" y="3224625"/>
                <a:ext cx="3841819" cy="572802"/>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a:solidFill>
                      <a:srgbClr val="00AEEF"/>
                    </a:solidFill>
                    <a:ea typeface="+mn-lt"/>
                    <a:cs typeface="+mn-lt"/>
                  </a:rPr>
                  <a:t>Continuous Monitoring and Feedback </a:t>
                </a:r>
                <a:r>
                  <a:rPr kumimoji="0" lang="en" sz="20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Venus</a:t>
                </a:r>
                <a:endParaRPr kumimoji="0" sz="20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558" name="Google Shape;1642;p45">
                <a:extLst>
                  <a:ext uri="{FF2B5EF4-FFF2-40B4-BE49-F238E27FC236}">
                    <a16:creationId xmlns:a16="http://schemas.microsoft.com/office/drawing/2014/main" id="{9B23621D-AB20-E324-F268-E26467C71CDC}"/>
                  </a:ext>
                </a:extLst>
              </p:cNvPr>
              <p:cNvSpPr txBox="1"/>
              <p:nvPr/>
            </p:nvSpPr>
            <p:spPr>
              <a:xfrm>
                <a:off x="499055" y="3823562"/>
                <a:ext cx="3720075" cy="1303882"/>
              </a:xfrm>
              <a:prstGeom prst="rect">
                <a:avLst/>
              </a:prstGeom>
              <a:noFill/>
              <a:ln>
                <a:noFill/>
              </a:ln>
            </p:spPr>
            <p:txBody>
              <a:bodyPr spcFirstLastPara="1" wrap="square" lIns="121900" tIns="121900" rIns="121900" bIns="121900" anchor="t" anchorCtr="0">
                <a:noAutofit/>
              </a:bodyPr>
              <a:lstStyle/>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Regular monitoring of project progress and team performance</a:t>
                </a:r>
              </a:p>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Frequent feedback loops to address issues and make improvements</a:t>
                </a:r>
              </a:p>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Strategies for team building and cohesion</a:t>
                </a:r>
                <a:endParaRPr kumimoji="0" sz="1200" b="0" i="0" u="none" strike="noStrike" kern="0" cap="none" spc="0" normalizeH="0" baseline="0" noProof="0">
                  <a:ln>
                    <a:noFill/>
                  </a:ln>
                  <a:solidFill>
                    <a:srgbClr val="434343"/>
                  </a:solidFill>
                  <a:effectLst/>
                  <a:uLnTx/>
                  <a:uFillTx/>
                  <a:ea typeface="Open Sans" pitchFamily="2" charset="0"/>
                  <a:cs typeface="Open Sans" pitchFamily="2" charset="0"/>
                  <a:sym typeface="Roboto"/>
                </a:endParaRPr>
              </a:p>
            </p:txBody>
          </p:sp>
          <p:grpSp>
            <p:nvGrpSpPr>
              <p:cNvPr id="19" name="Group 18">
                <a:extLst>
                  <a:ext uri="{FF2B5EF4-FFF2-40B4-BE49-F238E27FC236}">
                    <a16:creationId xmlns:a16="http://schemas.microsoft.com/office/drawing/2014/main" id="{1C911976-6832-8471-B5FF-87A3514F5592}"/>
                  </a:ext>
                </a:extLst>
              </p:cNvPr>
              <p:cNvGrpSpPr>
                <a:grpSpLocks noChangeAspect="1"/>
              </p:cNvGrpSpPr>
              <p:nvPr/>
            </p:nvGrpSpPr>
            <p:grpSpPr>
              <a:xfrm>
                <a:off x="1987239" y="2320099"/>
                <a:ext cx="720000" cy="720000"/>
                <a:chOff x="5461376" y="5694346"/>
                <a:chExt cx="914400" cy="914400"/>
              </a:xfrm>
            </p:grpSpPr>
            <p:sp>
              <p:nvSpPr>
                <p:cNvPr id="17" name="Rectangle: Rounded Corners 16">
                  <a:extLst>
                    <a:ext uri="{FF2B5EF4-FFF2-40B4-BE49-F238E27FC236}">
                      <a16:creationId xmlns:a16="http://schemas.microsoft.com/office/drawing/2014/main" id="{461F7CD2-9185-78A2-A583-894BDA8121E1}"/>
                    </a:ext>
                  </a:extLst>
                </p:cNvPr>
                <p:cNvSpPr/>
                <p:nvPr/>
              </p:nvSpPr>
              <p:spPr>
                <a:xfrm>
                  <a:off x="5461376" y="5694346"/>
                  <a:ext cx="914400" cy="914400"/>
                </a:xfrm>
                <a:prstGeom prst="round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Graphic 9" descr="Clipboard outline">
                  <a:extLst>
                    <a:ext uri="{FF2B5EF4-FFF2-40B4-BE49-F238E27FC236}">
                      <a16:creationId xmlns:a16="http://schemas.microsoft.com/office/drawing/2014/main" id="{0BE84E03-8667-1A06-CD10-A4D606570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4576" y="5737546"/>
                  <a:ext cx="828000" cy="828000"/>
                </a:xfrm>
                <a:prstGeom prst="rect">
                  <a:avLst/>
                </a:prstGeom>
              </p:spPr>
            </p:pic>
          </p:grpSp>
        </p:grpSp>
        <p:grpSp>
          <p:nvGrpSpPr>
            <p:cNvPr id="49" name="Group 48">
              <a:extLst>
                <a:ext uri="{FF2B5EF4-FFF2-40B4-BE49-F238E27FC236}">
                  <a16:creationId xmlns:a16="http://schemas.microsoft.com/office/drawing/2014/main" id="{98D8BEDE-9F14-BF15-3960-2AB804CF6D5C}"/>
                </a:ext>
              </a:extLst>
            </p:cNvPr>
            <p:cNvGrpSpPr/>
            <p:nvPr/>
          </p:nvGrpSpPr>
          <p:grpSpPr>
            <a:xfrm>
              <a:off x="8076875" y="2320099"/>
              <a:ext cx="3761521" cy="2650179"/>
              <a:chOff x="8076875" y="2320099"/>
              <a:chExt cx="3761521" cy="2650179"/>
            </a:xfrm>
          </p:grpSpPr>
          <p:sp>
            <p:nvSpPr>
              <p:cNvPr id="565" name="Google Shape;1647;p45">
                <a:extLst>
                  <a:ext uri="{FF2B5EF4-FFF2-40B4-BE49-F238E27FC236}">
                    <a16:creationId xmlns:a16="http://schemas.microsoft.com/office/drawing/2014/main" id="{B70B9487-6B4E-4922-11F1-5F1E3B4BF118}"/>
                  </a:ext>
                </a:extLst>
              </p:cNvPr>
              <p:cNvSpPr txBox="1"/>
              <p:nvPr/>
            </p:nvSpPr>
            <p:spPr>
              <a:xfrm>
                <a:off x="8186610" y="3224625"/>
                <a:ext cx="3651786" cy="572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accent1">
                        <a:lumMod val="75000"/>
                      </a:schemeClr>
                    </a:solidFill>
                    <a:effectLst/>
                    <a:uLnTx/>
                    <a:uFillTx/>
                    <a:ea typeface="Open Sans" pitchFamily="2" charset="0"/>
                    <a:cs typeface="Open Sans" pitchFamily="2" charset="0"/>
                    <a:sym typeface="Fira Sans Extra Condensed Medium"/>
                  </a:rPr>
                  <a:t>Tailored Training and Support</a:t>
                </a:r>
                <a:endParaRPr kumimoji="0" sz="2000" b="1" i="0" u="none" strike="noStrike" kern="0" cap="none" spc="0" normalizeH="0" baseline="0" noProof="0">
                  <a:ln>
                    <a:noFill/>
                  </a:ln>
                  <a:solidFill>
                    <a:schemeClr val="accent1">
                      <a:lumMod val="75000"/>
                    </a:schemeClr>
                  </a:solidFill>
                  <a:effectLst/>
                  <a:uLnTx/>
                  <a:uFillTx/>
                  <a:ea typeface="Open Sans" pitchFamily="2" charset="0"/>
                  <a:cs typeface="Open Sans" pitchFamily="2" charset="0"/>
                  <a:sym typeface="Fira Sans Extra Condensed Medium"/>
                </a:endParaRPr>
              </a:p>
            </p:txBody>
          </p:sp>
          <p:sp>
            <p:nvSpPr>
              <p:cNvPr id="566" name="Google Shape;1648;p45">
                <a:extLst>
                  <a:ext uri="{FF2B5EF4-FFF2-40B4-BE49-F238E27FC236}">
                    <a16:creationId xmlns:a16="http://schemas.microsoft.com/office/drawing/2014/main" id="{1DEBA1A7-5E84-7676-6EA4-F9364FFA4049}"/>
                  </a:ext>
                </a:extLst>
              </p:cNvPr>
              <p:cNvSpPr txBox="1"/>
              <p:nvPr/>
            </p:nvSpPr>
            <p:spPr>
              <a:xfrm>
                <a:off x="8076875" y="3823562"/>
                <a:ext cx="3761521" cy="1146716"/>
              </a:xfrm>
              <a:prstGeom prst="rect">
                <a:avLst/>
              </a:prstGeom>
              <a:noFill/>
              <a:ln>
                <a:noFill/>
              </a:ln>
            </p:spPr>
            <p:txBody>
              <a:bodyPr spcFirstLastPara="1" wrap="square" lIns="121900" tIns="121900" rIns="121900" bIns="121900" anchor="t" anchorCtr="0">
                <a:noAutofit/>
              </a:bodyPr>
              <a:lstStyle/>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Training and supporting team members as well as the managerial level to understand hybrid project management in practices</a:t>
                </a:r>
              </a:p>
              <a:p>
                <a:pPr marL="171450" marR="0" lvl="0" indent="-171450" defTabSz="91440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200" b="0" i="0" u="none" strike="noStrike" kern="0" cap="none" spc="0" normalizeH="0" baseline="0" noProof="0">
                    <a:ln>
                      <a:noFill/>
                    </a:ln>
                    <a:solidFill>
                      <a:srgbClr val="434343"/>
                    </a:solidFill>
                    <a:effectLst/>
                    <a:uLnTx/>
                    <a:uFillTx/>
                    <a:ea typeface="Open Sans" pitchFamily="2" charset="0"/>
                    <a:cs typeface="Open Sans" pitchFamily="2" charset="0"/>
                    <a:sym typeface="Roboto"/>
                  </a:rPr>
                  <a:t>Establishing guidelines and policies for hybrid work arrangements</a:t>
                </a:r>
              </a:p>
            </p:txBody>
          </p:sp>
          <p:grpSp>
            <p:nvGrpSpPr>
              <p:cNvPr id="20" name="Group 19">
                <a:extLst>
                  <a:ext uri="{FF2B5EF4-FFF2-40B4-BE49-F238E27FC236}">
                    <a16:creationId xmlns:a16="http://schemas.microsoft.com/office/drawing/2014/main" id="{16333692-6352-8580-A7D5-2A6C7E7B1F2E}"/>
                  </a:ext>
                </a:extLst>
              </p:cNvPr>
              <p:cNvGrpSpPr>
                <a:grpSpLocks noChangeAspect="1"/>
              </p:cNvGrpSpPr>
              <p:nvPr/>
            </p:nvGrpSpPr>
            <p:grpSpPr>
              <a:xfrm>
                <a:off x="9597635" y="2320099"/>
                <a:ext cx="720000" cy="720000"/>
                <a:chOff x="6542316" y="5425213"/>
                <a:chExt cx="914400" cy="914400"/>
              </a:xfrm>
            </p:grpSpPr>
            <p:sp>
              <p:nvSpPr>
                <p:cNvPr id="16" name="Rectangle: Rounded Corners 15">
                  <a:extLst>
                    <a:ext uri="{FF2B5EF4-FFF2-40B4-BE49-F238E27FC236}">
                      <a16:creationId xmlns:a16="http://schemas.microsoft.com/office/drawing/2014/main" id="{723E4600-3216-BF60-1E27-FD49F97151E7}"/>
                    </a:ext>
                  </a:extLst>
                </p:cNvPr>
                <p:cNvSpPr/>
                <p:nvPr/>
              </p:nvSpPr>
              <p:spPr>
                <a:xfrm>
                  <a:off x="6542316" y="5425213"/>
                  <a:ext cx="914400" cy="91440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Graphic 11" descr="Teacher outline">
                  <a:extLst>
                    <a:ext uri="{FF2B5EF4-FFF2-40B4-BE49-F238E27FC236}">
                      <a16:creationId xmlns:a16="http://schemas.microsoft.com/office/drawing/2014/main" id="{1C32E000-F213-C143-9E68-81CDF8BF1C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5516" y="5468413"/>
                  <a:ext cx="828000" cy="828000"/>
                </a:xfrm>
                <a:prstGeom prst="rect">
                  <a:avLst/>
                </a:prstGeom>
              </p:spPr>
            </p:pic>
          </p:grpSp>
        </p:grpSp>
      </p:grpSp>
      <p:sp>
        <p:nvSpPr>
          <p:cNvPr id="3" name="Google Shape;223;p19">
            <a:extLst>
              <a:ext uri="{FF2B5EF4-FFF2-40B4-BE49-F238E27FC236}">
                <a16:creationId xmlns:a16="http://schemas.microsoft.com/office/drawing/2014/main" id="{B8DE1699-9CE3-9DA0-24EB-E3E561BA5427}"/>
              </a:ext>
            </a:extLst>
          </p:cNvPr>
          <p:cNvSpPr txBox="1"/>
          <p:nvPr/>
        </p:nvSpPr>
        <p:spPr>
          <a:xfrm>
            <a:off x="345563" y="1008900"/>
            <a:ext cx="11454275" cy="1146716"/>
          </a:xfrm>
          <a:prstGeom prst="rect">
            <a:avLst/>
          </a:prstGeom>
          <a:noFill/>
          <a:ln>
            <a:noFill/>
          </a:ln>
        </p:spPr>
        <p:txBody>
          <a:bodyPr spcFirstLastPara="1" wrap="square" lIns="121900" tIns="121900" rIns="121900" bIns="121900" anchor="ctr" anchorCtr="0">
            <a:noAutofit/>
          </a:bodyPr>
          <a:lstStyle/>
          <a:p>
            <a:pPr lvl="0">
              <a:defRPr/>
            </a:pP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With the challenges of implementing the hybrid approach in mind, we recommend project managers investigate </a:t>
            </a:r>
            <a:r>
              <a:rPr lang="en-GB" sz="1400" b="1">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four key elements</a:t>
            </a: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 to ensure success of the project. Meanwhile, project managers should </a:t>
            </a:r>
            <a:r>
              <a:rPr lang="en-GB" sz="1400" b="1">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adopt a flexible leadership style </a:t>
            </a: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during the implementation. By considering the needs of the project’s team and helping them develop and perform to the best of their abilities, the project manager can cultivate a culture of trust, collaboration, and empowerment, which is crucial in driving any changes in an organization.</a:t>
            </a:r>
          </a:p>
        </p:txBody>
      </p:sp>
    </p:spTree>
    <p:extLst>
      <p:ext uri="{BB962C8B-B14F-4D97-AF65-F5344CB8AC3E}">
        <p14:creationId xmlns:p14="http://schemas.microsoft.com/office/powerpoint/2010/main" val="136492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fld id="{176DD4EC-FA55-45CE-8BB9-EF8129236C33}" type="slidenum">
              <a:rPr lang="en-NL" smtClean="0"/>
              <a:pPr/>
              <a:t>9</a:t>
            </a:fld>
            <a:endParaRPr lang="en-NL"/>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p:txBody>
          <a:bodyPr>
            <a:normAutofit/>
          </a:bodyPr>
          <a:lstStyle/>
          <a:p>
            <a:r>
              <a:rPr lang="en-GB">
                <a:ea typeface="+mn-lt"/>
                <a:cs typeface="+mn-lt"/>
              </a:rPr>
              <a:t>Key features to look for in hybrid project management tools</a:t>
            </a:r>
            <a:endParaRPr lang="en-US"/>
          </a:p>
        </p:txBody>
      </p:sp>
      <p:sp>
        <p:nvSpPr>
          <p:cNvPr id="3" name="Google Shape;223;p19">
            <a:extLst>
              <a:ext uri="{FF2B5EF4-FFF2-40B4-BE49-F238E27FC236}">
                <a16:creationId xmlns:a16="http://schemas.microsoft.com/office/drawing/2014/main" id="{4999D2CB-9951-A6FE-7E4A-5E147188B51E}"/>
              </a:ext>
            </a:extLst>
          </p:cNvPr>
          <p:cNvSpPr txBox="1"/>
          <p:nvPr/>
        </p:nvSpPr>
        <p:spPr>
          <a:xfrm>
            <a:off x="240957" y="1008900"/>
            <a:ext cx="11594485" cy="1376244"/>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In today's hybrid project management environment, equipping yourself with the right tools facilitates success. The current </a:t>
            </a:r>
            <a:r>
              <a:rPr kumimoji="0" lang="en-GB" sz="140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environment al</a:t>
            </a: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so demands</a:t>
            </a:r>
            <a:r>
              <a:rPr kumimoji="0" lang="en-GB" sz="140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a:t>
            </a:r>
            <a:r>
              <a:rPr kumimoji="0" lang="en-GB" sz="1400" b="1"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additional tools for remote collaboration</a:t>
            </a:r>
            <a:r>
              <a:rPr kumimoji="0" lang="en-GB" sz="140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 including </a:t>
            </a:r>
            <a:r>
              <a:rPr kumimoji="0" lang="en-GB" sz="14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rPr>
              <a:t>video conferencing and document management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With an extensive offering of options available in the market, </a:t>
            </a:r>
            <a:r>
              <a:rPr lang="en-GB" sz="1400" b="1">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project managers must carefully assess whether a tool or technology meets the specific requirements of each project phase </a:t>
            </a:r>
            <a:r>
              <a:rPr lang="en-GB" sz="140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before selecting it to support effective project leadership.</a:t>
            </a:r>
            <a:endParaRPr kumimoji="0" lang="en-GB" sz="1400" b="0" i="0" u="none" strike="noStrike" kern="1200" cap="none" spc="0" normalizeH="0" baseline="0" noProof="0">
              <a:ln>
                <a:noFill/>
              </a:ln>
              <a:solidFill>
                <a:srgbClr val="525252"/>
              </a:solidFill>
              <a:effectLst/>
              <a:uLnTx/>
              <a:uFillTx/>
              <a:latin typeface="Open Sans" panose="020B0606030504020204" pitchFamily="34" charset="0"/>
              <a:ea typeface="Open Sans" panose="020B0606030504020204" pitchFamily="34" charset="0"/>
              <a:cs typeface="Open Sans" panose="020B0606030504020204" pitchFamily="34" charset="0"/>
              <a:sym typeface="Roboto"/>
            </a:endParaRPr>
          </a:p>
        </p:txBody>
      </p:sp>
      <p:grpSp>
        <p:nvGrpSpPr>
          <p:cNvPr id="367" name="Group 366">
            <a:extLst>
              <a:ext uri="{FF2B5EF4-FFF2-40B4-BE49-F238E27FC236}">
                <a16:creationId xmlns:a16="http://schemas.microsoft.com/office/drawing/2014/main" id="{45FD031C-D60D-4353-8E5E-FC4C52FED760}"/>
              </a:ext>
            </a:extLst>
          </p:cNvPr>
          <p:cNvGrpSpPr/>
          <p:nvPr/>
        </p:nvGrpSpPr>
        <p:grpSpPr>
          <a:xfrm>
            <a:off x="249775" y="2643410"/>
            <a:ext cx="11692450" cy="3551054"/>
            <a:chOff x="211242" y="2536840"/>
            <a:chExt cx="11692450" cy="3551054"/>
          </a:xfrm>
        </p:grpSpPr>
        <p:grpSp>
          <p:nvGrpSpPr>
            <p:cNvPr id="374" name="Google Shape;1456;p45">
              <a:extLst>
                <a:ext uri="{FF2B5EF4-FFF2-40B4-BE49-F238E27FC236}">
                  <a16:creationId xmlns:a16="http://schemas.microsoft.com/office/drawing/2014/main" id="{339EA0A4-5300-61A2-BBA4-FD496A73D51D}"/>
                </a:ext>
              </a:extLst>
            </p:cNvPr>
            <p:cNvGrpSpPr/>
            <p:nvPr/>
          </p:nvGrpSpPr>
          <p:grpSpPr>
            <a:xfrm>
              <a:off x="4157581" y="2972910"/>
              <a:ext cx="3438794" cy="2273966"/>
              <a:chOff x="3034829" y="1966425"/>
              <a:chExt cx="3074002" cy="2032794"/>
            </a:xfrm>
          </p:grpSpPr>
          <p:sp>
            <p:nvSpPr>
              <p:cNvPr id="375" name="Google Shape;1457;p45">
                <a:extLst>
                  <a:ext uri="{FF2B5EF4-FFF2-40B4-BE49-F238E27FC236}">
                    <a16:creationId xmlns:a16="http://schemas.microsoft.com/office/drawing/2014/main" id="{C70A1CF7-FDC5-D865-8758-134C68952199}"/>
                  </a:ext>
                </a:extLst>
              </p:cNvPr>
              <p:cNvSpPr/>
              <p:nvPr/>
            </p:nvSpPr>
            <p:spPr>
              <a:xfrm>
                <a:off x="4836414" y="2339545"/>
                <a:ext cx="32819" cy="263740"/>
              </a:xfrm>
              <a:custGeom>
                <a:avLst/>
                <a:gdLst/>
                <a:ahLst/>
                <a:cxnLst/>
                <a:rect l="l" t="t" r="r" b="b"/>
                <a:pathLst>
                  <a:path w="775" h="6228" extrusionOk="0">
                    <a:moveTo>
                      <a:pt x="1" y="0"/>
                    </a:moveTo>
                    <a:lnTo>
                      <a:pt x="24" y="6144"/>
                    </a:lnTo>
                    <a:cubicBezTo>
                      <a:pt x="275" y="6168"/>
                      <a:pt x="525" y="6192"/>
                      <a:pt x="775" y="6227"/>
                    </a:cubicBezTo>
                    <a:lnTo>
                      <a:pt x="763" y="84"/>
                    </a:lnTo>
                    <a:cubicBezTo>
                      <a:pt x="513" y="48"/>
                      <a:pt x="251" y="12"/>
                      <a:pt x="1" y="0"/>
                    </a:cubicBez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76" name="Google Shape;1458;p45">
                <a:extLst>
                  <a:ext uri="{FF2B5EF4-FFF2-40B4-BE49-F238E27FC236}">
                    <a16:creationId xmlns:a16="http://schemas.microsoft.com/office/drawing/2014/main" id="{F2568C28-85FB-E96F-5543-460703123827}"/>
                  </a:ext>
                </a:extLst>
              </p:cNvPr>
              <p:cNvSpPr/>
              <p:nvPr/>
            </p:nvSpPr>
            <p:spPr>
              <a:xfrm>
                <a:off x="4804654" y="2338020"/>
                <a:ext cx="32819" cy="261708"/>
              </a:xfrm>
              <a:custGeom>
                <a:avLst/>
                <a:gdLst/>
                <a:ahLst/>
                <a:cxnLst/>
                <a:rect l="l" t="t" r="r" b="b"/>
                <a:pathLst>
                  <a:path w="775" h="6180" extrusionOk="0">
                    <a:moveTo>
                      <a:pt x="1" y="1"/>
                    </a:moveTo>
                    <a:lnTo>
                      <a:pt x="12" y="6144"/>
                    </a:lnTo>
                    <a:cubicBezTo>
                      <a:pt x="263" y="6144"/>
                      <a:pt x="513" y="6156"/>
                      <a:pt x="774" y="6180"/>
                    </a:cubicBezTo>
                    <a:lnTo>
                      <a:pt x="751" y="36"/>
                    </a:lnTo>
                    <a:cubicBezTo>
                      <a:pt x="501" y="13"/>
                      <a:pt x="251" y="1"/>
                      <a:pt x="1" y="1"/>
                    </a:cubicBez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77" name="Google Shape;1459;p45">
                <a:extLst>
                  <a:ext uri="{FF2B5EF4-FFF2-40B4-BE49-F238E27FC236}">
                    <a16:creationId xmlns:a16="http://schemas.microsoft.com/office/drawing/2014/main" id="{E803D7E2-027A-1DC9-A78F-89001E05A6E1}"/>
                  </a:ext>
                </a:extLst>
              </p:cNvPr>
              <p:cNvSpPr/>
              <p:nvPr/>
            </p:nvSpPr>
            <p:spPr>
              <a:xfrm>
                <a:off x="4771370" y="2337639"/>
                <a:ext cx="33836" cy="260607"/>
              </a:xfrm>
              <a:custGeom>
                <a:avLst/>
                <a:gdLst/>
                <a:ahLst/>
                <a:cxnLst/>
                <a:rect l="l" t="t" r="r" b="b"/>
                <a:pathLst>
                  <a:path w="799" h="6154" extrusionOk="0">
                    <a:moveTo>
                      <a:pt x="394" y="1"/>
                    </a:moveTo>
                    <a:cubicBezTo>
                      <a:pt x="263" y="1"/>
                      <a:pt x="132" y="4"/>
                      <a:pt x="1" y="10"/>
                    </a:cubicBezTo>
                    <a:lnTo>
                      <a:pt x="25" y="6153"/>
                    </a:lnTo>
                    <a:cubicBezTo>
                      <a:pt x="199" y="6153"/>
                      <a:pt x="369" y="6148"/>
                      <a:pt x="540" y="6148"/>
                    </a:cubicBezTo>
                    <a:cubicBezTo>
                      <a:pt x="625" y="6148"/>
                      <a:pt x="711" y="6149"/>
                      <a:pt x="798" y="6153"/>
                    </a:cubicBezTo>
                    <a:lnTo>
                      <a:pt x="787" y="10"/>
                    </a:lnTo>
                    <a:cubicBezTo>
                      <a:pt x="656" y="4"/>
                      <a:pt x="525" y="1"/>
                      <a:pt x="394" y="1"/>
                    </a:cubicBez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78" name="Google Shape;1460;p45">
                <a:extLst>
                  <a:ext uri="{FF2B5EF4-FFF2-40B4-BE49-F238E27FC236}">
                    <a16:creationId xmlns:a16="http://schemas.microsoft.com/office/drawing/2014/main" id="{DA9FDE89-45DF-A64D-971A-C3F6A56F4765}"/>
                  </a:ext>
                </a:extLst>
              </p:cNvPr>
              <p:cNvSpPr/>
              <p:nvPr/>
            </p:nvSpPr>
            <p:spPr>
              <a:xfrm>
                <a:off x="4736603" y="2338020"/>
                <a:ext cx="35826" cy="262724"/>
              </a:xfrm>
              <a:custGeom>
                <a:avLst/>
                <a:gdLst/>
                <a:ahLst/>
                <a:cxnLst/>
                <a:rect l="l" t="t" r="r" b="b"/>
                <a:pathLst>
                  <a:path w="846" h="6204" extrusionOk="0">
                    <a:moveTo>
                      <a:pt x="822" y="1"/>
                    </a:moveTo>
                    <a:cubicBezTo>
                      <a:pt x="548" y="13"/>
                      <a:pt x="274" y="36"/>
                      <a:pt x="0" y="60"/>
                    </a:cubicBezTo>
                    <a:lnTo>
                      <a:pt x="12" y="6204"/>
                    </a:lnTo>
                    <a:cubicBezTo>
                      <a:pt x="286" y="6180"/>
                      <a:pt x="560" y="6156"/>
                      <a:pt x="846" y="6144"/>
                    </a:cubicBezTo>
                    <a:lnTo>
                      <a:pt x="822" y="1"/>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79" name="Google Shape;1461;p45">
                <a:extLst>
                  <a:ext uri="{FF2B5EF4-FFF2-40B4-BE49-F238E27FC236}">
                    <a16:creationId xmlns:a16="http://schemas.microsoft.com/office/drawing/2014/main" id="{644C4376-EF72-2203-A215-EADE42205BC8}"/>
                  </a:ext>
                </a:extLst>
              </p:cNvPr>
              <p:cNvSpPr/>
              <p:nvPr/>
            </p:nvSpPr>
            <p:spPr>
              <a:xfrm>
                <a:off x="4696247" y="2340561"/>
                <a:ext cx="40908" cy="266239"/>
              </a:xfrm>
              <a:custGeom>
                <a:avLst/>
                <a:gdLst/>
                <a:ahLst/>
                <a:cxnLst/>
                <a:rect l="l" t="t" r="r" b="b"/>
                <a:pathLst>
                  <a:path w="966" h="6287" extrusionOk="0">
                    <a:moveTo>
                      <a:pt x="953" y="0"/>
                    </a:moveTo>
                    <a:cubicBezTo>
                      <a:pt x="632" y="36"/>
                      <a:pt x="310" y="83"/>
                      <a:pt x="1" y="131"/>
                    </a:cubicBezTo>
                    <a:lnTo>
                      <a:pt x="13" y="6287"/>
                    </a:lnTo>
                    <a:cubicBezTo>
                      <a:pt x="322" y="6227"/>
                      <a:pt x="644" y="6179"/>
                      <a:pt x="965" y="6144"/>
                    </a:cubicBezTo>
                    <a:lnTo>
                      <a:pt x="953" y="0"/>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0" name="Google Shape;1462;p45">
                <a:extLst>
                  <a:ext uri="{FF2B5EF4-FFF2-40B4-BE49-F238E27FC236}">
                    <a16:creationId xmlns:a16="http://schemas.microsoft.com/office/drawing/2014/main" id="{F80C92BC-5350-4B0C-6E52-AE97F1F8A25F}"/>
                  </a:ext>
                </a:extLst>
              </p:cNvPr>
              <p:cNvSpPr/>
              <p:nvPr/>
            </p:nvSpPr>
            <p:spPr>
              <a:xfrm>
                <a:off x="4639291" y="2346109"/>
                <a:ext cx="57508" cy="274327"/>
              </a:xfrm>
              <a:custGeom>
                <a:avLst/>
                <a:gdLst/>
                <a:ahLst/>
                <a:cxnLst/>
                <a:rect l="l" t="t" r="r" b="b"/>
                <a:pathLst>
                  <a:path w="1358" h="6478" extrusionOk="0">
                    <a:moveTo>
                      <a:pt x="1346" y="0"/>
                    </a:moveTo>
                    <a:cubicBezTo>
                      <a:pt x="881" y="83"/>
                      <a:pt x="441" y="191"/>
                      <a:pt x="0" y="333"/>
                    </a:cubicBezTo>
                    <a:lnTo>
                      <a:pt x="24" y="6477"/>
                    </a:lnTo>
                    <a:cubicBezTo>
                      <a:pt x="453" y="6346"/>
                      <a:pt x="905" y="6239"/>
                      <a:pt x="1358" y="6156"/>
                    </a:cubicBezTo>
                    <a:lnTo>
                      <a:pt x="1346"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1" name="Google Shape;1463;p45">
                <a:extLst>
                  <a:ext uri="{FF2B5EF4-FFF2-40B4-BE49-F238E27FC236}">
                    <a16:creationId xmlns:a16="http://schemas.microsoft.com/office/drawing/2014/main" id="{5C4319E7-5F5D-EA3E-8A31-62A9593C4517}"/>
                  </a:ext>
                </a:extLst>
              </p:cNvPr>
              <p:cNvSpPr/>
              <p:nvPr/>
            </p:nvSpPr>
            <p:spPr>
              <a:xfrm>
                <a:off x="4575263" y="2360210"/>
                <a:ext cx="65088" cy="286438"/>
              </a:xfrm>
              <a:custGeom>
                <a:avLst/>
                <a:gdLst/>
                <a:ahLst/>
                <a:cxnLst/>
                <a:rect l="l" t="t" r="r" b="b"/>
                <a:pathLst>
                  <a:path w="1537" h="6764" extrusionOk="0">
                    <a:moveTo>
                      <a:pt x="1524" y="0"/>
                    </a:moveTo>
                    <a:cubicBezTo>
                      <a:pt x="977" y="167"/>
                      <a:pt x="476" y="370"/>
                      <a:pt x="0" y="620"/>
                    </a:cubicBezTo>
                    <a:lnTo>
                      <a:pt x="24" y="6763"/>
                    </a:lnTo>
                    <a:cubicBezTo>
                      <a:pt x="488" y="6525"/>
                      <a:pt x="1000" y="6311"/>
                      <a:pt x="1536" y="6144"/>
                    </a:cubicBezTo>
                    <a:lnTo>
                      <a:pt x="1524" y="0"/>
                    </a:lnTo>
                    <a:close/>
                  </a:path>
                </a:pathLst>
              </a:custGeom>
              <a:solidFill>
                <a:srgbClr val="5656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2" name="Google Shape;1464;p45">
                <a:extLst>
                  <a:ext uri="{FF2B5EF4-FFF2-40B4-BE49-F238E27FC236}">
                    <a16:creationId xmlns:a16="http://schemas.microsoft.com/office/drawing/2014/main" id="{B3A1834D-AB6F-DB7F-3879-4343A9D62E98}"/>
                  </a:ext>
                </a:extLst>
              </p:cNvPr>
              <p:cNvSpPr/>
              <p:nvPr/>
            </p:nvSpPr>
            <p:spPr>
              <a:xfrm>
                <a:off x="4981112" y="2371305"/>
                <a:ext cx="48954" cy="282373"/>
              </a:xfrm>
              <a:custGeom>
                <a:avLst/>
                <a:gdLst/>
                <a:ahLst/>
                <a:cxnLst/>
                <a:rect l="l" t="t" r="r" b="b"/>
                <a:pathLst>
                  <a:path w="1156" h="6668" extrusionOk="0">
                    <a:moveTo>
                      <a:pt x="1" y="0"/>
                    </a:moveTo>
                    <a:lnTo>
                      <a:pt x="25" y="6156"/>
                    </a:lnTo>
                    <a:cubicBezTo>
                      <a:pt x="417" y="6299"/>
                      <a:pt x="798" y="6477"/>
                      <a:pt x="1156" y="6668"/>
                    </a:cubicBezTo>
                    <a:lnTo>
                      <a:pt x="1132" y="524"/>
                    </a:lnTo>
                    <a:cubicBezTo>
                      <a:pt x="775" y="334"/>
                      <a:pt x="394" y="155"/>
                      <a:pt x="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3" name="Google Shape;1465;p45">
                <a:extLst>
                  <a:ext uri="{FF2B5EF4-FFF2-40B4-BE49-F238E27FC236}">
                    <a16:creationId xmlns:a16="http://schemas.microsoft.com/office/drawing/2014/main" id="{4F75F09B-C8A7-C925-6FB8-B98AFE6F9303}"/>
                  </a:ext>
                </a:extLst>
              </p:cNvPr>
              <p:cNvSpPr/>
              <p:nvPr/>
            </p:nvSpPr>
            <p:spPr>
              <a:xfrm>
                <a:off x="4938257" y="2357204"/>
                <a:ext cx="43914" cy="274793"/>
              </a:xfrm>
              <a:custGeom>
                <a:avLst/>
                <a:gdLst/>
                <a:ahLst/>
                <a:cxnLst/>
                <a:rect l="l" t="t" r="r" b="b"/>
                <a:pathLst>
                  <a:path w="1037" h="6489" extrusionOk="0">
                    <a:moveTo>
                      <a:pt x="1" y="0"/>
                    </a:moveTo>
                    <a:lnTo>
                      <a:pt x="13" y="6144"/>
                    </a:lnTo>
                    <a:cubicBezTo>
                      <a:pt x="370" y="6239"/>
                      <a:pt x="703" y="6358"/>
                      <a:pt x="1037" y="6489"/>
                    </a:cubicBezTo>
                    <a:lnTo>
                      <a:pt x="1013" y="333"/>
                    </a:lnTo>
                    <a:cubicBezTo>
                      <a:pt x="691" y="214"/>
                      <a:pt x="346" y="95"/>
                      <a:pt x="1" y="0"/>
                    </a:cubicBezTo>
                    <a:close/>
                  </a:path>
                </a:pathLst>
              </a:custGeom>
              <a:solidFill>
                <a:srgbClr val="4040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4" name="Google Shape;1466;p45">
                <a:extLst>
                  <a:ext uri="{FF2B5EF4-FFF2-40B4-BE49-F238E27FC236}">
                    <a16:creationId xmlns:a16="http://schemas.microsoft.com/office/drawing/2014/main" id="{88A3201B-55B7-299F-EAAB-4ED9688ABBF8}"/>
                  </a:ext>
                </a:extLst>
              </p:cNvPr>
              <p:cNvSpPr/>
              <p:nvPr/>
            </p:nvSpPr>
            <p:spPr>
              <a:xfrm>
                <a:off x="4901967" y="2348607"/>
                <a:ext cx="36842" cy="268780"/>
              </a:xfrm>
              <a:custGeom>
                <a:avLst/>
                <a:gdLst/>
                <a:ahLst/>
                <a:cxnLst/>
                <a:rect l="l" t="t" r="r" b="b"/>
                <a:pathLst>
                  <a:path w="870" h="6347" extrusionOk="0">
                    <a:moveTo>
                      <a:pt x="0" y="1"/>
                    </a:moveTo>
                    <a:lnTo>
                      <a:pt x="12" y="6144"/>
                    </a:lnTo>
                    <a:cubicBezTo>
                      <a:pt x="310" y="6204"/>
                      <a:pt x="596" y="6275"/>
                      <a:pt x="870" y="6347"/>
                    </a:cubicBezTo>
                    <a:lnTo>
                      <a:pt x="858" y="203"/>
                    </a:lnTo>
                    <a:cubicBezTo>
                      <a:pt x="572" y="120"/>
                      <a:pt x="286" y="60"/>
                      <a:pt x="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5" name="Google Shape;1467;p45">
                <a:extLst>
                  <a:ext uri="{FF2B5EF4-FFF2-40B4-BE49-F238E27FC236}">
                    <a16:creationId xmlns:a16="http://schemas.microsoft.com/office/drawing/2014/main" id="{643B577D-1722-6A65-82C8-14B4BB4C8768}"/>
                  </a:ext>
                </a:extLst>
              </p:cNvPr>
              <p:cNvSpPr/>
              <p:nvPr/>
            </p:nvSpPr>
            <p:spPr>
              <a:xfrm>
                <a:off x="4868682" y="2343060"/>
                <a:ext cx="34344" cy="265773"/>
              </a:xfrm>
              <a:custGeom>
                <a:avLst/>
                <a:gdLst/>
                <a:ahLst/>
                <a:cxnLst/>
                <a:rect l="l" t="t" r="r" b="b"/>
                <a:pathLst>
                  <a:path w="811" h="6276" extrusionOk="0">
                    <a:moveTo>
                      <a:pt x="1" y="1"/>
                    </a:moveTo>
                    <a:lnTo>
                      <a:pt x="13" y="6144"/>
                    </a:lnTo>
                    <a:cubicBezTo>
                      <a:pt x="275" y="6180"/>
                      <a:pt x="548" y="6228"/>
                      <a:pt x="810" y="6275"/>
                    </a:cubicBezTo>
                    <a:lnTo>
                      <a:pt x="786" y="132"/>
                    </a:lnTo>
                    <a:cubicBezTo>
                      <a:pt x="525" y="72"/>
                      <a:pt x="263" y="36"/>
                      <a:pt x="1" y="1"/>
                    </a:cubicBez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6" name="Google Shape;1468;p45">
                <a:extLst>
                  <a:ext uri="{FF2B5EF4-FFF2-40B4-BE49-F238E27FC236}">
                    <a16:creationId xmlns:a16="http://schemas.microsoft.com/office/drawing/2014/main" id="{E5387C93-16B8-AAD3-ABE0-F8AF0310C574}"/>
                  </a:ext>
                </a:extLst>
              </p:cNvPr>
              <p:cNvSpPr/>
              <p:nvPr/>
            </p:nvSpPr>
            <p:spPr>
              <a:xfrm>
                <a:off x="4836414" y="2339545"/>
                <a:ext cx="32819" cy="263740"/>
              </a:xfrm>
              <a:custGeom>
                <a:avLst/>
                <a:gdLst/>
                <a:ahLst/>
                <a:cxnLst/>
                <a:rect l="l" t="t" r="r" b="b"/>
                <a:pathLst>
                  <a:path w="775" h="6228" extrusionOk="0">
                    <a:moveTo>
                      <a:pt x="1" y="0"/>
                    </a:moveTo>
                    <a:lnTo>
                      <a:pt x="24" y="6144"/>
                    </a:lnTo>
                    <a:cubicBezTo>
                      <a:pt x="275" y="6168"/>
                      <a:pt x="525" y="6192"/>
                      <a:pt x="775" y="6227"/>
                    </a:cubicBezTo>
                    <a:lnTo>
                      <a:pt x="763" y="84"/>
                    </a:lnTo>
                    <a:cubicBezTo>
                      <a:pt x="513" y="48"/>
                      <a:pt x="251" y="12"/>
                      <a:pt x="1" y="0"/>
                    </a:cubicBez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7" name="Google Shape;1469;p45">
                <a:extLst>
                  <a:ext uri="{FF2B5EF4-FFF2-40B4-BE49-F238E27FC236}">
                    <a16:creationId xmlns:a16="http://schemas.microsoft.com/office/drawing/2014/main" id="{1BC06855-B8EE-98E0-E378-77A85EBD252C}"/>
                  </a:ext>
                </a:extLst>
              </p:cNvPr>
              <p:cNvSpPr/>
              <p:nvPr/>
            </p:nvSpPr>
            <p:spPr>
              <a:xfrm>
                <a:off x="4571706" y="2386423"/>
                <a:ext cx="4616" cy="262724"/>
              </a:xfrm>
              <a:custGeom>
                <a:avLst/>
                <a:gdLst/>
                <a:ahLst/>
                <a:cxnLst/>
                <a:rect l="l" t="t" r="r" b="b"/>
                <a:pathLst>
                  <a:path w="109" h="6204" extrusionOk="0">
                    <a:moveTo>
                      <a:pt x="84" y="1"/>
                    </a:moveTo>
                    <a:cubicBezTo>
                      <a:pt x="60" y="24"/>
                      <a:pt x="37" y="36"/>
                      <a:pt x="1" y="48"/>
                    </a:cubicBezTo>
                    <a:lnTo>
                      <a:pt x="25" y="6204"/>
                    </a:lnTo>
                    <a:cubicBezTo>
                      <a:pt x="49" y="6180"/>
                      <a:pt x="72" y="6168"/>
                      <a:pt x="108" y="6144"/>
                    </a:cubicBezTo>
                    <a:lnTo>
                      <a:pt x="84" y="1"/>
                    </a:lnTo>
                    <a:close/>
                  </a:path>
                </a:pathLst>
              </a:custGeom>
              <a:solidFill>
                <a:srgbClr val="5656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8" name="Google Shape;1470;p45">
                <a:extLst>
                  <a:ext uri="{FF2B5EF4-FFF2-40B4-BE49-F238E27FC236}">
                    <a16:creationId xmlns:a16="http://schemas.microsoft.com/office/drawing/2014/main" id="{D25FAC1E-E785-62F8-EBB1-E37F64F518D6}"/>
                  </a:ext>
                </a:extLst>
              </p:cNvPr>
              <p:cNvSpPr/>
              <p:nvPr/>
            </p:nvSpPr>
            <p:spPr>
              <a:xfrm>
                <a:off x="4522796" y="2388456"/>
                <a:ext cx="49970" cy="298508"/>
              </a:xfrm>
              <a:custGeom>
                <a:avLst/>
                <a:gdLst/>
                <a:ahLst/>
                <a:cxnLst/>
                <a:rect l="l" t="t" r="r" b="b"/>
                <a:pathLst>
                  <a:path w="1180" h="7049" extrusionOk="0">
                    <a:moveTo>
                      <a:pt x="1156" y="0"/>
                    </a:moveTo>
                    <a:cubicBezTo>
                      <a:pt x="715" y="298"/>
                      <a:pt x="322" y="596"/>
                      <a:pt x="1" y="893"/>
                    </a:cubicBezTo>
                    <a:lnTo>
                      <a:pt x="25" y="7049"/>
                    </a:lnTo>
                    <a:cubicBezTo>
                      <a:pt x="346" y="6739"/>
                      <a:pt x="727" y="6441"/>
                      <a:pt x="1180" y="6156"/>
                    </a:cubicBezTo>
                    <a:lnTo>
                      <a:pt x="1156"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89" name="Google Shape;1471;p45">
                <a:extLst>
                  <a:ext uri="{FF2B5EF4-FFF2-40B4-BE49-F238E27FC236}">
                    <a16:creationId xmlns:a16="http://schemas.microsoft.com/office/drawing/2014/main" id="{7D635653-F7B3-5158-57E7-169AD73762E1}"/>
                  </a:ext>
                </a:extLst>
              </p:cNvPr>
              <p:cNvSpPr/>
              <p:nvPr/>
            </p:nvSpPr>
            <p:spPr>
              <a:xfrm>
                <a:off x="4981112" y="2371305"/>
                <a:ext cx="48954" cy="282373"/>
              </a:xfrm>
              <a:custGeom>
                <a:avLst/>
                <a:gdLst/>
                <a:ahLst/>
                <a:cxnLst/>
                <a:rect l="l" t="t" r="r" b="b"/>
                <a:pathLst>
                  <a:path w="1156" h="6668" extrusionOk="0">
                    <a:moveTo>
                      <a:pt x="1" y="0"/>
                    </a:moveTo>
                    <a:lnTo>
                      <a:pt x="25" y="6156"/>
                    </a:lnTo>
                    <a:cubicBezTo>
                      <a:pt x="417" y="6299"/>
                      <a:pt x="798" y="6477"/>
                      <a:pt x="1156" y="6668"/>
                    </a:cubicBezTo>
                    <a:lnTo>
                      <a:pt x="1132" y="524"/>
                    </a:lnTo>
                    <a:cubicBezTo>
                      <a:pt x="775" y="334"/>
                      <a:pt x="394" y="155"/>
                      <a:pt x="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0" name="Google Shape;1472;p45">
                <a:extLst>
                  <a:ext uri="{FF2B5EF4-FFF2-40B4-BE49-F238E27FC236}">
                    <a16:creationId xmlns:a16="http://schemas.microsoft.com/office/drawing/2014/main" id="{41AC576C-06D6-1DBE-87E1-C4DA5F3DE2E9}"/>
                  </a:ext>
                </a:extLst>
              </p:cNvPr>
              <p:cNvSpPr/>
              <p:nvPr/>
            </p:nvSpPr>
            <p:spPr>
              <a:xfrm>
                <a:off x="5029006" y="2393495"/>
                <a:ext cx="94350" cy="392815"/>
              </a:xfrm>
              <a:custGeom>
                <a:avLst/>
                <a:gdLst/>
                <a:ahLst/>
                <a:cxnLst/>
                <a:rect l="l" t="t" r="r" b="b"/>
                <a:pathLst>
                  <a:path w="2228" h="9276" extrusionOk="0">
                    <a:moveTo>
                      <a:pt x="1" y="0"/>
                    </a:moveTo>
                    <a:lnTo>
                      <a:pt x="25" y="6144"/>
                    </a:lnTo>
                    <a:cubicBezTo>
                      <a:pt x="1485" y="7010"/>
                      <a:pt x="2223" y="8137"/>
                      <a:pt x="2227" y="9265"/>
                    </a:cubicBezTo>
                    <a:lnTo>
                      <a:pt x="2227" y="9265"/>
                    </a:lnTo>
                    <a:lnTo>
                      <a:pt x="2215" y="3120"/>
                    </a:lnTo>
                    <a:cubicBezTo>
                      <a:pt x="2215" y="2001"/>
                      <a:pt x="1477" y="869"/>
                      <a:pt x="1" y="0"/>
                    </a:cubicBezTo>
                    <a:close/>
                    <a:moveTo>
                      <a:pt x="2227" y="9265"/>
                    </a:moveTo>
                    <a:lnTo>
                      <a:pt x="2227" y="9275"/>
                    </a:lnTo>
                    <a:cubicBezTo>
                      <a:pt x="2227" y="9272"/>
                      <a:pt x="2227" y="9269"/>
                      <a:pt x="2227" y="9265"/>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1" name="Google Shape;1473;p45">
                <a:extLst>
                  <a:ext uri="{FF2B5EF4-FFF2-40B4-BE49-F238E27FC236}">
                    <a16:creationId xmlns:a16="http://schemas.microsoft.com/office/drawing/2014/main" id="{722146D2-C0E5-FD8C-38F1-F076610E9A5A}"/>
                  </a:ext>
                </a:extLst>
              </p:cNvPr>
              <p:cNvSpPr/>
              <p:nvPr/>
            </p:nvSpPr>
            <p:spPr>
              <a:xfrm>
                <a:off x="4522796" y="2388456"/>
                <a:ext cx="49970" cy="298508"/>
              </a:xfrm>
              <a:custGeom>
                <a:avLst/>
                <a:gdLst/>
                <a:ahLst/>
                <a:cxnLst/>
                <a:rect l="l" t="t" r="r" b="b"/>
                <a:pathLst>
                  <a:path w="1180" h="7049" extrusionOk="0">
                    <a:moveTo>
                      <a:pt x="1156" y="0"/>
                    </a:moveTo>
                    <a:cubicBezTo>
                      <a:pt x="715" y="298"/>
                      <a:pt x="322" y="596"/>
                      <a:pt x="1" y="893"/>
                    </a:cubicBezTo>
                    <a:lnTo>
                      <a:pt x="25" y="7049"/>
                    </a:lnTo>
                    <a:cubicBezTo>
                      <a:pt x="346" y="6739"/>
                      <a:pt x="727" y="6441"/>
                      <a:pt x="1180" y="6156"/>
                    </a:cubicBezTo>
                    <a:lnTo>
                      <a:pt x="1156"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2" name="Google Shape;1474;p45">
                <a:extLst>
                  <a:ext uri="{FF2B5EF4-FFF2-40B4-BE49-F238E27FC236}">
                    <a16:creationId xmlns:a16="http://schemas.microsoft.com/office/drawing/2014/main" id="{689CD305-70A1-7958-CF05-5A7667E76DFE}"/>
                  </a:ext>
                </a:extLst>
              </p:cNvPr>
              <p:cNvSpPr/>
              <p:nvPr/>
            </p:nvSpPr>
            <p:spPr>
              <a:xfrm>
                <a:off x="4500140" y="2426272"/>
                <a:ext cx="23715" cy="285930"/>
              </a:xfrm>
              <a:custGeom>
                <a:avLst/>
                <a:gdLst/>
                <a:ahLst/>
                <a:cxnLst/>
                <a:rect l="l" t="t" r="r" b="b"/>
                <a:pathLst>
                  <a:path w="560" h="6752" extrusionOk="0">
                    <a:moveTo>
                      <a:pt x="536" y="0"/>
                    </a:moveTo>
                    <a:cubicBezTo>
                      <a:pt x="334" y="203"/>
                      <a:pt x="155" y="405"/>
                      <a:pt x="0" y="607"/>
                    </a:cubicBezTo>
                    <a:lnTo>
                      <a:pt x="24" y="6751"/>
                    </a:lnTo>
                    <a:cubicBezTo>
                      <a:pt x="179" y="6549"/>
                      <a:pt x="357" y="6346"/>
                      <a:pt x="560" y="6156"/>
                    </a:cubicBezTo>
                    <a:lnTo>
                      <a:pt x="536" y="0"/>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3" name="Google Shape;1475;p45">
                <a:extLst>
                  <a:ext uri="{FF2B5EF4-FFF2-40B4-BE49-F238E27FC236}">
                    <a16:creationId xmlns:a16="http://schemas.microsoft.com/office/drawing/2014/main" id="{3387F4FB-8784-B455-CDF5-E6EB8A330219}"/>
                  </a:ext>
                </a:extLst>
              </p:cNvPr>
              <p:cNvSpPr/>
              <p:nvPr/>
            </p:nvSpPr>
            <p:spPr>
              <a:xfrm>
                <a:off x="4485996" y="2451976"/>
                <a:ext cx="15160" cy="281865"/>
              </a:xfrm>
              <a:custGeom>
                <a:avLst/>
                <a:gdLst/>
                <a:ahLst/>
                <a:cxnLst/>
                <a:rect l="l" t="t" r="r" b="b"/>
                <a:pathLst>
                  <a:path w="358" h="6656" extrusionOk="0">
                    <a:moveTo>
                      <a:pt x="334" y="0"/>
                    </a:moveTo>
                    <a:cubicBezTo>
                      <a:pt x="203" y="167"/>
                      <a:pt x="96" y="334"/>
                      <a:pt x="1" y="500"/>
                    </a:cubicBezTo>
                    <a:lnTo>
                      <a:pt x="25" y="6656"/>
                    </a:lnTo>
                    <a:cubicBezTo>
                      <a:pt x="120" y="6477"/>
                      <a:pt x="227" y="6311"/>
                      <a:pt x="358" y="6144"/>
                    </a:cubicBezTo>
                    <a:lnTo>
                      <a:pt x="334" y="0"/>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4" name="Google Shape;1476;p45">
                <a:extLst>
                  <a:ext uri="{FF2B5EF4-FFF2-40B4-BE49-F238E27FC236}">
                    <a16:creationId xmlns:a16="http://schemas.microsoft.com/office/drawing/2014/main" id="{A124E17D-1B36-6C46-44C9-1ED9BEA7C8EA}"/>
                  </a:ext>
                </a:extLst>
              </p:cNvPr>
              <p:cNvSpPr/>
              <p:nvPr/>
            </p:nvSpPr>
            <p:spPr>
              <a:xfrm>
                <a:off x="4477442" y="2473150"/>
                <a:ext cx="9613" cy="280383"/>
              </a:xfrm>
              <a:custGeom>
                <a:avLst/>
                <a:gdLst/>
                <a:ahLst/>
                <a:cxnLst/>
                <a:rect l="l" t="t" r="r" b="b"/>
                <a:pathLst>
                  <a:path w="227" h="6621" extrusionOk="0">
                    <a:moveTo>
                      <a:pt x="203" y="0"/>
                    </a:moveTo>
                    <a:cubicBezTo>
                      <a:pt x="119" y="155"/>
                      <a:pt x="48" y="310"/>
                      <a:pt x="0" y="465"/>
                    </a:cubicBezTo>
                    <a:lnTo>
                      <a:pt x="12" y="6620"/>
                    </a:lnTo>
                    <a:cubicBezTo>
                      <a:pt x="72" y="6466"/>
                      <a:pt x="143" y="6311"/>
                      <a:pt x="227" y="6156"/>
                    </a:cubicBezTo>
                    <a:lnTo>
                      <a:pt x="203" y="0"/>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5" name="Google Shape;1477;p45">
                <a:extLst>
                  <a:ext uri="{FF2B5EF4-FFF2-40B4-BE49-F238E27FC236}">
                    <a16:creationId xmlns:a16="http://schemas.microsoft.com/office/drawing/2014/main" id="{F6783401-03AC-2E53-978F-DBD538DA8E22}"/>
                  </a:ext>
                </a:extLst>
              </p:cNvPr>
              <p:cNvSpPr/>
              <p:nvPr/>
            </p:nvSpPr>
            <p:spPr>
              <a:xfrm>
                <a:off x="4472403" y="2492799"/>
                <a:ext cx="5590" cy="279366"/>
              </a:xfrm>
              <a:custGeom>
                <a:avLst/>
                <a:gdLst/>
                <a:ahLst/>
                <a:cxnLst/>
                <a:rect l="l" t="t" r="r" b="b"/>
                <a:pathLst>
                  <a:path w="132" h="6597" extrusionOk="0">
                    <a:moveTo>
                      <a:pt x="119" y="1"/>
                    </a:moveTo>
                    <a:cubicBezTo>
                      <a:pt x="60" y="156"/>
                      <a:pt x="24" y="298"/>
                      <a:pt x="0" y="453"/>
                    </a:cubicBezTo>
                    <a:lnTo>
                      <a:pt x="12" y="6597"/>
                    </a:lnTo>
                    <a:cubicBezTo>
                      <a:pt x="36" y="6442"/>
                      <a:pt x="84" y="6299"/>
                      <a:pt x="131" y="6156"/>
                    </a:cubicBezTo>
                    <a:lnTo>
                      <a:pt x="119" y="1"/>
                    </a:ln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6" name="Google Shape;1478;p45">
                <a:extLst>
                  <a:ext uri="{FF2B5EF4-FFF2-40B4-BE49-F238E27FC236}">
                    <a16:creationId xmlns:a16="http://schemas.microsoft.com/office/drawing/2014/main" id="{7967013F-2542-BE3A-B0BE-B768623D67FE}"/>
                  </a:ext>
                </a:extLst>
              </p:cNvPr>
              <p:cNvSpPr/>
              <p:nvPr/>
            </p:nvSpPr>
            <p:spPr>
              <a:xfrm>
                <a:off x="4470371" y="2511982"/>
                <a:ext cx="2583" cy="278858"/>
              </a:xfrm>
              <a:custGeom>
                <a:avLst/>
                <a:gdLst/>
                <a:ahLst/>
                <a:cxnLst/>
                <a:rect l="l" t="t" r="r" b="b"/>
                <a:pathLst>
                  <a:path w="61" h="6585" extrusionOk="0">
                    <a:moveTo>
                      <a:pt x="48" y="0"/>
                    </a:moveTo>
                    <a:cubicBezTo>
                      <a:pt x="13" y="143"/>
                      <a:pt x="1" y="286"/>
                      <a:pt x="1" y="429"/>
                    </a:cubicBezTo>
                    <a:lnTo>
                      <a:pt x="13" y="6584"/>
                    </a:lnTo>
                    <a:cubicBezTo>
                      <a:pt x="13" y="6430"/>
                      <a:pt x="36" y="6287"/>
                      <a:pt x="60" y="6144"/>
                    </a:cubicBezTo>
                    <a:lnTo>
                      <a:pt x="48" y="0"/>
                    </a:ln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7" name="Google Shape;1479;p45">
                <a:extLst>
                  <a:ext uri="{FF2B5EF4-FFF2-40B4-BE49-F238E27FC236}">
                    <a16:creationId xmlns:a16="http://schemas.microsoft.com/office/drawing/2014/main" id="{B12AADCF-F2DC-B9EA-7D7B-F63DAF15FA51}"/>
                  </a:ext>
                </a:extLst>
              </p:cNvPr>
              <p:cNvSpPr/>
              <p:nvPr/>
            </p:nvSpPr>
            <p:spPr>
              <a:xfrm>
                <a:off x="4470371" y="2530107"/>
                <a:ext cx="551" cy="262766"/>
              </a:xfrm>
              <a:custGeom>
                <a:avLst/>
                <a:gdLst/>
                <a:ahLst/>
                <a:cxnLst/>
                <a:rect l="l" t="t" r="r" b="b"/>
                <a:pathLst>
                  <a:path w="13" h="6205" extrusionOk="0">
                    <a:moveTo>
                      <a:pt x="1" y="1"/>
                    </a:moveTo>
                    <a:cubicBezTo>
                      <a:pt x="1" y="25"/>
                      <a:pt x="1" y="37"/>
                      <a:pt x="1" y="60"/>
                    </a:cubicBezTo>
                    <a:lnTo>
                      <a:pt x="13" y="6204"/>
                    </a:lnTo>
                    <a:cubicBezTo>
                      <a:pt x="13" y="6180"/>
                      <a:pt x="13" y="6168"/>
                      <a:pt x="13" y="6156"/>
                    </a:cubicBezTo>
                    <a:lnTo>
                      <a:pt x="1" y="1"/>
                    </a:ln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8" name="Google Shape;1480;p45">
                <a:extLst>
                  <a:ext uri="{FF2B5EF4-FFF2-40B4-BE49-F238E27FC236}">
                    <a16:creationId xmlns:a16="http://schemas.microsoft.com/office/drawing/2014/main" id="{9EC9B51A-6B4C-1C7C-49CA-18FB1671AD24}"/>
                  </a:ext>
                </a:extLst>
              </p:cNvPr>
              <p:cNvSpPr/>
              <p:nvPr/>
            </p:nvSpPr>
            <p:spPr>
              <a:xfrm>
                <a:off x="3783171" y="2398534"/>
                <a:ext cx="243075" cy="400861"/>
              </a:xfrm>
              <a:custGeom>
                <a:avLst/>
                <a:gdLst/>
                <a:ahLst/>
                <a:cxnLst/>
                <a:rect l="l" t="t" r="r" b="b"/>
                <a:pathLst>
                  <a:path w="5740" h="9466" extrusionOk="0">
                    <a:moveTo>
                      <a:pt x="1" y="0"/>
                    </a:moveTo>
                    <a:lnTo>
                      <a:pt x="24" y="6144"/>
                    </a:lnTo>
                    <a:lnTo>
                      <a:pt x="5739" y="9466"/>
                    </a:lnTo>
                    <a:lnTo>
                      <a:pt x="5716" y="3322"/>
                    </a:lnTo>
                    <a:lnTo>
                      <a:pt x="1" y="0"/>
                    </a:lnTo>
                    <a:close/>
                  </a:path>
                </a:pathLst>
              </a:custGeom>
              <a:solidFill>
                <a:srgbClr val="4040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99" name="Google Shape;1481;p45">
                <a:extLst>
                  <a:ext uri="{FF2B5EF4-FFF2-40B4-BE49-F238E27FC236}">
                    <a16:creationId xmlns:a16="http://schemas.microsoft.com/office/drawing/2014/main" id="{061BEFE2-1188-BC69-3B27-D0CC9E51CEF0}"/>
                  </a:ext>
                </a:extLst>
              </p:cNvPr>
              <p:cNvSpPr/>
              <p:nvPr/>
            </p:nvSpPr>
            <p:spPr>
              <a:xfrm>
                <a:off x="5122804" y="2526084"/>
                <a:ext cx="551" cy="262216"/>
              </a:xfrm>
              <a:custGeom>
                <a:avLst/>
                <a:gdLst/>
                <a:ahLst/>
                <a:cxnLst/>
                <a:rect l="l" t="t" r="r" b="b"/>
                <a:pathLst>
                  <a:path w="13" h="6192" extrusionOk="0">
                    <a:moveTo>
                      <a:pt x="0" y="1"/>
                    </a:moveTo>
                    <a:cubicBezTo>
                      <a:pt x="0" y="13"/>
                      <a:pt x="0" y="36"/>
                      <a:pt x="0" y="48"/>
                    </a:cubicBezTo>
                    <a:lnTo>
                      <a:pt x="12" y="6192"/>
                    </a:lnTo>
                    <a:cubicBezTo>
                      <a:pt x="12" y="6180"/>
                      <a:pt x="12" y="6156"/>
                      <a:pt x="12" y="6144"/>
                    </a:cubicBezTo>
                    <a:lnTo>
                      <a:pt x="0" y="1"/>
                    </a:ln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0" name="Google Shape;1482;p45">
                <a:extLst>
                  <a:ext uri="{FF2B5EF4-FFF2-40B4-BE49-F238E27FC236}">
                    <a16:creationId xmlns:a16="http://schemas.microsoft.com/office/drawing/2014/main" id="{735C0B01-901E-BCE8-8984-23C27A069088}"/>
                  </a:ext>
                </a:extLst>
              </p:cNvPr>
              <p:cNvSpPr/>
              <p:nvPr/>
            </p:nvSpPr>
            <p:spPr>
              <a:xfrm>
                <a:off x="5121787" y="2528116"/>
                <a:ext cx="1567" cy="271278"/>
              </a:xfrm>
              <a:custGeom>
                <a:avLst/>
                <a:gdLst/>
                <a:ahLst/>
                <a:cxnLst/>
                <a:rect l="l" t="t" r="r" b="b"/>
                <a:pathLst>
                  <a:path w="37" h="6406" extrusionOk="0">
                    <a:moveTo>
                      <a:pt x="24" y="0"/>
                    </a:moveTo>
                    <a:cubicBezTo>
                      <a:pt x="24" y="84"/>
                      <a:pt x="13" y="179"/>
                      <a:pt x="1" y="262"/>
                    </a:cubicBezTo>
                    <a:lnTo>
                      <a:pt x="24" y="6406"/>
                    </a:lnTo>
                    <a:cubicBezTo>
                      <a:pt x="36" y="6322"/>
                      <a:pt x="36" y="6239"/>
                      <a:pt x="36" y="6144"/>
                    </a:cubicBezTo>
                    <a:lnTo>
                      <a:pt x="24" y="0"/>
                    </a:ln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1" name="Google Shape;1483;p45">
                <a:extLst>
                  <a:ext uri="{FF2B5EF4-FFF2-40B4-BE49-F238E27FC236}">
                    <a16:creationId xmlns:a16="http://schemas.microsoft.com/office/drawing/2014/main" id="{BFE13537-F636-686F-EF1B-ACF06CCEC6FC}"/>
                  </a:ext>
                </a:extLst>
              </p:cNvPr>
              <p:cNvSpPr/>
              <p:nvPr/>
            </p:nvSpPr>
            <p:spPr>
              <a:xfrm>
                <a:off x="5121787" y="2398534"/>
                <a:ext cx="244599" cy="400861"/>
              </a:xfrm>
              <a:custGeom>
                <a:avLst/>
                <a:gdLst/>
                <a:ahLst/>
                <a:cxnLst/>
                <a:rect l="l" t="t" r="r" b="b"/>
                <a:pathLst>
                  <a:path w="5776" h="9466" extrusionOk="0">
                    <a:moveTo>
                      <a:pt x="5751" y="0"/>
                    </a:moveTo>
                    <a:lnTo>
                      <a:pt x="1" y="3322"/>
                    </a:lnTo>
                    <a:lnTo>
                      <a:pt x="24" y="9466"/>
                    </a:lnTo>
                    <a:lnTo>
                      <a:pt x="5775" y="6144"/>
                    </a:lnTo>
                    <a:lnTo>
                      <a:pt x="5751" y="0"/>
                    </a:lnTo>
                    <a:close/>
                  </a:path>
                </a:pathLst>
              </a:custGeom>
              <a:solidFill>
                <a:srgbClr val="5C5C5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2" name="Google Shape;1484;p45">
                <a:extLst>
                  <a:ext uri="{FF2B5EF4-FFF2-40B4-BE49-F238E27FC236}">
                    <a16:creationId xmlns:a16="http://schemas.microsoft.com/office/drawing/2014/main" id="{5DDBEA7A-152B-AC15-E713-C1CAFCB37EE2}"/>
                  </a:ext>
                </a:extLst>
              </p:cNvPr>
              <p:cNvSpPr/>
              <p:nvPr/>
            </p:nvSpPr>
            <p:spPr>
              <a:xfrm>
                <a:off x="4015611" y="2538703"/>
                <a:ext cx="10629" cy="260691"/>
              </a:xfrm>
              <a:custGeom>
                <a:avLst/>
                <a:gdLst/>
                <a:ahLst/>
                <a:cxnLst/>
                <a:rect l="l" t="t" r="r" b="b"/>
                <a:pathLst>
                  <a:path w="251" h="6156" extrusionOk="0">
                    <a:moveTo>
                      <a:pt x="0" y="0"/>
                    </a:moveTo>
                    <a:lnTo>
                      <a:pt x="24" y="6156"/>
                    </a:lnTo>
                    <a:lnTo>
                      <a:pt x="250" y="6156"/>
                    </a:lnTo>
                    <a:lnTo>
                      <a:pt x="227" y="12"/>
                    </a:lnTo>
                    <a:cubicBezTo>
                      <a:pt x="155" y="12"/>
                      <a:pt x="84" y="0"/>
                      <a:pt x="0" y="0"/>
                    </a:cubicBez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3" name="Google Shape;1485;p45">
                <a:extLst>
                  <a:ext uri="{FF2B5EF4-FFF2-40B4-BE49-F238E27FC236}">
                    <a16:creationId xmlns:a16="http://schemas.microsoft.com/office/drawing/2014/main" id="{FB0F190D-A99D-DE61-21C2-4639ECC2377B}"/>
                  </a:ext>
                </a:extLst>
              </p:cNvPr>
              <p:cNvSpPr/>
              <p:nvPr/>
            </p:nvSpPr>
            <p:spPr>
              <a:xfrm>
                <a:off x="3982835" y="2538703"/>
                <a:ext cx="33836" cy="260691"/>
              </a:xfrm>
              <a:custGeom>
                <a:avLst/>
                <a:gdLst/>
                <a:ahLst/>
                <a:cxnLst/>
                <a:rect l="l" t="t" r="r" b="b"/>
                <a:pathLst>
                  <a:path w="799" h="6156" extrusionOk="0">
                    <a:moveTo>
                      <a:pt x="774" y="0"/>
                    </a:moveTo>
                    <a:cubicBezTo>
                      <a:pt x="524" y="0"/>
                      <a:pt x="262" y="0"/>
                      <a:pt x="0" y="12"/>
                    </a:cubicBezTo>
                    <a:lnTo>
                      <a:pt x="12" y="6156"/>
                    </a:lnTo>
                    <a:cubicBezTo>
                      <a:pt x="143" y="6150"/>
                      <a:pt x="274" y="6147"/>
                      <a:pt x="405" y="6147"/>
                    </a:cubicBezTo>
                    <a:cubicBezTo>
                      <a:pt x="536" y="6147"/>
                      <a:pt x="667" y="6150"/>
                      <a:pt x="798" y="6156"/>
                    </a:cubicBezTo>
                    <a:lnTo>
                      <a:pt x="774" y="0"/>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4" name="Google Shape;1486;p45">
                <a:extLst>
                  <a:ext uri="{FF2B5EF4-FFF2-40B4-BE49-F238E27FC236}">
                    <a16:creationId xmlns:a16="http://schemas.microsoft.com/office/drawing/2014/main" id="{E990A1A1-7199-E7AB-0C1D-03BD59DACF7F}"/>
                  </a:ext>
                </a:extLst>
              </p:cNvPr>
              <p:cNvSpPr/>
              <p:nvPr/>
            </p:nvSpPr>
            <p:spPr>
              <a:xfrm>
                <a:off x="3947052" y="2539211"/>
                <a:ext cx="36334" cy="262724"/>
              </a:xfrm>
              <a:custGeom>
                <a:avLst/>
                <a:gdLst/>
                <a:ahLst/>
                <a:cxnLst/>
                <a:rect l="l" t="t" r="r" b="b"/>
                <a:pathLst>
                  <a:path w="858" h="6204" extrusionOk="0">
                    <a:moveTo>
                      <a:pt x="845" y="0"/>
                    </a:moveTo>
                    <a:cubicBezTo>
                      <a:pt x="560" y="12"/>
                      <a:pt x="274" y="24"/>
                      <a:pt x="0" y="60"/>
                    </a:cubicBezTo>
                    <a:lnTo>
                      <a:pt x="12" y="6203"/>
                    </a:lnTo>
                    <a:cubicBezTo>
                      <a:pt x="298" y="6180"/>
                      <a:pt x="572" y="6156"/>
                      <a:pt x="857" y="6144"/>
                    </a:cubicBezTo>
                    <a:lnTo>
                      <a:pt x="845"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5" name="Google Shape;1487;p45">
                <a:extLst>
                  <a:ext uri="{FF2B5EF4-FFF2-40B4-BE49-F238E27FC236}">
                    <a16:creationId xmlns:a16="http://schemas.microsoft.com/office/drawing/2014/main" id="{3D67AE6F-6A4E-596A-122B-DB80B2417853}"/>
                  </a:ext>
                </a:extLst>
              </p:cNvPr>
              <p:cNvSpPr/>
              <p:nvPr/>
            </p:nvSpPr>
            <p:spPr>
              <a:xfrm>
                <a:off x="3905679" y="2541710"/>
                <a:ext cx="41882" cy="265773"/>
              </a:xfrm>
              <a:custGeom>
                <a:avLst/>
                <a:gdLst/>
                <a:ahLst/>
                <a:cxnLst/>
                <a:rect l="l" t="t" r="r" b="b"/>
                <a:pathLst>
                  <a:path w="989" h="6276" extrusionOk="0">
                    <a:moveTo>
                      <a:pt x="977" y="1"/>
                    </a:moveTo>
                    <a:cubicBezTo>
                      <a:pt x="644" y="36"/>
                      <a:pt x="322" y="72"/>
                      <a:pt x="1" y="132"/>
                    </a:cubicBezTo>
                    <a:lnTo>
                      <a:pt x="25" y="6275"/>
                    </a:lnTo>
                    <a:cubicBezTo>
                      <a:pt x="346" y="6228"/>
                      <a:pt x="667" y="6180"/>
                      <a:pt x="989" y="6144"/>
                    </a:cubicBezTo>
                    <a:lnTo>
                      <a:pt x="977" y="1"/>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6" name="Google Shape;1488;p45">
                <a:extLst>
                  <a:ext uri="{FF2B5EF4-FFF2-40B4-BE49-F238E27FC236}">
                    <a16:creationId xmlns:a16="http://schemas.microsoft.com/office/drawing/2014/main" id="{4D1B41C8-B590-B98A-0C74-C32062AAC2C4}"/>
                  </a:ext>
                </a:extLst>
              </p:cNvPr>
              <p:cNvSpPr/>
              <p:nvPr/>
            </p:nvSpPr>
            <p:spPr>
              <a:xfrm>
                <a:off x="3848215" y="2547257"/>
                <a:ext cx="58524" cy="274327"/>
              </a:xfrm>
              <a:custGeom>
                <a:avLst/>
                <a:gdLst/>
                <a:ahLst/>
                <a:cxnLst/>
                <a:rect l="l" t="t" r="r" b="b"/>
                <a:pathLst>
                  <a:path w="1382" h="6478" extrusionOk="0">
                    <a:moveTo>
                      <a:pt x="1358" y="1"/>
                    </a:moveTo>
                    <a:cubicBezTo>
                      <a:pt x="893" y="84"/>
                      <a:pt x="441" y="203"/>
                      <a:pt x="0" y="334"/>
                    </a:cubicBezTo>
                    <a:lnTo>
                      <a:pt x="12" y="6478"/>
                    </a:lnTo>
                    <a:cubicBezTo>
                      <a:pt x="453" y="6347"/>
                      <a:pt x="905" y="6240"/>
                      <a:pt x="1382" y="6144"/>
                    </a:cubicBezTo>
                    <a:lnTo>
                      <a:pt x="1358" y="1"/>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7" name="Google Shape;1489;p45">
                <a:extLst>
                  <a:ext uri="{FF2B5EF4-FFF2-40B4-BE49-F238E27FC236}">
                    <a16:creationId xmlns:a16="http://schemas.microsoft.com/office/drawing/2014/main" id="{70B32122-A902-9CB7-08FA-339F7C0D65ED}"/>
                  </a:ext>
                </a:extLst>
              </p:cNvPr>
              <p:cNvSpPr/>
              <p:nvPr/>
            </p:nvSpPr>
            <p:spPr>
              <a:xfrm>
                <a:off x="3772076" y="2561401"/>
                <a:ext cx="76691" cy="293468"/>
              </a:xfrm>
              <a:custGeom>
                <a:avLst/>
                <a:gdLst/>
                <a:ahLst/>
                <a:cxnLst/>
                <a:rect l="l" t="t" r="r" b="b"/>
                <a:pathLst>
                  <a:path w="1811" h="6930" extrusionOk="0">
                    <a:moveTo>
                      <a:pt x="1798" y="0"/>
                    </a:moveTo>
                    <a:cubicBezTo>
                      <a:pt x="1191" y="191"/>
                      <a:pt x="632" y="429"/>
                      <a:pt x="120" y="714"/>
                    </a:cubicBezTo>
                    <a:cubicBezTo>
                      <a:pt x="72" y="738"/>
                      <a:pt x="36" y="750"/>
                      <a:pt x="1" y="774"/>
                    </a:cubicBezTo>
                    <a:lnTo>
                      <a:pt x="12" y="6929"/>
                    </a:lnTo>
                    <a:cubicBezTo>
                      <a:pt x="48" y="6906"/>
                      <a:pt x="96" y="6882"/>
                      <a:pt x="132" y="6858"/>
                    </a:cubicBezTo>
                    <a:cubicBezTo>
                      <a:pt x="644" y="6572"/>
                      <a:pt x="1215" y="6334"/>
                      <a:pt x="1810" y="6144"/>
                    </a:cubicBezTo>
                    <a:lnTo>
                      <a:pt x="1798"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8" name="Google Shape;1490;p45">
                <a:extLst>
                  <a:ext uri="{FF2B5EF4-FFF2-40B4-BE49-F238E27FC236}">
                    <a16:creationId xmlns:a16="http://schemas.microsoft.com/office/drawing/2014/main" id="{A6E13DED-9644-B391-6CD5-B48F1F44FC5B}"/>
                  </a:ext>
                </a:extLst>
              </p:cNvPr>
              <p:cNvSpPr/>
              <p:nvPr/>
            </p:nvSpPr>
            <p:spPr>
              <a:xfrm>
                <a:off x="3772076" y="2561401"/>
                <a:ext cx="76691" cy="293468"/>
              </a:xfrm>
              <a:custGeom>
                <a:avLst/>
                <a:gdLst/>
                <a:ahLst/>
                <a:cxnLst/>
                <a:rect l="l" t="t" r="r" b="b"/>
                <a:pathLst>
                  <a:path w="1811" h="6930" extrusionOk="0">
                    <a:moveTo>
                      <a:pt x="1798" y="0"/>
                    </a:moveTo>
                    <a:cubicBezTo>
                      <a:pt x="1191" y="191"/>
                      <a:pt x="632" y="429"/>
                      <a:pt x="120" y="714"/>
                    </a:cubicBezTo>
                    <a:cubicBezTo>
                      <a:pt x="72" y="738"/>
                      <a:pt x="36" y="750"/>
                      <a:pt x="1" y="774"/>
                    </a:cubicBezTo>
                    <a:lnTo>
                      <a:pt x="12" y="6929"/>
                    </a:lnTo>
                    <a:cubicBezTo>
                      <a:pt x="48" y="6906"/>
                      <a:pt x="96" y="6882"/>
                      <a:pt x="132" y="6858"/>
                    </a:cubicBezTo>
                    <a:cubicBezTo>
                      <a:pt x="644" y="6572"/>
                      <a:pt x="1215" y="6334"/>
                      <a:pt x="1810" y="6144"/>
                    </a:cubicBezTo>
                    <a:lnTo>
                      <a:pt x="1798"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09" name="Google Shape;1491;p45">
                <a:extLst>
                  <a:ext uri="{FF2B5EF4-FFF2-40B4-BE49-F238E27FC236}">
                    <a16:creationId xmlns:a16="http://schemas.microsoft.com/office/drawing/2014/main" id="{06BFD280-3412-BC35-32F2-7B923F0629A1}"/>
                  </a:ext>
                </a:extLst>
              </p:cNvPr>
              <p:cNvSpPr/>
              <p:nvPr/>
            </p:nvSpPr>
            <p:spPr>
              <a:xfrm>
                <a:off x="3772076" y="2561401"/>
                <a:ext cx="76691" cy="293468"/>
              </a:xfrm>
              <a:custGeom>
                <a:avLst/>
                <a:gdLst/>
                <a:ahLst/>
                <a:cxnLst/>
                <a:rect l="l" t="t" r="r" b="b"/>
                <a:pathLst>
                  <a:path w="1811" h="6930" extrusionOk="0">
                    <a:moveTo>
                      <a:pt x="1798" y="0"/>
                    </a:moveTo>
                    <a:cubicBezTo>
                      <a:pt x="1191" y="191"/>
                      <a:pt x="632" y="429"/>
                      <a:pt x="120" y="714"/>
                    </a:cubicBezTo>
                    <a:cubicBezTo>
                      <a:pt x="72" y="738"/>
                      <a:pt x="36" y="750"/>
                      <a:pt x="1" y="774"/>
                    </a:cubicBezTo>
                    <a:lnTo>
                      <a:pt x="12" y="6929"/>
                    </a:lnTo>
                    <a:cubicBezTo>
                      <a:pt x="48" y="6906"/>
                      <a:pt x="96" y="6882"/>
                      <a:pt x="132" y="6858"/>
                    </a:cubicBezTo>
                    <a:cubicBezTo>
                      <a:pt x="644" y="6572"/>
                      <a:pt x="1215" y="6334"/>
                      <a:pt x="1810" y="6144"/>
                    </a:cubicBezTo>
                    <a:lnTo>
                      <a:pt x="1798"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0" name="Google Shape;1492;p45">
                <a:extLst>
                  <a:ext uri="{FF2B5EF4-FFF2-40B4-BE49-F238E27FC236}">
                    <a16:creationId xmlns:a16="http://schemas.microsoft.com/office/drawing/2014/main" id="{608DC7CD-DFFB-8DD3-FA6E-59EF58EFDA69}"/>
                  </a:ext>
                </a:extLst>
              </p:cNvPr>
              <p:cNvSpPr/>
              <p:nvPr/>
            </p:nvSpPr>
            <p:spPr>
              <a:xfrm>
                <a:off x="3767545" y="2594135"/>
                <a:ext cx="5082" cy="263274"/>
              </a:xfrm>
              <a:custGeom>
                <a:avLst/>
                <a:gdLst/>
                <a:ahLst/>
                <a:cxnLst/>
                <a:rect l="l" t="t" r="r" b="b"/>
                <a:pathLst>
                  <a:path w="120" h="6217" extrusionOk="0">
                    <a:moveTo>
                      <a:pt x="108" y="1"/>
                    </a:moveTo>
                    <a:cubicBezTo>
                      <a:pt x="72" y="25"/>
                      <a:pt x="36" y="49"/>
                      <a:pt x="0" y="72"/>
                    </a:cubicBezTo>
                    <a:lnTo>
                      <a:pt x="24" y="6216"/>
                    </a:lnTo>
                    <a:cubicBezTo>
                      <a:pt x="60" y="6192"/>
                      <a:pt x="84" y="6168"/>
                      <a:pt x="119" y="6156"/>
                    </a:cubicBezTo>
                    <a:lnTo>
                      <a:pt x="108" y="1"/>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1" name="Google Shape;1493;p45">
                <a:extLst>
                  <a:ext uri="{FF2B5EF4-FFF2-40B4-BE49-F238E27FC236}">
                    <a16:creationId xmlns:a16="http://schemas.microsoft.com/office/drawing/2014/main" id="{852F41F6-1262-883F-4784-C2728179C8C3}"/>
                  </a:ext>
                </a:extLst>
              </p:cNvPr>
              <p:cNvSpPr/>
              <p:nvPr/>
            </p:nvSpPr>
            <p:spPr>
              <a:xfrm>
                <a:off x="3767545" y="2594135"/>
                <a:ext cx="5082" cy="263274"/>
              </a:xfrm>
              <a:custGeom>
                <a:avLst/>
                <a:gdLst/>
                <a:ahLst/>
                <a:cxnLst/>
                <a:rect l="l" t="t" r="r" b="b"/>
                <a:pathLst>
                  <a:path w="120" h="6217" extrusionOk="0">
                    <a:moveTo>
                      <a:pt x="108" y="1"/>
                    </a:moveTo>
                    <a:cubicBezTo>
                      <a:pt x="72" y="25"/>
                      <a:pt x="36" y="49"/>
                      <a:pt x="0" y="72"/>
                    </a:cubicBezTo>
                    <a:lnTo>
                      <a:pt x="24" y="6216"/>
                    </a:lnTo>
                    <a:cubicBezTo>
                      <a:pt x="60" y="6192"/>
                      <a:pt x="84" y="6168"/>
                      <a:pt x="119" y="6156"/>
                    </a:cubicBezTo>
                    <a:lnTo>
                      <a:pt x="108" y="1"/>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2" name="Google Shape;1494;p45">
                <a:extLst>
                  <a:ext uri="{FF2B5EF4-FFF2-40B4-BE49-F238E27FC236}">
                    <a16:creationId xmlns:a16="http://schemas.microsoft.com/office/drawing/2014/main" id="{84013767-8D7C-D7DB-5D1E-F628CAF52D03}"/>
                  </a:ext>
                </a:extLst>
              </p:cNvPr>
              <p:cNvSpPr/>
              <p:nvPr/>
            </p:nvSpPr>
            <p:spPr>
              <a:xfrm>
                <a:off x="3725707" y="2597184"/>
                <a:ext cx="42898" cy="292494"/>
              </a:xfrm>
              <a:custGeom>
                <a:avLst/>
                <a:gdLst/>
                <a:ahLst/>
                <a:cxnLst/>
                <a:rect l="l" t="t" r="r" b="b"/>
                <a:pathLst>
                  <a:path w="1013" h="6907" extrusionOk="0">
                    <a:moveTo>
                      <a:pt x="988" y="0"/>
                    </a:moveTo>
                    <a:cubicBezTo>
                      <a:pt x="607" y="239"/>
                      <a:pt x="286" y="500"/>
                      <a:pt x="0" y="762"/>
                    </a:cubicBezTo>
                    <a:lnTo>
                      <a:pt x="12" y="6906"/>
                    </a:lnTo>
                    <a:cubicBezTo>
                      <a:pt x="298" y="6644"/>
                      <a:pt x="631" y="6382"/>
                      <a:pt x="1012" y="6144"/>
                    </a:cubicBezTo>
                    <a:lnTo>
                      <a:pt x="988" y="0"/>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3" name="Google Shape;1495;p45">
                <a:extLst>
                  <a:ext uri="{FF2B5EF4-FFF2-40B4-BE49-F238E27FC236}">
                    <a16:creationId xmlns:a16="http://schemas.microsoft.com/office/drawing/2014/main" id="{4AF8CE54-DCE8-D639-171F-969E6132098C}"/>
                  </a:ext>
                </a:extLst>
              </p:cNvPr>
              <p:cNvSpPr/>
              <p:nvPr/>
            </p:nvSpPr>
            <p:spPr>
              <a:xfrm>
                <a:off x="3705042" y="2629453"/>
                <a:ext cx="21216" cy="283389"/>
              </a:xfrm>
              <a:custGeom>
                <a:avLst/>
                <a:gdLst/>
                <a:ahLst/>
                <a:cxnLst/>
                <a:rect l="l" t="t" r="r" b="b"/>
                <a:pathLst>
                  <a:path w="501" h="6692" extrusionOk="0">
                    <a:moveTo>
                      <a:pt x="488" y="0"/>
                    </a:moveTo>
                    <a:cubicBezTo>
                      <a:pt x="310" y="179"/>
                      <a:pt x="143" y="358"/>
                      <a:pt x="0" y="548"/>
                    </a:cubicBezTo>
                    <a:lnTo>
                      <a:pt x="12" y="6692"/>
                    </a:lnTo>
                    <a:cubicBezTo>
                      <a:pt x="155" y="6501"/>
                      <a:pt x="322" y="6323"/>
                      <a:pt x="500" y="6144"/>
                    </a:cubicBezTo>
                    <a:lnTo>
                      <a:pt x="488"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4" name="Google Shape;1496;p45">
                <a:extLst>
                  <a:ext uri="{FF2B5EF4-FFF2-40B4-BE49-F238E27FC236}">
                    <a16:creationId xmlns:a16="http://schemas.microsoft.com/office/drawing/2014/main" id="{90043EF8-4CBA-514E-12BC-4993D07D20C0}"/>
                  </a:ext>
                </a:extLst>
              </p:cNvPr>
              <p:cNvSpPr/>
              <p:nvPr/>
            </p:nvSpPr>
            <p:spPr>
              <a:xfrm>
                <a:off x="3691914" y="2652659"/>
                <a:ext cx="13636" cy="280340"/>
              </a:xfrm>
              <a:custGeom>
                <a:avLst/>
                <a:gdLst/>
                <a:ahLst/>
                <a:cxnLst/>
                <a:rect l="l" t="t" r="r" b="b"/>
                <a:pathLst>
                  <a:path w="322" h="6620" extrusionOk="0">
                    <a:moveTo>
                      <a:pt x="310" y="0"/>
                    </a:moveTo>
                    <a:cubicBezTo>
                      <a:pt x="191" y="155"/>
                      <a:pt x="84" y="310"/>
                      <a:pt x="0" y="476"/>
                    </a:cubicBezTo>
                    <a:lnTo>
                      <a:pt x="12" y="6620"/>
                    </a:lnTo>
                    <a:cubicBezTo>
                      <a:pt x="108" y="6465"/>
                      <a:pt x="203" y="6298"/>
                      <a:pt x="322" y="6144"/>
                    </a:cubicBezTo>
                    <a:lnTo>
                      <a:pt x="310"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5" name="Google Shape;1497;p45">
                <a:extLst>
                  <a:ext uri="{FF2B5EF4-FFF2-40B4-BE49-F238E27FC236}">
                    <a16:creationId xmlns:a16="http://schemas.microsoft.com/office/drawing/2014/main" id="{4937C5F1-B985-CC12-D14B-3E53449AC793}"/>
                  </a:ext>
                </a:extLst>
              </p:cNvPr>
              <p:cNvSpPr/>
              <p:nvPr/>
            </p:nvSpPr>
            <p:spPr>
              <a:xfrm>
                <a:off x="3683360" y="2672816"/>
                <a:ext cx="9105" cy="279366"/>
              </a:xfrm>
              <a:custGeom>
                <a:avLst/>
                <a:gdLst/>
                <a:ahLst/>
                <a:cxnLst/>
                <a:rect l="l" t="t" r="r" b="b"/>
                <a:pathLst>
                  <a:path w="215" h="6597" extrusionOk="0">
                    <a:moveTo>
                      <a:pt x="202" y="0"/>
                    </a:moveTo>
                    <a:cubicBezTo>
                      <a:pt x="119" y="143"/>
                      <a:pt x="48" y="298"/>
                      <a:pt x="0" y="453"/>
                    </a:cubicBezTo>
                    <a:lnTo>
                      <a:pt x="12" y="6596"/>
                    </a:lnTo>
                    <a:cubicBezTo>
                      <a:pt x="72" y="6442"/>
                      <a:pt x="131" y="6299"/>
                      <a:pt x="214" y="6144"/>
                    </a:cubicBezTo>
                    <a:lnTo>
                      <a:pt x="202" y="0"/>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6" name="Google Shape;1498;p45">
                <a:extLst>
                  <a:ext uri="{FF2B5EF4-FFF2-40B4-BE49-F238E27FC236}">
                    <a16:creationId xmlns:a16="http://schemas.microsoft.com/office/drawing/2014/main" id="{CFE2956A-8558-7D69-D90E-06CBE1FFDA2E}"/>
                  </a:ext>
                </a:extLst>
              </p:cNvPr>
              <p:cNvSpPr/>
              <p:nvPr/>
            </p:nvSpPr>
            <p:spPr>
              <a:xfrm>
                <a:off x="3678321" y="2691957"/>
                <a:ext cx="5548" cy="278858"/>
              </a:xfrm>
              <a:custGeom>
                <a:avLst/>
                <a:gdLst/>
                <a:ahLst/>
                <a:cxnLst/>
                <a:rect l="l" t="t" r="r" b="b"/>
                <a:pathLst>
                  <a:path w="131" h="6585" extrusionOk="0">
                    <a:moveTo>
                      <a:pt x="119" y="1"/>
                    </a:moveTo>
                    <a:cubicBezTo>
                      <a:pt x="60" y="144"/>
                      <a:pt x="24" y="287"/>
                      <a:pt x="0" y="429"/>
                    </a:cubicBezTo>
                    <a:lnTo>
                      <a:pt x="12" y="6585"/>
                    </a:lnTo>
                    <a:cubicBezTo>
                      <a:pt x="36" y="6430"/>
                      <a:pt x="83" y="6287"/>
                      <a:pt x="131" y="6144"/>
                    </a:cubicBezTo>
                    <a:lnTo>
                      <a:pt x="119" y="1"/>
                    </a:ln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7" name="Google Shape;1499;p45">
                <a:extLst>
                  <a:ext uri="{FF2B5EF4-FFF2-40B4-BE49-F238E27FC236}">
                    <a16:creationId xmlns:a16="http://schemas.microsoft.com/office/drawing/2014/main" id="{F7638805-3B66-9068-7464-FABA09916ECE}"/>
                  </a:ext>
                </a:extLst>
              </p:cNvPr>
              <p:cNvSpPr/>
              <p:nvPr/>
            </p:nvSpPr>
            <p:spPr>
              <a:xfrm>
                <a:off x="4733046" y="2713131"/>
                <a:ext cx="2583" cy="260734"/>
              </a:xfrm>
              <a:custGeom>
                <a:avLst/>
                <a:gdLst/>
                <a:ahLst/>
                <a:cxnLst/>
                <a:rect l="l" t="t" r="r" b="b"/>
                <a:pathLst>
                  <a:path w="61" h="6157" extrusionOk="0">
                    <a:moveTo>
                      <a:pt x="1" y="1"/>
                    </a:moveTo>
                    <a:lnTo>
                      <a:pt x="13" y="6144"/>
                    </a:lnTo>
                    <a:lnTo>
                      <a:pt x="60" y="6156"/>
                    </a:lnTo>
                    <a:lnTo>
                      <a:pt x="60" y="6156"/>
                    </a:lnTo>
                    <a:lnTo>
                      <a:pt x="37" y="13"/>
                    </a:lnTo>
                    <a:lnTo>
                      <a:pt x="1" y="1"/>
                    </a:ln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8" name="Google Shape;1500;p45">
                <a:extLst>
                  <a:ext uri="{FF2B5EF4-FFF2-40B4-BE49-F238E27FC236}">
                    <a16:creationId xmlns:a16="http://schemas.microsoft.com/office/drawing/2014/main" id="{F621BEF8-3BAD-E017-05C6-3ABECA639951}"/>
                  </a:ext>
                </a:extLst>
              </p:cNvPr>
              <p:cNvSpPr/>
              <p:nvPr/>
            </p:nvSpPr>
            <p:spPr>
              <a:xfrm>
                <a:off x="4687185" y="2705593"/>
                <a:ext cx="46413" cy="267763"/>
              </a:xfrm>
              <a:custGeom>
                <a:avLst/>
                <a:gdLst/>
                <a:ahLst/>
                <a:cxnLst/>
                <a:rect l="l" t="t" r="r" b="b"/>
                <a:pathLst>
                  <a:path w="1096" h="6323" extrusionOk="0">
                    <a:moveTo>
                      <a:pt x="0" y="0"/>
                    </a:moveTo>
                    <a:lnTo>
                      <a:pt x="24" y="6144"/>
                    </a:lnTo>
                    <a:cubicBezTo>
                      <a:pt x="358" y="6215"/>
                      <a:pt x="715" y="6275"/>
                      <a:pt x="1096" y="6322"/>
                    </a:cubicBezTo>
                    <a:lnTo>
                      <a:pt x="1084" y="179"/>
                    </a:lnTo>
                    <a:cubicBezTo>
                      <a:pt x="703" y="131"/>
                      <a:pt x="346" y="72"/>
                      <a:pt x="0" y="0"/>
                    </a:cubicBez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19" name="Google Shape;1501;p45">
                <a:extLst>
                  <a:ext uri="{FF2B5EF4-FFF2-40B4-BE49-F238E27FC236}">
                    <a16:creationId xmlns:a16="http://schemas.microsoft.com/office/drawing/2014/main" id="{9E9AFAE7-973C-2909-2702-B0FFF5D4E7C6}"/>
                  </a:ext>
                </a:extLst>
              </p:cNvPr>
              <p:cNvSpPr/>
              <p:nvPr/>
            </p:nvSpPr>
            <p:spPr>
              <a:xfrm>
                <a:off x="4648353" y="2696488"/>
                <a:ext cx="39891" cy="269288"/>
              </a:xfrm>
              <a:custGeom>
                <a:avLst/>
                <a:gdLst/>
                <a:ahLst/>
                <a:cxnLst/>
                <a:rect l="l" t="t" r="r" b="b"/>
                <a:pathLst>
                  <a:path w="942" h="6359" extrusionOk="0">
                    <a:moveTo>
                      <a:pt x="1" y="1"/>
                    </a:moveTo>
                    <a:lnTo>
                      <a:pt x="24" y="6145"/>
                    </a:lnTo>
                    <a:cubicBezTo>
                      <a:pt x="310" y="6228"/>
                      <a:pt x="620" y="6299"/>
                      <a:pt x="941" y="6359"/>
                    </a:cubicBezTo>
                    <a:lnTo>
                      <a:pt x="917" y="215"/>
                    </a:lnTo>
                    <a:cubicBezTo>
                      <a:pt x="596" y="144"/>
                      <a:pt x="298" y="72"/>
                      <a:pt x="1" y="1"/>
                    </a:cubicBezTo>
                    <a:close/>
                  </a:path>
                </a:pathLst>
              </a:custGeom>
              <a:solidFill>
                <a:srgbClr val="31313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0" name="Google Shape;1502;p45">
                <a:extLst>
                  <a:ext uri="{FF2B5EF4-FFF2-40B4-BE49-F238E27FC236}">
                    <a16:creationId xmlns:a16="http://schemas.microsoft.com/office/drawing/2014/main" id="{036AC065-D9DD-399C-80C5-838EB21ED54F}"/>
                  </a:ext>
                </a:extLst>
              </p:cNvPr>
              <p:cNvSpPr/>
              <p:nvPr/>
            </p:nvSpPr>
            <p:spPr>
              <a:xfrm>
                <a:off x="4610029" y="2683403"/>
                <a:ext cx="39383" cy="273311"/>
              </a:xfrm>
              <a:custGeom>
                <a:avLst/>
                <a:gdLst/>
                <a:ahLst/>
                <a:cxnLst/>
                <a:rect l="l" t="t" r="r" b="b"/>
                <a:pathLst>
                  <a:path w="930" h="6454" extrusionOk="0">
                    <a:moveTo>
                      <a:pt x="1" y="0"/>
                    </a:moveTo>
                    <a:lnTo>
                      <a:pt x="25" y="6156"/>
                    </a:lnTo>
                    <a:cubicBezTo>
                      <a:pt x="310" y="6263"/>
                      <a:pt x="608" y="6358"/>
                      <a:pt x="929" y="6454"/>
                    </a:cubicBezTo>
                    <a:lnTo>
                      <a:pt x="918" y="310"/>
                    </a:lnTo>
                    <a:cubicBezTo>
                      <a:pt x="584" y="215"/>
                      <a:pt x="287" y="119"/>
                      <a:pt x="1" y="0"/>
                    </a:cubicBezTo>
                    <a:close/>
                  </a:path>
                </a:pathLst>
              </a:custGeom>
              <a:solidFill>
                <a:srgbClr val="30303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1" name="Google Shape;1503;p45">
                <a:extLst>
                  <a:ext uri="{FF2B5EF4-FFF2-40B4-BE49-F238E27FC236}">
                    <a16:creationId xmlns:a16="http://schemas.microsoft.com/office/drawing/2014/main" id="{E5413B9C-D1FD-3178-51D1-B05BC588C0C1}"/>
                  </a:ext>
                </a:extLst>
              </p:cNvPr>
              <p:cNvSpPr/>
              <p:nvPr/>
            </p:nvSpPr>
            <p:spPr>
              <a:xfrm>
                <a:off x="4467364" y="2527608"/>
                <a:ext cx="143727" cy="416488"/>
              </a:xfrm>
              <a:custGeom>
                <a:avLst/>
                <a:gdLst/>
                <a:ahLst/>
                <a:cxnLst/>
                <a:rect l="l" t="t" r="r" b="b"/>
                <a:pathLst>
                  <a:path w="3394" h="9835" extrusionOk="0">
                    <a:moveTo>
                      <a:pt x="0" y="0"/>
                    </a:moveTo>
                    <a:lnTo>
                      <a:pt x="24" y="6156"/>
                    </a:lnTo>
                    <a:cubicBezTo>
                      <a:pt x="24" y="7287"/>
                      <a:pt x="774" y="8430"/>
                      <a:pt x="2274" y="9299"/>
                    </a:cubicBezTo>
                    <a:cubicBezTo>
                      <a:pt x="2620" y="9502"/>
                      <a:pt x="2989" y="9680"/>
                      <a:pt x="3394" y="9835"/>
                    </a:cubicBezTo>
                    <a:lnTo>
                      <a:pt x="3370" y="3679"/>
                    </a:lnTo>
                    <a:cubicBezTo>
                      <a:pt x="2965" y="3525"/>
                      <a:pt x="2596" y="3346"/>
                      <a:pt x="2251" y="3155"/>
                    </a:cubicBezTo>
                    <a:cubicBezTo>
                      <a:pt x="750" y="2286"/>
                      <a:pt x="12" y="1143"/>
                      <a:pt x="0" y="0"/>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2" name="Google Shape;1504;p45">
                <a:extLst>
                  <a:ext uri="{FF2B5EF4-FFF2-40B4-BE49-F238E27FC236}">
                    <a16:creationId xmlns:a16="http://schemas.microsoft.com/office/drawing/2014/main" id="{7319D8A3-380C-69B9-33B4-60F659310A55}"/>
                  </a:ext>
                </a:extLst>
              </p:cNvPr>
              <p:cNvSpPr/>
              <p:nvPr/>
            </p:nvSpPr>
            <p:spPr>
              <a:xfrm>
                <a:off x="4815241" y="2716180"/>
                <a:ext cx="1059" cy="260183"/>
              </a:xfrm>
              <a:custGeom>
                <a:avLst/>
                <a:gdLst/>
                <a:ahLst/>
                <a:cxnLst/>
                <a:rect l="l" t="t" r="r" b="b"/>
                <a:pathLst>
                  <a:path w="25" h="6144" extrusionOk="0">
                    <a:moveTo>
                      <a:pt x="1" y="0"/>
                    </a:moveTo>
                    <a:lnTo>
                      <a:pt x="13" y="6144"/>
                    </a:lnTo>
                    <a:lnTo>
                      <a:pt x="24" y="6144"/>
                    </a:lnTo>
                    <a:lnTo>
                      <a:pt x="1"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3" name="Google Shape;1505;p45">
                <a:extLst>
                  <a:ext uri="{FF2B5EF4-FFF2-40B4-BE49-F238E27FC236}">
                    <a16:creationId xmlns:a16="http://schemas.microsoft.com/office/drawing/2014/main" id="{01CEDEC1-2457-5DF9-CF49-EAA87D940FD8}"/>
                  </a:ext>
                </a:extLst>
              </p:cNvPr>
              <p:cNvSpPr/>
              <p:nvPr/>
            </p:nvSpPr>
            <p:spPr>
              <a:xfrm>
                <a:off x="4781956" y="2716180"/>
                <a:ext cx="33836" cy="260691"/>
              </a:xfrm>
              <a:custGeom>
                <a:avLst/>
                <a:gdLst/>
                <a:ahLst/>
                <a:cxnLst/>
                <a:rect l="l" t="t" r="r" b="b"/>
                <a:pathLst>
                  <a:path w="799" h="6156" extrusionOk="0">
                    <a:moveTo>
                      <a:pt x="787" y="0"/>
                    </a:moveTo>
                    <a:cubicBezTo>
                      <a:pt x="656" y="6"/>
                      <a:pt x="525" y="9"/>
                      <a:pt x="394" y="9"/>
                    </a:cubicBezTo>
                    <a:cubicBezTo>
                      <a:pt x="263" y="9"/>
                      <a:pt x="132" y="6"/>
                      <a:pt x="1" y="0"/>
                    </a:cubicBezTo>
                    <a:lnTo>
                      <a:pt x="1" y="0"/>
                    </a:lnTo>
                    <a:lnTo>
                      <a:pt x="25" y="6156"/>
                    </a:lnTo>
                    <a:cubicBezTo>
                      <a:pt x="287" y="6156"/>
                      <a:pt x="548" y="6156"/>
                      <a:pt x="799" y="6144"/>
                    </a:cubicBezTo>
                    <a:lnTo>
                      <a:pt x="787" y="0"/>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4" name="Google Shape;1506;p45">
                <a:extLst>
                  <a:ext uri="{FF2B5EF4-FFF2-40B4-BE49-F238E27FC236}">
                    <a16:creationId xmlns:a16="http://schemas.microsoft.com/office/drawing/2014/main" id="{5827F1CE-27E5-6DB4-3767-1922E7D5F2DE}"/>
                  </a:ext>
                </a:extLst>
              </p:cNvPr>
              <p:cNvSpPr/>
              <p:nvPr/>
            </p:nvSpPr>
            <p:spPr>
              <a:xfrm>
                <a:off x="4750197" y="2714655"/>
                <a:ext cx="32819" cy="262216"/>
              </a:xfrm>
              <a:custGeom>
                <a:avLst/>
                <a:gdLst/>
                <a:ahLst/>
                <a:cxnLst/>
                <a:rect l="l" t="t" r="r" b="b"/>
                <a:pathLst>
                  <a:path w="775" h="6192" extrusionOk="0">
                    <a:moveTo>
                      <a:pt x="1" y="1"/>
                    </a:moveTo>
                    <a:lnTo>
                      <a:pt x="13" y="6156"/>
                    </a:lnTo>
                    <a:cubicBezTo>
                      <a:pt x="263" y="6168"/>
                      <a:pt x="513" y="6180"/>
                      <a:pt x="775" y="6192"/>
                    </a:cubicBezTo>
                    <a:lnTo>
                      <a:pt x="751" y="36"/>
                    </a:lnTo>
                    <a:cubicBezTo>
                      <a:pt x="501" y="36"/>
                      <a:pt x="251" y="24"/>
                      <a:pt x="1" y="1"/>
                    </a:cubicBez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5" name="Google Shape;1507;p45">
                <a:extLst>
                  <a:ext uri="{FF2B5EF4-FFF2-40B4-BE49-F238E27FC236}">
                    <a16:creationId xmlns:a16="http://schemas.microsoft.com/office/drawing/2014/main" id="{F18CD2C3-D500-CD3E-0227-FB8EEB94CA36}"/>
                  </a:ext>
                </a:extLst>
              </p:cNvPr>
              <p:cNvSpPr/>
              <p:nvPr/>
            </p:nvSpPr>
            <p:spPr>
              <a:xfrm>
                <a:off x="4734571" y="2713639"/>
                <a:ext cx="16177" cy="261750"/>
              </a:xfrm>
              <a:custGeom>
                <a:avLst/>
                <a:gdLst/>
                <a:ahLst/>
                <a:cxnLst/>
                <a:rect l="l" t="t" r="r" b="b"/>
                <a:pathLst>
                  <a:path w="382" h="6181" extrusionOk="0">
                    <a:moveTo>
                      <a:pt x="1" y="1"/>
                    </a:moveTo>
                    <a:lnTo>
                      <a:pt x="24" y="6144"/>
                    </a:lnTo>
                    <a:cubicBezTo>
                      <a:pt x="143" y="6156"/>
                      <a:pt x="263" y="6168"/>
                      <a:pt x="382" y="6180"/>
                    </a:cubicBezTo>
                    <a:lnTo>
                      <a:pt x="370" y="25"/>
                    </a:lnTo>
                    <a:cubicBezTo>
                      <a:pt x="251" y="25"/>
                      <a:pt x="120" y="13"/>
                      <a:pt x="1" y="1"/>
                    </a:cubicBez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6" name="Google Shape;1508;p45">
                <a:extLst>
                  <a:ext uri="{FF2B5EF4-FFF2-40B4-BE49-F238E27FC236}">
                    <a16:creationId xmlns:a16="http://schemas.microsoft.com/office/drawing/2014/main" id="{332BBB7E-6141-8216-57F6-1B7AE2B12FAE}"/>
                  </a:ext>
                </a:extLst>
              </p:cNvPr>
              <p:cNvSpPr/>
              <p:nvPr/>
            </p:nvSpPr>
            <p:spPr>
              <a:xfrm>
                <a:off x="4329695" y="2716180"/>
                <a:ext cx="243075" cy="400861"/>
              </a:xfrm>
              <a:custGeom>
                <a:avLst/>
                <a:gdLst/>
                <a:ahLst/>
                <a:cxnLst/>
                <a:rect l="l" t="t" r="r" b="b"/>
                <a:pathLst>
                  <a:path w="5740" h="9466" extrusionOk="0">
                    <a:moveTo>
                      <a:pt x="1" y="0"/>
                    </a:moveTo>
                    <a:lnTo>
                      <a:pt x="25" y="6144"/>
                    </a:lnTo>
                    <a:lnTo>
                      <a:pt x="5740" y="9466"/>
                    </a:lnTo>
                    <a:lnTo>
                      <a:pt x="5716" y="3322"/>
                    </a:lnTo>
                    <a:lnTo>
                      <a:pt x="1" y="0"/>
                    </a:lnTo>
                    <a:close/>
                  </a:path>
                </a:pathLst>
              </a:custGeom>
              <a:solidFill>
                <a:srgbClr val="4040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7" name="Google Shape;1509;p45">
                <a:extLst>
                  <a:ext uri="{FF2B5EF4-FFF2-40B4-BE49-F238E27FC236}">
                    <a16:creationId xmlns:a16="http://schemas.microsoft.com/office/drawing/2014/main" id="{1FA7B17A-8077-7A2F-E89A-DC3DCE09AB2B}"/>
                  </a:ext>
                </a:extLst>
              </p:cNvPr>
              <p:cNvSpPr/>
              <p:nvPr/>
            </p:nvSpPr>
            <p:spPr>
              <a:xfrm>
                <a:off x="4329695" y="2716180"/>
                <a:ext cx="1567" cy="271786"/>
              </a:xfrm>
              <a:custGeom>
                <a:avLst/>
                <a:gdLst/>
                <a:ahLst/>
                <a:cxnLst/>
                <a:rect l="l" t="t" r="r" b="b"/>
                <a:pathLst>
                  <a:path w="37" h="6418" extrusionOk="0">
                    <a:moveTo>
                      <a:pt x="1" y="0"/>
                    </a:moveTo>
                    <a:lnTo>
                      <a:pt x="25" y="6144"/>
                    </a:lnTo>
                    <a:cubicBezTo>
                      <a:pt x="34" y="6219"/>
                      <a:pt x="36" y="6286"/>
                      <a:pt x="36" y="6358"/>
                    </a:cubicBezTo>
                    <a:lnTo>
                      <a:pt x="36" y="6358"/>
                    </a:lnTo>
                    <a:lnTo>
                      <a:pt x="25" y="274"/>
                    </a:lnTo>
                    <a:cubicBezTo>
                      <a:pt x="13" y="179"/>
                      <a:pt x="13" y="84"/>
                      <a:pt x="1" y="0"/>
                    </a:cubicBezTo>
                    <a:close/>
                    <a:moveTo>
                      <a:pt x="36" y="6358"/>
                    </a:moveTo>
                    <a:lnTo>
                      <a:pt x="37" y="6418"/>
                    </a:lnTo>
                    <a:cubicBezTo>
                      <a:pt x="37" y="6397"/>
                      <a:pt x="37" y="6378"/>
                      <a:pt x="36" y="6358"/>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8" name="Google Shape;1510;p45">
                <a:extLst>
                  <a:ext uri="{FF2B5EF4-FFF2-40B4-BE49-F238E27FC236}">
                    <a16:creationId xmlns:a16="http://schemas.microsoft.com/office/drawing/2014/main" id="{AB64181A-584F-5B68-90D9-CD5E87A2A75F}"/>
                  </a:ext>
                </a:extLst>
              </p:cNvPr>
              <p:cNvSpPr/>
              <p:nvPr/>
            </p:nvSpPr>
            <p:spPr>
              <a:xfrm>
                <a:off x="3678321" y="2691957"/>
                <a:ext cx="5548" cy="278858"/>
              </a:xfrm>
              <a:custGeom>
                <a:avLst/>
                <a:gdLst/>
                <a:ahLst/>
                <a:cxnLst/>
                <a:rect l="l" t="t" r="r" b="b"/>
                <a:pathLst>
                  <a:path w="131" h="6585" extrusionOk="0">
                    <a:moveTo>
                      <a:pt x="119" y="1"/>
                    </a:moveTo>
                    <a:cubicBezTo>
                      <a:pt x="60" y="144"/>
                      <a:pt x="24" y="287"/>
                      <a:pt x="0" y="429"/>
                    </a:cubicBezTo>
                    <a:lnTo>
                      <a:pt x="12" y="6585"/>
                    </a:lnTo>
                    <a:cubicBezTo>
                      <a:pt x="36" y="6430"/>
                      <a:pt x="83" y="6287"/>
                      <a:pt x="131" y="6144"/>
                    </a:cubicBezTo>
                    <a:lnTo>
                      <a:pt x="119" y="1"/>
                    </a:ln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29" name="Google Shape;1511;p45">
                <a:extLst>
                  <a:ext uri="{FF2B5EF4-FFF2-40B4-BE49-F238E27FC236}">
                    <a16:creationId xmlns:a16="http://schemas.microsoft.com/office/drawing/2014/main" id="{47AF9C8B-4E3E-5C08-B46C-D4450EDF0005}"/>
                  </a:ext>
                </a:extLst>
              </p:cNvPr>
              <p:cNvSpPr/>
              <p:nvPr/>
            </p:nvSpPr>
            <p:spPr>
              <a:xfrm>
                <a:off x="3676288" y="2710124"/>
                <a:ext cx="2541" cy="279366"/>
              </a:xfrm>
              <a:custGeom>
                <a:avLst/>
                <a:gdLst/>
                <a:ahLst/>
                <a:cxnLst/>
                <a:rect l="l" t="t" r="r" b="b"/>
                <a:pathLst>
                  <a:path w="60" h="6597" extrusionOk="0">
                    <a:moveTo>
                      <a:pt x="48" y="0"/>
                    </a:moveTo>
                    <a:cubicBezTo>
                      <a:pt x="12" y="155"/>
                      <a:pt x="0" y="298"/>
                      <a:pt x="0" y="441"/>
                    </a:cubicBezTo>
                    <a:lnTo>
                      <a:pt x="12" y="6596"/>
                    </a:lnTo>
                    <a:cubicBezTo>
                      <a:pt x="24" y="6442"/>
                      <a:pt x="36" y="6299"/>
                      <a:pt x="60" y="6156"/>
                    </a:cubicBezTo>
                    <a:lnTo>
                      <a:pt x="48" y="0"/>
                    </a:ln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0" name="Google Shape;1512;p45">
                <a:extLst>
                  <a:ext uri="{FF2B5EF4-FFF2-40B4-BE49-F238E27FC236}">
                    <a16:creationId xmlns:a16="http://schemas.microsoft.com/office/drawing/2014/main" id="{5BB00D68-DBF6-7D4A-FB84-C9E008812A66}"/>
                  </a:ext>
                </a:extLst>
              </p:cNvPr>
              <p:cNvSpPr/>
              <p:nvPr/>
            </p:nvSpPr>
            <p:spPr>
              <a:xfrm>
                <a:off x="3676288" y="2728757"/>
                <a:ext cx="551" cy="262766"/>
              </a:xfrm>
              <a:custGeom>
                <a:avLst/>
                <a:gdLst/>
                <a:ahLst/>
                <a:cxnLst/>
                <a:rect l="l" t="t" r="r" b="b"/>
                <a:pathLst>
                  <a:path w="13" h="6205" extrusionOk="0">
                    <a:moveTo>
                      <a:pt x="0" y="1"/>
                    </a:moveTo>
                    <a:cubicBezTo>
                      <a:pt x="0" y="25"/>
                      <a:pt x="0" y="37"/>
                      <a:pt x="0" y="60"/>
                    </a:cubicBezTo>
                    <a:lnTo>
                      <a:pt x="12" y="6204"/>
                    </a:lnTo>
                    <a:cubicBezTo>
                      <a:pt x="12" y="6180"/>
                      <a:pt x="12" y="6168"/>
                      <a:pt x="12" y="6156"/>
                    </a:cubicBezTo>
                    <a:lnTo>
                      <a:pt x="0" y="1"/>
                    </a:ln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1" name="Google Shape;1513;p45">
                <a:extLst>
                  <a:ext uri="{FF2B5EF4-FFF2-40B4-BE49-F238E27FC236}">
                    <a16:creationId xmlns:a16="http://schemas.microsoft.com/office/drawing/2014/main" id="{655F6874-39A0-4908-FA9F-79A31AD48C1B}"/>
                  </a:ext>
                </a:extLst>
              </p:cNvPr>
              <p:cNvSpPr/>
              <p:nvPr/>
            </p:nvSpPr>
            <p:spPr>
              <a:xfrm>
                <a:off x="5083464" y="2796343"/>
                <a:ext cx="36842" cy="262724"/>
              </a:xfrm>
              <a:custGeom>
                <a:avLst/>
                <a:gdLst/>
                <a:ahLst/>
                <a:cxnLst/>
                <a:rect l="l" t="t" r="r" b="b"/>
                <a:pathLst>
                  <a:path w="870" h="6204" extrusionOk="0">
                    <a:moveTo>
                      <a:pt x="846" y="0"/>
                    </a:moveTo>
                    <a:cubicBezTo>
                      <a:pt x="560" y="12"/>
                      <a:pt x="275" y="24"/>
                      <a:pt x="1" y="60"/>
                    </a:cubicBezTo>
                    <a:lnTo>
                      <a:pt x="13" y="6204"/>
                    </a:lnTo>
                    <a:cubicBezTo>
                      <a:pt x="298" y="6168"/>
                      <a:pt x="584" y="6156"/>
                      <a:pt x="870" y="6144"/>
                    </a:cubicBezTo>
                    <a:lnTo>
                      <a:pt x="846"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2" name="Google Shape;1514;p45">
                <a:extLst>
                  <a:ext uri="{FF2B5EF4-FFF2-40B4-BE49-F238E27FC236}">
                    <a16:creationId xmlns:a16="http://schemas.microsoft.com/office/drawing/2014/main" id="{8EC764ED-4393-FE55-4AC4-F3556995B564}"/>
                  </a:ext>
                </a:extLst>
              </p:cNvPr>
              <p:cNvSpPr/>
              <p:nvPr/>
            </p:nvSpPr>
            <p:spPr>
              <a:xfrm>
                <a:off x="5042642" y="2798841"/>
                <a:ext cx="41374" cy="265773"/>
              </a:xfrm>
              <a:custGeom>
                <a:avLst/>
                <a:gdLst/>
                <a:ahLst/>
                <a:cxnLst/>
                <a:rect l="l" t="t" r="r" b="b"/>
                <a:pathLst>
                  <a:path w="977" h="6276" extrusionOk="0">
                    <a:moveTo>
                      <a:pt x="965" y="1"/>
                    </a:moveTo>
                    <a:cubicBezTo>
                      <a:pt x="631" y="25"/>
                      <a:pt x="310" y="72"/>
                      <a:pt x="0" y="132"/>
                    </a:cubicBezTo>
                    <a:lnTo>
                      <a:pt x="12" y="6275"/>
                    </a:lnTo>
                    <a:cubicBezTo>
                      <a:pt x="334" y="6216"/>
                      <a:pt x="655" y="6180"/>
                      <a:pt x="977" y="6145"/>
                    </a:cubicBezTo>
                    <a:lnTo>
                      <a:pt x="965" y="1"/>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3" name="Google Shape;1515;p45">
                <a:extLst>
                  <a:ext uri="{FF2B5EF4-FFF2-40B4-BE49-F238E27FC236}">
                    <a16:creationId xmlns:a16="http://schemas.microsoft.com/office/drawing/2014/main" id="{72C40E70-6B20-6BA7-E7CC-46CC8B18464A}"/>
                  </a:ext>
                </a:extLst>
              </p:cNvPr>
              <p:cNvSpPr/>
              <p:nvPr/>
            </p:nvSpPr>
            <p:spPr>
              <a:xfrm>
                <a:off x="4984161" y="2804389"/>
                <a:ext cx="59032" cy="274835"/>
              </a:xfrm>
              <a:custGeom>
                <a:avLst/>
                <a:gdLst/>
                <a:ahLst/>
                <a:cxnLst/>
                <a:rect l="l" t="t" r="r" b="b"/>
                <a:pathLst>
                  <a:path w="1394" h="6490" extrusionOk="0">
                    <a:moveTo>
                      <a:pt x="1381" y="1"/>
                    </a:moveTo>
                    <a:cubicBezTo>
                      <a:pt x="905" y="84"/>
                      <a:pt x="441" y="203"/>
                      <a:pt x="0" y="334"/>
                    </a:cubicBezTo>
                    <a:lnTo>
                      <a:pt x="12" y="6490"/>
                    </a:lnTo>
                    <a:cubicBezTo>
                      <a:pt x="465" y="6347"/>
                      <a:pt x="917" y="6228"/>
                      <a:pt x="1393" y="6144"/>
                    </a:cubicBezTo>
                    <a:lnTo>
                      <a:pt x="1381" y="1"/>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4" name="Google Shape;1516;p45">
                <a:extLst>
                  <a:ext uri="{FF2B5EF4-FFF2-40B4-BE49-F238E27FC236}">
                    <a16:creationId xmlns:a16="http://schemas.microsoft.com/office/drawing/2014/main" id="{CA7FC6E5-8FDD-BECF-4742-D9B41932153F}"/>
                  </a:ext>
                </a:extLst>
              </p:cNvPr>
              <p:cNvSpPr/>
              <p:nvPr/>
            </p:nvSpPr>
            <p:spPr>
              <a:xfrm>
                <a:off x="4898960" y="2818532"/>
                <a:ext cx="85754" cy="299524"/>
              </a:xfrm>
              <a:custGeom>
                <a:avLst/>
                <a:gdLst/>
                <a:ahLst/>
                <a:cxnLst/>
                <a:rect l="l" t="t" r="r" b="b"/>
                <a:pathLst>
                  <a:path w="2025" h="7073" extrusionOk="0">
                    <a:moveTo>
                      <a:pt x="2012" y="0"/>
                    </a:moveTo>
                    <a:cubicBezTo>
                      <a:pt x="1381" y="203"/>
                      <a:pt x="798" y="453"/>
                      <a:pt x="274" y="762"/>
                    </a:cubicBezTo>
                    <a:cubicBezTo>
                      <a:pt x="179" y="810"/>
                      <a:pt x="83" y="869"/>
                      <a:pt x="0" y="917"/>
                    </a:cubicBezTo>
                    <a:lnTo>
                      <a:pt x="12" y="7073"/>
                    </a:lnTo>
                    <a:cubicBezTo>
                      <a:pt x="107" y="7013"/>
                      <a:pt x="191" y="6953"/>
                      <a:pt x="286" y="6906"/>
                    </a:cubicBezTo>
                    <a:cubicBezTo>
                      <a:pt x="822" y="6596"/>
                      <a:pt x="1405" y="6346"/>
                      <a:pt x="2024" y="6156"/>
                    </a:cubicBezTo>
                    <a:lnTo>
                      <a:pt x="2012"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5" name="Google Shape;1517;p45">
                <a:extLst>
                  <a:ext uri="{FF2B5EF4-FFF2-40B4-BE49-F238E27FC236}">
                    <a16:creationId xmlns:a16="http://schemas.microsoft.com/office/drawing/2014/main" id="{9D6853D8-FC51-F071-EBB1-D20FE0426C65}"/>
                  </a:ext>
                </a:extLst>
              </p:cNvPr>
              <p:cNvSpPr/>
              <p:nvPr/>
            </p:nvSpPr>
            <p:spPr>
              <a:xfrm>
                <a:off x="5324966" y="2828103"/>
                <a:ext cx="144236" cy="416488"/>
              </a:xfrm>
              <a:custGeom>
                <a:avLst/>
                <a:gdLst/>
                <a:ahLst/>
                <a:cxnLst/>
                <a:rect l="l" t="t" r="r" b="b"/>
                <a:pathLst>
                  <a:path w="3406" h="9835" extrusionOk="0">
                    <a:moveTo>
                      <a:pt x="1" y="0"/>
                    </a:moveTo>
                    <a:lnTo>
                      <a:pt x="25" y="6144"/>
                    </a:lnTo>
                    <a:cubicBezTo>
                      <a:pt x="418" y="6299"/>
                      <a:pt x="799" y="6477"/>
                      <a:pt x="1144" y="6680"/>
                    </a:cubicBezTo>
                    <a:cubicBezTo>
                      <a:pt x="2644" y="7549"/>
                      <a:pt x="3394" y="8692"/>
                      <a:pt x="3406" y="9835"/>
                    </a:cubicBezTo>
                    <a:lnTo>
                      <a:pt x="3382" y="3679"/>
                    </a:lnTo>
                    <a:cubicBezTo>
                      <a:pt x="3382" y="2548"/>
                      <a:pt x="2632" y="1405"/>
                      <a:pt x="1132" y="536"/>
                    </a:cubicBezTo>
                    <a:cubicBezTo>
                      <a:pt x="775" y="334"/>
                      <a:pt x="394" y="155"/>
                      <a:pt x="1" y="0"/>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6" name="Google Shape;1518;p45">
                <a:extLst>
                  <a:ext uri="{FF2B5EF4-FFF2-40B4-BE49-F238E27FC236}">
                    <a16:creationId xmlns:a16="http://schemas.microsoft.com/office/drawing/2014/main" id="{39B350B7-0F24-DFEA-7896-B56F2FB0B694}"/>
                  </a:ext>
                </a:extLst>
              </p:cNvPr>
              <p:cNvSpPr/>
              <p:nvPr/>
            </p:nvSpPr>
            <p:spPr>
              <a:xfrm>
                <a:off x="5284652" y="2814975"/>
                <a:ext cx="41374" cy="273353"/>
              </a:xfrm>
              <a:custGeom>
                <a:avLst/>
                <a:gdLst/>
                <a:ahLst/>
                <a:cxnLst/>
                <a:rect l="l" t="t" r="r" b="b"/>
                <a:pathLst>
                  <a:path w="977" h="6455" extrusionOk="0">
                    <a:moveTo>
                      <a:pt x="0" y="1"/>
                    </a:moveTo>
                    <a:lnTo>
                      <a:pt x="12" y="6145"/>
                    </a:lnTo>
                    <a:cubicBezTo>
                      <a:pt x="346" y="6228"/>
                      <a:pt x="667" y="6335"/>
                      <a:pt x="977" y="6454"/>
                    </a:cubicBezTo>
                    <a:lnTo>
                      <a:pt x="953" y="310"/>
                    </a:lnTo>
                    <a:cubicBezTo>
                      <a:pt x="643" y="191"/>
                      <a:pt x="322" y="84"/>
                      <a:pt x="0" y="1"/>
                    </a:cubicBezTo>
                    <a:close/>
                  </a:path>
                </a:pathLst>
              </a:custGeom>
              <a:solidFill>
                <a:srgbClr val="30303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7" name="Google Shape;1519;p45">
                <a:extLst>
                  <a:ext uri="{FF2B5EF4-FFF2-40B4-BE49-F238E27FC236}">
                    <a16:creationId xmlns:a16="http://schemas.microsoft.com/office/drawing/2014/main" id="{6A77653F-F955-6F0A-FC09-B5B62C0C7A68}"/>
                  </a:ext>
                </a:extLst>
              </p:cNvPr>
              <p:cNvSpPr/>
              <p:nvPr/>
            </p:nvSpPr>
            <p:spPr>
              <a:xfrm>
                <a:off x="5249843" y="2806421"/>
                <a:ext cx="35360" cy="268780"/>
              </a:xfrm>
              <a:custGeom>
                <a:avLst/>
                <a:gdLst/>
                <a:ahLst/>
                <a:cxnLst/>
                <a:rect l="l" t="t" r="r" b="b"/>
                <a:pathLst>
                  <a:path w="835" h="6347" extrusionOk="0">
                    <a:moveTo>
                      <a:pt x="1" y="0"/>
                    </a:moveTo>
                    <a:lnTo>
                      <a:pt x="13" y="6144"/>
                    </a:lnTo>
                    <a:cubicBezTo>
                      <a:pt x="298" y="6204"/>
                      <a:pt x="572" y="6263"/>
                      <a:pt x="834" y="6347"/>
                    </a:cubicBezTo>
                    <a:lnTo>
                      <a:pt x="822" y="203"/>
                    </a:lnTo>
                    <a:cubicBezTo>
                      <a:pt x="548" y="120"/>
                      <a:pt x="275" y="60"/>
                      <a:pt x="1" y="0"/>
                    </a:cubicBezTo>
                    <a:close/>
                  </a:path>
                </a:pathLst>
              </a:custGeom>
              <a:solidFill>
                <a:srgbClr val="31313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8" name="Google Shape;1520;p45">
                <a:extLst>
                  <a:ext uri="{FF2B5EF4-FFF2-40B4-BE49-F238E27FC236}">
                    <a16:creationId xmlns:a16="http://schemas.microsoft.com/office/drawing/2014/main" id="{4D6745C3-88B9-1316-C0BC-15FB8E82D923}"/>
                  </a:ext>
                </a:extLst>
              </p:cNvPr>
              <p:cNvSpPr/>
              <p:nvPr/>
            </p:nvSpPr>
            <p:spPr>
              <a:xfrm>
                <a:off x="5217067" y="2800874"/>
                <a:ext cx="33327" cy="265773"/>
              </a:xfrm>
              <a:custGeom>
                <a:avLst/>
                <a:gdLst/>
                <a:ahLst/>
                <a:cxnLst/>
                <a:rect l="l" t="t" r="r" b="b"/>
                <a:pathLst>
                  <a:path w="787" h="6276" extrusionOk="0">
                    <a:moveTo>
                      <a:pt x="1" y="1"/>
                    </a:moveTo>
                    <a:lnTo>
                      <a:pt x="13" y="6144"/>
                    </a:lnTo>
                    <a:cubicBezTo>
                      <a:pt x="275" y="6180"/>
                      <a:pt x="537" y="6227"/>
                      <a:pt x="787" y="6275"/>
                    </a:cubicBezTo>
                    <a:lnTo>
                      <a:pt x="775" y="131"/>
                    </a:lnTo>
                    <a:cubicBezTo>
                      <a:pt x="513" y="84"/>
                      <a:pt x="263" y="36"/>
                      <a:pt x="1" y="1"/>
                    </a:cubicBez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39" name="Google Shape;1521;p45">
                <a:extLst>
                  <a:ext uri="{FF2B5EF4-FFF2-40B4-BE49-F238E27FC236}">
                    <a16:creationId xmlns:a16="http://schemas.microsoft.com/office/drawing/2014/main" id="{F66F3985-3FC1-484E-B322-EE4963755DF8}"/>
                  </a:ext>
                </a:extLst>
              </p:cNvPr>
              <p:cNvSpPr/>
              <p:nvPr/>
            </p:nvSpPr>
            <p:spPr>
              <a:xfrm>
                <a:off x="5184799" y="2797359"/>
                <a:ext cx="32819" cy="263740"/>
              </a:xfrm>
              <a:custGeom>
                <a:avLst/>
                <a:gdLst/>
                <a:ahLst/>
                <a:cxnLst/>
                <a:rect l="l" t="t" r="r" b="b"/>
                <a:pathLst>
                  <a:path w="775" h="6228" extrusionOk="0">
                    <a:moveTo>
                      <a:pt x="1" y="0"/>
                    </a:moveTo>
                    <a:lnTo>
                      <a:pt x="25" y="6144"/>
                    </a:lnTo>
                    <a:cubicBezTo>
                      <a:pt x="275" y="6168"/>
                      <a:pt x="525" y="6191"/>
                      <a:pt x="775" y="6227"/>
                    </a:cubicBezTo>
                    <a:lnTo>
                      <a:pt x="763" y="84"/>
                    </a:lnTo>
                    <a:cubicBezTo>
                      <a:pt x="513" y="48"/>
                      <a:pt x="263" y="24"/>
                      <a:pt x="1" y="0"/>
                    </a:cubicBez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0" name="Google Shape;1522;p45">
                <a:extLst>
                  <a:ext uri="{FF2B5EF4-FFF2-40B4-BE49-F238E27FC236}">
                    <a16:creationId xmlns:a16="http://schemas.microsoft.com/office/drawing/2014/main" id="{2F905B13-A0DF-BC2C-F18D-DA2E262EE76E}"/>
                  </a:ext>
                </a:extLst>
              </p:cNvPr>
              <p:cNvSpPr/>
              <p:nvPr/>
            </p:nvSpPr>
            <p:spPr>
              <a:xfrm>
                <a:off x="5152531" y="2795834"/>
                <a:ext cx="33327" cy="261708"/>
              </a:xfrm>
              <a:custGeom>
                <a:avLst/>
                <a:gdLst/>
                <a:ahLst/>
                <a:cxnLst/>
                <a:rect l="l" t="t" r="r" b="b"/>
                <a:pathLst>
                  <a:path w="787" h="6180" extrusionOk="0">
                    <a:moveTo>
                      <a:pt x="1" y="0"/>
                    </a:moveTo>
                    <a:lnTo>
                      <a:pt x="25" y="6144"/>
                    </a:lnTo>
                    <a:cubicBezTo>
                      <a:pt x="275" y="6156"/>
                      <a:pt x="537" y="6168"/>
                      <a:pt x="787" y="6180"/>
                    </a:cubicBezTo>
                    <a:lnTo>
                      <a:pt x="763" y="36"/>
                    </a:lnTo>
                    <a:cubicBezTo>
                      <a:pt x="513" y="24"/>
                      <a:pt x="263" y="12"/>
                      <a:pt x="1" y="0"/>
                    </a:cubicBez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1" name="Google Shape;1523;p45">
                <a:extLst>
                  <a:ext uri="{FF2B5EF4-FFF2-40B4-BE49-F238E27FC236}">
                    <a16:creationId xmlns:a16="http://schemas.microsoft.com/office/drawing/2014/main" id="{AC1F5EC6-B454-D724-AE16-89F9B3E09284}"/>
                  </a:ext>
                </a:extLst>
              </p:cNvPr>
              <p:cNvSpPr/>
              <p:nvPr/>
            </p:nvSpPr>
            <p:spPr>
              <a:xfrm>
                <a:off x="5119289" y="2795834"/>
                <a:ext cx="34301" cy="260691"/>
              </a:xfrm>
              <a:custGeom>
                <a:avLst/>
                <a:gdLst/>
                <a:ahLst/>
                <a:cxnLst/>
                <a:rect l="l" t="t" r="r" b="b"/>
                <a:pathLst>
                  <a:path w="810" h="6156" extrusionOk="0">
                    <a:moveTo>
                      <a:pt x="786" y="0"/>
                    </a:moveTo>
                    <a:cubicBezTo>
                      <a:pt x="524" y="0"/>
                      <a:pt x="262" y="0"/>
                      <a:pt x="0" y="12"/>
                    </a:cubicBezTo>
                    <a:lnTo>
                      <a:pt x="24" y="6156"/>
                    </a:lnTo>
                    <a:cubicBezTo>
                      <a:pt x="286" y="6144"/>
                      <a:pt x="548" y="6144"/>
                      <a:pt x="810" y="6144"/>
                    </a:cubicBezTo>
                    <a:lnTo>
                      <a:pt x="786" y="0"/>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2" name="Google Shape;1524;p45">
                <a:extLst>
                  <a:ext uri="{FF2B5EF4-FFF2-40B4-BE49-F238E27FC236}">
                    <a16:creationId xmlns:a16="http://schemas.microsoft.com/office/drawing/2014/main" id="{686971A0-39D3-B68E-8BC3-249FA45BCC27}"/>
                  </a:ext>
                </a:extLst>
              </p:cNvPr>
              <p:cNvSpPr/>
              <p:nvPr/>
            </p:nvSpPr>
            <p:spPr>
              <a:xfrm>
                <a:off x="5083464" y="2796343"/>
                <a:ext cx="36842" cy="262724"/>
              </a:xfrm>
              <a:custGeom>
                <a:avLst/>
                <a:gdLst/>
                <a:ahLst/>
                <a:cxnLst/>
                <a:rect l="l" t="t" r="r" b="b"/>
                <a:pathLst>
                  <a:path w="870" h="6204" extrusionOk="0">
                    <a:moveTo>
                      <a:pt x="846" y="0"/>
                    </a:moveTo>
                    <a:cubicBezTo>
                      <a:pt x="560" y="12"/>
                      <a:pt x="275" y="24"/>
                      <a:pt x="1" y="60"/>
                    </a:cubicBezTo>
                    <a:lnTo>
                      <a:pt x="13" y="6204"/>
                    </a:lnTo>
                    <a:cubicBezTo>
                      <a:pt x="298" y="6168"/>
                      <a:pt x="584" y="6156"/>
                      <a:pt x="870" y="6144"/>
                    </a:cubicBezTo>
                    <a:lnTo>
                      <a:pt x="846"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3" name="Google Shape;1525;p45">
                <a:extLst>
                  <a:ext uri="{FF2B5EF4-FFF2-40B4-BE49-F238E27FC236}">
                    <a16:creationId xmlns:a16="http://schemas.microsoft.com/office/drawing/2014/main" id="{1BB2DE71-CC0C-AB31-93D1-004FB825D273}"/>
                  </a:ext>
                </a:extLst>
              </p:cNvPr>
              <p:cNvSpPr/>
              <p:nvPr/>
            </p:nvSpPr>
            <p:spPr>
              <a:xfrm>
                <a:off x="4571706" y="2716180"/>
                <a:ext cx="244599" cy="400861"/>
              </a:xfrm>
              <a:custGeom>
                <a:avLst/>
                <a:gdLst/>
                <a:ahLst/>
                <a:cxnLst/>
                <a:rect l="l" t="t" r="r" b="b"/>
                <a:pathLst>
                  <a:path w="5776" h="9466" extrusionOk="0">
                    <a:moveTo>
                      <a:pt x="5752" y="0"/>
                    </a:moveTo>
                    <a:lnTo>
                      <a:pt x="1" y="3322"/>
                    </a:lnTo>
                    <a:lnTo>
                      <a:pt x="25" y="9466"/>
                    </a:lnTo>
                    <a:lnTo>
                      <a:pt x="5775" y="6144"/>
                    </a:lnTo>
                    <a:lnTo>
                      <a:pt x="5752" y="0"/>
                    </a:lnTo>
                    <a:close/>
                  </a:path>
                </a:pathLst>
              </a:custGeom>
              <a:solidFill>
                <a:srgbClr val="5C5C5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4" name="Google Shape;1526;p45">
                <a:extLst>
                  <a:ext uri="{FF2B5EF4-FFF2-40B4-BE49-F238E27FC236}">
                    <a16:creationId xmlns:a16="http://schemas.microsoft.com/office/drawing/2014/main" id="{21052D44-CC76-1961-2A7A-968AC156ABA9}"/>
                  </a:ext>
                </a:extLst>
              </p:cNvPr>
              <p:cNvSpPr/>
              <p:nvPr/>
            </p:nvSpPr>
            <p:spPr>
              <a:xfrm>
                <a:off x="4330204" y="2727783"/>
                <a:ext cx="1059" cy="262216"/>
              </a:xfrm>
              <a:custGeom>
                <a:avLst/>
                <a:gdLst/>
                <a:ahLst/>
                <a:cxnLst/>
                <a:rect l="l" t="t" r="r" b="b"/>
                <a:pathLst>
                  <a:path w="25" h="6192" extrusionOk="0">
                    <a:moveTo>
                      <a:pt x="1" y="0"/>
                    </a:moveTo>
                    <a:lnTo>
                      <a:pt x="1" y="43"/>
                    </a:lnTo>
                    <a:lnTo>
                      <a:pt x="1" y="43"/>
                    </a:lnTo>
                    <a:cubicBezTo>
                      <a:pt x="2" y="22"/>
                      <a:pt x="12" y="11"/>
                      <a:pt x="1" y="0"/>
                    </a:cubicBezTo>
                    <a:close/>
                    <a:moveTo>
                      <a:pt x="1" y="43"/>
                    </a:moveTo>
                    <a:cubicBezTo>
                      <a:pt x="1" y="44"/>
                      <a:pt x="1" y="46"/>
                      <a:pt x="1" y="48"/>
                    </a:cubicBezTo>
                    <a:lnTo>
                      <a:pt x="25" y="6191"/>
                    </a:lnTo>
                    <a:cubicBezTo>
                      <a:pt x="25" y="6179"/>
                      <a:pt x="25" y="6156"/>
                      <a:pt x="25" y="6144"/>
                    </a:cubicBezTo>
                    <a:lnTo>
                      <a:pt x="1" y="43"/>
                    </a:ln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5" name="Google Shape;1527;p45">
                <a:extLst>
                  <a:ext uri="{FF2B5EF4-FFF2-40B4-BE49-F238E27FC236}">
                    <a16:creationId xmlns:a16="http://schemas.microsoft.com/office/drawing/2014/main" id="{E0A5A41D-57A7-7531-EDD1-CF3F2D79BEDA}"/>
                  </a:ext>
                </a:extLst>
              </p:cNvPr>
              <p:cNvSpPr/>
              <p:nvPr/>
            </p:nvSpPr>
            <p:spPr>
              <a:xfrm>
                <a:off x="4328721" y="2729773"/>
                <a:ext cx="2541" cy="278858"/>
              </a:xfrm>
              <a:custGeom>
                <a:avLst/>
                <a:gdLst/>
                <a:ahLst/>
                <a:cxnLst/>
                <a:rect l="l" t="t" r="r" b="b"/>
                <a:pathLst>
                  <a:path w="60" h="6585" extrusionOk="0">
                    <a:moveTo>
                      <a:pt x="36" y="1"/>
                    </a:moveTo>
                    <a:cubicBezTo>
                      <a:pt x="36" y="144"/>
                      <a:pt x="24" y="298"/>
                      <a:pt x="0" y="441"/>
                    </a:cubicBezTo>
                    <a:lnTo>
                      <a:pt x="12" y="6585"/>
                    </a:lnTo>
                    <a:cubicBezTo>
                      <a:pt x="36" y="6442"/>
                      <a:pt x="60" y="6299"/>
                      <a:pt x="60" y="6144"/>
                    </a:cubicBezTo>
                    <a:lnTo>
                      <a:pt x="36" y="1"/>
                    </a:ln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6" name="Google Shape;1528;p45">
                <a:extLst>
                  <a:ext uri="{FF2B5EF4-FFF2-40B4-BE49-F238E27FC236}">
                    <a16:creationId xmlns:a16="http://schemas.microsoft.com/office/drawing/2014/main" id="{23665F9F-05B2-089F-FECF-98861DAF35AB}"/>
                  </a:ext>
                </a:extLst>
              </p:cNvPr>
              <p:cNvSpPr/>
              <p:nvPr/>
            </p:nvSpPr>
            <p:spPr>
              <a:xfrm>
                <a:off x="4323682" y="2748448"/>
                <a:ext cx="5548" cy="278858"/>
              </a:xfrm>
              <a:custGeom>
                <a:avLst/>
                <a:gdLst/>
                <a:ahLst/>
                <a:cxnLst/>
                <a:rect l="l" t="t" r="r" b="b"/>
                <a:pathLst>
                  <a:path w="131" h="6585" extrusionOk="0">
                    <a:moveTo>
                      <a:pt x="119" y="0"/>
                    </a:moveTo>
                    <a:cubicBezTo>
                      <a:pt x="95" y="131"/>
                      <a:pt x="60" y="262"/>
                      <a:pt x="12" y="381"/>
                    </a:cubicBezTo>
                    <a:cubicBezTo>
                      <a:pt x="12" y="405"/>
                      <a:pt x="0" y="417"/>
                      <a:pt x="0" y="429"/>
                    </a:cubicBezTo>
                    <a:lnTo>
                      <a:pt x="12" y="6584"/>
                    </a:lnTo>
                    <a:cubicBezTo>
                      <a:pt x="24" y="6561"/>
                      <a:pt x="24" y="6549"/>
                      <a:pt x="36" y="6537"/>
                    </a:cubicBezTo>
                    <a:cubicBezTo>
                      <a:pt x="71" y="6406"/>
                      <a:pt x="107" y="6275"/>
                      <a:pt x="131" y="6144"/>
                    </a:cubicBezTo>
                    <a:lnTo>
                      <a:pt x="119" y="0"/>
                    </a:ln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7" name="Google Shape;1529;p45">
                <a:extLst>
                  <a:ext uri="{FF2B5EF4-FFF2-40B4-BE49-F238E27FC236}">
                    <a16:creationId xmlns:a16="http://schemas.microsoft.com/office/drawing/2014/main" id="{47B7C52E-4864-66AB-C3D8-E9BE9A9FA5BE}"/>
                  </a:ext>
                </a:extLst>
              </p:cNvPr>
              <p:cNvSpPr/>
              <p:nvPr/>
            </p:nvSpPr>
            <p:spPr>
              <a:xfrm>
                <a:off x="4315086" y="2766573"/>
                <a:ext cx="9105" cy="278901"/>
              </a:xfrm>
              <a:custGeom>
                <a:avLst/>
                <a:gdLst/>
                <a:ahLst/>
                <a:cxnLst/>
                <a:rect l="l" t="t" r="r" b="b"/>
                <a:pathLst>
                  <a:path w="215" h="6586" extrusionOk="0">
                    <a:moveTo>
                      <a:pt x="203" y="1"/>
                    </a:moveTo>
                    <a:cubicBezTo>
                      <a:pt x="143" y="156"/>
                      <a:pt x="84" y="299"/>
                      <a:pt x="1" y="441"/>
                    </a:cubicBezTo>
                    <a:lnTo>
                      <a:pt x="24" y="6585"/>
                    </a:lnTo>
                    <a:cubicBezTo>
                      <a:pt x="96" y="6442"/>
                      <a:pt x="167" y="6299"/>
                      <a:pt x="215" y="6156"/>
                    </a:cubicBezTo>
                    <a:lnTo>
                      <a:pt x="203" y="1"/>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8" name="Google Shape;1530;p45">
                <a:extLst>
                  <a:ext uri="{FF2B5EF4-FFF2-40B4-BE49-F238E27FC236}">
                    <a16:creationId xmlns:a16="http://schemas.microsoft.com/office/drawing/2014/main" id="{4AAE7B1B-C4E5-ECF0-ADD8-AC6C26D1E34D}"/>
                  </a:ext>
                </a:extLst>
              </p:cNvPr>
              <p:cNvSpPr/>
              <p:nvPr/>
            </p:nvSpPr>
            <p:spPr>
              <a:xfrm>
                <a:off x="4302467" y="2785248"/>
                <a:ext cx="13678" cy="279875"/>
              </a:xfrm>
              <a:custGeom>
                <a:avLst/>
                <a:gdLst/>
                <a:ahLst/>
                <a:cxnLst/>
                <a:rect l="l" t="t" r="r" b="b"/>
                <a:pathLst>
                  <a:path w="323" h="6609" extrusionOk="0">
                    <a:moveTo>
                      <a:pt x="299" y="0"/>
                    </a:moveTo>
                    <a:cubicBezTo>
                      <a:pt x="215" y="155"/>
                      <a:pt x="120" y="310"/>
                      <a:pt x="1" y="453"/>
                    </a:cubicBezTo>
                    <a:lnTo>
                      <a:pt x="25" y="6608"/>
                    </a:lnTo>
                    <a:cubicBezTo>
                      <a:pt x="132" y="6454"/>
                      <a:pt x="239" y="6299"/>
                      <a:pt x="322" y="6144"/>
                    </a:cubicBezTo>
                    <a:lnTo>
                      <a:pt x="299" y="0"/>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49" name="Google Shape;1531;p45">
                <a:extLst>
                  <a:ext uri="{FF2B5EF4-FFF2-40B4-BE49-F238E27FC236}">
                    <a16:creationId xmlns:a16="http://schemas.microsoft.com/office/drawing/2014/main" id="{679EE831-B58B-CA4E-6AF3-91D4E0FFFFB2}"/>
                  </a:ext>
                </a:extLst>
              </p:cNvPr>
              <p:cNvSpPr/>
              <p:nvPr/>
            </p:nvSpPr>
            <p:spPr>
              <a:xfrm>
                <a:off x="4283326" y="2804389"/>
                <a:ext cx="20200" cy="281907"/>
              </a:xfrm>
              <a:custGeom>
                <a:avLst/>
                <a:gdLst/>
                <a:ahLst/>
                <a:cxnLst/>
                <a:rect l="l" t="t" r="r" b="b"/>
                <a:pathLst>
                  <a:path w="477" h="6657" extrusionOk="0">
                    <a:moveTo>
                      <a:pt x="453" y="1"/>
                    </a:moveTo>
                    <a:cubicBezTo>
                      <a:pt x="322" y="179"/>
                      <a:pt x="167" y="346"/>
                      <a:pt x="1" y="513"/>
                    </a:cubicBezTo>
                    <a:lnTo>
                      <a:pt x="12" y="6656"/>
                    </a:lnTo>
                    <a:cubicBezTo>
                      <a:pt x="191" y="6502"/>
                      <a:pt x="346" y="6323"/>
                      <a:pt x="477" y="6156"/>
                    </a:cubicBezTo>
                    <a:lnTo>
                      <a:pt x="453" y="1"/>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0" name="Google Shape;1532;p45">
                <a:extLst>
                  <a:ext uri="{FF2B5EF4-FFF2-40B4-BE49-F238E27FC236}">
                    <a16:creationId xmlns:a16="http://schemas.microsoft.com/office/drawing/2014/main" id="{79CF2CDC-131F-F1C1-D6DB-1E9A4D48EE8D}"/>
                  </a:ext>
                </a:extLst>
              </p:cNvPr>
              <p:cNvSpPr/>
              <p:nvPr/>
            </p:nvSpPr>
            <p:spPr>
              <a:xfrm>
                <a:off x="4246019" y="2826070"/>
                <a:ext cx="37859" cy="289445"/>
              </a:xfrm>
              <a:custGeom>
                <a:avLst/>
                <a:gdLst/>
                <a:ahLst/>
                <a:cxnLst/>
                <a:rect l="l" t="t" r="r" b="b"/>
                <a:pathLst>
                  <a:path w="894" h="6835" extrusionOk="0">
                    <a:moveTo>
                      <a:pt x="882" y="1"/>
                    </a:moveTo>
                    <a:cubicBezTo>
                      <a:pt x="631" y="251"/>
                      <a:pt x="334" y="477"/>
                      <a:pt x="0" y="691"/>
                    </a:cubicBezTo>
                    <a:lnTo>
                      <a:pt x="12" y="6835"/>
                    </a:lnTo>
                    <a:cubicBezTo>
                      <a:pt x="346" y="6621"/>
                      <a:pt x="643" y="6394"/>
                      <a:pt x="893" y="6144"/>
                    </a:cubicBezTo>
                    <a:lnTo>
                      <a:pt x="882" y="1"/>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1" name="Google Shape;1533;p45">
                <a:extLst>
                  <a:ext uri="{FF2B5EF4-FFF2-40B4-BE49-F238E27FC236}">
                    <a16:creationId xmlns:a16="http://schemas.microsoft.com/office/drawing/2014/main" id="{4CA696DD-7CD4-630E-5908-B55236D75663}"/>
                  </a:ext>
                </a:extLst>
              </p:cNvPr>
              <p:cNvSpPr/>
              <p:nvPr/>
            </p:nvSpPr>
            <p:spPr>
              <a:xfrm>
                <a:off x="4233907" y="2855332"/>
                <a:ext cx="12662" cy="267763"/>
              </a:xfrm>
              <a:custGeom>
                <a:avLst/>
                <a:gdLst/>
                <a:ahLst/>
                <a:cxnLst/>
                <a:rect l="l" t="t" r="r" b="b"/>
                <a:pathLst>
                  <a:path w="299" h="6323" extrusionOk="0">
                    <a:moveTo>
                      <a:pt x="286" y="0"/>
                    </a:moveTo>
                    <a:cubicBezTo>
                      <a:pt x="227" y="36"/>
                      <a:pt x="167" y="72"/>
                      <a:pt x="108" y="108"/>
                    </a:cubicBezTo>
                    <a:cubicBezTo>
                      <a:pt x="72" y="131"/>
                      <a:pt x="36" y="155"/>
                      <a:pt x="1" y="179"/>
                    </a:cubicBezTo>
                    <a:lnTo>
                      <a:pt x="13" y="6323"/>
                    </a:lnTo>
                    <a:cubicBezTo>
                      <a:pt x="48" y="6299"/>
                      <a:pt x="96" y="6275"/>
                      <a:pt x="132" y="6251"/>
                    </a:cubicBezTo>
                    <a:cubicBezTo>
                      <a:pt x="191" y="6215"/>
                      <a:pt x="239" y="6180"/>
                      <a:pt x="298" y="6144"/>
                    </a:cubicBezTo>
                    <a:lnTo>
                      <a:pt x="286" y="0"/>
                    </a:lnTo>
                    <a:close/>
                  </a:path>
                </a:pathLst>
              </a:custGeom>
              <a:solidFill>
                <a:srgbClr val="5656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2" name="Google Shape;1534;p45">
                <a:extLst>
                  <a:ext uri="{FF2B5EF4-FFF2-40B4-BE49-F238E27FC236}">
                    <a16:creationId xmlns:a16="http://schemas.microsoft.com/office/drawing/2014/main" id="{D21867F1-AA15-2044-00D4-DD3E8250B60C}"/>
                  </a:ext>
                </a:extLst>
              </p:cNvPr>
              <p:cNvSpPr/>
              <p:nvPr/>
            </p:nvSpPr>
            <p:spPr>
              <a:xfrm>
                <a:off x="3677813" y="2726258"/>
                <a:ext cx="101380" cy="401370"/>
              </a:xfrm>
              <a:custGeom>
                <a:avLst/>
                <a:gdLst/>
                <a:ahLst/>
                <a:cxnLst/>
                <a:rect l="l" t="t" r="r" b="b"/>
                <a:pathLst>
                  <a:path w="2394" h="9478" extrusionOk="0">
                    <a:moveTo>
                      <a:pt x="0" y="0"/>
                    </a:moveTo>
                    <a:cubicBezTo>
                      <a:pt x="0" y="4"/>
                      <a:pt x="0" y="7"/>
                      <a:pt x="0" y="10"/>
                    </a:cubicBezTo>
                    <a:lnTo>
                      <a:pt x="0" y="10"/>
                    </a:lnTo>
                    <a:lnTo>
                      <a:pt x="0" y="0"/>
                    </a:lnTo>
                    <a:close/>
                    <a:moveTo>
                      <a:pt x="0" y="10"/>
                    </a:moveTo>
                    <a:lnTo>
                      <a:pt x="12" y="6144"/>
                    </a:lnTo>
                    <a:cubicBezTo>
                      <a:pt x="12" y="7299"/>
                      <a:pt x="798" y="8490"/>
                      <a:pt x="2393" y="9478"/>
                    </a:cubicBezTo>
                    <a:lnTo>
                      <a:pt x="2381" y="3322"/>
                    </a:lnTo>
                    <a:cubicBezTo>
                      <a:pt x="779" y="2337"/>
                      <a:pt x="5" y="1162"/>
                      <a:pt x="0" y="1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3" name="Google Shape;1535;p45">
                <a:extLst>
                  <a:ext uri="{FF2B5EF4-FFF2-40B4-BE49-F238E27FC236}">
                    <a16:creationId xmlns:a16="http://schemas.microsoft.com/office/drawing/2014/main" id="{8268A25D-133A-6AE6-C9DB-9AE423EDE4B4}"/>
                  </a:ext>
                </a:extLst>
              </p:cNvPr>
              <p:cNvSpPr/>
              <p:nvPr/>
            </p:nvSpPr>
            <p:spPr>
              <a:xfrm>
                <a:off x="4898960" y="2818532"/>
                <a:ext cx="85754" cy="299524"/>
              </a:xfrm>
              <a:custGeom>
                <a:avLst/>
                <a:gdLst/>
                <a:ahLst/>
                <a:cxnLst/>
                <a:rect l="l" t="t" r="r" b="b"/>
                <a:pathLst>
                  <a:path w="2025" h="7073" extrusionOk="0">
                    <a:moveTo>
                      <a:pt x="2012" y="0"/>
                    </a:moveTo>
                    <a:cubicBezTo>
                      <a:pt x="1381" y="203"/>
                      <a:pt x="798" y="453"/>
                      <a:pt x="274" y="762"/>
                    </a:cubicBezTo>
                    <a:cubicBezTo>
                      <a:pt x="179" y="810"/>
                      <a:pt x="83" y="869"/>
                      <a:pt x="0" y="917"/>
                    </a:cubicBezTo>
                    <a:lnTo>
                      <a:pt x="12" y="7073"/>
                    </a:lnTo>
                    <a:cubicBezTo>
                      <a:pt x="107" y="7013"/>
                      <a:pt x="191" y="6953"/>
                      <a:pt x="286" y="6906"/>
                    </a:cubicBezTo>
                    <a:cubicBezTo>
                      <a:pt x="822" y="6596"/>
                      <a:pt x="1405" y="6346"/>
                      <a:pt x="2024" y="6156"/>
                    </a:cubicBezTo>
                    <a:lnTo>
                      <a:pt x="2012"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4" name="Google Shape;1536;p45">
                <a:extLst>
                  <a:ext uri="{FF2B5EF4-FFF2-40B4-BE49-F238E27FC236}">
                    <a16:creationId xmlns:a16="http://schemas.microsoft.com/office/drawing/2014/main" id="{04A2647E-A2DC-7081-9939-CA71CE1AE2A2}"/>
                  </a:ext>
                </a:extLst>
              </p:cNvPr>
              <p:cNvSpPr/>
              <p:nvPr/>
            </p:nvSpPr>
            <p:spPr>
              <a:xfrm>
                <a:off x="4860636" y="2857365"/>
                <a:ext cx="38833" cy="290419"/>
              </a:xfrm>
              <a:custGeom>
                <a:avLst/>
                <a:gdLst/>
                <a:ahLst/>
                <a:cxnLst/>
                <a:rect l="l" t="t" r="r" b="b"/>
                <a:pathLst>
                  <a:path w="917" h="6858" extrusionOk="0">
                    <a:moveTo>
                      <a:pt x="905" y="0"/>
                    </a:moveTo>
                    <a:cubicBezTo>
                      <a:pt x="560" y="226"/>
                      <a:pt x="250" y="464"/>
                      <a:pt x="0" y="714"/>
                    </a:cubicBezTo>
                    <a:lnTo>
                      <a:pt x="12" y="6858"/>
                    </a:lnTo>
                    <a:cubicBezTo>
                      <a:pt x="274" y="6608"/>
                      <a:pt x="572" y="6370"/>
                      <a:pt x="917" y="6156"/>
                    </a:cubicBezTo>
                    <a:lnTo>
                      <a:pt x="905" y="0"/>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5" name="Google Shape;1537;p45">
                <a:extLst>
                  <a:ext uri="{FF2B5EF4-FFF2-40B4-BE49-F238E27FC236}">
                    <a16:creationId xmlns:a16="http://schemas.microsoft.com/office/drawing/2014/main" id="{D119E3E4-6C5D-6B61-113E-48743F02F0BF}"/>
                  </a:ext>
                </a:extLst>
              </p:cNvPr>
              <p:cNvSpPr/>
              <p:nvPr/>
            </p:nvSpPr>
            <p:spPr>
              <a:xfrm>
                <a:off x="4860636" y="2857365"/>
                <a:ext cx="38833" cy="290419"/>
              </a:xfrm>
              <a:custGeom>
                <a:avLst/>
                <a:gdLst/>
                <a:ahLst/>
                <a:cxnLst/>
                <a:rect l="l" t="t" r="r" b="b"/>
                <a:pathLst>
                  <a:path w="917" h="6858" extrusionOk="0">
                    <a:moveTo>
                      <a:pt x="905" y="0"/>
                    </a:moveTo>
                    <a:cubicBezTo>
                      <a:pt x="560" y="226"/>
                      <a:pt x="250" y="464"/>
                      <a:pt x="0" y="714"/>
                    </a:cubicBezTo>
                    <a:lnTo>
                      <a:pt x="12" y="6858"/>
                    </a:lnTo>
                    <a:cubicBezTo>
                      <a:pt x="274" y="6608"/>
                      <a:pt x="572" y="6370"/>
                      <a:pt x="917" y="6156"/>
                    </a:cubicBezTo>
                    <a:lnTo>
                      <a:pt x="905" y="0"/>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6" name="Google Shape;1538;p45">
                <a:extLst>
                  <a:ext uri="{FF2B5EF4-FFF2-40B4-BE49-F238E27FC236}">
                    <a16:creationId xmlns:a16="http://schemas.microsoft.com/office/drawing/2014/main" id="{0853181F-3186-9527-F304-6DF6B2237C13}"/>
                  </a:ext>
                </a:extLst>
              </p:cNvPr>
              <p:cNvSpPr/>
              <p:nvPr/>
            </p:nvSpPr>
            <p:spPr>
              <a:xfrm>
                <a:off x="4840945" y="2887600"/>
                <a:ext cx="20242" cy="281865"/>
              </a:xfrm>
              <a:custGeom>
                <a:avLst/>
                <a:gdLst/>
                <a:ahLst/>
                <a:cxnLst/>
                <a:rect l="l" t="t" r="r" b="b"/>
                <a:pathLst>
                  <a:path w="478" h="6656" extrusionOk="0">
                    <a:moveTo>
                      <a:pt x="465" y="0"/>
                    </a:moveTo>
                    <a:cubicBezTo>
                      <a:pt x="287" y="167"/>
                      <a:pt x="132" y="334"/>
                      <a:pt x="1" y="512"/>
                    </a:cubicBezTo>
                    <a:lnTo>
                      <a:pt x="13" y="6656"/>
                    </a:lnTo>
                    <a:cubicBezTo>
                      <a:pt x="156" y="6477"/>
                      <a:pt x="298" y="6311"/>
                      <a:pt x="477" y="6144"/>
                    </a:cubicBezTo>
                    <a:lnTo>
                      <a:pt x="465"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7" name="Google Shape;1539;p45">
                <a:extLst>
                  <a:ext uri="{FF2B5EF4-FFF2-40B4-BE49-F238E27FC236}">
                    <a16:creationId xmlns:a16="http://schemas.microsoft.com/office/drawing/2014/main" id="{22008E0D-A3EE-2AED-DEA1-53CC719B8913}"/>
                  </a:ext>
                </a:extLst>
              </p:cNvPr>
              <p:cNvSpPr/>
              <p:nvPr/>
            </p:nvSpPr>
            <p:spPr>
              <a:xfrm>
                <a:off x="4828368" y="2909282"/>
                <a:ext cx="13128" cy="279366"/>
              </a:xfrm>
              <a:custGeom>
                <a:avLst/>
                <a:gdLst/>
                <a:ahLst/>
                <a:cxnLst/>
                <a:rect l="l" t="t" r="r" b="b"/>
                <a:pathLst>
                  <a:path w="310" h="6597" extrusionOk="0">
                    <a:moveTo>
                      <a:pt x="298" y="0"/>
                    </a:moveTo>
                    <a:cubicBezTo>
                      <a:pt x="179" y="143"/>
                      <a:pt x="84" y="298"/>
                      <a:pt x="0" y="453"/>
                    </a:cubicBezTo>
                    <a:lnTo>
                      <a:pt x="12" y="6596"/>
                    </a:lnTo>
                    <a:cubicBezTo>
                      <a:pt x="107" y="6442"/>
                      <a:pt x="203" y="6299"/>
                      <a:pt x="310" y="6144"/>
                    </a:cubicBezTo>
                    <a:lnTo>
                      <a:pt x="298"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8" name="Google Shape;1540;p45">
                <a:extLst>
                  <a:ext uri="{FF2B5EF4-FFF2-40B4-BE49-F238E27FC236}">
                    <a16:creationId xmlns:a16="http://schemas.microsoft.com/office/drawing/2014/main" id="{927820A8-C0CB-E3EA-102E-7F48B7FF053A}"/>
                  </a:ext>
                </a:extLst>
              </p:cNvPr>
              <p:cNvSpPr/>
              <p:nvPr/>
            </p:nvSpPr>
            <p:spPr>
              <a:xfrm>
                <a:off x="4819772" y="2928423"/>
                <a:ext cx="9147" cy="278858"/>
              </a:xfrm>
              <a:custGeom>
                <a:avLst/>
                <a:gdLst/>
                <a:ahLst/>
                <a:cxnLst/>
                <a:rect l="l" t="t" r="r" b="b"/>
                <a:pathLst>
                  <a:path w="216" h="6585" extrusionOk="0">
                    <a:moveTo>
                      <a:pt x="203" y="1"/>
                    </a:moveTo>
                    <a:cubicBezTo>
                      <a:pt x="120" y="144"/>
                      <a:pt x="60" y="287"/>
                      <a:pt x="1" y="441"/>
                    </a:cubicBezTo>
                    <a:lnTo>
                      <a:pt x="25" y="6585"/>
                    </a:lnTo>
                    <a:cubicBezTo>
                      <a:pt x="72" y="6442"/>
                      <a:pt x="144" y="6287"/>
                      <a:pt x="215" y="6144"/>
                    </a:cubicBezTo>
                    <a:lnTo>
                      <a:pt x="203" y="1"/>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59" name="Google Shape;1541;p45">
                <a:extLst>
                  <a:ext uri="{FF2B5EF4-FFF2-40B4-BE49-F238E27FC236}">
                    <a16:creationId xmlns:a16="http://schemas.microsoft.com/office/drawing/2014/main" id="{8FBC4290-53FF-E8EC-DF75-5BEC3F4D4237}"/>
                  </a:ext>
                </a:extLst>
              </p:cNvPr>
              <p:cNvSpPr/>
              <p:nvPr/>
            </p:nvSpPr>
            <p:spPr>
              <a:xfrm>
                <a:off x="4815241" y="2947098"/>
                <a:ext cx="5590" cy="278350"/>
              </a:xfrm>
              <a:custGeom>
                <a:avLst/>
                <a:gdLst/>
                <a:ahLst/>
                <a:cxnLst/>
                <a:rect l="l" t="t" r="r" b="b"/>
                <a:pathLst>
                  <a:path w="132" h="6573" extrusionOk="0">
                    <a:moveTo>
                      <a:pt x="108" y="0"/>
                    </a:moveTo>
                    <a:cubicBezTo>
                      <a:pt x="60" y="143"/>
                      <a:pt x="24" y="286"/>
                      <a:pt x="1" y="429"/>
                    </a:cubicBezTo>
                    <a:lnTo>
                      <a:pt x="13" y="6573"/>
                    </a:lnTo>
                    <a:cubicBezTo>
                      <a:pt x="36" y="6430"/>
                      <a:pt x="84" y="6287"/>
                      <a:pt x="132" y="6144"/>
                    </a:cubicBezTo>
                    <a:lnTo>
                      <a:pt x="108" y="0"/>
                    </a:ln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0" name="Google Shape;1542;p45">
                <a:extLst>
                  <a:ext uri="{FF2B5EF4-FFF2-40B4-BE49-F238E27FC236}">
                    <a16:creationId xmlns:a16="http://schemas.microsoft.com/office/drawing/2014/main" id="{D7DF0E33-0D7B-319F-42CC-018C673F9E7E}"/>
                  </a:ext>
                </a:extLst>
              </p:cNvPr>
              <p:cNvSpPr/>
              <p:nvPr/>
            </p:nvSpPr>
            <p:spPr>
              <a:xfrm>
                <a:off x="4813208" y="2965223"/>
                <a:ext cx="2583" cy="278901"/>
              </a:xfrm>
              <a:custGeom>
                <a:avLst/>
                <a:gdLst/>
                <a:ahLst/>
                <a:cxnLst/>
                <a:rect l="l" t="t" r="r" b="b"/>
                <a:pathLst>
                  <a:path w="61" h="6586" extrusionOk="0">
                    <a:moveTo>
                      <a:pt x="49" y="1"/>
                    </a:moveTo>
                    <a:cubicBezTo>
                      <a:pt x="13" y="144"/>
                      <a:pt x="1" y="299"/>
                      <a:pt x="1" y="441"/>
                    </a:cubicBezTo>
                    <a:lnTo>
                      <a:pt x="13" y="6585"/>
                    </a:lnTo>
                    <a:cubicBezTo>
                      <a:pt x="25" y="6442"/>
                      <a:pt x="37" y="6287"/>
                      <a:pt x="61" y="6145"/>
                    </a:cubicBezTo>
                    <a:lnTo>
                      <a:pt x="49" y="1"/>
                    </a:ln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1" name="Google Shape;1543;p45">
                <a:extLst>
                  <a:ext uri="{FF2B5EF4-FFF2-40B4-BE49-F238E27FC236}">
                    <a16:creationId xmlns:a16="http://schemas.microsoft.com/office/drawing/2014/main" id="{BEB560C1-9706-E0DF-333A-7C84170B7F97}"/>
                  </a:ext>
                </a:extLst>
              </p:cNvPr>
              <p:cNvSpPr/>
              <p:nvPr/>
            </p:nvSpPr>
            <p:spPr>
              <a:xfrm>
                <a:off x="4813208" y="2983898"/>
                <a:ext cx="551" cy="262216"/>
              </a:xfrm>
              <a:custGeom>
                <a:avLst/>
                <a:gdLst/>
                <a:ahLst/>
                <a:cxnLst/>
                <a:rect l="l" t="t" r="r" b="b"/>
                <a:pathLst>
                  <a:path w="13" h="6192" extrusionOk="0">
                    <a:moveTo>
                      <a:pt x="1" y="0"/>
                    </a:moveTo>
                    <a:cubicBezTo>
                      <a:pt x="1" y="12"/>
                      <a:pt x="1" y="36"/>
                      <a:pt x="1" y="48"/>
                    </a:cubicBezTo>
                    <a:lnTo>
                      <a:pt x="13" y="6192"/>
                    </a:lnTo>
                    <a:cubicBezTo>
                      <a:pt x="13" y="6180"/>
                      <a:pt x="13" y="6168"/>
                      <a:pt x="13" y="6144"/>
                    </a:cubicBezTo>
                    <a:lnTo>
                      <a:pt x="1" y="0"/>
                    </a:ln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2" name="Google Shape;1544;p45">
                <a:extLst>
                  <a:ext uri="{FF2B5EF4-FFF2-40B4-BE49-F238E27FC236}">
                    <a16:creationId xmlns:a16="http://schemas.microsoft.com/office/drawing/2014/main" id="{1D9000E4-580F-668D-BEB2-AEEFAB45B342}"/>
                  </a:ext>
                </a:extLst>
              </p:cNvPr>
              <p:cNvSpPr/>
              <p:nvPr/>
            </p:nvSpPr>
            <p:spPr>
              <a:xfrm>
                <a:off x="5324966" y="2828103"/>
                <a:ext cx="144236" cy="416488"/>
              </a:xfrm>
              <a:custGeom>
                <a:avLst/>
                <a:gdLst/>
                <a:ahLst/>
                <a:cxnLst/>
                <a:rect l="l" t="t" r="r" b="b"/>
                <a:pathLst>
                  <a:path w="3406" h="9835" extrusionOk="0">
                    <a:moveTo>
                      <a:pt x="1" y="0"/>
                    </a:moveTo>
                    <a:lnTo>
                      <a:pt x="25" y="6144"/>
                    </a:lnTo>
                    <a:cubicBezTo>
                      <a:pt x="418" y="6299"/>
                      <a:pt x="799" y="6477"/>
                      <a:pt x="1144" y="6680"/>
                    </a:cubicBezTo>
                    <a:cubicBezTo>
                      <a:pt x="2644" y="7549"/>
                      <a:pt x="3394" y="8692"/>
                      <a:pt x="3406" y="9835"/>
                    </a:cubicBezTo>
                    <a:lnTo>
                      <a:pt x="3382" y="3679"/>
                    </a:lnTo>
                    <a:cubicBezTo>
                      <a:pt x="3382" y="2548"/>
                      <a:pt x="2632" y="1405"/>
                      <a:pt x="1132" y="536"/>
                    </a:cubicBezTo>
                    <a:cubicBezTo>
                      <a:pt x="775" y="334"/>
                      <a:pt x="394" y="155"/>
                      <a:pt x="1" y="0"/>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3" name="Google Shape;1545;p45">
                <a:extLst>
                  <a:ext uri="{FF2B5EF4-FFF2-40B4-BE49-F238E27FC236}">
                    <a16:creationId xmlns:a16="http://schemas.microsoft.com/office/drawing/2014/main" id="{2F2FB558-1674-9CA7-87B5-BB459FA9C9B6}"/>
                  </a:ext>
                </a:extLst>
              </p:cNvPr>
              <p:cNvSpPr/>
              <p:nvPr/>
            </p:nvSpPr>
            <p:spPr>
              <a:xfrm>
                <a:off x="5468182" y="2984914"/>
                <a:ext cx="551" cy="262216"/>
              </a:xfrm>
              <a:custGeom>
                <a:avLst/>
                <a:gdLst/>
                <a:ahLst/>
                <a:cxnLst/>
                <a:rect l="l" t="t" r="r" b="b"/>
                <a:pathLst>
                  <a:path w="13" h="6192" extrusionOk="0">
                    <a:moveTo>
                      <a:pt x="0" y="0"/>
                    </a:moveTo>
                    <a:cubicBezTo>
                      <a:pt x="0" y="12"/>
                      <a:pt x="0" y="36"/>
                      <a:pt x="0" y="48"/>
                    </a:cubicBezTo>
                    <a:lnTo>
                      <a:pt x="12" y="6192"/>
                    </a:lnTo>
                    <a:cubicBezTo>
                      <a:pt x="12" y="6180"/>
                      <a:pt x="12" y="6156"/>
                      <a:pt x="12" y="6144"/>
                    </a:cubicBezTo>
                    <a:lnTo>
                      <a:pt x="0" y="0"/>
                    </a:ln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4" name="Google Shape;1546;p45">
                <a:extLst>
                  <a:ext uri="{FF2B5EF4-FFF2-40B4-BE49-F238E27FC236}">
                    <a16:creationId xmlns:a16="http://schemas.microsoft.com/office/drawing/2014/main" id="{2E864C2C-1A3A-2BE3-74EE-BDDB812B426D}"/>
                  </a:ext>
                </a:extLst>
              </p:cNvPr>
              <p:cNvSpPr/>
              <p:nvPr/>
            </p:nvSpPr>
            <p:spPr>
              <a:xfrm>
                <a:off x="5466149" y="2986904"/>
                <a:ext cx="2583" cy="278901"/>
              </a:xfrm>
              <a:custGeom>
                <a:avLst/>
                <a:gdLst/>
                <a:ahLst/>
                <a:cxnLst/>
                <a:rect l="l" t="t" r="r" b="b"/>
                <a:pathLst>
                  <a:path w="61" h="6586" extrusionOk="0">
                    <a:moveTo>
                      <a:pt x="48" y="1"/>
                    </a:moveTo>
                    <a:cubicBezTo>
                      <a:pt x="36" y="144"/>
                      <a:pt x="24" y="299"/>
                      <a:pt x="1" y="441"/>
                    </a:cubicBezTo>
                    <a:lnTo>
                      <a:pt x="12" y="6585"/>
                    </a:lnTo>
                    <a:cubicBezTo>
                      <a:pt x="48" y="6442"/>
                      <a:pt x="60" y="6299"/>
                      <a:pt x="60" y="6145"/>
                    </a:cubicBezTo>
                    <a:lnTo>
                      <a:pt x="48" y="1"/>
                    </a:ln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5" name="Google Shape;1547;p45">
                <a:extLst>
                  <a:ext uri="{FF2B5EF4-FFF2-40B4-BE49-F238E27FC236}">
                    <a16:creationId xmlns:a16="http://schemas.microsoft.com/office/drawing/2014/main" id="{32B64AA9-B544-55BB-0B82-07615CE3331C}"/>
                  </a:ext>
                </a:extLst>
              </p:cNvPr>
              <p:cNvSpPr/>
              <p:nvPr/>
            </p:nvSpPr>
            <p:spPr>
              <a:xfrm>
                <a:off x="5461110" y="3005579"/>
                <a:ext cx="5590" cy="278350"/>
              </a:xfrm>
              <a:custGeom>
                <a:avLst/>
                <a:gdLst/>
                <a:ahLst/>
                <a:cxnLst/>
                <a:rect l="l" t="t" r="r" b="b"/>
                <a:pathLst>
                  <a:path w="132" h="6573" extrusionOk="0">
                    <a:moveTo>
                      <a:pt x="120" y="0"/>
                    </a:moveTo>
                    <a:cubicBezTo>
                      <a:pt x="84" y="143"/>
                      <a:pt x="48" y="286"/>
                      <a:pt x="1" y="429"/>
                    </a:cubicBezTo>
                    <a:lnTo>
                      <a:pt x="12" y="6573"/>
                    </a:lnTo>
                    <a:cubicBezTo>
                      <a:pt x="72" y="6430"/>
                      <a:pt x="108" y="6287"/>
                      <a:pt x="131" y="6144"/>
                    </a:cubicBezTo>
                    <a:lnTo>
                      <a:pt x="120" y="0"/>
                    </a:ln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6" name="Google Shape;1548;p45">
                <a:extLst>
                  <a:ext uri="{FF2B5EF4-FFF2-40B4-BE49-F238E27FC236}">
                    <a16:creationId xmlns:a16="http://schemas.microsoft.com/office/drawing/2014/main" id="{CC4D45B3-3B0F-F14F-5496-6DC7EF0E76C3}"/>
                  </a:ext>
                </a:extLst>
              </p:cNvPr>
              <p:cNvSpPr/>
              <p:nvPr/>
            </p:nvSpPr>
            <p:spPr>
              <a:xfrm>
                <a:off x="5452556" y="3023746"/>
                <a:ext cx="9105" cy="278858"/>
              </a:xfrm>
              <a:custGeom>
                <a:avLst/>
                <a:gdLst/>
                <a:ahLst/>
                <a:cxnLst/>
                <a:rect l="l" t="t" r="r" b="b"/>
                <a:pathLst>
                  <a:path w="215" h="6585" extrusionOk="0">
                    <a:moveTo>
                      <a:pt x="203" y="0"/>
                    </a:moveTo>
                    <a:cubicBezTo>
                      <a:pt x="143" y="143"/>
                      <a:pt x="83" y="298"/>
                      <a:pt x="0" y="441"/>
                    </a:cubicBezTo>
                    <a:lnTo>
                      <a:pt x="24" y="6584"/>
                    </a:lnTo>
                    <a:cubicBezTo>
                      <a:pt x="95" y="6441"/>
                      <a:pt x="167" y="6298"/>
                      <a:pt x="214" y="6144"/>
                    </a:cubicBezTo>
                    <a:lnTo>
                      <a:pt x="203" y="0"/>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7" name="Google Shape;1549;p45">
                <a:extLst>
                  <a:ext uri="{FF2B5EF4-FFF2-40B4-BE49-F238E27FC236}">
                    <a16:creationId xmlns:a16="http://schemas.microsoft.com/office/drawing/2014/main" id="{CA9D08AA-E2F1-5A27-9EF4-F4D45F8F8AA4}"/>
                  </a:ext>
                </a:extLst>
              </p:cNvPr>
              <p:cNvSpPr/>
              <p:nvPr/>
            </p:nvSpPr>
            <p:spPr>
              <a:xfrm>
                <a:off x="5439937" y="3042379"/>
                <a:ext cx="13636" cy="279366"/>
              </a:xfrm>
              <a:custGeom>
                <a:avLst/>
                <a:gdLst/>
                <a:ahLst/>
                <a:cxnLst/>
                <a:rect l="l" t="t" r="r" b="b"/>
                <a:pathLst>
                  <a:path w="322" h="6597" extrusionOk="0">
                    <a:moveTo>
                      <a:pt x="298" y="1"/>
                    </a:moveTo>
                    <a:cubicBezTo>
                      <a:pt x="215" y="155"/>
                      <a:pt x="120" y="298"/>
                      <a:pt x="0" y="453"/>
                    </a:cubicBezTo>
                    <a:lnTo>
                      <a:pt x="24" y="6597"/>
                    </a:lnTo>
                    <a:cubicBezTo>
                      <a:pt x="131" y="6454"/>
                      <a:pt x="239" y="6299"/>
                      <a:pt x="322" y="6144"/>
                    </a:cubicBezTo>
                    <a:lnTo>
                      <a:pt x="298" y="1"/>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8" name="Google Shape;1550;p45">
                <a:extLst>
                  <a:ext uri="{FF2B5EF4-FFF2-40B4-BE49-F238E27FC236}">
                    <a16:creationId xmlns:a16="http://schemas.microsoft.com/office/drawing/2014/main" id="{53B26B3A-A68B-9091-CB6D-0F5D931019DD}"/>
                  </a:ext>
                </a:extLst>
              </p:cNvPr>
              <p:cNvSpPr/>
              <p:nvPr/>
            </p:nvSpPr>
            <p:spPr>
              <a:xfrm>
                <a:off x="5420796" y="3061562"/>
                <a:ext cx="20200" cy="281357"/>
              </a:xfrm>
              <a:custGeom>
                <a:avLst/>
                <a:gdLst/>
                <a:ahLst/>
                <a:cxnLst/>
                <a:rect l="l" t="t" r="r" b="b"/>
                <a:pathLst>
                  <a:path w="477" h="6644" extrusionOk="0">
                    <a:moveTo>
                      <a:pt x="452" y="0"/>
                    </a:moveTo>
                    <a:cubicBezTo>
                      <a:pt x="321" y="167"/>
                      <a:pt x="179" y="345"/>
                      <a:pt x="0" y="500"/>
                    </a:cubicBezTo>
                    <a:lnTo>
                      <a:pt x="24" y="6644"/>
                    </a:lnTo>
                    <a:cubicBezTo>
                      <a:pt x="191" y="6489"/>
                      <a:pt x="345" y="6322"/>
                      <a:pt x="476" y="6144"/>
                    </a:cubicBezTo>
                    <a:lnTo>
                      <a:pt x="452" y="0"/>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69" name="Google Shape;1551;p45">
                <a:extLst>
                  <a:ext uri="{FF2B5EF4-FFF2-40B4-BE49-F238E27FC236}">
                    <a16:creationId xmlns:a16="http://schemas.microsoft.com/office/drawing/2014/main" id="{8B495C35-6A3C-38FC-B2C5-0C1FF45A4807}"/>
                  </a:ext>
                </a:extLst>
              </p:cNvPr>
              <p:cNvSpPr/>
              <p:nvPr/>
            </p:nvSpPr>
            <p:spPr>
              <a:xfrm>
                <a:off x="5382473" y="3082736"/>
                <a:ext cx="39341" cy="289953"/>
              </a:xfrm>
              <a:custGeom>
                <a:avLst/>
                <a:gdLst/>
                <a:ahLst/>
                <a:cxnLst/>
                <a:rect l="l" t="t" r="r" b="b"/>
                <a:pathLst>
                  <a:path w="929" h="6847" extrusionOk="0">
                    <a:moveTo>
                      <a:pt x="905" y="0"/>
                    </a:moveTo>
                    <a:cubicBezTo>
                      <a:pt x="655" y="250"/>
                      <a:pt x="345" y="488"/>
                      <a:pt x="0" y="703"/>
                    </a:cubicBezTo>
                    <a:lnTo>
                      <a:pt x="24" y="6846"/>
                    </a:lnTo>
                    <a:cubicBezTo>
                      <a:pt x="369" y="6632"/>
                      <a:pt x="667" y="6394"/>
                      <a:pt x="929" y="6144"/>
                    </a:cubicBezTo>
                    <a:lnTo>
                      <a:pt x="905"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0" name="Google Shape;1552;p45">
                <a:extLst>
                  <a:ext uri="{FF2B5EF4-FFF2-40B4-BE49-F238E27FC236}">
                    <a16:creationId xmlns:a16="http://schemas.microsoft.com/office/drawing/2014/main" id="{CD2C0A81-82BD-023A-27FB-32F4DBC76B90}"/>
                  </a:ext>
                </a:extLst>
              </p:cNvPr>
              <p:cNvSpPr/>
              <p:nvPr/>
            </p:nvSpPr>
            <p:spPr>
              <a:xfrm>
                <a:off x="5295747" y="3112463"/>
                <a:ext cx="87744" cy="300032"/>
              </a:xfrm>
              <a:custGeom>
                <a:avLst/>
                <a:gdLst/>
                <a:ahLst/>
                <a:cxnLst/>
                <a:rect l="l" t="t" r="r" b="b"/>
                <a:pathLst>
                  <a:path w="2072" h="7085" extrusionOk="0">
                    <a:moveTo>
                      <a:pt x="2048" y="1"/>
                    </a:moveTo>
                    <a:cubicBezTo>
                      <a:pt x="1965" y="60"/>
                      <a:pt x="1881" y="108"/>
                      <a:pt x="1786" y="155"/>
                    </a:cubicBezTo>
                    <a:cubicBezTo>
                      <a:pt x="1250" y="477"/>
                      <a:pt x="643" y="739"/>
                      <a:pt x="0" y="929"/>
                    </a:cubicBezTo>
                    <a:lnTo>
                      <a:pt x="12" y="7085"/>
                    </a:lnTo>
                    <a:cubicBezTo>
                      <a:pt x="655" y="6882"/>
                      <a:pt x="1262" y="6620"/>
                      <a:pt x="1810" y="6311"/>
                    </a:cubicBezTo>
                    <a:cubicBezTo>
                      <a:pt x="1893" y="6251"/>
                      <a:pt x="1989" y="6204"/>
                      <a:pt x="2072" y="6144"/>
                    </a:cubicBezTo>
                    <a:lnTo>
                      <a:pt x="2048" y="1"/>
                    </a:lnTo>
                    <a:close/>
                  </a:path>
                </a:pathLst>
              </a:custGeom>
              <a:solidFill>
                <a:srgbClr val="5656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1" name="Google Shape;1553;p45">
                <a:extLst>
                  <a:ext uri="{FF2B5EF4-FFF2-40B4-BE49-F238E27FC236}">
                    <a16:creationId xmlns:a16="http://schemas.microsoft.com/office/drawing/2014/main" id="{77DBDDB0-0D67-72E4-B348-578301E380FA}"/>
                  </a:ext>
                </a:extLst>
              </p:cNvPr>
              <p:cNvSpPr/>
              <p:nvPr/>
            </p:nvSpPr>
            <p:spPr>
              <a:xfrm>
                <a:off x="5237775" y="3151804"/>
                <a:ext cx="58524" cy="274835"/>
              </a:xfrm>
              <a:custGeom>
                <a:avLst/>
                <a:gdLst/>
                <a:ahLst/>
                <a:cxnLst/>
                <a:rect l="l" t="t" r="r" b="b"/>
                <a:pathLst>
                  <a:path w="1382" h="6490" extrusionOk="0">
                    <a:moveTo>
                      <a:pt x="1369" y="0"/>
                    </a:moveTo>
                    <a:cubicBezTo>
                      <a:pt x="929" y="143"/>
                      <a:pt x="464" y="250"/>
                      <a:pt x="0" y="334"/>
                    </a:cubicBezTo>
                    <a:lnTo>
                      <a:pt x="24" y="6489"/>
                    </a:lnTo>
                    <a:cubicBezTo>
                      <a:pt x="488" y="6406"/>
                      <a:pt x="941" y="6287"/>
                      <a:pt x="1381" y="6156"/>
                    </a:cubicBezTo>
                    <a:lnTo>
                      <a:pt x="1369"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2" name="Google Shape;1554;p45">
                <a:extLst>
                  <a:ext uri="{FF2B5EF4-FFF2-40B4-BE49-F238E27FC236}">
                    <a16:creationId xmlns:a16="http://schemas.microsoft.com/office/drawing/2014/main" id="{FDBD8322-0417-73A7-25CF-49300FB38822}"/>
                  </a:ext>
                </a:extLst>
              </p:cNvPr>
              <p:cNvSpPr/>
              <p:nvPr/>
            </p:nvSpPr>
            <p:spPr>
              <a:xfrm>
                <a:off x="5196910" y="3165905"/>
                <a:ext cx="41882" cy="266281"/>
              </a:xfrm>
              <a:custGeom>
                <a:avLst/>
                <a:gdLst/>
                <a:ahLst/>
                <a:cxnLst/>
                <a:rect l="l" t="t" r="r" b="b"/>
                <a:pathLst>
                  <a:path w="989" h="6288" extrusionOk="0">
                    <a:moveTo>
                      <a:pt x="965" y="1"/>
                    </a:moveTo>
                    <a:cubicBezTo>
                      <a:pt x="644" y="60"/>
                      <a:pt x="322" y="108"/>
                      <a:pt x="1" y="144"/>
                    </a:cubicBezTo>
                    <a:lnTo>
                      <a:pt x="13" y="6287"/>
                    </a:lnTo>
                    <a:cubicBezTo>
                      <a:pt x="346" y="6251"/>
                      <a:pt x="667" y="6216"/>
                      <a:pt x="989" y="6156"/>
                    </a:cubicBezTo>
                    <a:lnTo>
                      <a:pt x="965" y="1"/>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3" name="Google Shape;1555;p45">
                <a:extLst>
                  <a:ext uri="{FF2B5EF4-FFF2-40B4-BE49-F238E27FC236}">
                    <a16:creationId xmlns:a16="http://schemas.microsoft.com/office/drawing/2014/main" id="{AC81DEE7-EB51-5BD9-B5F9-0CA78CBE6D61}"/>
                  </a:ext>
                </a:extLst>
              </p:cNvPr>
              <p:cNvSpPr/>
              <p:nvPr/>
            </p:nvSpPr>
            <p:spPr>
              <a:xfrm>
                <a:off x="5161127" y="3171961"/>
                <a:ext cx="36334" cy="262724"/>
              </a:xfrm>
              <a:custGeom>
                <a:avLst/>
                <a:gdLst/>
                <a:ahLst/>
                <a:cxnLst/>
                <a:rect l="l" t="t" r="r" b="b"/>
                <a:pathLst>
                  <a:path w="858" h="6204" extrusionOk="0">
                    <a:moveTo>
                      <a:pt x="846" y="1"/>
                    </a:moveTo>
                    <a:cubicBezTo>
                      <a:pt x="560" y="24"/>
                      <a:pt x="274" y="48"/>
                      <a:pt x="0" y="60"/>
                    </a:cubicBezTo>
                    <a:lnTo>
                      <a:pt x="12" y="6204"/>
                    </a:lnTo>
                    <a:cubicBezTo>
                      <a:pt x="298" y="6192"/>
                      <a:pt x="584" y="6180"/>
                      <a:pt x="858" y="6144"/>
                    </a:cubicBezTo>
                    <a:lnTo>
                      <a:pt x="846" y="1"/>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4" name="Google Shape;1556;p45">
                <a:extLst>
                  <a:ext uri="{FF2B5EF4-FFF2-40B4-BE49-F238E27FC236}">
                    <a16:creationId xmlns:a16="http://schemas.microsoft.com/office/drawing/2014/main" id="{C7A4E252-5499-7B11-43AB-EB75086006C0}"/>
                  </a:ext>
                </a:extLst>
              </p:cNvPr>
              <p:cNvSpPr/>
              <p:nvPr/>
            </p:nvSpPr>
            <p:spPr>
              <a:xfrm>
                <a:off x="5127843" y="3174502"/>
                <a:ext cx="33836" cy="260691"/>
              </a:xfrm>
              <a:custGeom>
                <a:avLst/>
                <a:gdLst/>
                <a:ahLst/>
                <a:cxnLst/>
                <a:rect l="l" t="t" r="r" b="b"/>
                <a:pathLst>
                  <a:path w="799" h="6156" extrusionOk="0">
                    <a:moveTo>
                      <a:pt x="786" y="0"/>
                    </a:moveTo>
                    <a:cubicBezTo>
                      <a:pt x="655" y="6"/>
                      <a:pt x="524" y="9"/>
                      <a:pt x="393" y="9"/>
                    </a:cubicBezTo>
                    <a:cubicBezTo>
                      <a:pt x="262" y="9"/>
                      <a:pt x="131" y="6"/>
                      <a:pt x="0" y="0"/>
                    </a:cubicBezTo>
                    <a:lnTo>
                      <a:pt x="0" y="0"/>
                    </a:lnTo>
                    <a:lnTo>
                      <a:pt x="12" y="6156"/>
                    </a:lnTo>
                    <a:cubicBezTo>
                      <a:pt x="274" y="6156"/>
                      <a:pt x="536" y="6156"/>
                      <a:pt x="798" y="6144"/>
                    </a:cubicBezTo>
                    <a:lnTo>
                      <a:pt x="786" y="0"/>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5" name="Google Shape;1557;p45">
                <a:extLst>
                  <a:ext uri="{FF2B5EF4-FFF2-40B4-BE49-F238E27FC236}">
                    <a16:creationId xmlns:a16="http://schemas.microsoft.com/office/drawing/2014/main" id="{F0FF4857-4108-7A06-EC29-5F6A553F1D86}"/>
                  </a:ext>
                </a:extLst>
              </p:cNvPr>
              <p:cNvSpPr/>
              <p:nvPr/>
            </p:nvSpPr>
            <p:spPr>
              <a:xfrm>
                <a:off x="5118273" y="3174502"/>
                <a:ext cx="10121" cy="260691"/>
              </a:xfrm>
              <a:custGeom>
                <a:avLst/>
                <a:gdLst/>
                <a:ahLst/>
                <a:cxnLst/>
                <a:rect l="l" t="t" r="r" b="b"/>
                <a:pathLst>
                  <a:path w="239" h="6156" extrusionOk="0">
                    <a:moveTo>
                      <a:pt x="0" y="0"/>
                    </a:moveTo>
                    <a:lnTo>
                      <a:pt x="24" y="6144"/>
                    </a:lnTo>
                    <a:cubicBezTo>
                      <a:pt x="96" y="6144"/>
                      <a:pt x="167" y="6144"/>
                      <a:pt x="238" y="6156"/>
                    </a:cubicBezTo>
                    <a:lnTo>
                      <a:pt x="226" y="0"/>
                    </a:ln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6" name="Google Shape;1558;p45">
                <a:extLst>
                  <a:ext uri="{FF2B5EF4-FFF2-40B4-BE49-F238E27FC236}">
                    <a16:creationId xmlns:a16="http://schemas.microsoft.com/office/drawing/2014/main" id="{ABA0C2DB-5994-A80E-0298-5106322E7E19}"/>
                  </a:ext>
                </a:extLst>
              </p:cNvPr>
              <p:cNvSpPr/>
              <p:nvPr/>
            </p:nvSpPr>
            <p:spPr>
              <a:xfrm>
                <a:off x="4159293" y="2862870"/>
                <a:ext cx="75167" cy="290970"/>
              </a:xfrm>
              <a:custGeom>
                <a:avLst/>
                <a:gdLst/>
                <a:ahLst/>
                <a:cxnLst/>
                <a:rect l="l" t="t" r="r" b="b"/>
                <a:pathLst>
                  <a:path w="1775" h="6871" extrusionOk="0">
                    <a:moveTo>
                      <a:pt x="1763" y="1"/>
                    </a:moveTo>
                    <a:cubicBezTo>
                      <a:pt x="1215" y="287"/>
                      <a:pt x="620" y="537"/>
                      <a:pt x="1" y="727"/>
                    </a:cubicBezTo>
                    <a:lnTo>
                      <a:pt x="24" y="6871"/>
                    </a:lnTo>
                    <a:cubicBezTo>
                      <a:pt x="644" y="6680"/>
                      <a:pt x="1227" y="6442"/>
                      <a:pt x="1775" y="6145"/>
                    </a:cubicBezTo>
                    <a:lnTo>
                      <a:pt x="1763" y="1"/>
                    </a:lnTo>
                    <a:close/>
                  </a:path>
                </a:pathLst>
              </a:custGeom>
              <a:solidFill>
                <a:srgbClr val="5656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7" name="Google Shape;1559;p45">
                <a:extLst>
                  <a:ext uri="{FF2B5EF4-FFF2-40B4-BE49-F238E27FC236}">
                    <a16:creationId xmlns:a16="http://schemas.microsoft.com/office/drawing/2014/main" id="{22D46ADD-AFB8-DF1D-B326-60554EEFD7E2}"/>
                  </a:ext>
                </a:extLst>
              </p:cNvPr>
              <p:cNvSpPr/>
              <p:nvPr/>
            </p:nvSpPr>
            <p:spPr>
              <a:xfrm>
                <a:off x="4098272" y="2893656"/>
                <a:ext cx="62081" cy="275343"/>
              </a:xfrm>
              <a:custGeom>
                <a:avLst/>
                <a:gdLst/>
                <a:ahLst/>
                <a:cxnLst/>
                <a:rect l="l" t="t" r="r" b="b"/>
                <a:pathLst>
                  <a:path w="1466" h="6502" extrusionOk="0">
                    <a:moveTo>
                      <a:pt x="1442" y="0"/>
                    </a:moveTo>
                    <a:cubicBezTo>
                      <a:pt x="977" y="155"/>
                      <a:pt x="489" y="274"/>
                      <a:pt x="1" y="357"/>
                    </a:cubicBezTo>
                    <a:lnTo>
                      <a:pt x="13" y="6501"/>
                    </a:lnTo>
                    <a:cubicBezTo>
                      <a:pt x="513" y="6418"/>
                      <a:pt x="989" y="6299"/>
                      <a:pt x="1465" y="6144"/>
                    </a:cubicBezTo>
                    <a:lnTo>
                      <a:pt x="1442" y="0"/>
                    </a:lnTo>
                    <a:close/>
                  </a:path>
                </a:pathLst>
              </a:custGeom>
              <a:solidFill>
                <a:srgbClr val="53535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8" name="Google Shape;1560;p45">
                <a:extLst>
                  <a:ext uri="{FF2B5EF4-FFF2-40B4-BE49-F238E27FC236}">
                    <a16:creationId xmlns:a16="http://schemas.microsoft.com/office/drawing/2014/main" id="{95C335FB-ACC1-6DB9-B6A1-D93CCF70FADB}"/>
                  </a:ext>
                </a:extLst>
              </p:cNvPr>
              <p:cNvSpPr/>
              <p:nvPr/>
            </p:nvSpPr>
            <p:spPr>
              <a:xfrm>
                <a:off x="4055925" y="2908774"/>
                <a:ext cx="42898" cy="266239"/>
              </a:xfrm>
              <a:custGeom>
                <a:avLst/>
                <a:gdLst/>
                <a:ahLst/>
                <a:cxnLst/>
                <a:rect l="l" t="t" r="r" b="b"/>
                <a:pathLst>
                  <a:path w="1013" h="6287" extrusionOk="0">
                    <a:moveTo>
                      <a:pt x="1001" y="0"/>
                    </a:moveTo>
                    <a:cubicBezTo>
                      <a:pt x="668" y="60"/>
                      <a:pt x="334" y="108"/>
                      <a:pt x="1" y="143"/>
                    </a:cubicBezTo>
                    <a:lnTo>
                      <a:pt x="25" y="6287"/>
                    </a:lnTo>
                    <a:cubicBezTo>
                      <a:pt x="358" y="6251"/>
                      <a:pt x="691" y="6204"/>
                      <a:pt x="1013" y="6144"/>
                    </a:cubicBezTo>
                    <a:lnTo>
                      <a:pt x="1001" y="0"/>
                    </a:lnTo>
                    <a:close/>
                  </a:path>
                </a:pathLst>
              </a:custGeom>
              <a:solidFill>
                <a:srgbClr val="5151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79" name="Google Shape;1561;p45">
                <a:extLst>
                  <a:ext uri="{FF2B5EF4-FFF2-40B4-BE49-F238E27FC236}">
                    <a16:creationId xmlns:a16="http://schemas.microsoft.com/office/drawing/2014/main" id="{0D49DA11-847F-6A75-6D54-A1BF95388927}"/>
                  </a:ext>
                </a:extLst>
              </p:cNvPr>
              <p:cNvSpPr/>
              <p:nvPr/>
            </p:nvSpPr>
            <p:spPr>
              <a:xfrm>
                <a:off x="4020142" y="2914830"/>
                <a:ext cx="36842" cy="262724"/>
              </a:xfrm>
              <a:custGeom>
                <a:avLst/>
                <a:gdLst/>
                <a:ahLst/>
                <a:cxnLst/>
                <a:rect l="l" t="t" r="r" b="b"/>
                <a:pathLst>
                  <a:path w="870" h="6204" extrusionOk="0">
                    <a:moveTo>
                      <a:pt x="846" y="0"/>
                    </a:moveTo>
                    <a:cubicBezTo>
                      <a:pt x="572" y="24"/>
                      <a:pt x="286" y="48"/>
                      <a:pt x="0" y="60"/>
                    </a:cubicBezTo>
                    <a:lnTo>
                      <a:pt x="24" y="6203"/>
                    </a:lnTo>
                    <a:cubicBezTo>
                      <a:pt x="298" y="6192"/>
                      <a:pt x="584" y="6180"/>
                      <a:pt x="870" y="6144"/>
                    </a:cubicBezTo>
                    <a:lnTo>
                      <a:pt x="846" y="0"/>
                    </a:lnTo>
                    <a:close/>
                  </a:path>
                </a:pathLst>
              </a:custGeom>
              <a:solidFill>
                <a:srgbClr val="4F4F4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0" name="Google Shape;1562;p45">
                <a:extLst>
                  <a:ext uri="{FF2B5EF4-FFF2-40B4-BE49-F238E27FC236}">
                    <a16:creationId xmlns:a16="http://schemas.microsoft.com/office/drawing/2014/main" id="{2BAB702B-189A-1177-9088-A3881C37CDE8}"/>
                  </a:ext>
                </a:extLst>
              </p:cNvPr>
              <p:cNvSpPr/>
              <p:nvPr/>
            </p:nvSpPr>
            <p:spPr>
              <a:xfrm>
                <a:off x="3987366" y="2917328"/>
                <a:ext cx="33836" cy="260734"/>
              </a:xfrm>
              <a:custGeom>
                <a:avLst/>
                <a:gdLst/>
                <a:ahLst/>
                <a:cxnLst/>
                <a:rect l="l" t="t" r="r" b="b"/>
                <a:pathLst>
                  <a:path w="799" h="6157" extrusionOk="0">
                    <a:moveTo>
                      <a:pt x="774" y="1"/>
                    </a:moveTo>
                    <a:cubicBezTo>
                      <a:pt x="643" y="7"/>
                      <a:pt x="513" y="10"/>
                      <a:pt x="383" y="10"/>
                    </a:cubicBezTo>
                    <a:cubicBezTo>
                      <a:pt x="254" y="10"/>
                      <a:pt x="126" y="7"/>
                      <a:pt x="1" y="1"/>
                    </a:cubicBezTo>
                    <a:lnTo>
                      <a:pt x="1" y="1"/>
                    </a:lnTo>
                    <a:lnTo>
                      <a:pt x="12" y="6156"/>
                    </a:lnTo>
                    <a:cubicBezTo>
                      <a:pt x="274" y="6156"/>
                      <a:pt x="536" y="6156"/>
                      <a:pt x="798" y="6144"/>
                    </a:cubicBezTo>
                    <a:lnTo>
                      <a:pt x="774" y="1"/>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1" name="Google Shape;1563;p45">
                <a:extLst>
                  <a:ext uri="{FF2B5EF4-FFF2-40B4-BE49-F238E27FC236}">
                    <a16:creationId xmlns:a16="http://schemas.microsoft.com/office/drawing/2014/main" id="{8084287B-BC64-105C-5565-3C1D13C1F9CC}"/>
                  </a:ext>
                </a:extLst>
              </p:cNvPr>
              <p:cNvSpPr/>
              <p:nvPr/>
            </p:nvSpPr>
            <p:spPr>
              <a:xfrm>
                <a:off x="3955606" y="2915846"/>
                <a:ext cx="32311" cy="262216"/>
              </a:xfrm>
              <a:custGeom>
                <a:avLst/>
                <a:gdLst/>
                <a:ahLst/>
                <a:cxnLst/>
                <a:rect l="l" t="t" r="r" b="b"/>
                <a:pathLst>
                  <a:path w="763" h="6192" extrusionOk="0">
                    <a:moveTo>
                      <a:pt x="0" y="0"/>
                    </a:moveTo>
                    <a:lnTo>
                      <a:pt x="12" y="6156"/>
                    </a:lnTo>
                    <a:cubicBezTo>
                      <a:pt x="262" y="6168"/>
                      <a:pt x="512" y="6179"/>
                      <a:pt x="762" y="6191"/>
                    </a:cubicBezTo>
                    <a:lnTo>
                      <a:pt x="751" y="36"/>
                    </a:lnTo>
                    <a:cubicBezTo>
                      <a:pt x="501" y="36"/>
                      <a:pt x="250" y="24"/>
                      <a:pt x="0" y="0"/>
                    </a:cubicBez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2" name="Google Shape;1564;p45">
                <a:extLst>
                  <a:ext uri="{FF2B5EF4-FFF2-40B4-BE49-F238E27FC236}">
                    <a16:creationId xmlns:a16="http://schemas.microsoft.com/office/drawing/2014/main" id="{A72496F8-B447-BBE3-A1A4-0F88DD862990}"/>
                  </a:ext>
                </a:extLst>
              </p:cNvPr>
              <p:cNvSpPr/>
              <p:nvPr/>
            </p:nvSpPr>
            <p:spPr>
              <a:xfrm>
                <a:off x="3924354" y="2912797"/>
                <a:ext cx="31803" cy="263740"/>
              </a:xfrm>
              <a:custGeom>
                <a:avLst/>
                <a:gdLst/>
                <a:ahLst/>
                <a:cxnLst/>
                <a:rect l="l" t="t" r="r" b="b"/>
                <a:pathLst>
                  <a:path w="751" h="6228" extrusionOk="0">
                    <a:moveTo>
                      <a:pt x="0" y="1"/>
                    </a:moveTo>
                    <a:lnTo>
                      <a:pt x="24" y="6144"/>
                    </a:lnTo>
                    <a:cubicBezTo>
                      <a:pt x="262" y="6180"/>
                      <a:pt x="512" y="6204"/>
                      <a:pt x="750" y="6228"/>
                    </a:cubicBezTo>
                    <a:lnTo>
                      <a:pt x="738" y="72"/>
                    </a:lnTo>
                    <a:cubicBezTo>
                      <a:pt x="488" y="60"/>
                      <a:pt x="238" y="36"/>
                      <a:pt x="0" y="1"/>
                    </a:cubicBez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3" name="Google Shape;1565;p45">
                <a:extLst>
                  <a:ext uri="{FF2B5EF4-FFF2-40B4-BE49-F238E27FC236}">
                    <a16:creationId xmlns:a16="http://schemas.microsoft.com/office/drawing/2014/main" id="{680FF721-8C7A-107B-F9E0-4A938D5D0DF3}"/>
                  </a:ext>
                </a:extLst>
              </p:cNvPr>
              <p:cNvSpPr/>
              <p:nvPr/>
            </p:nvSpPr>
            <p:spPr>
              <a:xfrm>
                <a:off x="3892594" y="2907250"/>
                <a:ext cx="32819" cy="265773"/>
              </a:xfrm>
              <a:custGeom>
                <a:avLst/>
                <a:gdLst/>
                <a:ahLst/>
                <a:cxnLst/>
                <a:rect l="l" t="t" r="r" b="b"/>
                <a:pathLst>
                  <a:path w="775" h="6276" extrusionOk="0">
                    <a:moveTo>
                      <a:pt x="0" y="1"/>
                    </a:moveTo>
                    <a:lnTo>
                      <a:pt x="24" y="6144"/>
                    </a:lnTo>
                    <a:cubicBezTo>
                      <a:pt x="262" y="6192"/>
                      <a:pt x="512" y="6240"/>
                      <a:pt x="774" y="6275"/>
                    </a:cubicBezTo>
                    <a:lnTo>
                      <a:pt x="750" y="132"/>
                    </a:lnTo>
                    <a:cubicBezTo>
                      <a:pt x="500" y="96"/>
                      <a:pt x="250" y="48"/>
                      <a:pt x="0" y="1"/>
                    </a:cubicBez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4" name="Google Shape;1566;p45">
                <a:extLst>
                  <a:ext uri="{FF2B5EF4-FFF2-40B4-BE49-F238E27FC236}">
                    <a16:creationId xmlns:a16="http://schemas.microsoft.com/office/drawing/2014/main" id="{8BCC016E-C720-D6D0-86CC-6CF764E10862}"/>
                  </a:ext>
                </a:extLst>
              </p:cNvPr>
              <p:cNvSpPr/>
              <p:nvPr/>
            </p:nvSpPr>
            <p:spPr>
              <a:xfrm>
                <a:off x="3859310" y="2899204"/>
                <a:ext cx="34301" cy="268271"/>
              </a:xfrm>
              <a:custGeom>
                <a:avLst/>
                <a:gdLst/>
                <a:ahLst/>
                <a:cxnLst/>
                <a:rect l="l" t="t" r="r" b="b"/>
                <a:pathLst>
                  <a:path w="810" h="6335" extrusionOk="0">
                    <a:moveTo>
                      <a:pt x="0" y="0"/>
                    </a:moveTo>
                    <a:lnTo>
                      <a:pt x="12" y="6144"/>
                    </a:lnTo>
                    <a:cubicBezTo>
                      <a:pt x="274" y="6215"/>
                      <a:pt x="536" y="6287"/>
                      <a:pt x="810" y="6334"/>
                    </a:cubicBezTo>
                    <a:lnTo>
                      <a:pt x="786" y="191"/>
                    </a:lnTo>
                    <a:cubicBezTo>
                      <a:pt x="524" y="143"/>
                      <a:pt x="250" y="72"/>
                      <a:pt x="0"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5" name="Google Shape;1567;p45">
                <a:extLst>
                  <a:ext uri="{FF2B5EF4-FFF2-40B4-BE49-F238E27FC236}">
                    <a16:creationId xmlns:a16="http://schemas.microsoft.com/office/drawing/2014/main" id="{90B7F7B3-FD34-B948-AA2A-B6B15A78F853}"/>
                  </a:ext>
                </a:extLst>
              </p:cNvPr>
              <p:cNvSpPr/>
              <p:nvPr/>
            </p:nvSpPr>
            <p:spPr>
              <a:xfrm>
                <a:off x="3820478" y="2886584"/>
                <a:ext cx="39383" cy="272803"/>
              </a:xfrm>
              <a:custGeom>
                <a:avLst/>
                <a:gdLst/>
                <a:ahLst/>
                <a:cxnLst/>
                <a:rect l="l" t="t" r="r" b="b"/>
                <a:pathLst>
                  <a:path w="930" h="6442" extrusionOk="0">
                    <a:moveTo>
                      <a:pt x="1" y="1"/>
                    </a:moveTo>
                    <a:lnTo>
                      <a:pt x="12" y="6144"/>
                    </a:lnTo>
                    <a:cubicBezTo>
                      <a:pt x="310" y="6251"/>
                      <a:pt x="620" y="6359"/>
                      <a:pt x="929" y="6442"/>
                    </a:cubicBezTo>
                    <a:lnTo>
                      <a:pt x="917" y="298"/>
                    </a:lnTo>
                    <a:cubicBezTo>
                      <a:pt x="596" y="215"/>
                      <a:pt x="286" y="108"/>
                      <a:pt x="1" y="1"/>
                    </a:cubicBezTo>
                    <a:close/>
                  </a:path>
                </a:pathLst>
              </a:custGeom>
              <a:solidFill>
                <a:srgbClr val="4040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6" name="Google Shape;1568;p45">
                <a:extLst>
                  <a:ext uri="{FF2B5EF4-FFF2-40B4-BE49-F238E27FC236}">
                    <a16:creationId xmlns:a16="http://schemas.microsoft.com/office/drawing/2014/main" id="{C9F9652D-DA3D-97C5-1134-6EFCE1EC94DB}"/>
                  </a:ext>
                </a:extLst>
              </p:cNvPr>
              <p:cNvSpPr/>
              <p:nvPr/>
            </p:nvSpPr>
            <p:spPr>
              <a:xfrm>
                <a:off x="3778640" y="2866935"/>
                <a:ext cx="42390" cy="279875"/>
              </a:xfrm>
              <a:custGeom>
                <a:avLst/>
                <a:gdLst/>
                <a:ahLst/>
                <a:cxnLst/>
                <a:rect l="l" t="t" r="r" b="b"/>
                <a:pathLst>
                  <a:path w="1001" h="6609" extrusionOk="0">
                    <a:moveTo>
                      <a:pt x="0" y="0"/>
                    </a:moveTo>
                    <a:lnTo>
                      <a:pt x="12" y="6156"/>
                    </a:lnTo>
                    <a:cubicBezTo>
                      <a:pt x="322" y="6322"/>
                      <a:pt x="655" y="6477"/>
                      <a:pt x="1000" y="6608"/>
                    </a:cubicBezTo>
                    <a:lnTo>
                      <a:pt x="989" y="465"/>
                    </a:lnTo>
                    <a:cubicBezTo>
                      <a:pt x="643" y="322"/>
                      <a:pt x="310" y="179"/>
                      <a:pt x="0"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7" name="Google Shape;1569;p45">
                <a:extLst>
                  <a:ext uri="{FF2B5EF4-FFF2-40B4-BE49-F238E27FC236}">
                    <a16:creationId xmlns:a16="http://schemas.microsoft.com/office/drawing/2014/main" id="{7278ECE4-D979-2D61-BF5E-62DB96D29DF4}"/>
                  </a:ext>
                </a:extLst>
              </p:cNvPr>
              <p:cNvSpPr/>
              <p:nvPr/>
            </p:nvSpPr>
            <p:spPr>
              <a:xfrm>
                <a:off x="4571706" y="2856857"/>
                <a:ext cx="242058" cy="392307"/>
              </a:xfrm>
              <a:custGeom>
                <a:avLst/>
                <a:gdLst/>
                <a:ahLst/>
                <a:cxnLst/>
                <a:rect l="l" t="t" r="r" b="b"/>
                <a:pathLst>
                  <a:path w="5716" h="9264" extrusionOk="0">
                    <a:moveTo>
                      <a:pt x="1" y="0"/>
                    </a:moveTo>
                    <a:lnTo>
                      <a:pt x="25" y="6144"/>
                    </a:lnTo>
                    <a:lnTo>
                      <a:pt x="5716" y="9263"/>
                    </a:lnTo>
                    <a:lnTo>
                      <a:pt x="5716" y="3322"/>
                    </a:lnTo>
                    <a:lnTo>
                      <a:pt x="1" y="0"/>
                    </a:lnTo>
                    <a:close/>
                  </a:path>
                </a:pathLst>
              </a:custGeom>
              <a:solidFill>
                <a:srgbClr val="30303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8" name="Google Shape;1570;p45">
                <a:extLst>
                  <a:ext uri="{FF2B5EF4-FFF2-40B4-BE49-F238E27FC236}">
                    <a16:creationId xmlns:a16="http://schemas.microsoft.com/office/drawing/2014/main" id="{F12837F5-A609-E217-0197-91FCF5D6BCDC}"/>
                  </a:ext>
                </a:extLst>
              </p:cNvPr>
              <p:cNvSpPr/>
              <p:nvPr/>
            </p:nvSpPr>
            <p:spPr>
              <a:xfrm>
                <a:off x="4328213" y="2856857"/>
                <a:ext cx="244557" cy="400861"/>
              </a:xfrm>
              <a:custGeom>
                <a:avLst/>
                <a:gdLst/>
                <a:ahLst/>
                <a:cxnLst/>
                <a:rect l="l" t="t" r="r" b="b"/>
                <a:pathLst>
                  <a:path w="5775" h="9466" extrusionOk="0">
                    <a:moveTo>
                      <a:pt x="5751" y="0"/>
                    </a:moveTo>
                    <a:lnTo>
                      <a:pt x="0" y="3322"/>
                    </a:lnTo>
                    <a:lnTo>
                      <a:pt x="24" y="9466"/>
                    </a:lnTo>
                    <a:lnTo>
                      <a:pt x="5775" y="6144"/>
                    </a:lnTo>
                    <a:lnTo>
                      <a:pt x="5751" y="0"/>
                    </a:lnTo>
                    <a:close/>
                  </a:path>
                </a:pathLst>
              </a:custGeom>
              <a:solidFill>
                <a:srgbClr val="4444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89" name="Google Shape;1571;p45">
                <a:extLst>
                  <a:ext uri="{FF2B5EF4-FFF2-40B4-BE49-F238E27FC236}">
                    <a16:creationId xmlns:a16="http://schemas.microsoft.com/office/drawing/2014/main" id="{FCD59C1F-5027-0B6A-99AF-330558BA2C80}"/>
                  </a:ext>
                </a:extLst>
              </p:cNvPr>
              <p:cNvSpPr/>
              <p:nvPr/>
            </p:nvSpPr>
            <p:spPr>
              <a:xfrm>
                <a:off x="4813716" y="2992960"/>
                <a:ext cx="1059" cy="264757"/>
              </a:xfrm>
              <a:custGeom>
                <a:avLst/>
                <a:gdLst/>
                <a:ahLst/>
                <a:cxnLst/>
                <a:rect l="l" t="t" r="r" b="b"/>
                <a:pathLst>
                  <a:path w="25" h="6252" extrusionOk="0">
                    <a:moveTo>
                      <a:pt x="1" y="1"/>
                    </a:moveTo>
                    <a:cubicBezTo>
                      <a:pt x="1" y="37"/>
                      <a:pt x="1" y="72"/>
                      <a:pt x="1" y="108"/>
                    </a:cubicBezTo>
                    <a:lnTo>
                      <a:pt x="1" y="215"/>
                    </a:lnTo>
                    <a:lnTo>
                      <a:pt x="1" y="1"/>
                    </a:lnTo>
                    <a:close/>
                    <a:moveTo>
                      <a:pt x="1" y="215"/>
                    </a:moveTo>
                    <a:lnTo>
                      <a:pt x="13" y="6144"/>
                    </a:lnTo>
                    <a:cubicBezTo>
                      <a:pt x="13" y="6180"/>
                      <a:pt x="13" y="6216"/>
                      <a:pt x="25" y="6252"/>
                    </a:cubicBezTo>
                    <a:lnTo>
                      <a:pt x="1" y="215"/>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0" name="Google Shape;1572;p45">
                <a:extLst>
                  <a:ext uri="{FF2B5EF4-FFF2-40B4-BE49-F238E27FC236}">
                    <a16:creationId xmlns:a16="http://schemas.microsoft.com/office/drawing/2014/main" id="{D0752A21-887D-5518-CE00-1BA5AB8CF85F}"/>
                  </a:ext>
                </a:extLst>
              </p:cNvPr>
              <p:cNvSpPr/>
              <p:nvPr/>
            </p:nvSpPr>
            <p:spPr>
              <a:xfrm>
                <a:off x="4389192" y="2998507"/>
                <a:ext cx="47937" cy="265773"/>
              </a:xfrm>
              <a:custGeom>
                <a:avLst/>
                <a:gdLst/>
                <a:ahLst/>
                <a:cxnLst/>
                <a:rect l="l" t="t" r="r" b="b"/>
                <a:pathLst>
                  <a:path w="1132" h="6276" extrusionOk="0">
                    <a:moveTo>
                      <a:pt x="1" y="1"/>
                    </a:moveTo>
                    <a:lnTo>
                      <a:pt x="25" y="6156"/>
                    </a:lnTo>
                    <a:cubicBezTo>
                      <a:pt x="346" y="6180"/>
                      <a:pt x="715" y="6216"/>
                      <a:pt x="1132" y="6275"/>
                    </a:cubicBezTo>
                    <a:lnTo>
                      <a:pt x="1120" y="120"/>
                    </a:lnTo>
                    <a:cubicBezTo>
                      <a:pt x="691" y="72"/>
                      <a:pt x="334" y="36"/>
                      <a:pt x="1" y="1"/>
                    </a:cubicBez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1" name="Google Shape;1573;p45">
                <a:extLst>
                  <a:ext uri="{FF2B5EF4-FFF2-40B4-BE49-F238E27FC236}">
                    <a16:creationId xmlns:a16="http://schemas.microsoft.com/office/drawing/2014/main" id="{D23BA069-8505-8A00-E65B-9D71C99564B3}"/>
                  </a:ext>
                </a:extLst>
              </p:cNvPr>
              <p:cNvSpPr/>
              <p:nvPr/>
            </p:nvSpPr>
            <p:spPr>
              <a:xfrm>
                <a:off x="4357432" y="2997025"/>
                <a:ext cx="32819" cy="262216"/>
              </a:xfrm>
              <a:custGeom>
                <a:avLst/>
                <a:gdLst/>
                <a:ahLst/>
                <a:cxnLst/>
                <a:rect l="l" t="t" r="r" b="b"/>
                <a:pathLst>
                  <a:path w="775" h="6192" extrusionOk="0">
                    <a:moveTo>
                      <a:pt x="1" y="0"/>
                    </a:moveTo>
                    <a:lnTo>
                      <a:pt x="25" y="6144"/>
                    </a:lnTo>
                    <a:cubicBezTo>
                      <a:pt x="251" y="6156"/>
                      <a:pt x="501" y="6167"/>
                      <a:pt x="775" y="6191"/>
                    </a:cubicBezTo>
                    <a:lnTo>
                      <a:pt x="751" y="36"/>
                    </a:lnTo>
                    <a:cubicBezTo>
                      <a:pt x="477" y="24"/>
                      <a:pt x="239" y="12"/>
                      <a:pt x="1" y="0"/>
                    </a:cubicBezTo>
                    <a:close/>
                  </a:path>
                </a:pathLst>
              </a:custGeom>
              <a:solidFill>
                <a:srgbClr val="4A4A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2" name="Google Shape;1574;p45">
                <a:extLst>
                  <a:ext uri="{FF2B5EF4-FFF2-40B4-BE49-F238E27FC236}">
                    <a16:creationId xmlns:a16="http://schemas.microsoft.com/office/drawing/2014/main" id="{FDB6F693-D294-6018-D09D-85B1AABA46CC}"/>
                  </a:ext>
                </a:extLst>
              </p:cNvPr>
              <p:cNvSpPr/>
              <p:nvPr/>
            </p:nvSpPr>
            <p:spPr>
              <a:xfrm>
                <a:off x="4328213" y="2997025"/>
                <a:ext cx="30278" cy="260691"/>
              </a:xfrm>
              <a:custGeom>
                <a:avLst/>
                <a:gdLst/>
                <a:ahLst/>
                <a:cxnLst/>
                <a:rect l="l" t="t" r="r" b="b"/>
                <a:pathLst>
                  <a:path w="715" h="6156" extrusionOk="0">
                    <a:moveTo>
                      <a:pt x="691" y="0"/>
                    </a:moveTo>
                    <a:cubicBezTo>
                      <a:pt x="453" y="0"/>
                      <a:pt x="226" y="0"/>
                      <a:pt x="0" y="12"/>
                    </a:cubicBezTo>
                    <a:lnTo>
                      <a:pt x="24" y="6156"/>
                    </a:lnTo>
                    <a:cubicBezTo>
                      <a:pt x="250" y="6144"/>
                      <a:pt x="476" y="6144"/>
                      <a:pt x="715" y="6144"/>
                    </a:cubicBezTo>
                    <a:lnTo>
                      <a:pt x="691" y="0"/>
                    </a:lnTo>
                    <a:close/>
                  </a:path>
                </a:pathLst>
              </a:custGeom>
              <a:solidFill>
                <a:srgbClr val="4C4C4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3" name="Google Shape;1575;p45">
                <a:extLst>
                  <a:ext uri="{FF2B5EF4-FFF2-40B4-BE49-F238E27FC236}">
                    <a16:creationId xmlns:a16="http://schemas.microsoft.com/office/drawing/2014/main" id="{61014D3B-4709-61BE-5775-9618F9F8FBE0}"/>
                  </a:ext>
                </a:extLst>
              </p:cNvPr>
              <p:cNvSpPr/>
              <p:nvPr/>
            </p:nvSpPr>
            <p:spPr>
              <a:xfrm>
                <a:off x="4526353" y="3027769"/>
                <a:ext cx="61531" cy="288937"/>
              </a:xfrm>
              <a:custGeom>
                <a:avLst/>
                <a:gdLst/>
                <a:ahLst/>
                <a:cxnLst/>
                <a:rect l="l" t="t" r="r" b="b"/>
                <a:pathLst>
                  <a:path w="1453" h="6823" extrusionOk="0">
                    <a:moveTo>
                      <a:pt x="0" y="0"/>
                    </a:moveTo>
                    <a:lnTo>
                      <a:pt x="12" y="6144"/>
                    </a:lnTo>
                    <a:cubicBezTo>
                      <a:pt x="477" y="6323"/>
                      <a:pt x="953" y="6549"/>
                      <a:pt x="1453" y="6823"/>
                    </a:cubicBezTo>
                    <a:lnTo>
                      <a:pt x="1441" y="679"/>
                    </a:lnTo>
                    <a:cubicBezTo>
                      <a:pt x="929" y="393"/>
                      <a:pt x="453" y="179"/>
                      <a:pt x="0"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4" name="Google Shape;1576;p45">
                <a:extLst>
                  <a:ext uri="{FF2B5EF4-FFF2-40B4-BE49-F238E27FC236}">
                    <a16:creationId xmlns:a16="http://schemas.microsoft.com/office/drawing/2014/main" id="{2C8D4399-81B4-B7D3-1DDE-D1BBBB16D586}"/>
                  </a:ext>
                </a:extLst>
              </p:cNvPr>
              <p:cNvSpPr/>
              <p:nvPr/>
            </p:nvSpPr>
            <p:spPr>
              <a:xfrm>
                <a:off x="4487013" y="3014642"/>
                <a:ext cx="39891" cy="273311"/>
              </a:xfrm>
              <a:custGeom>
                <a:avLst/>
                <a:gdLst/>
                <a:ahLst/>
                <a:cxnLst/>
                <a:rect l="l" t="t" r="r" b="b"/>
                <a:pathLst>
                  <a:path w="942" h="6454" extrusionOk="0">
                    <a:moveTo>
                      <a:pt x="1" y="1"/>
                    </a:moveTo>
                    <a:lnTo>
                      <a:pt x="24" y="6144"/>
                    </a:lnTo>
                    <a:cubicBezTo>
                      <a:pt x="322" y="6228"/>
                      <a:pt x="632" y="6335"/>
                      <a:pt x="941" y="6454"/>
                    </a:cubicBezTo>
                    <a:lnTo>
                      <a:pt x="929" y="310"/>
                    </a:lnTo>
                    <a:cubicBezTo>
                      <a:pt x="608" y="191"/>
                      <a:pt x="310" y="84"/>
                      <a:pt x="1" y="1"/>
                    </a:cubicBezTo>
                    <a:close/>
                  </a:path>
                </a:pathLst>
              </a:custGeom>
              <a:solidFill>
                <a:srgbClr val="4040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5" name="Google Shape;1577;p45">
                <a:extLst>
                  <a:ext uri="{FF2B5EF4-FFF2-40B4-BE49-F238E27FC236}">
                    <a16:creationId xmlns:a16="http://schemas.microsoft.com/office/drawing/2014/main" id="{4623FA8D-B8AD-A08D-0967-0DC3C85A2A40}"/>
                  </a:ext>
                </a:extLst>
              </p:cNvPr>
              <p:cNvSpPr/>
              <p:nvPr/>
            </p:nvSpPr>
            <p:spPr>
              <a:xfrm>
                <a:off x="4456269" y="3007104"/>
                <a:ext cx="31803" cy="267763"/>
              </a:xfrm>
              <a:custGeom>
                <a:avLst/>
                <a:gdLst/>
                <a:ahLst/>
                <a:cxnLst/>
                <a:rect l="l" t="t" r="r" b="b"/>
                <a:pathLst>
                  <a:path w="751" h="6323" extrusionOk="0">
                    <a:moveTo>
                      <a:pt x="0" y="0"/>
                    </a:moveTo>
                    <a:lnTo>
                      <a:pt x="24" y="6156"/>
                    </a:lnTo>
                    <a:cubicBezTo>
                      <a:pt x="262" y="6203"/>
                      <a:pt x="500" y="6263"/>
                      <a:pt x="750" y="6322"/>
                    </a:cubicBezTo>
                    <a:lnTo>
                      <a:pt x="727" y="179"/>
                    </a:lnTo>
                    <a:cubicBezTo>
                      <a:pt x="489" y="107"/>
                      <a:pt x="250" y="60"/>
                      <a:pt x="0"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6" name="Google Shape;1578;p45">
                <a:extLst>
                  <a:ext uri="{FF2B5EF4-FFF2-40B4-BE49-F238E27FC236}">
                    <a16:creationId xmlns:a16="http://schemas.microsoft.com/office/drawing/2014/main" id="{DF273D4A-B3A8-8FF4-3176-F54B05B70B0C}"/>
                  </a:ext>
                </a:extLst>
              </p:cNvPr>
              <p:cNvSpPr/>
              <p:nvPr/>
            </p:nvSpPr>
            <p:spPr>
              <a:xfrm>
                <a:off x="4436620" y="3003547"/>
                <a:ext cx="20708" cy="264248"/>
              </a:xfrm>
              <a:custGeom>
                <a:avLst/>
                <a:gdLst/>
                <a:ahLst/>
                <a:cxnLst/>
                <a:rect l="l" t="t" r="r" b="b"/>
                <a:pathLst>
                  <a:path w="489" h="6240" extrusionOk="0">
                    <a:moveTo>
                      <a:pt x="0" y="1"/>
                    </a:moveTo>
                    <a:lnTo>
                      <a:pt x="12" y="6156"/>
                    </a:lnTo>
                    <a:cubicBezTo>
                      <a:pt x="167" y="6180"/>
                      <a:pt x="333" y="6204"/>
                      <a:pt x="488" y="6240"/>
                    </a:cubicBezTo>
                    <a:lnTo>
                      <a:pt x="464" y="84"/>
                    </a:lnTo>
                    <a:cubicBezTo>
                      <a:pt x="310" y="60"/>
                      <a:pt x="155" y="25"/>
                      <a:pt x="0" y="1"/>
                    </a:cubicBez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7" name="Google Shape;1579;p45">
                <a:extLst>
                  <a:ext uri="{FF2B5EF4-FFF2-40B4-BE49-F238E27FC236}">
                    <a16:creationId xmlns:a16="http://schemas.microsoft.com/office/drawing/2014/main" id="{0FD685F5-E4FC-0974-BE64-114E5CEAC62F}"/>
                  </a:ext>
                </a:extLst>
              </p:cNvPr>
              <p:cNvSpPr/>
              <p:nvPr/>
            </p:nvSpPr>
            <p:spPr>
              <a:xfrm>
                <a:off x="4587332" y="3056481"/>
                <a:ext cx="86262" cy="385278"/>
              </a:xfrm>
              <a:custGeom>
                <a:avLst/>
                <a:gdLst/>
                <a:ahLst/>
                <a:cxnLst/>
                <a:rect l="l" t="t" r="r" b="b"/>
                <a:pathLst>
                  <a:path w="2037" h="9098" extrusionOk="0">
                    <a:moveTo>
                      <a:pt x="1" y="1"/>
                    </a:moveTo>
                    <a:lnTo>
                      <a:pt x="13" y="6145"/>
                    </a:lnTo>
                    <a:cubicBezTo>
                      <a:pt x="1342" y="6964"/>
                      <a:pt x="2033" y="7996"/>
                      <a:pt x="2037" y="9087"/>
                    </a:cubicBezTo>
                    <a:lnTo>
                      <a:pt x="2037" y="9087"/>
                    </a:lnTo>
                    <a:lnTo>
                      <a:pt x="2025" y="2942"/>
                    </a:lnTo>
                    <a:cubicBezTo>
                      <a:pt x="2025" y="1858"/>
                      <a:pt x="1323" y="811"/>
                      <a:pt x="1" y="1"/>
                    </a:cubicBezTo>
                    <a:close/>
                    <a:moveTo>
                      <a:pt x="2037" y="9087"/>
                    </a:moveTo>
                    <a:lnTo>
                      <a:pt x="2037" y="9097"/>
                    </a:lnTo>
                    <a:cubicBezTo>
                      <a:pt x="2037" y="9094"/>
                      <a:pt x="2037" y="9091"/>
                      <a:pt x="2037" y="9087"/>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8" name="Google Shape;1580;p45">
                <a:extLst>
                  <a:ext uri="{FF2B5EF4-FFF2-40B4-BE49-F238E27FC236}">
                    <a16:creationId xmlns:a16="http://schemas.microsoft.com/office/drawing/2014/main" id="{EF0F82EB-E9B7-12C3-1B03-0A6A10D837C8}"/>
                  </a:ext>
                </a:extLst>
              </p:cNvPr>
              <p:cNvSpPr/>
              <p:nvPr/>
            </p:nvSpPr>
            <p:spPr>
              <a:xfrm>
                <a:off x="3778132" y="3174502"/>
                <a:ext cx="244091" cy="400861"/>
              </a:xfrm>
              <a:custGeom>
                <a:avLst/>
                <a:gdLst/>
                <a:ahLst/>
                <a:cxnLst/>
                <a:rect l="l" t="t" r="r" b="b"/>
                <a:pathLst>
                  <a:path w="5764" h="9466" extrusionOk="0">
                    <a:moveTo>
                      <a:pt x="5751" y="0"/>
                    </a:moveTo>
                    <a:lnTo>
                      <a:pt x="0" y="3322"/>
                    </a:lnTo>
                    <a:lnTo>
                      <a:pt x="12" y="9465"/>
                    </a:lnTo>
                    <a:lnTo>
                      <a:pt x="5763" y="6144"/>
                    </a:lnTo>
                    <a:lnTo>
                      <a:pt x="5751" y="0"/>
                    </a:lnTo>
                    <a:close/>
                  </a:path>
                </a:pathLst>
              </a:custGeom>
              <a:solidFill>
                <a:srgbClr val="4444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499" name="Google Shape;1581;p45">
                <a:extLst>
                  <a:ext uri="{FF2B5EF4-FFF2-40B4-BE49-F238E27FC236}">
                    <a16:creationId xmlns:a16="http://schemas.microsoft.com/office/drawing/2014/main" id="{181A0870-ECE7-677F-572C-B0AB12104EFC}"/>
                  </a:ext>
                </a:extLst>
              </p:cNvPr>
              <p:cNvSpPr/>
              <p:nvPr/>
            </p:nvSpPr>
            <p:spPr>
              <a:xfrm>
                <a:off x="4021158" y="3174502"/>
                <a:ext cx="1059" cy="271278"/>
              </a:xfrm>
              <a:custGeom>
                <a:avLst/>
                <a:gdLst/>
                <a:ahLst/>
                <a:cxnLst/>
                <a:rect l="l" t="t" r="r" b="b"/>
                <a:pathLst>
                  <a:path w="25" h="6406" extrusionOk="0">
                    <a:moveTo>
                      <a:pt x="12" y="0"/>
                    </a:moveTo>
                    <a:cubicBezTo>
                      <a:pt x="0" y="83"/>
                      <a:pt x="0" y="167"/>
                      <a:pt x="0" y="262"/>
                    </a:cubicBezTo>
                    <a:lnTo>
                      <a:pt x="12" y="6406"/>
                    </a:lnTo>
                    <a:cubicBezTo>
                      <a:pt x="12" y="6322"/>
                      <a:pt x="24" y="6227"/>
                      <a:pt x="24" y="6144"/>
                    </a:cubicBezTo>
                    <a:lnTo>
                      <a:pt x="12" y="0"/>
                    </a:lnTo>
                    <a:close/>
                  </a:path>
                </a:pathLst>
              </a:custGeom>
              <a:solidFill>
                <a:srgbClr val="47474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0" name="Google Shape;1582;p45">
                <a:extLst>
                  <a:ext uri="{FF2B5EF4-FFF2-40B4-BE49-F238E27FC236}">
                    <a16:creationId xmlns:a16="http://schemas.microsoft.com/office/drawing/2014/main" id="{299AE755-52E9-F97B-9608-7E978A76ED59}"/>
                  </a:ext>
                </a:extLst>
              </p:cNvPr>
              <p:cNvSpPr/>
              <p:nvPr/>
            </p:nvSpPr>
            <p:spPr>
              <a:xfrm>
                <a:off x="4020650" y="3185554"/>
                <a:ext cx="1059" cy="262258"/>
              </a:xfrm>
              <a:custGeom>
                <a:avLst/>
                <a:gdLst/>
                <a:ahLst/>
                <a:cxnLst/>
                <a:rect l="l" t="t" r="r" b="b"/>
                <a:pathLst>
                  <a:path w="25" h="6193" extrusionOk="0">
                    <a:moveTo>
                      <a:pt x="12" y="1"/>
                    </a:moveTo>
                    <a:cubicBezTo>
                      <a:pt x="0" y="13"/>
                      <a:pt x="0" y="37"/>
                      <a:pt x="0" y="49"/>
                    </a:cubicBezTo>
                    <a:lnTo>
                      <a:pt x="24" y="6192"/>
                    </a:lnTo>
                    <a:cubicBezTo>
                      <a:pt x="24" y="6180"/>
                      <a:pt x="24" y="6156"/>
                      <a:pt x="24" y="6145"/>
                    </a:cubicBezTo>
                    <a:lnTo>
                      <a:pt x="12" y="1"/>
                    </a:lnTo>
                    <a:close/>
                  </a:path>
                </a:pathLst>
              </a:custGeom>
              <a:solidFill>
                <a:srgbClr val="4545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1" name="Google Shape;1583;p45">
                <a:extLst>
                  <a:ext uri="{FF2B5EF4-FFF2-40B4-BE49-F238E27FC236}">
                    <a16:creationId xmlns:a16="http://schemas.microsoft.com/office/drawing/2014/main" id="{71F6CBA2-3FDF-09AF-D8B4-A6EE2DD02FF5}"/>
                  </a:ext>
                </a:extLst>
              </p:cNvPr>
              <p:cNvSpPr/>
              <p:nvPr/>
            </p:nvSpPr>
            <p:spPr>
              <a:xfrm>
                <a:off x="4673549" y="3189112"/>
                <a:ext cx="1059" cy="262724"/>
              </a:xfrm>
              <a:custGeom>
                <a:avLst/>
                <a:gdLst/>
                <a:ahLst/>
                <a:cxnLst/>
                <a:rect l="l" t="t" r="r" b="b"/>
                <a:pathLst>
                  <a:path w="25" h="6204" extrusionOk="0">
                    <a:moveTo>
                      <a:pt x="1" y="0"/>
                    </a:moveTo>
                    <a:cubicBezTo>
                      <a:pt x="1" y="24"/>
                      <a:pt x="1" y="36"/>
                      <a:pt x="1" y="48"/>
                    </a:cubicBezTo>
                    <a:lnTo>
                      <a:pt x="25" y="6203"/>
                    </a:lnTo>
                    <a:cubicBezTo>
                      <a:pt x="25" y="6180"/>
                      <a:pt x="25" y="6168"/>
                      <a:pt x="25" y="6144"/>
                    </a:cubicBezTo>
                    <a:lnTo>
                      <a:pt x="1" y="0"/>
                    </a:ln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2" name="Google Shape;1584;p45">
                <a:extLst>
                  <a:ext uri="{FF2B5EF4-FFF2-40B4-BE49-F238E27FC236}">
                    <a16:creationId xmlns:a16="http://schemas.microsoft.com/office/drawing/2014/main" id="{B51A099D-6DBD-D5B2-7E64-4FBEA90BDC7C}"/>
                  </a:ext>
                </a:extLst>
              </p:cNvPr>
              <p:cNvSpPr/>
              <p:nvPr/>
            </p:nvSpPr>
            <p:spPr>
              <a:xfrm>
                <a:off x="4672067" y="3191102"/>
                <a:ext cx="2541" cy="278901"/>
              </a:xfrm>
              <a:custGeom>
                <a:avLst/>
                <a:gdLst/>
                <a:ahLst/>
                <a:cxnLst/>
                <a:rect l="l" t="t" r="r" b="b"/>
                <a:pathLst>
                  <a:path w="60" h="6586" extrusionOk="0">
                    <a:moveTo>
                      <a:pt x="36" y="1"/>
                    </a:moveTo>
                    <a:cubicBezTo>
                      <a:pt x="36" y="156"/>
                      <a:pt x="24" y="299"/>
                      <a:pt x="0" y="441"/>
                    </a:cubicBezTo>
                    <a:lnTo>
                      <a:pt x="12" y="6585"/>
                    </a:lnTo>
                    <a:cubicBezTo>
                      <a:pt x="36" y="6442"/>
                      <a:pt x="60" y="6299"/>
                      <a:pt x="60" y="6156"/>
                    </a:cubicBezTo>
                    <a:lnTo>
                      <a:pt x="36" y="1"/>
                    </a:ln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3" name="Google Shape;1585;p45">
                <a:extLst>
                  <a:ext uri="{FF2B5EF4-FFF2-40B4-BE49-F238E27FC236}">
                    <a16:creationId xmlns:a16="http://schemas.microsoft.com/office/drawing/2014/main" id="{C6A64413-8F5A-F09D-53BC-3FFCEFA64ACA}"/>
                  </a:ext>
                </a:extLst>
              </p:cNvPr>
              <p:cNvSpPr/>
              <p:nvPr/>
            </p:nvSpPr>
            <p:spPr>
              <a:xfrm>
                <a:off x="4667028" y="3209777"/>
                <a:ext cx="5590" cy="277842"/>
              </a:xfrm>
              <a:custGeom>
                <a:avLst/>
                <a:gdLst/>
                <a:ahLst/>
                <a:cxnLst/>
                <a:rect l="l" t="t" r="r" b="b"/>
                <a:pathLst>
                  <a:path w="132" h="6561" extrusionOk="0">
                    <a:moveTo>
                      <a:pt x="119" y="0"/>
                    </a:moveTo>
                    <a:cubicBezTo>
                      <a:pt x="95" y="143"/>
                      <a:pt x="48" y="286"/>
                      <a:pt x="0" y="417"/>
                    </a:cubicBezTo>
                    <a:lnTo>
                      <a:pt x="24" y="6561"/>
                    </a:lnTo>
                    <a:cubicBezTo>
                      <a:pt x="72" y="6430"/>
                      <a:pt x="107" y="6287"/>
                      <a:pt x="131" y="6144"/>
                    </a:cubicBezTo>
                    <a:lnTo>
                      <a:pt x="119" y="0"/>
                    </a:ln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4" name="Google Shape;1586;p45">
                <a:extLst>
                  <a:ext uri="{FF2B5EF4-FFF2-40B4-BE49-F238E27FC236}">
                    <a16:creationId xmlns:a16="http://schemas.microsoft.com/office/drawing/2014/main" id="{39910936-3AB1-45A8-ECF6-5DA376DA8A2C}"/>
                  </a:ext>
                </a:extLst>
              </p:cNvPr>
              <p:cNvSpPr/>
              <p:nvPr/>
            </p:nvSpPr>
            <p:spPr>
              <a:xfrm>
                <a:off x="4658940" y="3227436"/>
                <a:ext cx="9105" cy="278350"/>
              </a:xfrm>
              <a:custGeom>
                <a:avLst/>
                <a:gdLst/>
                <a:ahLst/>
                <a:cxnLst/>
                <a:rect l="l" t="t" r="r" b="b"/>
                <a:pathLst>
                  <a:path w="215" h="6573" extrusionOk="0">
                    <a:moveTo>
                      <a:pt x="191" y="0"/>
                    </a:moveTo>
                    <a:cubicBezTo>
                      <a:pt x="144" y="143"/>
                      <a:pt x="72" y="286"/>
                      <a:pt x="1" y="429"/>
                    </a:cubicBezTo>
                    <a:lnTo>
                      <a:pt x="13" y="6572"/>
                    </a:lnTo>
                    <a:cubicBezTo>
                      <a:pt x="96" y="6430"/>
                      <a:pt x="155" y="6287"/>
                      <a:pt x="215" y="6144"/>
                    </a:cubicBezTo>
                    <a:lnTo>
                      <a:pt x="191" y="0"/>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5" name="Google Shape;1587;p45">
                <a:extLst>
                  <a:ext uri="{FF2B5EF4-FFF2-40B4-BE49-F238E27FC236}">
                    <a16:creationId xmlns:a16="http://schemas.microsoft.com/office/drawing/2014/main" id="{59CAF115-E705-A269-D83E-617DFD8E0CFF}"/>
                  </a:ext>
                </a:extLst>
              </p:cNvPr>
              <p:cNvSpPr/>
              <p:nvPr/>
            </p:nvSpPr>
            <p:spPr>
              <a:xfrm>
                <a:off x="4646829" y="3245560"/>
                <a:ext cx="12662" cy="278858"/>
              </a:xfrm>
              <a:custGeom>
                <a:avLst/>
                <a:gdLst/>
                <a:ahLst/>
                <a:cxnLst/>
                <a:rect l="l" t="t" r="r" b="b"/>
                <a:pathLst>
                  <a:path w="299" h="6585" extrusionOk="0">
                    <a:moveTo>
                      <a:pt x="287" y="1"/>
                    </a:moveTo>
                    <a:cubicBezTo>
                      <a:pt x="203" y="144"/>
                      <a:pt x="108" y="298"/>
                      <a:pt x="1" y="441"/>
                    </a:cubicBezTo>
                    <a:lnTo>
                      <a:pt x="13" y="6585"/>
                    </a:lnTo>
                    <a:cubicBezTo>
                      <a:pt x="132" y="6442"/>
                      <a:pt x="227" y="6299"/>
                      <a:pt x="299" y="6144"/>
                    </a:cubicBezTo>
                    <a:lnTo>
                      <a:pt x="287" y="1"/>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6" name="Google Shape;1588;p45">
                <a:extLst>
                  <a:ext uri="{FF2B5EF4-FFF2-40B4-BE49-F238E27FC236}">
                    <a16:creationId xmlns:a16="http://schemas.microsoft.com/office/drawing/2014/main" id="{9195F292-7940-C51B-44BC-E801DBF0EE28}"/>
                  </a:ext>
                </a:extLst>
              </p:cNvPr>
              <p:cNvSpPr/>
              <p:nvPr/>
            </p:nvSpPr>
            <p:spPr>
              <a:xfrm>
                <a:off x="4627688" y="3264235"/>
                <a:ext cx="19692" cy="281357"/>
              </a:xfrm>
              <a:custGeom>
                <a:avLst/>
                <a:gdLst/>
                <a:ahLst/>
                <a:cxnLst/>
                <a:rect l="l" t="t" r="r" b="b"/>
                <a:pathLst>
                  <a:path w="465" h="6644" extrusionOk="0">
                    <a:moveTo>
                      <a:pt x="453" y="0"/>
                    </a:moveTo>
                    <a:cubicBezTo>
                      <a:pt x="322" y="167"/>
                      <a:pt x="167" y="334"/>
                      <a:pt x="0" y="500"/>
                    </a:cubicBezTo>
                    <a:lnTo>
                      <a:pt x="24" y="6644"/>
                    </a:lnTo>
                    <a:cubicBezTo>
                      <a:pt x="191" y="6489"/>
                      <a:pt x="334" y="6323"/>
                      <a:pt x="465" y="6144"/>
                    </a:cubicBezTo>
                    <a:lnTo>
                      <a:pt x="453"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7" name="Google Shape;1589;p45">
                <a:extLst>
                  <a:ext uri="{FF2B5EF4-FFF2-40B4-BE49-F238E27FC236}">
                    <a16:creationId xmlns:a16="http://schemas.microsoft.com/office/drawing/2014/main" id="{525B1AD3-5121-DD71-A7F1-878706BFAA7D}"/>
                  </a:ext>
                </a:extLst>
              </p:cNvPr>
              <p:cNvSpPr/>
              <p:nvPr/>
            </p:nvSpPr>
            <p:spPr>
              <a:xfrm>
                <a:off x="4590889" y="3285409"/>
                <a:ext cx="37859" cy="288937"/>
              </a:xfrm>
              <a:custGeom>
                <a:avLst/>
                <a:gdLst/>
                <a:ahLst/>
                <a:cxnLst/>
                <a:rect l="l" t="t" r="r" b="b"/>
                <a:pathLst>
                  <a:path w="894" h="6823" extrusionOk="0">
                    <a:moveTo>
                      <a:pt x="869" y="0"/>
                    </a:moveTo>
                    <a:cubicBezTo>
                      <a:pt x="619" y="239"/>
                      <a:pt x="334" y="465"/>
                      <a:pt x="0" y="667"/>
                    </a:cubicBezTo>
                    <a:lnTo>
                      <a:pt x="24" y="6823"/>
                    </a:lnTo>
                    <a:cubicBezTo>
                      <a:pt x="358" y="6608"/>
                      <a:pt x="643" y="6382"/>
                      <a:pt x="893" y="6144"/>
                    </a:cubicBezTo>
                    <a:lnTo>
                      <a:pt x="869" y="0"/>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8" name="Google Shape;1590;p45">
                <a:extLst>
                  <a:ext uri="{FF2B5EF4-FFF2-40B4-BE49-F238E27FC236}">
                    <a16:creationId xmlns:a16="http://schemas.microsoft.com/office/drawing/2014/main" id="{74F68761-F5FB-028C-73DE-A87386EEBCFD}"/>
                  </a:ext>
                </a:extLst>
              </p:cNvPr>
              <p:cNvSpPr/>
              <p:nvPr/>
            </p:nvSpPr>
            <p:spPr>
              <a:xfrm>
                <a:off x="4589873" y="3313654"/>
                <a:ext cx="2075" cy="261199"/>
              </a:xfrm>
              <a:custGeom>
                <a:avLst/>
                <a:gdLst/>
                <a:ahLst/>
                <a:cxnLst/>
                <a:rect l="l" t="t" r="r" b="b"/>
                <a:pathLst>
                  <a:path w="49" h="6168" extrusionOk="0">
                    <a:moveTo>
                      <a:pt x="24" y="0"/>
                    </a:moveTo>
                    <a:cubicBezTo>
                      <a:pt x="24" y="12"/>
                      <a:pt x="12" y="12"/>
                      <a:pt x="1" y="24"/>
                    </a:cubicBezTo>
                    <a:lnTo>
                      <a:pt x="24" y="6168"/>
                    </a:lnTo>
                    <a:cubicBezTo>
                      <a:pt x="24" y="6156"/>
                      <a:pt x="36" y="6156"/>
                      <a:pt x="48" y="6156"/>
                    </a:cubicBezTo>
                    <a:lnTo>
                      <a:pt x="24" y="0"/>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09" name="Google Shape;1591;p45">
                <a:extLst>
                  <a:ext uri="{FF2B5EF4-FFF2-40B4-BE49-F238E27FC236}">
                    <a16:creationId xmlns:a16="http://schemas.microsoft.com/office/drawing/2014/main" id="{F9901110-CC24-2F3B-5F7D-1B8BFB7C72CB}"/>
                  </a:ext>
                </a:extLst>
              </p:cNvPr>
              <p:cNvSpPr/>
              <p:nvPr/>
            </p:nvSpPr>
            <p:spPr>
              <a:xfrm>
                <a:off x="5118273" y="3174502"/>
                <a:ext cx="243075" cy="400861"/>
              </a:xfrm>
              <a:custGeom>
                <a:avLst/>
                <a:gdLst/>
                <a:ahLst/>
                <a:cxnLst/>
                <a:rect l="l" t="t" r="r" b="b"/>
                <a:pathLst>
                  <a:path w="5740" h="9466" extrusionOk="0">
                    <a:moveTo>
                      <a:pt x="0" y="0"/>
                    </a:moveTo>
                    <a:lnTo>
                      <a:pt x="24" y="6144"/>
                    </a:lnTo>
                    <a:lnTo>
                      <a:pt x="5739" y="9465"/>
                    </a:lnTo>
                    <a:lnTo>
                      <a:pt x="5715" y="3322"/>
                    </a:lnTo>
                    <a:lnTo>
                      <a:pt x="0" y="0"/>
                    </a:lnTo>
                    <a:close/>
                  </a:path>
                </a:pathLst>
              </a:custGeom>
              <a:solidFill>
                <a:srgbClr val="30303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0" name="Google Shape;1592;p45">
                <a:extLst>
                  <a:ext uri="{FF2B5EF4-FFF2-40B4-BE49-F238E27FC236}">
                    <a16:creationId xmlns:a16="http://schemas.microsoft.com/office/drawing/2014/main" id="{ADB3A1FB-E369-5DE5-5F4E-DE6DAAD2DCBF}"/>
                  </a:ext>
                </a:extLst>
              </p:cNvPr>
              <p:cNvSpPr/>
              <p:nvPr/>
            </p:nvSpPr>
            <p:spPr>
              <a:xfrm>
                <a:off x="4506196" y="3314628"/>
                <a:ext cx="84737" cy="295035"/>
              </a:xfrm>
              <a:custGeom>
                <a:avLst/>
                <a:gdLst/>
                <a:ahLst/>
                <a:cxnLst/>
                <a:rect l="l" t="t" r="r" b="b"/>
                <a:pathLst>
                  <a:path w="2001" h="6967" extrusionOk="0">
                    <a:moveTo>
                      <a:pt x="1977" y="1"/>
                    </a:moveTo>
                    <a:cubicBezTo>
                      <a:pt x="1345" y="334"/>
                      <a:pt x="679" y="608"/>
                      <a:pt x="0" y="822"/>
                    </a:cubicBezTo>
                    <a:lnTo>
                      <a:pt x="12" y="6966"/>
                    </a:lnTo>
                    <a:cubicBezTo>
                      <a:pt x="703" y="6752"/>
                      <a:pt x="1369" y="6478"/>
                      <a:pt x="2000" y="6145"/>
                    </a:cubicBezTo>
                    <a:lnTo>
                      <a:pt x="1977" y="1"/>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1" name="Google Shape;1593;p45">
                <a:extLst>
                  <a:ext uri="{FF2B5EF4-FFF2-40B4-BE49-F238E27FC236}">
                    <a16:creationId xmlns:a16="http://schemas.microsoft.com/office/drawing/2014/main" id="{25C110FE-41B5-A957-E1BE-F5EA9C55C962}"/>
                  </a:ext>
                </a:extLst>
              </p:cNvPr>
              <p:cNvSpPr/>
              <p:nvPr/>
            </p:nvSpPr>
            <p:spPr>
              <a:xfrm>
                <a:off x="4020650" y="3187587"/>
                <a:ext cx="105911" cy="398871"/>
              </a:xfrm>
              <a:custGeom>
                <a:avLst/>
                <a:gdLst/>
                <a:ahLst/>
                <a:cxnLst/>
                <a:rect l="l" t="t" r="r" b="b"/>
                <a:pathLst>
                  <a:path w="2501" h="9419" extrusionOk="0">
                    <a:moveTo>
                      <a:pt x="0" y="1"/>
                    </a:moveTo>
                    <a:lnTo>
                      <a:pt x="24" y="6144"/>
                    </a:lnTo>
                    <a:cubicBezTo>
                      <a:pt x="24" y="7263"/>
                      <a:pt x="774" y="8394"/>
                      <a:pt x="2501" y="9418"/>
                    </a:cubicBezTo>
                    <a:lnTo>
                      <a:pt x="2477" y="3275"/>
                    </a:lnTo>
                    <a:cubicBezTo>
                      <a:pt x="750" y="2251"/>
                      <a:pt x="12" y="1120"/>
                      <a:pt x="0" y="1"/>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2" name="Google Shape;1594;p45">
                <a:extLst>
                  <a:ext uri="{FF2B5EF4-FFF2-40B4-BE49-F238E27FC236}">
                    <a16:creationId xmlns:a16="http://schemas.microsoft.com/office/drawing/2014/main" id="{45DC47C0-D848-1B09-39D6-D7FFA9274604}"/>
                  </a:ext>
                </a:extLst>
              </p:cNvPr>
              <p:cNvSpPr/>
              <p:nvPr/>
            </p:nvSpPr>
            <p:spPr>
              <a:xfrm>
                <a:off x="4020650" y="3187587"/>
                <a:ext cx="105911" cy="398871"/>
              </a:xfrm>
              <a:custGeom>
                <a:avLst/>
                <a:gdLst/>
                <a:ahLst/>
                <a:cxnLst/>
                <a:rect l="l" t="t" r="r" b="b"/>
                <a:pathLst>
                  <a:path w="2501" h="9419" extrusionOk="0">
                    <a:moveTo>
                      <a:pt x="0" y="1"/>
                    </a:moveTo>
                    <a:lnTo>
                      <a:pt x="24" y="6144"/>
                    </a:lnTo>
                    <a:cubicBezTo>
                      <a:pt x="24" y="7263"/>
                      <a:pt x="774" y="8394"/>
                      <a:pt x="2501" y="9418"/>
                    </a:cubicBezTo>
                    <a:lnTo>
                      <a:pt x="2477" y="3275"/>
                    </a:lnTo>
                    <a:cubicBezTo>
                      <a:pt x="750" y="2251"/>
                      <a:pt x="12" y="1120"/>
                      <a:pt x="0" y="1"/>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3" name="Google Shape;1595;p45">
                <a:extLst>
                  <a:ext uri="{FF2B5EF4-FFF2-40B4-BE49-F238E27FC236}">
                    <a16:creationId xmlns:a16="http://schemas.microsoft.com/office/drawing/2014/main" id="{7D0EFF0F-B098-AE9B-F99B-FBA7EEC4EB98}"/>
                  </a:ext>
                </a:extLst>
              </p:cNvPr>
              <p:cNvSpPr/>
              <p:nvPr/>
            </p:nvSpPr>
            <p:spPr>
              <a:xfrm>
                <a:off x="4296919" y="3373152"/>
                <a:ext cx="31845" cy="261708"/>
              </a:xfrm>
              <a:custGeom>
                <a:avLst/>
                <a:gdLst/>
                <a:ahLst/>
                <a:cxnLst/>
                <a:rect l="l" t="t" r="r" b="b"/>
                <a:pathLst>
                  <a:path w="752" h="6180" extrusionOk="0">
                    <a:moveTo>
                      <a:pt x="1" y="0"/>
                    </a:moveTo>
                    <a:lnTo>
                      <a:pt x="13" y="6144"/>
                    </a:lnTo>
                    <a:cubicBezTo>
                      <a:pt x="263" y="6168"/>
                      <a:pt x="501" y="6179"/>
                      <a:pt x="751" y="6179"/>
                    </a:cubicBezTo>
                    <a:lnTo>
                      <a:pt x="727" y="36"/>
                    </a:lnTo>
                    <a:cubicBezTo>
                      <a:pt x="489" y="36"/>
                      <a:pt x="239" y="24"/>
                      <a:pt x="1" y="0"/>
                    </a:cubicBez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4" name="Google Shape;1596;p45">
                <a:extLst>
                  <a:ext uri="{FF2B5EF4-FFF2-40B4-BE49-F238E27FC236}">
                    <a16:creationId xmlns:a16="http://schemas.microsoft.com/office/drawing/2014/main" id="{37C5F9D1-560C-A252-DA39-4D63AAA62098}"/>
                  </a:ext>
                </a:extLst>
              </p:cNvPr>
              <p:cNvSpPr/>
              <p:nvPr/>
            </p:nvSpPr>
            <p:spPr>
              <a:xfrm>
                <a:off x="4266176" y="3369595"/>
                <a:ext cx="31295" cy="263740"/>
              </a:xfrm>
              <a:custGeom>
                <a:avLst/>
                <a:gdLst/>
                <a:ahLst/>
                <a:cxnLst/>
                <a:rect l="l" t="t" r="r" b="b"/>
                <a:pathLst>
                  <a:path w="739" h="6228" extrusionOk="0">
                    <a:moveTo>
                      <a:pt x="1" y="1"/>
                    </a:moveTo>
                    <a:lnTo>
                      <a:pt x="25" y="6156"/>
                    </a:lnTo>
                    <a:cubicBezTo>
                      <a:pt x="263" y="6180"/>
                      <a:pt x="501" y="6216"/>
                      <a:pt x="739" y="6228"/>
                    </a:cubicBezTo>
                    <a:lnTo>
                      <a:pt x="727" y="84"/>
                    </a:lnTo>
                    <a:cubicBezTo>
                      <a:pt x="477" y="60"/>
                      <a:pt x="239" y="36"/>
                      <a:pt x="1" y="1"/>
                    </a:cubicBezTo>
                    <a:close/>
                  </a:path>
                </a:pathLst>
              </a:custGeom>
              <a:solidFill>
                <a:srgbClr val="3535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5" name="Google Shape;1597;p45">
                <a:extLst>
                  <a:ext uri="{FF2B5EF4-FFF2-40B4-BE49-F238E27FC236}">
                    <a16:creationId xmlns:a16="http://schemas.microsoft.com/office/drawing/2014/main" id="{49CD05DB-42B6-6C90-B313-616313708144}"/>
                  </a:ext>
                </a:extLst>
              </p:cNvPr>
              <p:cNvSpPr/>
              <p:nvPr/>
            </p:nvSpPr>
            <p:spPr>
              <a:xfrm>
                <a:off x="4235432" y="3364555"/>
                <a:ext cx="31803" cy="265773"/>
              </a:xfrm>
              <a:custGeom>
                <a:avLst/>
                <a:gdLst/>
                <a:ahLst/>
                <a:cxnLst/>
                <a:rect l="l" t="t" r="r" b="b"/>
                <a:pathLst>
                  <a:path w="751" h="6276" extrusionOk="0">
                    <a:moveTo>
                      <a:pt x="0" y="1"/>
                    </a:moveTo>
                    <a:lnTo>
                      <a:pt x="24" y="6144"/>
                    </a:lnTo>
                    <a:cubicBezTo>
                      <a:pt x="262" y="6192"/>
                      <a:pt x="500" y="6240"/>
                      <a:pt x="751" y="6275"/>
                    </a:cubicBezTo>
                    <a:lnTo>
                      <a:pt x="727" y="120"/>
                    </a:lnTo>
                    <a:cubicBezTo>
                      <a:pt x="489" y="96"/>
                      <a:pt x="239" y="48"/>
                      <a:pt x="0" y="1"/>
                    </a:cubicBezTo>
                    <a:close/>
                  </a:path>
                </a:pathLst>
              </a:custGeom>
              <a:solidFill>
                <a:srgbClr val="3333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6" name="Google Shape;1598;p45">
                <a:extLst>
                  <a:ext uri="{FF2B5EF4-FFF2-40B4-BE49-F238E27FC236}">
                    <a16:creationId xmlns:a16="http://schemas.microsoft.com/office/drawing/2014/main" id="{8086A9E4-3004-3465-B574-32241D8E92DE}"/>
                  </a:ext>
                </a:extLst>
              </p:cNvPr>
              <p:cNvSpPr/>
              <p:nvPr/>
            </p:nvSpPr>
            <p:spPr>
              <a:xfrm>
                <a:off x="4202656" y="3357018"/>
                <a:ext cx="33836" cy="267763"/>
              </a:xfrm>
              <a:custGeom>
                <a:avLst/>
                <a:gdLst/>
                <a:ahLst/>
                <a:cxnLst/>
                <a:rect l="l" t="t" r="r" b="b"/>
                <a:pathLst>
                  <a:path w="799" h="6323" extrusionOk="0">
                    <a:moveTo>
                      <a:pt x="1" y="0"/>
                    </a:moveTo>
                    <a:lnTo>
                      <a:pt x="24" y="6144"/>
                    </a:lnTo>
                    <a:cubicBezTo>
                      <a:pt x="274" y="6215"/>
                      <a:pt x="536" y="6275"/>
                      <a:pt x="798" y="6322"/>
                    </a:cubicBezTo>
                    <a:lnTo>
                      <a:pt x="774" y="179"/>
                    </a:lnTo>
                    <a:cubicBezTo>
                      <a:pt x="512" y="131"/>
                      <a:pt x="262" y="72"/>
                      <a:pt x="1" y="0"/>
                    </a:cubicBezTo>
                    <a:close/>
                  </a:path>
                </a:pathLst>
              </a:custGeom>
              <a:solidFill>
                <a:srgbClr val="31313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7" name="Google Shape;1599;p45">
                <a:extLst>
                  <a:ext uri="{FF2B5EF4-FFF2-40B4-BE49-F238E27FC236}">
                    <a16:creationId xmlns:a16="http://schemas.microsoft.com/office/drawing/2014/main" id="{53367041-08A0-1308-98A3-34E6CFC7B724}"/>
                  </a:ext>
                </a:extLst>
              </p:cNvPr>
              <p:cNvSpPr/>
              <p:nvPr/>
            </p:nvSpPr>
            <p:spPr>
              <a:xfrm>
                <a:off x="4165348" y="3344398"/>
                <a:ext cx="38367" cy="272803"/>
              </a:xfrm>
              <a:custGeom>
                <a:avLst/>
                <a:gdLst/>
                <a:ahLst/>
                <a:cxnLst/>
                <a:rect l="l" t="t" r="r" b="b"/>
                <a:pathLst>
                  <a:path w="906" h="6442" extrusionOk="0">
                    <a:moveTo>
                      <a:pt x="0" y="0"/>
                    </a:moveTo>
                    <a:lnTo>
                      <a:pt x="12" y="6144"/>
                    </a:lnTo>
                    <a:cubicBezTo>
                      <a:pt x="298" y="6251"/>
                      <a:pt x="596" y="6358"/>
                      <a:pt x="905" y="6442"/>
                    </a:cubicBezTo>
                    <a:lnTo>
                      <a:pt x="882" y="298"/>
                    </a:lnTo>
                    <a:cubicBezTo>
                      <a:pt x="584" y="203"/>
                      <a:pt x="286" y="108"/>
                      <a:pt x="0" y="0"/>
                    </a:cubicBezTo>
                    <a:close/>
                  </a:path>
                </a:pathLst>
              </a:custGeom>
              <a:solidFill>
                <a:srgbClr val="30303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8" name="Google Shape;1600;p45">
                <a:extLst>
                  <a:ext uri="{FF2B5EF4-FFF2-40B4-BE49-F238E27FC236}">
                    <a16:creationId xmlns:a16="http://schemas.microsoft.com/office/drawing/2014/main" id="{64A3F56C-8758-1B74-8A7F-445BF9F180DF}"/>
                  </a:ext>
                </a:extLst>
              </p:cNvPr>
              <p:cNvSpPr/>
              <p:nvPr/>
            </p:nvSpPr>
            <p:spPr>
              <a:xfrm>
                <a:off x="4125500" y="3326231"/>
                <a:ext cx="40400" cy="278392"/>
              </a:xfrm>
              <a:custGeom>
                <a:avLst/>
                <a:gdLst/>
                <a:ahLst/>
                <a:cxnLst/>
                <a:rect l="l" t="t" r="r" b="b"/>
                <a:pathLst>
                  <a:path w="954" h="6574" extrusionOk="0">
                    <a:moveTo>
                      <a:pt x="1" y="1"/>
                    </a:moveTo>
                    <a:lnTo>
                      <a:pt x="25" y="6144"/>
                    </a:lnTo>
                    <a:cubicBezTo>
                      <a:pt x="322" y="6311"/>
                      <a:pt x="632" y="6442"/>
                      <a:pt x="953" y="6573"/>
                    </a:cubicBezTo>
                    <a:lnTo>
                      <a:pt x="941" y="429"/>
                    </a:lnTo>
                    <a:cubicBezTo>
                      <a:pt x="608" y="298"/>
                      <a:pt x="299" y="156"/>
                      <a:pt x="1" y="1"/>
                    </a:cubicBezTo>
                    <a:close/>
                  </a:path>
                </a:pathLst>
              </a:custGeom>
              <a:solidFill>
                <a:srgbClr val="2E2E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19" name="Google Shape;1601;p45">
                <a:extLst>
                  <a:ext uri="{FF2B5EF4-FFF2-40B4-BE49-F238E27FC236}">
                    <a16:creationId xmlns:a16="http://schemas.microsoft.com/office/drawing/2014/main" id="{66AFE071-C47E-5514-9D0D-5F8C76C414CA}"/>
                  </a:ext>
                </a:extLst>
              </p:cNvPr>
              <p:cNvSpPr/>
              <p:nvPr/>
            </p:nvSpPr>
            <p:spPr>
              <a:xfrm>
                <a:off x="4506196" y="3314628"/>
                <a:ext cx="84737" cy="295035"/>
              </a:xfrm>
              <a:custGeom>
                <a:avLst/>
                <a:gdLst/>
                <a:ahLst/>
                <a:cxnLst/>
                <a:rect l="l" t="t" r="r" b="b"/>
                <a:pathLst>
                  <a:path w="2001" h="6967" extrusionOk="0">
                    <a:moveTo>
                      <a:pt x="1977" y="1"/>
                    </a:moveTo>
                    <a:cubicBezTo>
                      <a:pt x="1345" y="334"/>
                      <a:pt x="679" y="608"/>
                      <a:pt x="0" y="822"/>
                    </a:cubicBezTo>
                    <a:lnTo>
                      <a:pt x="12" y="6966"/>
                    </a:lnTo>
                    <a:cubicBezTo>
                      <a:pt x="703" y="6752"/>
                      <a:pt x="1369" y="6478"/>
                      <a:pt x="2000" y="6145"/>
                    </a:cubicBezTo>
                    <a:lnTo>
                      <a:pt x="1977" y="1"/>
                    </a:lnTo>
                    <a:close/>
                  </a:path>
                </a:pathLst>
              </a:custGeom>
              <a:solidFill>
                <a:srgbClr val="3F3F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0" name="Google Shape;1602;p45">
                <a:extLst>
                  <a:ext uri="{FF2B5EF4-FFF2-40B4-BE49-F238E27FC236}">
                    <a16:creationId xmlns:a16="http://schemas.microsoft.com/office/drawing/2014/main" id="{F1152566-3862-4C53-1409-2836808EDA68}"/>
                  </a:ext>
                </a:extLst>
              </p:cNvPr>
              <p:cNvSpPr/>
              <p:nvPr/>
            </p:nvSpPr>
            <p:spPr>
              <a:xfrm>
                <a:off x="4440643" y="3349438"/>
                <a:ext cx="66062" cy="276360"/>
              </a:xfrm>
              <a:custGeom>
                <a:avLst/>
                <a:gdLst/>
                <a:ahLst/>
                <a:cxnLst/>
                <a:rect l="l" t="t" r="r" b="b"/>
                <a:pathLst>
                  <a:path w="1560" h="6526" extrusionOk="0">
                    <a:moveTo>
                      <a:pt x="1548" y="0"/>
                    </a:moveTo>
                    <a:cubicBezTo>
                      <a:pt x="1036" y="167"/>
                      <a:pt x="524" y="286"/>
                      <a:pt x="0" y="381"/>
                    </a:cubicBezTo>
                    <a:lnTo>
                      <a:pt x="12" y="6525"/>
                    </a:lnTo>
                    <a:cubicBezTo>
                      <a:pt x="536" y="6430"/>
                      <a:pt x="1060" y="6311"/>
                      <a:pt x="1560" y="6144"/>
                    </a:cubicBezTo>
                    <a:lnTo>
                      <a:pt x="1548" y="0"/>
                    </a:lnTo>
                    <a:close/>
                  </a:path>
                </a:pathLst>
              </a:custGeom>
              <a:solidFill>
                <a:srgbClr val="3E3E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1" name="Google Shape;1603;p45">
                <a:extLst>
                  <a:ext uri="{FF2B5EF4-FFF2-40B4-BE49-F238E27FC236}">
                    <a16:creationId xmlns:a16="http://schemas.microsoft.com/office/drawing/2014/main" id="{4364B14B-A1A1-A133-D175-2A992030351B}"/>
                  </a:ext>
                </a:extLst>
              </p:cNvPr>
              <p:cNvSpPr/>
              <p:nvPr/>
            </p:nvSpPr>
            <p:spPr>
              <a:xfrm>
                <a:off x="4396772" y="3365572"/>
                <a:ext cx="44423" cy="266747"/>
              </a:xfrm>
              <a:custGeom>
                <a:avLst/>
                <a:gdLst/>
                <a:ahLst/>
                <a:cxnLst/>
                <a:rect l="l" t="t" r="r" b="b"/>
                <a:pathLst>
                  <a:path w="1049" h="6299" extrusionOk="0">
                    <a:moveTo>
                      <a:pt x="1036" y="0"/>
                    </a:moveTo>
                    <a:cubicBezTo>
                      <a:pt x="691" y="60"/>
                      <a:pt x="346" y="108"/>
                      <a:pt x="0" y="143"/>
                    </a:cubicBezTo>
                    <a:lnTo>
                      <a:pt x="12" y="6299"/>
                    </a:lnTo>
                    <a:cubicBezTo>
                      <a:pt x="358" y="6263"/>
                      <a:pt x="703" y="6216"/>
                      <a:pt x="1048" y="6144"/>
                    </a:cubicBezTo>
                    <a:lnTo>
                      <a:pt x="1036"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2" name="Google Shape;1604;p45">
                <a:extLst>
                  <a:ext uri="{FF2B5EF4-FFF2-40B4-BE49-F238E27FC236}">
                    <a16:creationId xmlns:a16="http://schemas.microsoft.com/office/drawing/2014/main" id="{BB3610FF-76E8-14B8-08A3-917F726427D6}"/>
                  </a:ext>
                </a:extLst>
              </p:cNvPr>
              <p:cNvSpPr/>
              <p:nvPr/>
            </p:nvSpPr>
            <p:spPr>
              <a:xfrm>
                <a:off x="4360481" y="3371627"/>
                <a:ext cx="36842" cy="263232"/>
              </a:xfrm>
              <a:custGeom>
                <a:avLst/>
                <a:gdLst/>
                <a:ahLst/>
                <a:cxnLst/>
                <a:rect l="l" t="t" r="r" b="b"/>
                <a:pathLst>
                  <a:path w="870" h="6216" extrusionOk="0">
                    <a:moveTo>
                      <a:pt x="857" y="0"/>
                    </a:moveTo>
                    <a:cubicBezTo>
                      <a:pt x="572" y="36"/>
                      <a:pt x="286" y="60"/>
                      <a:pt x="0" y="60"/>
                    </a:cubicBezTo>
                    <a:lnTo>
                      <a:pt x="24" y="6215"/>
                    </a:lnTo>
                    <a:cubicBezTo>
                      <a:pt x="310" y="6204"/>
                      <a:pt x="595" y="6180"/>
                      <a:pt x="869" y="6156"/>
                    </a:cubicBezTo>
                    <a:lnTo>
                      <a:pt x="857" y="0"/>
                    </a:lnTo>
                    <a:close/>
                  </a:path>
                </a:pathLst>
              </a:custGeom>
              <a:solidFill>
                <a:srgbClr val="3B3B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3" name="Google Shape;1605;p45">
                <a:extLst>
                  <a:ext uri="{FF2B5EF4-FFF2-40B4-BE49-F238E27FC236}">
                    <a16:creationId xmlns:a16="http://schemas.microsoft.com/office/drawing/2014/main" id="{54A6B7B5-0AD4-40F8-BF6B-40C4F87DB197}"/>
                  </a:ext>
                </a:extLst>
              </p:cNvPr>
              <p:cNvSpPr/>
              <p:nvPr/>
            </p:nvSpPr>
            <p:spPr>
              <a:xfrm>
                <a:off x="4327705" y="3374126"/>
                <a:ext cx="33793" cy="260945"/>
              </a:xfrm>
              <a:custGeom>
                <a:avLst/>
                <a:gdLst/>
                <a:ahLst/>
                <a:cxnLst/>
                <a:rect l="l" t="t" r="r" b="b"/>
                <a:pathLst>
                  <a:path w="798" h="6162" extrusionOk="0">
                    <a:moveTo>
                      <a:pt x="774" y="1"/>
                    </a:moveTo>
                    <a:cubicBezTo>
                      <a:pt x="524" y="13"/>
                      <a:pt x="262" y="13"/>
                      <a:pt x="0" y="13"/>
                    </a:cubicBezTo>
                    <a:lnTo>
                      <a:pt x="24" y="6156"/>
                    </a:lnTo>
                    <a:cubicBezTo>
                      <a:pt x="107" y="6160"/>
                      <a:pt x="192" y="6162"/>
                      <a:pt x="278" y="6162"/>
                    </a:cubicBezTo>
                    <a:cubicBezTo>
                      <a:pt x="449" y="6162"/>
                      <a:pt x="623" y="6156"/>
                      <a:pt x="798" y="6156"/>
                    </a:cubicBezTo>
                    <a:lnTo>
                      <a:pt x="774" y="1"/>
                    </a:lnTo>
                    <a:close/>
                  </a:path>
                </a:pathLst>
              </a:custGeom>
              <a:solidFill>
                <a:srgbClr val="3838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4" name="Google Shape;1606;p45">
                <a:extLst>
                  <a:ext uri="{FF2B5EF4-FFF2-40B4-BE49-F238E27FC236}">
                    <a16:creationId xmlns:a16="http://schemas.microsoft.com/office/drawing/2014/main" id="{AAC48996-E32C-880E-0B95-243D3BC99FAB}"/>
                  </a:ext>
                </a:extLst>
              </p:cNvPr>
              <p:cNvSpPr/>
              <p:nvPr/>
            </p:nvSpPr>
            <p:spPr>
              <a:xfrm>
                <a:off x="4296919" y="3373152"/>
                <a:ext cx="31845" cy="261708"/>
              </a:xfrm>
              <a:custGeom>
                <a:avLst/>
                <a:gdLst/>
                <a:ahLst/>
                <a:cxnLst/>
                <a:rect l="l" t="t" r="r" b="b"/>
                <a:pathLst>
                  <a:path w="752" h="6180" extrusionOk="0">
                    <a:moveTo>
                      <a:pt x="1" y="0"/>
                    </a:moveTo>
                    <a:lnTo>
                      <a:pt x="13" y="6144"/>
                    </a:lnTo>
                    <a:cubicBezTo>
                      <a:pt x="263" y="6168"/>
                      <a:pt x="501" y="6179"/>
                      <a:pt x="751" y="6179"/>
                    </a:cubicBezTo>
                    <a:lnTo>
                      <a:pt x="727" y="36"/>
                    </a:lnTo>
                    <a:cubicBezTo>
                      <a:pt x="489" y="36"/>
                      <a:pt x="239" y="24"/>
                      <a:pt x="1" y="0"/>
                    </a:cubicBezTo>
                    <a:close/>
                  </a:path>
                </a:pathLst>
              </a:custGeom>
              <a:solidFill>
                <a:srgbClr val="37373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25" name="Google Shape;1607;p45">
                <a:extLst>
                  <a:ext uri="{FF2B5EF4-FFF2-40B4-BE49-F238E27FC236}">
                    <a16:creationId xmlns:a16="http://schemas.microsoft.com/office/drawing/2014/main" id="{016FD98B-E1F7-0A26-5D26-CCAB0FA0017F}"/>
                  </a:ext>
                </a:extLst>
              </p:cNvPr>
              <p:cNvSpPr/>
              <p:nvPr/>
            </p:nvSpPr>
            <p:spPr>
              <a:xfrm>
                <a:off x="3646053" y="1966425"/>
                <a:ext cx="1719351" cy="969123"/>
              </a:xfrm>
              <a:custGeom>
                <a:avLst/>
                <a:gdLst/>
                <a:ahLst/>
                <a:cxnLst/>
                <a:rect l="l" t="t" r="r" b="b"/>
                <a:pathLst>
                  <a:path w="40601" h="22885" extrusionOk="0">
                    <a:moveTo>
                      <a:pt x="19586" y="775"/>
                    </a:moveTo>
                    <a:cubicBezTo>
                      <a:pt x="20907" y="1"/>
                      <a:pt x="23051" y="1"/>
                      <a:pt x="24372" y="775"/>
                    </a:cubicBezTo>
                    <a:lnTo>
                      <a:pt x="40600" y="10204"/>
                    </a:lnTo>
                    <a:lnTo>
                      <a:pt x="34850" y="13526"/>
                    </a:lnTo>
                    <a:cubicBezTo>
                      <a:pt x="34992" y="12288"/>
                      <a:pt x="34266" y="11038"/>
                      <a:pt x="32659" y="10085"/>
                    </a:cubicBezTo>
                    <a:cubicBezTo>
                      <a:pt x="29492" y="8359"/>
                      <a:pt x="24932" y="8347"/>
                      <a:pt x="21943" y="9919"/>
                    </a:cubicBezTo>
                    <a:cubicBezTo>
                      <a:pt x="18657" y="11978"/>
                      <a:pt x="18717" y="14705"/>
                      <a:pt x="21646" y="16407"/>
                    </a:cubicBezTo>
                    <a:cubicBezTo>
                      <a:pt x="22693" y="17015"/>
                      <a:pt x="23955" y="17408"/>
                      <a:pt x="25301" y="17586"/>
                    </a:cubicBezTo>
                    <a:cubicBezTo>
                      <a:pt x="26337" y="17705"/>
                      <a:pt x="26980" y="17729"/>
                      <a:pt x="27611" y="17705"/>
                    </a:cubicBezTo>
                    <a:lnTo>
                      <a:pt x="21860" y="21027"/>
                    </a:lnTo>
                    <a:lnTo>
                      <a:pt x="16145" y="17705"/>
                    </a:lnTo>
                    <a:cubicBezTo>
                      <a:pt x="16193" y="18086"/>
                      <a:pt x="16145" y="18479"/>
                      <a:pt x="16014" y="18848"/>
                    </a:cubicBezTo>
                    <a:cubicBezTo>
                      <a:pt x="15740" y="19670"/>
                      <a:pt x="15061" y="20456"/>
                      <a:pt x="13990" y="21099"/>
                    </a:cubicBezTo>
                    <a:cubicBezTo>
                      <a:pt x="13954" y="21122"/>
                      <a:pt x="13918" y="21146"/>
                      <a:pt x="13883" y="21170"/>
                    </a:cubicBezTo>
                    <a:cubicBezTo>
                      <a:pt x="10704" y="22884"/>
                      <a:pt x="6084" y="22884"/>
                      <a:pt x="3131" y="21265"/>
                    </a:cubicBezTo>
                    <a:cubicBezTo>
                      <a:pt x="0" y="19336"/>
                      <a:pt x="24" y="16646"/>
                      <a:pt x="2786" y="14943"/>
                    </a:cubicBezTo>
                    <a:cubicBezTo>
                      <a:pt x="3012" y="14800"/>
                      <a:pt x="3048" y="14788"/>
                      <a:pt x="3096" y="14764"/>
                    </a:cubicBezTo>
                    <a:cubicBezTo>
                      <a:pt x="4727" y="13860"/>
                      <a:pt x="6858" y="13443"/>
                      <a:pt x="8954" y="13526"/>
                    </a:cubicBezTo>
                    <a:lnTo>
                      <a:pt x="3239" y="10204"/>
                    </a:lnTo>
                    <a:close/>
                  </a:path>
                </a:pathLst>
              </a:custGeom>
              <a:solidFill>
                <a:srgbClr val="FFA07A"/>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nvGrpSpPr>
              <p:cNvPr id="526" name="Google Shape;1608;p45">
                <a:extLst>
                  <a:ext uri="{FF2B5EF4-FFF2-40B4-BE49-F238E27FC236}">
                    <a16:creationId xmlns:a16="http://schemas.microsoft.com/office/drawing/2014/main" id="{19BEB8CE-69E1-7966-7751-75E3AA0289F0}"/>
                  </a:ext>
                </a:extLst>
              </p:cNvPr>
              <p:cNvGrpSpPr/>
              <p:nvPr/>
            </p:nvGrpSpPr>
            <p:grpSpPr>
              <a:xfrm>
                <a:off x="4435945" y="2320270"/>
                <a:ext cx="1672886" cy="1254946"/>
                <a:chOff x="5728159" y="2536880"/>
                <a:chExt cx="1766511" cy="1325180"/>
              </a:xfrm>
            </p:grpSpPr>
            <p:sp>
              <p:nvSpPr>
                <p:cNvPr id="533" name="Google Shape;1609;p45">
                  <a:extLst>
                    <a:ext uri="{FF2B5EF4-FFF2-40B4-BE49-F238E27FC236}">
                      <a16:creationId xmlns:a16="http://schemas.microsoft.com/office/drawing/2014/main" id="{8ABD7D75-7F73-0684-5715-9344E643C0C7}"/>
                    </a:ext>
                  </a:extLst>
                </p:cNvPr>
                <p:cNvSpPr/>
                <p:nvPr/>
              </p:nvSpPr>
              <p:spPr>
                <a:xfrm>
                  <a:off x="5728159" y="2536880"/>
                  <a:ext cx="1766511" cy="1050445"/>
                </a:xfrm>
                <a:custGeom>
                  <a:avLst/>
                  <a:gdLst/>
                  <a:ahLst/>
                  <a:cxnLst/>
                  <a:rect l="l" t="t" r="r" b="b"/>
                  <a:pathLst>
                    <a:path w="39506" h="23492" extrusionOk="0">
                      <a:moveTo>
                        <a:pt x="2774" y="1858"/>
                      </a:moveTo>
                      <a:cubicBezTo>
                        <a:pt x="6263" y="1"/>
                        <a:pt x="10859" y="13"/>
                        <a:pt x="13776" y="1596"/>
                      </a:cubicBezTo>
                      <a:cubicBezTo>
                        <a:pt x="15609" y="2680"/>
                        <a:pt x="16335" y="3930"/>
                        <a:pt x="16193" y="5168"/>
                      </a:cubicBezTo>
                      <a:lnTo>
                        <a:pt x="21943" y="1846"/>
                      </a:lnTo>
                      <a:lnTo>
                        <a:pt x="38183" y="11276"/>
                      </a:lnTo>
                      <a:cubicBezTo>
                        <a:pt x="39505" y="12050"/>
                        <a:pt x="39493" y="13288"/>
                        <a:pt x="38172" y="14050"/>
                      </a:cubicBezTo>
                      <a:lnTo>
                        <a:pt x="21824" y="23492"/>
                      </a:lnTo>
                      <a:lnTo>
                        <a:pt x="16109" y="20170"/>
                      </a:lnTo>
                      <a:cubicBezTo>
                        <a:pt x="18252" y="20253"/>
                        <a:pt x="20443" y="19813"/>
                        <a:pt x="22086" y="18860"/>
                      </a:cubicBezTo>
                      <a:cubicBezTo>
                        <a:pt x="25122" y="17110"/>
                        <a:pt x="25134" y="14276"/>
                        <a:pt x="22122" y="12526"/>
                      </a:cubicBezTo>
                      <a:cubicBezTo>
                        <a:pt x="19050" y="10788"/>
                        <a:pt x="14192" y="10800"/>
                        <a:pt x="11204" y="12526"/>
                      </a:cubicBezTo>
                      <a:cubicBezTo>
                        <a:pt x="9632" y="13431"/>
                        <a:pt x="8882" y="14812"/>
                        <a:pt x="8918" y="15991"/>
                      </a:cubicBezTo>
                      <a:lnTo>
                        <a:pt x="3203" y="12669"/>
                      </a:lnTo>
                      <a:lnTo>
                        <a:pt x="8954" y="9347"/>
                      </a:lnTo>
                      <a:cubicBezTo>
                        <a:pt x="8323" y="9371"/>
                        <a:pt x="7680" y="9347"/>
                        <a:pt x="7049" y="9288"/>
                      </a:cubicBezTo>
                      <a:cubicBezTo>
                        <a:pt x="5298" y="9050"/>
                        <a:pt x="4036" y="8645"/>
                        <a:pt x="2989" y="8049"/>
                      </a:cubicBezTo>
                      <a:cubicBezTo>
                        <a:pt x="60" y="6347"/>
                        <a:pt x="0" y="3620"/>
                        <a:pt x="2774" y="1858"/>
                      </a:cubicBez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34" name="Google Shape;1610;p45">
                  <a:extLst>
                    <a:ext uri="{FF2B5EF4-FFF2-40B4-BE49-F238E27FC236}">
                      <a16:creationId xmlns:a16="http://schemas.microsoft.com/office/drawing/2014/main" id="{1D4EBB3B-9741-33A3-74E2-9DF49AA6AA73}"/>
                    </a:ext>
                  </a:extLst>
                </p:cNvPr>
                <p:cNvSpPr/>
                <p:nvPr/>
              </p:nvSpPr>
              <p:spPr>
                <a:xfrm>
                  <a:off x="6704021" y="3102844"/>
                  <a:ext cx="776252" cy="759216"/>
                </a:xfrm>
                <a:custGeom>
                  <a:avLst/>
                  <a:gdLst/>
                  <a:ahLst/>
                  <a:cxnLst/>
                  <a:rect l="l" t="t" r="r" b="b"/>
                  <a:pathLst>
                    <a:path w="17360" h="16979" extrusionOk="0">
                      <a:moveTo>
                        <a:pt x="17360" y="6144"/>
                      </a:moveTo>
                      <a:lnTo>
                        <a:pt x="17360" y="6144"/>
                      </a:lnTo>
                      <a:lnTo>
                        <a:pt x="17336" y="0"/>
                      </a:lnTo>
                      <a:cubicBezTo>
                        <a:pt x="17336" y="24"/>
                        <a:pt x="17336" y="36"/>
                        <a:pt x="17336" y="60"/>
                      </a:cubicBezTo>
                      <a:cubicBezTo>
                        <a:pt x="17336" y="72"/>
                        <a:pt x="17336" y="95"/>
                        <a:pt x="17336" y="107"/>
                      </a:cubicBezTo>
                      <a:cubicBezTo>
                        <a:pt x="17336" y="119"/>
                        <a:pt x="17336" y="143"/>
                        <a:pt x="17336" y="155"/>
                      </a:cubicBezTo>
                      <a:cubicBezTo>
                        <a:pt x="17324" y="167"/>
                        <a:pt x="17324" y="191"/>
                        <a:pt x="17324" y="203"/>
                      </a:cubicBezTo>
                      <a:cubicBezTo>
                        <a:pt x="17324" y="215"/>
                        <a:pt x="17312" y="238"/>
                        <a:pt x="17312" y="250"/>
                      </a:cubicBezTo>
                      <a:cubicBezTo>
                        <a:pt x="17312" y="262"/>
                        <a:pt x="17312" y="286"/>
                        <a:pt x="17300" y="298"/>
                      </a:cubicBezTo>
                      <a:cubicBezTo>
                        <a:pt x="17300" y="310"/>
                        <a:pt x="17300" y="334"/>
                        <a:pt x="17288" y="345"/>
                      </a:cubicBezTo>
                      <a:cubicBezTo>
                        <a:pt x="17288" y="357"/>
                        <a:pt x="17276" y="381"/>
                        <a:pt x="17276" y="393"/>
                      </a:cubicBezTo>
                      <a:cubicBezTo>
                        <a:pt x="17264" y="405"/>
                        <a:pt x="17264" y="417"/>
                        <a:pt x="17252" y="441"/>
                      </a:cubicBezTo>
                      <a:cubicBezTo>
                        <a:pt x="17252" y="453"/>
                        <a:pt x="17241" y="465"/>
                        <a:pt x="17241" y="488"/>
                      </a:cubicBezTo>
                      <a:cubicBezTo>
                        <a:pt x="17229" y="500"/>
                        <a:pt x="17229" y="512"/>
                        <a:pt x="17217" y="536"/>
                      </a:cubicBezTo>
                      <a:cubicBezTo>
                        <a:pt x="17205" y="548"/>
                        <a:pt x="17205" y="560"/>
                        <a:pt x="17193" y="584"/>
                      </a:cubicBezTo>
                      <a:cubicBezTo>
                        <a:pt x="17181" y="596"/>
                        <a:pt x="17181" y="607"/>
                        <a:pt x="17169" y="619"/>
                      </a:cubicBezTo>
                      <a:cubicBezTo>
                        <a:pt x="17157" y="643"/>
                        <a:pt x="17145" y="655"/>
                        <a:pt x="17133" y="679"/>
                      </a:cubicBezTo>
                      <a:cubicBezTo>
                        <a:pt x="17121" y="691"/>
                        <a:pt x="17121" y="703"/>
                        <a:pt x="17110" y="715"/>
                      </a:cubicBezTo>
                      <a:cubicBezTo>
                        <a:pt x="17098" y="738"/>
                        <a:pt x="17086" y="750"/>
                        <a:pt x="17074" y="774"/>
                      </a:cubicBezTo>
                      <a:cubicBezTo>
                        <a:pt x="17062" y="786"/>
                        <a:pt x="17050" y="798"/>
                        <a:pt x="17038" y="810"/>
                      </a:cubicBezTo>
                      <a:cubicBezTo>
                        <a:pt x="17014" y="834"/>
                        <a:pt x="17002" y="869"/>
                        <a:pt x="16967" y="893"/>
                      </a:cubicBezTo>
                      <a:cubicBezTo>
                        <a:pt x="16967" y="905"/>
                        <a:pt x="16967" y="905"/>
                        <a:pt x="16955" y="917"/>
                      </a:cubicBezTo>
                      <a:cubicBezTo>
                        <a:pt x="16931" y="953"/>
                        <a:pt x="16895" y="977"/>
                        <a:pt x="16860" y="1012"/>
                      </a:cubicBezTo>
                      <a:cubicBezTo>
                        <a:pt x="16848" y="1024"/>
                        <a:pt x="16824" y="1036"/>
                        <a:pt x="16812" y="1060"/>
                      </a:cubicBezTo>
                      <a:cubicBezTo>
                        <a:pt x="16800" y="1072"/>
                        <a:pt x="16788" y="1084"/>
                        <a:pt x="16776" y="1096"/>
                      </a:cubicBezTo>
                      <a:cubicBezTo>
                        <a:pt x="16752" y="1107"/>
                        <a:pt x="16740" y="1119"/>
                        <a:pt x="16717" y="1143"/>
                      </a:cubicBezTo>
                      <a:cubicBezTo>
                        <a:pt x="16705" y="1143"/>
                        <a:pt x="16693" y="1155"/>
                        <a:pt x="16681" y="1167"/>
                      </a:cubicBezTo>
                      <a:cubicBezTo>
                        <a:pt x="16657" y="1191"/>
                        <a:pt x="16633" y="1203"/>
                        <a:pt x="16609" y="1215"/>
                      </a:cubicBezTo>
                      <a:cubicBezTo>
                        <a:pt x="16598" y="1227"/>
                        <a:pt x="16586" y="1238"/>
                        <a:pt x="16574" y="1250"/>
                      </a:cubicBezTo>
                      <a:cubicBezTo>
                        <a:pt x="16550" y="1262"/>
                        <a:pt x="16526" y="1286"/>
                        <a:pt x="16502" y="1298"/>
                      </a:cubicBezTo>
                      <a:cubicBezTo>
                        <a:pt x="16490" y="1310"/>
                        <a:pt x="16479" y="1310"/>
                        <a:pt x="16455" y="1322"/>
                      </a:cubicBezTo>
                      <a:cubicBezTo>
                        <a:pt x="16419" y="1346"/>
                        <a:pt x="16383" y="1369"/>
                        <a:pt x="16336" y="1393"/>
                      </a:cubicBezTo>
                      <a:lnTo>
                        <a:pt x="0" y="10835"/>
                      </a:lnTo>
                      <a:lnTo>
                        <a:pt x="12" y="16978"/>
                      </a:lnTo>
                      <a:lnTo>
                        <a:pt x="16359" y="7537"/>
                      </a:lnTo>
                      <a:cubicBezTo>
                        <a:pt x="16395" y="7525"/>
                        <a:pt x="16431" y="7501"/>
                        <a:pt x="16479" y="7477"/>
                      </a:cubicBezTo>
                      <a:cubicBezTo>
                        <a:pt x="16479" y="7477"/>
                        <a:pt x="16479" y="7477"/>
                        <a:pt x="16479" y="7465"/>
                      </a:cubicBezTo>
                      <a:cubicBezTo>
                        <a:pt x="16490" y="7465"/>
                        <a:pt x="16502" y="7454"/>
                        <a:pt x="16526" y="7442"/>
                      </a:cubicBezTo>
                      <a:cubicBezTo>
                        <a:pt x="16538" y="7430"/>
                        <a:pt x="16562" y="7406"/>
                        <a:pt x="16586" y="7394"/>
                      </a:cubicBezTo>
                      <a:cubicBezTo>
                        <a:pt x="16609" y="7382"/>
                        <a:pt x="16621" y="7370"/>
                        <a:pt x="16633" y="7358"/>
                      </a:cubicBezTo>
                      <a:cubicBezTo>
                        <a:pt x="16657" y="7346"/>
                        <a:pt x="16669" y="7334"/>
                        <a:pt x="16693" y="7323"/>
                      </a:cubicBezTo>
                      <a:cubicBezTo>
                        <a:pt x="16705" y="7311"/>
                        <a:pt x="16717" y="7299"/>
                        <a:pt x="16740" y="7287"/>
                      </a:cubicBezTo>
                      <a:cubicBezTo>
                        <a:pt x="16752" y="7263"/>
                        <a:pt x="16776" y="7251"/>
                        <a:pt x="16788" y="7239"/>
                      </a:cubicBezTo>
                      <a:cubicBezTo>
                        <a:pt x="16800" y="7227"/>
                        <a:pt x="16812" y="7215"/>
                        <a:pt x="16836" y="7203"/>
                      </a:cubicBezTo>
                      <a:cubicBezTo>
                        <a:pt x="16848" y="7192"/>
                        <a:pt x="16860" y="7180"/>
                        <a:pt x="16871" y="7168"/>
                      </a:cubicBezTo>
                      <a:cubicBezTo>
                        <a:pt x="16871" y="7168"/>
                        <a:pt x="16871" y="7156"/>
                        <a:pt x="16871" y="7156"/>
                      </a:cubicBezTo>
                      <a:cubicBezTo>
                        <a:pt x="16907" y="7120"/>
                        <a:pt x="16943" y="7096"/>
                        <a:pt x="16979" y="7061"/>
                      </a:cubicBezTo>
                      <a:cubicBezTo>
                        <a:pt x="16979" y="7049"/>
                        <a:pt x="16979" y="7049"/>
                        <a:pt x="16990" y="7037"/>
                      </a:cubicBezTo>
                      <a:cubicBezTo>
                        <a:pt x="17014" y="7013"/>
                        <a:pt x="17038" y="6989"/>
                        <a:pt x="17062" y="6953"/>
                      </a:cubicBezTo>
                      <a:cubicBezTo>
                        <a:pt x="17062" y="6953"/>
                        <a:pt x="17062" y="6953"/>
                        <a:pt x="17074" y="6942"/>
                      </a:cubicBezTo>
                      <a:cubicBezTo>
                        <a:pt x="17074" y="6942"/>
                        <a:pt x="17086" y="6930"/>
                        <a:pt x="17086" y="6918"/>
                      </a:cubicBezTo>
                      <a:cubicBezTo>
                        <a:pt x="17098" y="6906"/>
                        <a:pt x="17110" y="6882"/>
                        <a:pt x="17121" y="6858"/>
                      </a:cubicBezTo>
                      <a:cubicBezTo>
                        <a:pt x="17133" y="6846"/>
                        <a:pt x="17145" y="6834"/>
                        <a:pt x="17157" y="6822"/>
                      </a:cubicBezTo>
                      <a:cubicBezTo>
                        <a:pt x="17169" y="6811"/>
                        <a:pt x="17169" y="6787"/>
                        <a:pt x="17181" y="6763"/>
                      </a:cubicBezTo>
                      <a:cubicBezTo>
                        <a:pt x="17193" y="6763"/>
                        <a:pt x="17193" y="6751"/>
                        <a:pt x="17205" y="6739"/>
                      </a:cubicBezTo>
                      <a:cubicBezTo>
                        <a:pt x="17205" y="6739"/>
                        <a:pt x="17205" y="6727"/>
                        <a:pt x="17205" y="6727"/>
                      </a:cubicBezTo>
                      <a:cubicBezTo>
                        <a:pt x="17217" y="6703"/>
                        <a:pt x="17229" y="6692"/>
                        <a:pt x="17229" y="6680"/>
                      </a:cubicBezTo>
                      <a:cubicBezTo>
                        <a:pt x="17241" y="6656"/>
                        <a:pt x="17252" y="6644"/>
                        <a:pt x="17252" y="6632"/>
                      </a:cubicBezTo>
                      <a:cubicBezTo>
                        <a:pt x="17264" y="6620"/>
                        <a:pt x="17264" y="6596"/>
                        <a:pt x="17276" y="6584"/>
                      </a:cubicBezTo>
                      <a:cubicBezTo>
                        <a:pt x="17276" y="6572"/>
                        <a:pt x="17288" y="6561"/>
                        <a:pt x="17288" y="6549"/>
                      </a:cubicBezTo>
                      <a:cubicBezTo>
                        <a:pt x="17288" y="6549"/>
                        <a:pt x="17288" y="6537"/>
                        <a:pt x="17288" y="6537"/>
                      </a:cubicBezTo>
                      <a:cubicBezTo>
                        <a:pt x="17300" y="6525"/>
                        <a:pt x="17300" y="6501"/>
                        <a:pt x="17312" y="6489"/>
                      </a:cubicBezTo>
                      <a:cubicBezTo>
                        <a:pt x="17312" y="6477"/>
                        <a:pt x="17312" y="6453"/>
                        <a:pt x="17324" y="6441"/>
                      </a:cubicBezTo>
                      <a:cubicBezTo>
                        <a:pt x="17324" y="6430"/>
                        <a:pt x="17324" y="6406"/>
                        <a:pt x="17336" y="6394"/>
                      </a:cubicBezTo>
                      <a:cubicBezTo>
                        <a:pt x="17336" y="6382"/>
                        <a:pt x="17336" y="6370"/>
                        <a:pt x="17336" y="6358"/>
                      </a:cubicBezTo>
                      <a:cubicBezTo>
                        <a:pt x="17336" y="6358"/>
                        <a:pt x="17336" y="6358"/>
                        <a:pt x="17336" y="6346"/>
                      </a:cubicBezTo>
                      <a:cubicBezTo>
                        <a:pt x="17348" y="6334"/>
                        <a:pt x="17348" y="6311"/>
                        <a:pt x="17348" y="6299"/>
                      </a:cubicBezTo>
                      <a:cubicBezTo>
                        <a:pt x="17348" y="6287"/>
                        <a:pt x="17348" y="6263"/>
                        <a:pt x="17348" y="6251"/>
                      </a:cubicBezTo>
                      <a:cubicBezTo>
                        <a:pt x="17360" y="6239"/>
                        <a:pt x="17360" y="6215"/>
                        <a:pt x="17360" y="6203"/>
                      </a:cubicBezTo>
                      <a:cubicBezTo>
                        <a:pt x="17360" y="6191"/>
                        <a:pt x="17360" y="6180"/>
                        <a:pt x="17360" y="6168"/>
                      </a:cubicBezTo>
                      <a:cubicBezTo>
                        <a:pt x="17360" y="6156"/>
                        <a:pt x="17360" y="6156"/>
                        <a:pt x="17360" y="6144"/>
                      </a:cubicBezTo>
                      <a:close/>
                    </a:path>
                  </a:pathLst>
                </a:custGeom>
                <a:solidFill>
                  <a:srgbClr val="6D6E71">
                    <a:lumMod val="20000"/>
                    <a:lumOff val="80000"/>
                  </a:srgb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527" name="Google Shape;1611;p45">
                <a:extLst>
                  <a:ext uri="{FF2B5EF4-FFF2-40B4-BE49-F238E27FC236}">
                    <a16:creationId xmlns:a16="http://schemas.microsoft.com/office/drawing/2014/main" id="{A7A9B502-3A6B-2D95-E774-05760EB5AE0B}"/>
                  </a:ext>
                </a:extLst>
              </p:cNvPr>
              <p:cNvGrpSpPr/>
              <p:nvPr/>
            </p:nvGrpSpPr>
            <p:grpSpPr>
              <a:xfrm>
                <a:off x="3777984" y="2777049"/>
                <a:ext cx="1722302" cy="1222170"/>
                <a:chOff x="5033375" y="3019224"/>
                <a:chExt cx="1818693" cy="1290570"/>
              </a:xfrm>
            </p:grpSpPr>
            <p:sp>
              <p:nvSpPr>
                <p:cNvPr id="531" name="Google Shape;1612;p45">
                  <a:extLst>
                    <a:ext uri="{FF2B5EF4-FFF2-40B4-BE49-F238E27FC236}">
                      <a16:creationId xmlns:a16="http://schemas.microsoft.com/office/drawing/2014/main" id="{DCA01222-AC1C-2538-4549-A4EA547C0D28}"/>
                    </a:ext>
                  </a:extLst>
                </p:cNvPr>
                <p:cNvSpPr/>
                <p:nvPr/>
              </p:nvSpPr>
              <p:spPr>
                <a:xfrm>
                  <a:off x="5033375" y="3019224"/>
                  <a:ext cx="1818693" cy="1023839"/>
                </a:xfrm>
                <a:custGeom>
                  <a:avLst/>
                  <a:gdLst/>
                  <a:ahLst/>
                  <a:cxnLst/>
                  <a:rect l="l" t="t" r="r" b="b"/>
                  <a:pathLst>
                    <a:path w="40673" h="22897" extrusionOk="0">
                      <a:moveTo>
                        <a:pt x="18741" y="1882"/>
                      </a:moveTo>
                      <a:lnTo>
                        <a:pt x="24456" y="5204"/>
                      </a:lnTo>
                      <a:cubicBezTo>
                        <a:pt x="24408" y="3823"/>
                        <a:pt x="25170" y="2644"/>
                        <a:pt x="26706" y="1751"/>
                      </a:cubicBezTo>
                      <a:cubicBezTo>
                        <a:pt x="29730" y="13"/>
                        <a:pt x="34588" y="1"/>
                        <a:pt x="37588" y="1692"/>
                      </a:cubicBezTo>
                      <a:cubicBezTo>
                        <a:pt x="40672" y="3489"/>
                        <a:pt x="40660" y="6323"/>
                        <a:pt x="37624" y="8073"/>
                      </a:cubicBezTo>
                      <a:cubicBezTo>
                        <a:pt x="35981" y="9026"/>
                        <a:pt x="33790" y="9466"/>
                        <a:pt x="31647" y="9383"/>
                      </a:cubicBezTo>
                      <a:lnTo>
                        <a:pt x="37362" y="12705"/>
                      </a:lnTo>
                      <a:lnTo>
                        <a:pt x="21027" y="22135"/>
                      </a:lnTo>
                      <a:cubicBezTo>
                        <a:pt x="19693" y="22897"/>
                        <a:pt x="17550" y="22897"/>
                        <a:pt x="16241" y="22135"/>
                      </a:cubicBezTo>
                      <a:lnTo>
                        <a:pt x="0" y="12705"/>
                      </a:lnTo>
                      <a:lnTo>
                        <a:pt x="5751" y="9383"/>
                      </a:lnTo>
                      <a:cubicBezTo>
                        <a:pt x="5608" y="10597"/>
                        <a:pt x="6323" y="11848"/>
                        <a:pt x="7906" y="12800"/>
                      </a:cubicBezTo>
                      <a:cubicBezTo>
                        <a:pt x="11145" y="14538"/>
                        <a:pt x="15693" y="14550"/>
                        <a:pt x="18658" y="12991"/>
                      </a:cubicBezTo>
                      <a:cubicBezTo>
                        <a:pt x="21896" y="10967"/>
                        <a:pt x="21872" y="8288"/>
                        <a:pt x="19110" y="6597"/>
                      </a:cubicBezTo>
                      <a:cubicBezTo>
                        <a:pt x="17800" y="5883"/>
                        <a:pt x="16705" y="5537"/>
                        <a:pt x="15550" y="5347"/>
                      </a:cubicBezTo>
                      <a:cubicBezTo>
                        <a:pt x="14407" y="5204"/>
                        <a:pt x="13693" y="5180"/>
                        <a:pt x="12990" y="5204"/>
                      </a:cubicBezTo>
                      <a:close/>
                    </a:path>
                  </a:pathLst>
                </a:custGeom>
                <a:solidFill>
                  <a:srgbClr val="ADD8E6"/>
                </a:solidFill>
                <a:ln w="9525" cap="flat" cmpd="sng">
                  <a:solidFill>
                    <a:srgbClr val="ADD8E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32" name="Google Shape;1613;p45">
                  <a:extLst>
                    <a:ext uri="{FF2B5EF4-FFF2-40B4-BE49-F238E27FC236}">
                      <a16:creationId xmlns:a16="http://schemas.microsoft.com/office/drawing/2014/main" id="{47504618-8363-0508-BEF4-D195697038F7}"/>
                    </a:ext>
                  </a:extLst>
                </p:cNvPr>
                <p:cNvSpPr/>
                <p:nvPr/>
              </p:nvSpPr>
              <p:spPr>
                <a:xfrm>
                  <a:off x="5033375" y="3587289"/>
                  <a:ext cx="1671760" cy="722505"/>
                </a:xfrm>
                <a:custGeom>
                  <a:avLst/>
                  <a:gdLst/>
                  <a:ahLst/>
                  <a:cxnLst/>
                  <a:rect l="l" t="t" r="r" b="b"/>
                  <a:pathLst>
                    <a:path w="37387" h="16158" extrusionOk="0">
                      <a:moveTo>
                        <a:pt x="20479" y="15836"/>
                      </a:moveTo>
                      <a:cubicBezTo>
                        <a:pt x="20539" y="15812"/>
                        <a:pt x="20598" y="15789"/>
                        <a:pt x="20658" y="15765"/>
                      </a:cubicBezTo>
                      <a:cubicBezTo>
                        <a:pt x="20670" y="15765"/>
                        <a:pt x="20682" y="15753"/>
                        <a:pt x="20694" y="15753"/>
                      </a:cubicBezTo>
                      <a:cubicBezTo>
                        <a:pt x="20741" y="15729"/>
                        <a:pt x="20789" y="15705"/>
                        <a:pt x="20836" y="15693"/>
                      </a:cubicBezTo>
                      <a:cubicBezTo>
                        <a:pt x="20848" y="15681"/>
                        <a:pt x="20860" y="15669"/>
                        <a:pt x="20872" y="15669"/>
                      </a:cubicBezTo>
                      <a:cubicBezTo>
                        <a:pt x="20932" y="15634"/>
                        <a:pt x="20991" y="15610"/>
                        <a:pt x="21039" y="15574"/>
                      </a:cubicBezTo>
                      <a:lnTo>
                        <a:pt x="37386" y="6144"/>
                      </a:lnTo>
                      <a:lnTo>
                        <a:pt x="37362" y="1"/>
                      </a:lnTo>
                      <a:lnTo>
                        <a:pt x="21027" y="9431"/>
                      </a:lnTo>
                      <a:cubicBezTo>
                        <a:pt x="20967" y="9466"/>
                        <a:pt x="20920" y="9490"/>
                        <a:pt x="20860" y="9514"/>
                      </a:cubicBezTo>
                      <a:cubicBezTo>
                        <a:pt x="20848" y="9526"/>
                        <a:pt x="20824" y="9538"/>
                        <a:pt x="20813" y="9538"/>
                      </a:cubicBezTo>
                      <a:cubicBezTo>
                        <a:pt x="20765" y="9562"/>
                        <a:pt x="20717" y="9585"/>
                        <a:pt x="20670" y="9609"/>
                      </a:cubicBezTo>
                      <a:cubicBezTo>
                        <a:pt x="20658" y="9609"/>
                        <a:pt x="20658" y="9621"/>
                        <a:pt x="20646" y="9621"/>
                      </a:cubicBezTo>
                      <a:cubicBezTo>
                        <a:pt x="20586" y="9645"/>
                        <a:pt x="20527" y="9669"/>
                        <a:pt x="20467" y="9693"/>
                      </a:cubicBezTo>
                      <a:cubicBezTo>
                        <a:pt x="20455" y="9693"/>
                        <a:pt x="20432" y="9704"/>
                        <a:pt x="20420" y="9704"/>
                      </a:cubicBezTo>
                      <a:cubicBezTo>
                        <a:pt x="20372" y="9728"/>
                        <a:pt x="20324" y="9740"/>
                        <a:pt x="20277" y="9764"/>
                      </a:cubicBezTo>
                      <a:cubicBezTo>
                        <a:pt x="20265" y="9764"/>
                        <a:pt x="20241" y="9764"/>
                        <a:pt x="20229" y="9776"/>
                      </a:cubicBezTo>
                      <a:cubicBezTo>
                        <a:pt x="20146" y="9800"/>
                        <a:pt x="20062" y="9824"/>
                        <a:pt x="19967" y="9847"/>
                      </a:cubicBezTo>
                      <a:cubicBezTo>
                        <a:pt x="19955" y="9847"/>
                        <a:pt x="19943" y="9847"/>
                        <a:pt x="19932" y="9859"/>
                      </a:cubicBezTo>
                      <a:cubicBezTo>
                        <a:pt x="19848" y="9871"/>
                        <a:pt x="19753" y="9895"/>
                        <a:pt x="19658" y="9907"/>
                      </a:cubicBezTo>
                      <a:cubicBezTo>
                        <a:pt x="19646" y="9919"/>
                        <a:pt x="19634" y="9919"/>
                        <a:pt x="19622" y="9919"/>
                      </a:cubicBezTo>
                      <a:cubicBezTo>
                        <a:pt x="19562" y="9931"/>
                        <a:pt x="19491" y="9943"/>
                        <a:pt x="19431" y="9954"/>
                      </a:cubicBezTo>
                      <a:cubicBezTo>
                        <a:pt x="19431" y="9954"/>
                        <a:pt x="19431" y="9954"/>
                        <a:pt x="19420" y="9954"/>
                      </a:cubicBezTo>
                      <a:cubicBezTo>
                        <a:pt x="19360" y="9954"/>
                        <a:pt x="19300" y="9966"/>
                        <a:pt x="19241" y="9978"/>
                      </a:cubicBezTo>
                      <a:cubicBezTo>
                        <a:pt x="19217" y="9978"/>
                        <a:pt x="19193" y="9978"/>
                        <a:pt x="19170" y="9978"/>
                      </a:cubicBezTo>
                      <a:cubicBezTo>
                        <a:pt x="19134" y="9978"/>
                        <a:pt x="19098" y="9990"/>
                        <a:pt x="19062" y="9990"/>
                      </a:cubicBezTo>
                      <a:cubicBezTo>
                        <a:pt x="19039" y="9990"/>
                        <a:pt x="19015" y="9990"/>
                        <a:pt x="18991" y="9990"/>
                      </a:cubicBezTo>
                      <a:cubicBezTo>
                        <a:pt x="18955" y="10002"/>
                        <a:pt x="18919" y="10002"/>
                        <a:pt x="18884" y="10002"/>
                      </a:cubicBezTo>
                      <a:cubicBezTo>
                        <a:pt x="18860" y="10002"/>
                        <a:pt x="18836" y="10002"/>
                        <a:pt x="18812" y="10002"/>
                      </a:cubicBezTo>
                      <a:cubicBezTo>
                        <a:pt x="18789" y="10002"/>
                        <a:pt x="18753" y="10002"/>
                        <a:pt x="18729" y="10002"/>
                      </a:cubicBezTo>
                      <a:cubicBezTo>
                        <a:pt x="18705" y="10002"/>
                        <a:pt x="18681" y="10002"/>
                        <a:pt x="18646" y="10002"/>
                      </a:cubicBezTo>
                      <a:cubicBezTo>
                        <a:pt x="18622" y="10002"/>
                        <a:pt x="18586" y="10002"/>
                        <a:pt x="18562" y="10002"/>
                      </a:cubicBezTo>
                      <a:cubicBezTo>
                        <a:pt x="18538" y="10002"/>
                        <a:pt x="18503" y="10002"/>
                        <a:pt x="18479" y="10002"/>
                      </a:cubicBezTo>
                      <a:cubicBezTo>
                        <a:pt x="18455" y="10002"/>
                        <a:pt x="18431" y="10002"/>
                        <a:pt x="18396" y="10002"/>
                      </a:cubicBezTo>
                      <a:cubicBezTo>
                        <a:pt x="18372" y="10002"/>
                        <a:pt x="18348" y="10002"/>
                        <a:pt x="18324" y="10002"/>
                      </a:cubicBezTo>
                      <a:cubicBezTo>
                        <a:pt x="18288" y="10002"/>
                        <a:pt x="18265" y="9990"/>
                        <a:pt x="18229" y="9990"/>
                      </a:cubicBezTo>
                      <a:cubicBezTo>
                        <a:pt x="18205" y="9990"/>
                        <a:pt x="18181" y="9990"/>
                        <a:pt x="18157" y="9990"/>
                      </a:cubicBezTo>
                      <a:cubicBezTo>
                        <a:pt x="18122" y="9990"/>
                        <a:pt x="18098" y="9978"/>
                        <a:pt x="18074" y="9978"/>
                      </a:cubicBezTo>
                      <a:cubicBezTo>
                        <a:pt x="18050" y="9978"/>
                        <a:pt x="18015" y="9978"/>
                        <a:pt x="17991" y="9966"/>
                      </a:cubicBezTo>
                      <a:cubicBezTo>
                        <a:pt x="17967" y="9966"/>
                        <a:pt x="17931" y="9966"/>
                        <a:pt x="17907" y="9966"/>
                      </a:cubicBezTo>
                      <a:cubicBezTo>
                        <a:pt x="17884" y="9954"/>
                        <a:pt x="17860" y="9954"/>
                        <a:pt x="17836" y="9954"/>
                      </a:cubicBezTo>
                      <a:cubicBezTo>
                        <a:pt x="17800" y="9943"/>
                        <a:pt x="17765" y="9943"/>
                        <a:pt x="17729" y="9931"/>
                      </a:cubicBezTo>
                      <a:cubicBezTo>
                        <a:pt x="17705" y="9931"/>
                        <a:pt x="17693" y="9931"/>
                        <a:pt x="17669" y="9931"/>
                      </a:cubicBezTo>
                      <a:cubicBezTo>
                        <a:pt x="17622" y="9919"/>
                        <a:pt x="17586" y="9907"/>
                        <a:pt x="17538" y="9907"/>
                      </a:cubicBezTo>
                      <a:cubicBezTo>
                        <a:pt x="17526" y="9907"/>
                        <a:pt x="17515" y="9895"/>
                        <a:pt x="17503" y="9895"/>
                      </a:cubicBezTo>
                      <a:cubicBezTo>
                        <a:pt x="17455" y="9883"/>
                        <a:pt x="17395" y="9871"/>
                        <a:pt x="17336" y="9859"/>
                      </a:cubicBezTo>
                      <a:cubicBezTo>
                        <a:pt x="17324" y="9859"/>
                        <a:pt x="17312" y="9847"/>
                        <a:pt x="17288" y="9847"/>
                      </a:cubicBezTo>
                      <a:cubicBezTo>
                        <a:pt x="17253" y="9835"/>
                        <a:pt x="17217" y="9824"/>
                        <a:pt x="17181" y="9824"/>
                      </a:cubicBezTo>
                      <a:cubicBezTo>
                        <a:pt x="17157" y="9812"/>
                        <a:pt x="17145" y="9812"/>
                        <a:pt x="17122" y="9800"/>
                      </a:cubicBezTo>
                      <a:cubicBezTo>
                        <a:pt x="17074" y="9788"/>
                        <a:pt x="17026" y="9776"/>
                        <a:pt x="16979" y="9764"/>
                      </a:cubicBezTo>
                      <a:cubicBezTo>
                        <a:pt x="16967" y="9752"/>
                        <a:pt x="16943" y="9752"/>
                        <a:pt x="16931" y="9740"/>
                      </a:cubicBezTo>
                      <a:cubicBezTo>
                        <a:pt x="16872" y="9728"/>
                        <a:pt x="16812" y="9704"/>
                        <a:pt x="16753" y="9681"/>
                      </a:cubicBezTo>
                      <a:cubicBezTo>
                        <a:pt x="16753" y="9681"/>
                        <a:pt x="16741" y="9669"/>
                        <a:pt x="16729" y="9669"/>
                      </a:cubicBezTo>
                      <a:cubicBezTo>
                        <a:pt x="16645" y="9633"/>
                        <a:pt x="16562" y="9597"/>
                        <a:pt x="16491" y="9562"/>
                      </a:cubicBezTo>
                      <a:cubicBezTo>
                        <a:pt x="16479" y="9562"/>
                        <a:pt x="16479" y="9562"/>
                        <a:pt x="16479" y="9562"/>
                      </a:cubicBezTo>
                      <a:cubicBezTo>
                        <a:pt x="16395" y="9514"/>
                        <a:pt x="16312" y="9478"/>
                        <a:pt x="16229" y="9431"/>
                      </a:cubicBezTo>
                      <a:lnTo>
                        <a:pt x="0" y="1"/>
                      </a:lnTo>
                      <a:lnTo>
                        <a:pt x="12" y="6144"/>
                      </a:lnTo>
                      <a:lnTo>
                        <a:pt x="16252" y="15574"/>
                      </a:lnTo>
                      <a:cubicBezTo>
                        <a:pt x="16324" y="15622"/>
                        <a:pt x="16407" y="15669"/>
                        <a:pt x="16491" y="15705"/>
                      </a:cubicBezTo>
                      <a:cubicBezTo>
                        <a:pt x="16491" y="15705"/>
                        <a:pt x="16503" y="15705"/>
                        <a:pt x="16503" y="15705"/>
                      </a:cubicBezTo>
                      <a:cubicBezTo>
                        <a:pt x="16586" y="15753"/>
                        <a:pt x="16669" y="15789"/>
                        <a:pt x="16753" y="15812"/>
                      </a:cubicBezTo>
                      <a:cubicBezTo>
                        <a:pt x="16753" y="15824"/>
                        <a:pt x="16764" y="15824"/>
                        <a:pt x="16764" y="15824"/>
                      </a:cubicBezTo>
                      <a:cubicBezTo>
                        <a:pt x="16764" y="15824"/>
                        <a:pt x="16764" y="15824"/>
                        <a:pt x="16776" y="15824"/>
                      </a:cubicBezTo>
                      <a:cubicBezTo>
                        <a:pt x="16836" y="15848"/>
                        <a:pt x="16895" y="15872"/>
                        <a:pt x="16955" y="15884"/>
                      </a:cubicBezTo>
                      <a:cubicBezTo>
                        <a:pt x="16967" y="15896"/>
                        <a:pt x="16979" y="15896"/>
                        <a:pt x="17003" y="15908"/>
                      </a:cubicBezTo>
                      <a:cubicBezTo>
                        <a:pt x="17050" y="15919"/>
                        <a:pt x="17098" y="15931"/>
                        <a:pt x="17145" y="15955"/>
                      </a:cubicBezTo>
                      <a:cubicBezTo>
                        <a:pt x="17157" y="15955"/>
                        <a:pt x="17169" y="15955"/>
                        <a:pt x="17169" y="15955"/>
                      </a:cubicBezTo>
                      <a:cubicBezTo>
                        <a:pt x="17181" y="15955"/>
                        <a:pt x="17193" y="15967"/>
                        <a:pt x="17193" y="15967"/>
                      </a:cubicBezTo>
                      <a:cubicBezTo>
                        <a:pt x="17229" y="15979"/>
                        <a:pt x="17265" y="15979"/>
                        <a:pt x="17312" y="15991"/>
                      </a:cubicBezTo>
                      <a:cubicBezTo>
                        <a:pt x="17324" y="16003"/>
                        <a:pt x="17336" y="16003"/>
                        <a:pt x="17360" y="16003"/>
                      </a:cubicBezTo>
                      <a:cubicBezTo>
                        <a:pt x="17419" y="16015"/>
                        <a:pt x="17467" y="16027"/>
                        <a:pt x="17526" y="16039"/>
                      </a:cubicBezTo>
                      <a:lnTo>
                        <a:pt x="17526" y="16039"/>
                      </a:lnTo>
                      <a:cubicBezTo>
                        <a:pt x="17538" y="16050"/>
                        <a:pt x="17550" y="16050"/>
                        <a:pt x="17562" y="16050"/>
                      </a:cubicBezTo>
                      <a:cubicBezTo>
                        <a:pt x="17598" y="16062"/>
                        <a:pt x="17646" y="16062"/>
                        <a:pt x="17681" y="16074"/>
                      </a:cubicBezTo>
                      <a:cubicBezTo>
                        <a:pt x="17705" y="16074"/>
                        <a:pt x="17729" y="16074"/>
                        <a:pt x="17741" y="16086"/>
                      </a:cubicBezTo>
                      <a:cubicBezTo>
                        <a:pt x="17776" y="16086"/>
                        <a:pt x="17812" y="16098"/>
                        <a:pt x="17848" y="16098"/>
                      </a:cubicBezTo>
                      <a:cubicBezTo>
                        <a:pt x="17860" y="16098"/>
                        <a:pt x="17860" y="16098"/>
                        <a:pt x="17860" y="16098"/>
                      </a:cubicBezTo>
                      <a:cubicBezTo>
                        <a:pt x="17884" y="16098"/>
                        <a:pt x="17907" y="16110"/>
                        <a:pt x="17919" y="16110"/>
                      </a:cubicBezTo>
                      <a:cubicBezTo>
                        <a:pt x="17955" y="16110"/>
                        <a:pt x="17979" y="16110"/>
                        <a:pt x="18015" y="16122"/>
                      </a:cubicBezTo>
                      <a:cubicBezTo>
                        <a:pt x="18038" y="16122"/>
                        <a:pt x="18062" y="16122"/>
                        <a:pt x="18086" y="16122"/>
                      </a:cubicBezTo>
                      <a:cubicBezTo>
                        <a:pt x="18110" y="16134"/>
                        <a:pt x="18146" y="16134"/>
                        <a:pt x="18169" y="16134"/>
                      </a:cubicBezTo>
                      <a:cubicBezTo>
                        <a:pt x="18181" y="16134"/>
                        <a:pt x="18181" y="16134"/>
                        <a:pt x="18193" y="16134"/>
                      </a:cubicBezTo>
                      <a:cubicBezTo>
                        <a:pt x="18205" y="16134"/>
                        <a:pt x="18229" y="16134"/>
                        <a:pt x="18253" y="16134"/>
                      </a:cubicBezTo>
                      <a:cubicBezTo>
                        <a:pt x="18277" y="16146"/>
                        <a:pt x="18312" y="16146"/>
                        <a:pt x="18336" y="16146"/>
                      </a:cubicBezTo>
                      <a:cubicBezTo>
                        <a:pt x="18360" y="16146"/>
                        <a:pt x="18384" y="16146"/>
                        <a:pt x="18419" y="16146"/>
                      </a:cubicBezTo>
                      <a:cubicBezTo>
                        <a:pt x="18443" y="16146"/>
                        <a:pt x="18467" y="16146"/>
                        <a:pt x="18503" y="16146"/>
                      </a:cubicBezTo>
                      <a:cubicBezTo>
                        <a:pt x="18503" y="16146"/>
                        <a:pt x="18515" y="16146"/>
                        <a:pt x="18515" y="16146"/>
                      </a:cubicBezTo>
                      <a:cubicBezTo>
                        <a:pt x="18538" y="16146"/>
                        <a:pt x="18562" y="16146"/>
                        <a:pt x="18574" y="16146"/>
                      </a:cubicBezTo>
                      <a:cubicBezTo>
                        <a:pt x="18610" y="16158"/>
                        <a:pt x="18634" y="16158"/>
                        <a:pt x="18669" y="16158"/>
                      </a:cubicBezTo>
                      <a:cubicBezTo>
                        <a:pt x="18693" y="16158"/>
                        <a:pt x="18717" y="16146"/>
                        <a:pt x="18741" y="16146"/>
                      </a:cubicBezTo>
                      <a:cubicBezTo>
                        <a:pt x="18777" y="16146"/>
                        <a:pt x="18800" y="16146"/>
                        <a:pt x="18836" y="16146"/>
                      </a:cubicBezTo>
                      <a:cubicBezTo>
                        <a:pt x="18848" y="16146"/>
                        <a:pt x="18848" y="16146"/>
                        <a:pt x="18860" y="16146"/>
                      </a:cubicBezTo>
                      <a:cubicBezTo>
                        <a:pt x="18872" y="16146"/>
                        <a:pt x="18896" y="16146"/>
                        <a:pt x="18908" y="16146"/>
                      </a:cubicBezTo>
                      <a:cubicBezTo>
                        <a:pt x="18943" y="16146"/>
                        <a:pt x="18979" y="16146"/>
                        <a:pt x="19015" y="16146"/>
                      </a:cubicBezTo>
                      <a:cubicBezTo>
                        <a:pt x="19039" y="16134"/>
                        <a:pt x="19062" y="16134"/>
                        <a:pt x="19086" y="16134"/>
                      </a:cubicBezTo>
                      <a:cubicBezTo>
                        <a:pt x="19122" y="16134"/>
                        <a:pt x="19158" y="16134"/>
                        <a:pt x="19193" y="16122"/>
                      </a:cubicBezTo>
                      <a:cubicBezTo>
                        <a:pt x="19205" y="16122"/>
                        <a:pt x="19217" y="16122"/>
                        <a:pt x="19229" y="16122"/>
                      </a:cubicBezTo>
                      <a:cubicBezTo>
                        <a:pt x="19241" y="16122"/>
                        <a:pt x="19253" y="16122"/>
                        <a:pt x="19253" y="16122"/>
                      </a:cubicBezTo>
                      <a:cubicBezTo>
                        <a:pt x="19312" y="16110"/>
                        <a:pt x="19384" y="16110"/>
                        <a:pt x="19443" y="16098"/>
                      </a:cubicBezTo>
                      <a:cubicBezTo>
                        <a:pt x="19443" y="16098"/>
                        <a:pt x="19443" y="16098"/>
                        <a:pt x="19443" y="16098"/>
                      </a:cubicBezTo>
                      <a:cubicBezTo>
                        <a:pt x="19515" y="16086"/>
                        <a:pt x="19574" y="16074"/>
                        <a:pt x="19634" y="16062"/>
                      </a:cubicBezTo>
                      <a:cubicBezTo>
                        <a:pt x="19646" y="16062"/>
                        <a:pt x="19646" y="16062"/>
                        <a:pt x="19658" y="16062"/>
                      </a:cubicBezTo>
                      <a:cubicBezTo>
                        <a:pt x="19670" y="16062"/>
                        <a:pt x="19670" y="16062"/>
                        <a:pt x="19681" y="16062"/>
                      </a:cubicBezTo>
                      <a:cubicBezTo>
                        <a:pt x="19765" y="16039"/>
                        <a:pt x="19860" y="16027"/>
                        <a:pt x="19955" y="16003"/>
                      </a:cubicBezTo>
                      <a:cubicBezTo>
                        <a:pt x="19967" y="16003"/>
                        <a:pt x="19967" y="15991"/>
                        <a:pt x="19979" y="15991"/>
                      </a:cubicBezTo>
                      <a:cubicBezTo>
                        <a:pt x="20074" y="15967"/>
                        <a:pt x="20158" y="15943"/>
                        <a:pt x="20253" y="15919"/>
                      </a:cubicBezTo>
                      <a:cubicBezTo>
                        <a:pt x="20253" y="15919"/>
                        <a:pt x="20253" y="15919"/>
                        <a:pt x="20265" y="15919"/>
                      </a:cubicBezTo>
                      <a:cubicBezTo>
                        <a:pt x="20277" y="15908"/>
                        <a:pt x="20277" y="15908"/>
                        <a:pt x="20289" y="15908"/>
                      </a:cubicBezTo>
                      <a:cubicBezTo>
                        <a:pt x="20336" y="15884"/>
                        <a:pt x="20396" y="15872"/>
                        <a:pt x="20443" y="15848"/>
                      </a:cubicBezTo>
                      <a:cubicBezTo>
                        <a:pt x="20455" y="15848"/>
                        <a:pt x="20467" y="15848"/>
                        <a:pt x="20479" y="15836"/>
                      </a:cubicBezTo>
                      <a:close/>
                    </a:path>
                  </a:pathLst>
                </a:custGeom>
                <a:solidFill>
                  <a:srgbClr val="ADD8E6"/>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nvGrpSpPr>
              <p:cNvPr id="528" name="Google Shape;1614;p45">
                <a:extLst>
                  <a:ext uri="{FF2B5EF4-FFF2-40B4-BE49-F238E27FC236}">
                    <a16:creationId xmlns:a16="http://schemas.microsoft.com/office/drawing/2014/main" id="{A555A438-F130-1A06-05CF-DC408E2431D1}"/>
                  </a:ext>
                </a:extLst>
              </p:cNvPr>
              <p:cNvGrpSpPr/>
              <p:nvPr/>
            </p:nvGrpSpPr>
            <p:grpSpPr>
              <a:xfrm>
                <a:off x="3034829" y="2398438"/>
                <a:ext cx="1670388" cy="1176775"/>
                <a:chOff x="4248627" y="2619424"/>
                <a:chExt cx="1763873" cy="1242635"/>
              </a:xfrm>
            </p:grpSpPr>
            <p:sp>
              <p:nvSpPr>
                <p:cNvPr id="529" name="Google Shape;1615;p45">
                  <a:extLst>
                    <a:ext uri="{FF2B5EF4-FFF2-40B4-BE49-F238E27FC236}">
                      <a16:creationId xmlns:a16="http://schemas.microsoft.com/office/drawing/2014/main" id="{BE450934-AF82-D900-9DCF-7623C3061C95}"/>
                    </a:ext>
                  </a:extLst>
                </p:cNvPr>
                <p:cNvSpPr/>
                <p:nvPr/>
              </p:nvSpPr>
              <p:spPr>
                <a:xfrm>
                  <a:off x="4263560" y="3103916"/>
                  <a:ext cx="770395" cy="758143"/>
                </a:xfrm>
                <a:custGeom>
                  <a:avLst/>
                  <a:gdLst/>
                  <a:ahLst/>
                  <a:cxnLst/>
                  <a:rect l="l" t="t" r="r" b="b"/>
                  <a:pathLst>
                    <a:path w="17229" h="16955" extrusionOk="0">
                      <a:moveTo>
                        <a:pt x="17216" y="10811"/>
                      </a:moveTo>
                      <a:lnTo>
                        <a:pt x="976" y="1369"/>
                      </a:lnTo>
                      <a:cubicBezTo>
                        <a:pt x="321" y="988"/>
                        <a:pt x="0" y="500"/>
                        <a:pt x="0" y="0"/>
                      </a:cubicBezTo>
                      <a:lnTo>
                        <a:pt x="12" y="6144"/>
                      </a:lnTo>
                      <a:cubicBezTo>
                        <a:pt x="12" y="6644"/>
                        <a:pt x="345" y="7144"/>
                        <a:pt x="1000" y="7525"/>
                      </a:cubicBezTo>
                      <a:lnTo>
                        <a:pt x="17228" y="16954"/>
                      </a:lnTo>
                      <a:close/>
                    </a:path>
                  </a:pathLst>
                </a:custGeom>
                <a:solidFill>
                  <a:srgbClr val="00AEEF"/>
                </a:solidFill>
                <a:ln w="9525" cap="flat" cmpd="sng">
                  <a:solidFill>
                    <a:srgbClr val="349FF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30" name="Google Shape;1616;p45">
                  <a:extLst>
                    <a:ext uri="{FF2B5EF4-FFF2-40B4-BE49-F238E27FC236}">
                      <a16:creationId xmlns:a16="http://schemas.microsoft.com/office/drawing/2014/main" id="{0E324A3E-EEFC-F9CA-1217-B95B50F76FFB}"/>
                    </a:ext>
                  </a:extLst>
                </p:cNvPr>
                <p:cNvSpPr/>
                <p:nvPr/>
              </p:nvSpPr>
              <p:spPr>
                <a:xfrm>
                  <a:off x="4248627" y="2619424"/>
                  <a:ext cx="1763873" cy="1049908"/>
                </a:xfrm>
                <a:custGeom>
                  <a:avLst/>
                  <a:gdLst/>
                  <a:ahLst/>
                  <a:cxnLst/>
                  <a:rect l="l" t="t" r="r" b="b"/>
                  <a:pathLst>
                    <a:path w="39447" h="23480" extrusionOk="0">
                      <a:moveTo>
                        <a:pt x="17670" y="0"/>
                      </a:moveTo>
                      <a:lnTo>
                        <a:pt x="23385" y="3322"/>
                      </a:lnTo>
                      <a:cubicBezTo>
                        <a:pt x="21289" y="3239"/>
                        <a:pt x="19146" y="3656"/>
                        <a:pt x="17527" y="4560"/>
                      </a:cubicBezTo>
                      <a:cubicBezTo>
                        <a:pt x="17479" y="4584"/>
                        <a:pt x="17443" y="4596"/>
                        <a:pt x="17408" y="4620"/>
                      </a:cubicBezTo>
                      <a:cubicBezTo>
                        <a:pt x="14431" y="6454"/>
                        <a:pt x="14419" y="9132"/>
                        <a:pt x="17193" y="10847"/>
                      </a:cubicBezTo>
                      <a:cubicBezTo>
                        <a:pt x="20515" y="12669"/>
                        <a:pt x="25135" y="12680"/>
                        <a:pt x="28123" y="11073"/>
                      </a:cubicBezTo>
                      <a:cubicBezTo>
                        <a:pt x="28349" y="10942"/>
                        <a:pt x="28385" y="10918"/>
                        <a:pt x="28421" y="10895"/>
                      </a:cubicBezTo>
                      <a:cubicBezTo>
                        <a:pt x="29492" y="10252"/>
                        <a:pt x="30171" y="9466"/>
                        <a:pt x="30445" y="8644"/>
                      </a:cubicBezTo>
                      <a:cubicBezTo>
                        <a:pt x="30576" y="8275"/>
                        <a:pt x="30624" y="7882"/>
                        <a:pt x="30576" y="7501"/>
                      </a:cubicBezTo>
                      <a:lnTo>
                        <a:pt x="36291" y="10823"/>
                      </a:lnTo>
                      <a:lnTo>
                        <a:pt x="30540" y="14145"/>
                      </a:lnTo>
                      <a:cubicBezTo>
                        <a:pt x="31243" y="14121"/>
                        <a:pt x="31957" y="14145"/>
                        <a:pt x="32648" y="14228"/>
                      </a:cubicBezTo>
                      <a:cubicBezTo>
                        <a:pt x="34255" y="14478"/>
                        <a:pt x="35350" y="14824"/>
                        <a:pt x="36291" y="15324"/>
                      </a:cubicBezTo>
                      <a:cubicBezTo>
                        <a:pt x="39422" y="17229"/>
                        <a:pt x="39446" y="19908"/>
                        <a:pt x="36720" y="21634"/>
                      </a:cubicBezTo>
                      <a:cubicBezTo>
                        <a:pt x="33255" y="23479"/>
                        <a:pt x="28683" y="23468"/>
                        <a:pt x="25754" y="21908"/>
                      </a:cubicBezTo>
                      <a:cubicBezTo>
                        <a:pt x="23873" y="20789"/>
                        <a:pt x="23158" y="19538"/>
                        <a:pt x="23301" y="18324"/>
                      </a:cubicBezTo>
                      <a:lnTo>
                        <a:pt x="17550" y="21646"/>
                      </a:lnTo>
                      <a:lnTo>
                        <a:pt x="1310" y="12204"/>
                      </a:lnTo>
                      <a:cubicBezTo>
                        <a:pt x="1" y="11442"/>
                        <a:pt x="1" y="10204"/>
                        <a:pt x="1334" y="9430"/>
                      </a:cubicBezTo>
                      <a:close/>
                    </a:path>
                  </a:pathLst>
                </a:custGeom>
                <a:solidFill>
                  <a:srgbClr val="00AEEF"/>
                </a:solidFill>
                <a:ln w="9525" cap="flat" cmpd="sng">
                  <a:solidFill>
                    <a:srgbClr val="00AE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grpSp>
        </p:grpSp>
        <p:sp>
          <p:nvSpPr>
            <p:cNvPr id="537" name="Google Shape;1623;p45">
              <a:extLst>
                <a:ext uri="{FF2B5EF4-FFF2-40B4-BE49-F238E27FC236}">
                  <a16:creationId xmlns:a16="http://schemas.microsoft.com/office/drawing/2014/main" id="{0249C137-C857-B900-5266-EB8DAB1BE2E6}"/>
                </a:ext>
              </a:extLst>
            </p:cNvPr>
            <p:cNvSpPr txBox="1"/>
            <p:nvPr/>
          </p:nvSpPr>
          <p:spPr>
            <a:xfrm>
              <a:off x="211242" y="2536840"/>
              <a:ext cx="2887600" cy="572800"/>
            </a:xfrm>
            <a:prstGeom prst="rect">
              <a:avLst/>
            </a:prstGeom>
            <a:noFill/>
            <a:ln>
              <a:noFill/>
            </a:ln>
          </p:spPr>
          <p:txBody>
            <a:bodyPr spcFirstLastPara="1" wrap="square" lIns="121900" tIns="121900" rIns="121900" bIns="12190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GB" sz="2000" kern="0">
                  <a:solidFill>
                    <a:srgbClr val="00AEEF"/>
                  </a:solidFill>
                  <a:ea typeface="Open Sans" pitchFamily="2" charset="0"/>
                  <a:cs typeface="Open Sans" pitchFamily="2" charset="0"/>
                  <a:sym typeface="Fira Sans Extra Condensed Medium"/>
                </a:rPr>
                <a:t>Define and Manage</a:t>
              </a:r>
              <a:endParaRPr kumimoji="0" lang="en-GB" sz="2000" b="0" i="0" u="none" strike="noStrike" kern="0" cap="none" spc="0" normalizeH="0" baseline="0" noProof="0">
                <a:ln>
                  <a:noFill/>
                </a:ln>
                <a:solidFill>
                  <a:srgbClr val="00AEEF"/>
                </a:solidFill>
                <a:effectLst/>
                <a:uLnTx/>
                <a:uFillTx/>
                <a:ea typeface="Open Sans" pitchFamily="2" charset="0"/>
                <a:cs typeface="Open Sans" pitchFamily="2" charset="0"/>
                <a:sym typeface="Fira Sans Extra Condensed Medium"/>
              </a:endParaRPr>
            </a:p>
          </p:txBody>
        </p:sp>
        <p:sp>
          <p:nvSpPr>
            <p:cNvPr id="538" name="Google Shape;1626;p45">
              <a:extLst>
                <a:ext uri="{FF2B5EF4-FFF2-40B4-BE49-F238E27FC236}">
                  <a16:creationId xmlns:a16="http://schemas.microsoft.com/office/drawing/2014/main" id="{7435415F-BECB-0833-7339-ADD5B70985AE}"/>
                </a:ext>
              </a:extLst>
            </p:cNvPr>
            <p:cNvSpPr/>
            <p:nvPr/>
          </p:nvSpPr>
          <p:spPr>
            <a:xfrm>
              <a:off x="4282975" y="3020258"/>
              <a:ext cx="122800" cy="122800"/>
            </a:xfrm>
            <a:prstGeom prst="ellipse">
              <a:avLst/>
            </a:prstGeom>
            <a:solidFill>
              <a:srgbClr val="00AEE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539" name="Google Shape;1627;p45">
              <a:extLst>
                <a:ext uri="{FF2B5EF4-FFF2-40B4-BE49-F238E27FC236}">
                  <a16:creationId xmlns:a16="http://schemas.microsoft.com/office/drawing/2014/main" id="{3BDCE4F2-B059-F242-0F71-3FD70CEDFCE1}"/>
                </a:ext>
              </a:extLst>
            </p:cNvPr>
            <p:cNvCxnSpPr/>
            <p:nvPr/>
          </p:nvCxnSpPr>
          <p:spPr>
            <a:xfrm>
              <a:off x="3789175" y="3081675"/>
              <a:ext cx="548400" cy="0"/>
            </a:xfrm>
            <a:prstGeom prst="straightConnector1">
              <a:avLst/>
            </a:prstGeom>
            <a:noFill/>
            <a:ln w="19050" cap="flat" cmpd="sng">
              <a:solidFill>
                <a:srgbClr val="00AEEF"/>
              </a:solidFill>
              <a:prstDash val="solid"/>
              <a:round/>
              <a:headEnd type="none" w="med" len="med"/>
              <a:tailEnd type="none" w="med" len="med"/>
            </a:ln>
          </p:spPr>
        </p:cxnSp>
        <p:sp>
          <p:nvSpPr>
            <p:cNvPr id="540" name="Google Shape;1632;p45">
              <a:extLst>
                <a:ext uri="{FF2B5EF4-FFF2-40B4-BE49-F238E27FC236}">
                  <a16:creationId xmlns:a16="http://schemas.microsoft.com/office/drawing/2014/main" id="{E1F71352-3211-7892-1162-C254825B0CC4}"/>
                </a:ext>
              </a:extLst>
            </p:cNvPr>
            <p:cNvSpPr txBox="1"/>
            <p:nvPr/>
          </p:nvSpPr>
          <p:spPr>
            <a:xfrm>
              <a:off x="247527" y="4536078"/>
              <a:ext cx="2851165" cy="572800"/>
            </a:xfrm>
            <a:prstGeom prst="rect">
              <a:avLst/>
            </a:prstGeom>
            <a:noFill/>
            <a:ln>
              <a:noFill/>
            </a:ln>
          </p:spPr>
          <p:txBody>
            <a:bodyPr spcFirstLastPara="1" wrap="square" lIns="121900" tIns="121900" rIns="121900" bIns="12190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a:ln>
                    <a:noFill/>
                  </a:ln>
                  <a:solidFill>
                    <a:schemeClr val="accent2">
                      <a:lumMod val="75000"/>
                    </a:schemeClr>
                  </a:solidFill>
                  <a:effectLst/>
                  <a:uLnTx/>
                  <a:uFillTx/>
                  <a:ea typeface="Open Sans" pitchFamily="2" charset="0"/>
                  <a:cs typeface="Open Sans" pitchFamily="2" charset="0"/>
                  <a:sym typeface="Fira Sans Extra Condensed Medium"/>
                </a:rPr>
                <a:t>Assign and track</a:t>
              </a:r>
            </a:p>
          </p:txBody>
        </p:sp>
        <p:sp>
          <p:nvSpPr>
            <p:cNvPr id="541" name="Google Shape;1635;p45">
              <a:extLst>
                <a:ext uri="{FF2B5EF4-FFF2-40B4-BE49-F238E27FC236}">
                  <a16:creationId xmlns:a16="http://schemas.microsoft.com/office/drawing/2014/main" id="{1A478967-C44D-B681-DD97-33138B2DF0AD}"/>
                </a:ext>
              </a:extLst>
            </p:cNvPr>
            <p:cNvSpPr/>
            <p:nvPr/>
          </p:nvSpPr>
          <p:spPr>
            <a:xfrm>
              <a:off x="4282825" y="5019529"/>
              <a:ext cx="122800" cy="122800"/>
            </a:xfrm>
            <a:prstGeom prst="ellipse">
              <a:avLst/>
            </a:prstGeom>
            <a:solidFill>
              <a:srgbClr val="ADD8E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542" name="Google Shape;1636;p45">
              <a:extLst>
                <a:ext uri="{FF2B5EF4-FFF2-40B4-BE49-F238E27FC236}">
                  <a16:creationId xmlns:a16="http://schemas.microsoft.com/office/drawing/2014/main" id="{97FEE9F9-BDCE-3314-F4D8-B8BBA4C5606E}"/>
                </a:ext>
              </a:extLst>
            </p:cNvPr>
            <p:cNvCxnSpPr/>
            <p:nvPr/>
          </p:nvCxnSpPr>
          <p:spPr>
            <a:xfrm>
              <a:off x="3789025" y="5080946"/>
              <a:ext cx="548400" cy="0"/>
            </a:xfrm>
            <a:prstGeom prst="straightConnector1">
              <a:avLst/>
            </a:prstGeom>
            <a:noFill/>
            <a:ln w="19050" cap="flat" cmpd="sng">
              <a:solidFill>
                <a:srgbClr val="ADD8E6"/>
              </a:solidFill>
              <a:prstDash val="solid"/>
              <a:round/>
              <a:headEnd type="none" w="med" len="med"/>
              <a:tailEnd type="none" w="med" len="med"/>
            </a:ln>
          </p:spPr>
        </p:cxnSp>
        <p:sp>
          <p:nvSpPr>
            <p:cNvPr id="543" name="Google Shape;1641;p45">
              <a:extLst>
                <a:ext uri="{FF2B5EF4-FFF2-40B4-BE49-F238E27FC236}">
                  <a16:creationId xmlns:a16="http://schemas.microsoft.com/office/drawing/2014/main" id="{2811EFE8-1BDD-5E05-6D30-0F89DBE17554}"/>
                </a:ext>
              </a:extLst>
            </p:cNvPr>
            <p:cNvSpPr txBox="1"/>
            <p:nvPr/>
          </p:nvSpPr>
          <p:spPr>
            <a:xfrm>
              <a:off x="8463644" y="2536841"/>
              <a:ext cx="3181620" cy="5728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a:solidFill>
                    <a:srgbClr val="FFA07A"/>
                  </a:solidFill>
                  <a:ea typeface="+mn-lt"/>
                  <a:cs typeface="+mn-lt"/>
                </a:rPr>
                <a:t>Monitor and Report</a:t>
              </a:r>
              <a:endParaRPr kumimoji="0" sz="20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352" name="Google Shape;1644;p45">
              <a:extLst>
                <a:ext uri="{FF2B5EF4-FFF2-40B4-BE49-F238E27FC236}">
                  <a16:creationId xmlns:a16="http://schemas.microsoft.com/office/drawing/2014/main" id="{2ECF890F-8733-34EA-B6F9-B27E868CD0F5}"/>
                </a:ext>
              </a:extLst>
            </p:cNvPr>
            <p:cNvSpPr/>
            <p:nvPr/>
          </p:nvSpPr>
          <p:spPr>
            <a:xfrm rot="10800000">
              <a:off x="7126944" y="3020259"/>
              <a:ext cx="122800" cy="122800"/>
            </a:xfrm>
            <a:prstGeom prst="ellipse">
              <a:avLst/>
            </a:prstGeom>
            <a:solidFill>
              <a:srgbClr val="FFA07A"/>
            </a:solidFill>
            <a:ln w="12700" cap="flat" cmpd="sng" algn="ctr">
              <a:noFill/>
              <a:prstDash val="solid"/>
              <a:miter lim="800000"/>
            </a:ln>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Calibri" panose="020F0502020204030204"/>
                <a:ea typeface="Open Sans" pitchFamily="2" charset="0"/>
                <a:cs typeface="Open Sans" pitchFamily="2" charset="0"/>
              </a:endParaRPr>
            </a:p>
          </p:txBody>
        </p:sp>
        <p:cxnSp>
          <p:nvCxnSpPr>
            <p:cNvPr id="353" name="Google Shape;1645;p45">
              <a:extLst>
                <a:ext uri="{FF2B5EF4-FFF2-40B4-BE49-F238E27FC236}">
                  <a16:creationId xmlns:a16="http://schemas.microsoft.com/office/drawing/2014/main" id="{46323B17-5957-257C-DFBC-E63B41A5C3A5}"/>
                </a:ext>
              </a:extLst>
            </p:cNvPr>
            <p:cNvCxnSpPr/>
            <p:nvPr/>
          </p:nvCxnSpPr>
          <p:spPr>
            <a:xfrm rot="10800000">
              <a:off x="7195144" y="3081642"/>
              <a:ext cx="548400" cy="0"/>
            </a:xfrm>
            <a:prstGeom prst="straightConnector1">
              <a:avLst/>
            </a:prstGeom>
            <a:noFill/>
            <a:ln w="12700" cap="flat" cmpd="sng" algn="ctr">
              <a:solidFill>
                <a:srgbClr val="FFA07A"/>
              </a:solidFill>
              <a:prstDash val="solid"/>
              <a:miter lim="800000"/>
              <a:headEnd type="none" w="med" len="med"/>
              <a:tailEnd type="none" w="med" len="med"/>
            </a:ln>
            <a:effectLst/>
          </p:spPr>
        </p:cxnSp>
        <p:sp>
          <p:nvSpPr>
            <p:cNvPr id="354" name="Google Shape;1647;p45">
              <a:extLst>
                <a:ext uri="{FF2B5EF4-FFF2-40B4-BE49-F238E27FC236}">
                  <a16:creationId xmlns:a16="http://schemas.microsoft.com/office/drawing/2014/main" id="{77D91FEA-148F-1490-9780-DF9FAC6F08E1}"/>
                </a:ext>
              </a:extLst>
            </p:cNvPr>
            <p:cNvSpPr txBox="1"/>
            <p:nvPr/>
          </p:nvSpPr>
          <p:spPr>
            <a:xfrm>
              <a:off x="8470212" y="4536078"/>
              <a:ext cx="3433480" cy="5728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accent1">
                      <a:lumMod val="75000"/>
                    </a:schemeClr>
                  </a:solidFill>
                  <a:effectLst/>
                  <a:uLnTx/>
                  <a:uFillTx/>
                  <a:ea typeface="Open Sans" pitchFamily="2" charset="0"/>
                  <a:cs typeface="Open Sans" pitchFamily="2" charset="0"/>
                  <a:sym typeface="Fira Sans Extra Condensed Medium"/>
                </a:rPr>
                <a:t>Incorporate Agile practices</a:t>
              </a:r>
              <a:endParaRPr kumimoji="0" sz="2000" b="0" i="0" u="none" strike="noStrike" kern="0" cap="none" spc="0" normalizeH="0" baseline="0" noProof="0">
                <a:ln>
                  <a:noFill/>
                </a:ln>
                <a:solidFill>
                  <a:schemeClr val="accent1">
                    <a:lumMod val="75000"/>
                  </a:schemeClr>
                </a:solidFill>
                <a:effectLst/>
                <a:uLnTx/>
                <a:uFillTx/>
                <a:ea typeface="Open Sans" pitchFamily="2" charset="0"/>
                <a:cs typeface="Open Sans" pitchFamily="2" charset="0"/>
                <a:sym typeface="Fira Sans Extra Condensed Medium"/>
              </a:endParaRPr>
            </a:p>
          </p:txBody>
        </p:sp>
        <p:sp>
          <p:nvSpPr>
            <p:cNvPr id="355" name="Google Shape;1654;p45">
              <a:extLst>
                <a:ext uri="{FF2B5EF4-FFF2-40B4-BE49-F238E27FC236}">
                  <a16:creationId xmlns:a16="http://schemas.microsoft.com/office/drawing/2014/main" id="{C25E3151-1529-FA45-FD35-EBE9273F1DFE}"/>
                </a:ext>
              </a:extLst>
            </p:cNvPr>
            <p:cNvSpPr/>
            <p:nvPr/>
          </p:nvSpPr>
          <p:spPr>
            <a:xfrm rot="10800000">
              <a:off x="7133513" y="5019512"/>
              <a:ext cx="122800" cy="122800"/>
            </a:xfrm>
            <a:prstGeom prst="ellipse">
              <a:avLst/>
            </a:prstGeom>
            <a:solidFill>
              <a:srgbClr val="D8D8D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356" name="Google Shape;1655;p45">
              <a:extLst>
                <a:ext uri="{FF2B5EF4-FFF2-40B4-BE49-F238E27FC236}">
                  <a16:creationId xmlns:a16="http://schemas.microsoft.com/office/drawing/2014/main" id="{3123A71B-5753-B4F7-6E1A-003BC16FEE6D}"/>
                </a:ext>
              </a:extLst>
            </p:cNvPr>
            <p:cNvCxnSpPr/>
            <p:nvPr/>
          </p:nvCxnSpPr>
          <p:spPr>
            <a:xfrm rot="10800000">
              <a:off x="7201713" y="5080895"/>
              <a:ext cx="548400" cy="0"/>
            </a:xfrm>
            <a:prstGeom prst="straightConnector1">
              <a:avLst/>
            </a:prstGeom>
            <a:noFill/>
            <a:ln w="19050" cap="flat" cmpd="sng">
              <a:solidFill>
                <a:srgbClr val="D8D8D8"/>
              </a:solidFill>
              <a:prstDash val="solid"/>
              <a:round/>
              <a:headEnd type="none" w="med" len="med"/>
              <a:tailEnd type="none" w="med" len="med"/>
            </a:ln>
          </p:spPr>
        </p:cxnSp>
        <p:sp>
          <p:nvSpPr>
            <p:cNvPr id="357" name="Rectangle: Rounded Corners 356">
              <a:extLst>
                <a:ext uri="{FF2B5EF4-FFF2-40B4-BE49-F238E27FC236}">
                  <a16:creationId xmlns:a16="http://schemas.microsoft.com/office/drawing/2014/main" id="{72B95818-108E-8799-8332-C2BEE71AF828}"/>
                </a:ext>
              </a:extLst>
            </p:cNvPr>
            <p:cNvSpPr/>
            <p:nvPr/>
          </p:nvSpPr>
          <p:spPr>
            <a:xfrm>
              <a:off x="3254264" y="2802612"/>
              <a:ext cx="576000" cy="576000"/>
            </a:xfrm>
            <a:prstGeom prst="round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358" name="Rectangle: Rounded Corners 357">
              <a:extLst>
                <a:ext uri="{FF2B5EF4-FFF2-40B4-BE49-F238E27FC236}">
                  <a16:creationId xmlns:a16="http://schemas.microsoft.com/office/drawing/2014/main" id="{C15A9409-77A1-089E-7AE8-FD484774CE15}"/>
                </a:ext>
              </a:extLst>
            </p:cNvPr>
            <p:cNvSpPr/>
            <p:nvPr/>
          </p:nvSpPr>
          <p:spPr>
            <a:xfrm>
              <a:off x="3254114" y="4822478"/>
              <a:ext cx="576000" cy="576000"/>
            </a:xfrm>
            <a:prstGeom prst="roundRect">
              <a:avLst/>
            </a:prstGeom>
            <a:solidFill>
              <a:srgbClr val="ADD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360" name="Rectangle: Rounded Corners 359">
              <a:extLst>
                <a:ext uri="{FF2B5EF4-FFF2-40B4-BE49-F238E27FC236}">
                  <a16:creationId xmlns:a16="http://schemas.microsoft.com/office/drawing/2014/main" id="{50192A7E-468D-E82D-466F-F784A86FCDD5}"/>
                </a:ext>
              </a:extLst>
            </p:cNvPr>
            <p:cNvSpPr/>
            <p:nvPr/>
          </p:nvSpPr>
          <p:spPr>
            <a:xfrm>
              <a:off x="7731985" y="2821640"/>
              <a:ext cx="576000" cy="576000"/>
            </a:xfrm>
            <a:prstGeom prst="roundRect">
              <a:avLst/>
            </a:prstGeom>
            <a:solidFill>
              <a:srgbClr val="FFA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61" name="Graphic 360" descr="Teacher outline">
              <a:extLst>
                <a:ext uri="{FF2B5EF4-FFF2-40B4-BE49-F238E27FC236}">
                  <a16:creationId xmlns:a16="http://schemas.microsoft.com/office/drawing/2014/main" id="{A1325337-1D18-60B8-F529-3D3195C59A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9198" y="5566319"/>
              <a:ext cx="521575" cy="521575"/>
            </a:xfrm>
            <a:prstGeom prst="rect">
              <a:avLst/>
            </a:prstGeom>
          </p:spPr>
        </p:pic>
        <p:sp>
          <p:nvSpPr>
            <p:cNvPr id="362" name="Google Shape;1624;p45">
              <a:extLst>
                <a:ext uri="{FF2B5EF4-FFF2-40B4-BE49-F238E27FC236}">
                  <a16:creationId xmlns:a16="http://schemas.microsoft.com/office/drawing/2014/main" id="{235500FE-AA76-25F2-6EDD-680256B21F31}"/>
                </a:ext>
              </a:extLst>
            </p:cNvPr>
            <p:cNvSpPr txBox="1"/>
            <p:nvPr/>
          </p:nvSpPr>
          <p:spPr>
            <a:xfrm>
              <a:off x="212341" y="3033240"/>
              <a:ext cx="2887214" cy="1066064"/>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0">
                  <a:solidFill>
                    <a:schemeClr val="tx2"/>
                  </a:solidFill>
                  <a:ea typeface="Open Sans" panose="020B0606030504020204" pitchFamily="34" charset="0"/>
                  <a:cs typeface="Open Sans" panose="020B0606030504020204" pitchFamily="34" charset="0"/>
                  <a:sym typeface="Roboto"/>
                </a:rPr>
                <a:t>For effective project initiation and planning, the chosen tool must encompass features to define and manage key project aspects such as </a:t>
              </a:r>
              <a:r>
                <a:rPr lang="en-GB" sz="1100" b="1" kern="0">
                  <a:solidFill>
                    <a:schemeClr val="tx2"/>
                  </a:solidFill>
                  <a:ea typeface="Open Sans" panose="020B0606030504020204" pitchFamily="34" charset="0"/>
                  <a:cs typeface="Open Sans" panose="020B0606030504020204" pitchFamily="34" charset="0"/>
                  <a:sym typeface="Roboto"/>
                </a:rPr>
                <a:t>scope, schedule, budget, and quality</a:t>
              </a:r>
            </a:p>
          </p:txBody>
        </p:sp>
        <p:sp>
          <p:nvSpPr>
            <p:cNvPr id="363" name="Google Shape;1624;p45">
              <a:extLst>
                <a:ext uri="{FF2B5EF4-FFF2-40B4-BE49-F238E27FC236}">
                  <a16:creationId xmlns:a16="http://schemas.microsoft.com/office/drawing/2014/main" id="{56CB78AA-D1AB-91C0-F6F6-439585886312}"/>
                </a:ext>
              </a:extLst>
            </p:cNvPr>
            <p:cNvSpPr txBox="1"/>
            <p:nvPr/>
          </p:nvSpPr>
          <p:spPr>
            <a:xfrm>
              <a:off x="211242" y="4991821"/>
              <a:ext cx="2887214" cy="1066064"/>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0">
                  <a:solidFill>
                    <a:schemeClr val="tx2"/>
                  </a:solidFill>
                  <a:ea typeface="Open Sans" panose="020B0606030504020204" pitchFamily="34" charset="0"/>
                  <a:cs typeface="Open Sans" panose="020B0606030504020204" pitchFamily="34" charset="0"/>
                  <a:sym typeface="Roboto"/>
                </a:rPr>
                <a:t>To ensure smooth project execution, </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0">
                  <a:solidFill>
                    <a:schemeClr val="tx2"/>
                  </a:solidFill>
                  <a:ea typeface="Open Sans" panose="020B0606030504020204" pitchFamily="34" charset="0"/>
                  <a:cs typeface="Open Sans" panose="020B0606030504020204" pitchFamily="34" charset="0"/>
                  <a:sym typeface="Roboto"/>
                </a:rPr>
                <a:t>the tool should enable seamless assignment and tracking of </a:t>
              </a:r>
              <a:r>
                <a:rPr lang="en-GB" sz="1100" b="1" kern="0">
                  <a:solidFill>
                    <a:schemeClr val="tx2"/>
                  </a:solidFill>
                  <a:ea typeface="Open Sans" panose="020B0606030504020204" pitchFamily="34" charset="0"/>
                  <a:cs typeface="Open Sans" panose="020B0606030504020204" pitchFamily="34" charset="0"/>
                  <a:sym typeface="Roboto"/>
                </a:rPr>
                <a:t>roles, responsibilities, and resources </a:t>
              </a:r>
              <a:r>
                <a:rPr lang="en-GB" sz="1100" kern="0">
                  <a:solidFill>
                    <a:schemeClr val="tx2"/>
                  </a:solidFill>
                  <a:ea typeface="Open Sans" panose="020B0606030504020204" pitchFamily="34" charset="0"/>
                  <a:cs typeface="Open Sans" panose="020B0606030504020204" pitchFamily="34" charset="0"/>
                  <a:sym typeface="Roboto"/>
                </a:rPr>
                <a:t>within the project management framework</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chemeClr val="tx2"/>
                </a:solidFill>
                <a:effectLst/>
                <a:uLnTx/>
                <a:uFillTx/>
                <a:latin typeface="Open Sans"/>
                <a:ea typeface="Open Sans" panose="020B0606030504020204" pitchFamily="34" charset="0"/>
                <a:cs typeface="Open Sans" panose="020B0606030504020204" pitchFamily="34" charset="0"/>
                <a:sym typeface="Roboto"/>
              </a:endParaRPr>
            </a:p>
          </p:txBody>
        </p:sp>
        <p:sp>
          <p:nvSpPr>
            <p:cNvPr id="364" name="Google Shape;1624;p45">
              <a:extLst>
                <a:ext uri="{FF2B5EF4-FFF2-40B4-BE49-F238E27FC236}">
                  <a16:creationId xmlns:a16="http://schemas.microsoft.com/office/drawing/2014/main" id="{779670DB-E819-9E87-A2C5-93AC27CF6514}"/>
                </a:ext>
              </a:extLst>
            </p:cNvPr>
            <p:cNvSpPr txBox="1"/>
            <p:nvPr/>
          </p:nvSpPr>
          <p:spPr>
            <a:xfrm>
              <a:off x="8463641" y="3033240"/>
              <a:ext cx="3181623" cy="1066064"/>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To keep projects on track, the tool should </a:t>
              </a:r>
              <a:r>
                <a:rPr kumimoji="0" lang="en-GB" sz="1100"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facilitate easy monitoring and reporting of </a:t>
              </a:r>
              <a:r>
                <a:rPr kumimoji="0" lang="en-GB" sz="1100" b="1"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project status, milestones, and deliverables</a:t>
              </a:r>
              <a:r>
                <a:rPr kumimoji="0" lang="en-GB" sz="1100" b="0"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 providing stakeholders with real-time insights and adequate granularity</a:t>
              </a:r>
              <a:endParaRPr kumimoji="0" lang="en-GB" sz="1100" b="1" i="0" u="none" strike="noStrike" kern="120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endParaRPr>
            </a:p>
          </p:txBody>
        </p:sp>
        <p:sp>
          <p:nvSpPr>
            <p:cNvPr id="365" name="Google Shape;1624;p45">
              <a:extLst>
                <a:ext uri="{FF2B5EF4-FFF2-40B4-BE49-F238E27FC236}">
                  <a16:creationId xmlns:a16="http://schemas.microsoft.com/office/drawing/2014/main" id="{1739F436-B363-10BA-C5ED-B795627D5053}"/>
                </a:ext>
              </a:extLst>
            </p:cNvPr>
            <p:cNvSpPr txBox="1"/>
            <p:nvPr/>
          </p:nvSpPr>
          <p:spPr>
            <a:xfrm>
              <a:off x="8497425" y="4991821"/>
              <a:ext cx="3188342" cy="1066064"/>
            </a:xfrm>
            <a:prstGeom prst="rect">
              <a:avLst/>
            </a:prstGeom>
            <a:noFill/>
            <a:ln>
              <a:noFill/>
            </a:ln>
          </p:spPr>
          <p:txBody>
            <a:bodyPr spcFirstLastPara="1" wrap="square" lIns="121900" tIns="121900" rIns="121900" bIns="121900" anchor="t" anchorCtr="0">
              <a:noAutofit/>
            </a:bodyPr>
            <a:lstStyle/>
            <a:p>
              <a:pPr>
                <a:defRPr/>
              </a:pPr>
              <a:r>
                <a:rPr kumimoji="0" lang="en-GB" sz="1100" b="0"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To adapt to changing project needs and promote agility, an effective tool for hybrid project management should incorporate elements from Agile, including </a:t>
              </a:r>
              <a:r>
                <a:rPr kumimoji="0" lang="en-GB" sz="1100" b="1" i="0" u="none" strike="noStrike" kern="0" cap="none" spc="0" normalizeH="0" baseline="0" noProof="0">
                  <a:ln>
                    <a:noFill/>
                  </a:ln>
                  <a:solidFill>
                    <a:schemeClr val="tx2"/>
                  </a:solidFill>
                  <a:effectLst/>
                  <a:uLnTx/>
                  <a:uFillTx/>
                  <a:ea typeface="Open Sans" panose="020B0606030504020204" pitchFamily="34" charset="0"/>
                  <a:cs typeface="Open Sans" panose="020B0606030504020204" pitchFamily="34" charset="0"/>
                  <a:sym typeface="Roboto"/>
                </a:rPr>
                <a:t>user stories, sprints, backlogs, and feedback loops</a:t>
              </a:r>
            </a:p>
          </p:txBody>
        </p:sp>
        <p:sp>
          <p:nvSpPr>
            <p:cNvPr id="366" name="Rectangle: Rounded Corners 365">
              <a:extLst>
                <a:ext uri="{FF2B5EF4-FFF2-40B4-BE49-F238E27FC236}">
                  <a16:creationId xmlns:a16="http://schemas.microsoft.com/office/drawing/2014/main" id="{9CD9C7AD-0E54-F0E6-D569-3658501C2FA9}"/>
                </a:ext>
              </a:extLst>
            </p:cNvPr>
            <p:cNvSpPr/>
            <p:nvPr/>
          </p:nvSpPr>
          <p:spPr>
            <a:xfrm>
              <a:off x="7745835" y="4824538"/>
              <a:ext cx="576000" cy="576000"/>
            </a:xfrm>
            <a:prstGeom prst="roundRect">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368" name="Picture 367" descr="A black background with a black square&#10;&#10;Description automatically generated with medium confidence">
            <a:extLst>
              <a:ext uri="{FF2B5EF4-FFF2-40B4-BE49-F238E27FC236}">
                <a16:creationId xmlns:a16="http://schemas.microsoft.com/office/drawing/2014/main" id="{8F7048D1-E930-368B-A177-E262E61F2EC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9058" y="3013580"/>
            <a:ext cx="405260" cy="405260"/>
          </a:xfrm>
          <a:prstGeom prst="rect">
            <a:avLst/>
          </a:prstGeom>
        </p:spPr>
      </p:pic>
      <p:pic>
        <p:nvPicPr>
          <p:cNvPr id="370" name="Picture 369" descr="A black background with a black square&#10;&#10;Description automatically generated with medium confidence">
            <a:extLst>
              <a:ext uri="{FF2B5EF4-FFF2-40B4-BE49-F238E27FC236}">
                <a16:creationId xmlns:a16="http://schemas.microsoft.com/office/drawing/2014/main" id="{12E28ECD-E365-7C0C-BAD0-43719E8AB15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80340" y="2984657"/>
            <a:ext cx="407110" cy="407110"/>
          </a:xfrm>
          <a:prstGeom prst="rect">
            <a:avLst/>
          </a:prstGeom>
        </p:spPr>
      </p:pic>
      <p:pic>
        <p:nvPicPr>
          <p:cNvPr id="373" name="Picture 372" descr="Shape&#10;&#10;Description automatically generated with low confidence">
            <a:extLst>
              <a:ext uri="{FF2B5EF4-FFF2-40B4-BE49-F238E27FC236}">
                <a16:creationId xmlns:a16="http://schemas.microsoft.com/office/drawing/2014/main" id="{A4E8F543-FB39-F33C-50F9-F9D8436E6D54}"/>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3389033" y="5024200"/>
            <a:ext cx="382496" cy="382496"/>
          </a:xfrm>
          <a:prstGeom prst="rect">
            <a:avLst/>
          </a:prstGeom>
          <a:effectLst/>
        </p:spPr>
      </p:pic>
      <p:pic>
        <p:nvPicPr>
          <p:cNvPr id="544" name="Picture 12" descr="Flatstyle Agile Icon On White Background With Arrow Cycle Concept ...">
            <a:extLst>
              <a:ext uri="{FF2B5EF4-FFF2-40B4-BE49-F238E27FC236}">
                <a16:creationId xmlns:a16="http://schemas.microsoft.com/office/drawing/2014/main" id="{C708C810-5A2B-A9D1-CB0C-74DBB213AD7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843236" y="4991656"/>
            <a:ext cx="447584" cy="44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2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
      <a:dk1>
        <a:srgbClr val="00AEEF"/>
      </a:dk1>
      <a:lt1>
        <a:sysClr val="window" lastClr="FFFFFF"/>
      </a:lt1>
      <a:dk2>
        <a:srgbClr val="58595B"/>
      </a:dk2>
      <a:lt2>
        <a:srgbClr val="FFA07A"/>
      </a:lt2>
      <a:accent1>
        <a:srgbClr val="BBBBBB"/>
      </a:accent1>
      <a:accent2>
        <a:srgbClr val="ADD8E6"/>
      </a:accent2>
      <a:accent3>
        <a:srgbClr val="00AEEF"/>
      </a:accent3>
      <a:accent4>
        <a:srgbClr val="FFA07A"/>
      </a:accent4>
      <a:accent5>
        <a:srgbClr val="58595B"/>
      </a:accent5>
      <a:accent6>
        <a:srgbClr val="70AD47"/>
      </a:accent6>
      <a:hlink>
        <a:srgbClr val="00AEEF"/>
      </a:hlink>
      <a:folHlink>
        <a:srgbClr val="FFA07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5d792a0-5467-40ec-a10d-7e8235497470" xsi:nil="true"/>
    <lcf76f155ced4ddcb4097134ff3c332f xmlns="42070755-9874-457f-b017-8a645afff4b9">
      <Terms xmlns="http://schemas.microsoft.com/office/infopath/2007/PartnerControls"/>
    </lcf76f155ced4ddcb4097134ff3c332f>
    <SharedWithUsers xmlns="25d792a0-5467-40ec-a10d-7e8235497470">
      <UserInfo>
        <DisplayName>Dirk Worm</DisplayName>
        <AccountId>3</AccountId>
        <AccountType/>
      </UserInfo>
      <UserInfo>
        <DisplayName>Mischa Wesdorp</DisplayName>
        <AccountId>12</AccountId>
        <AccountType/>
      </UserInfo>
      <UserInfo>
        <DisplayName>Roos Meijer</DisplayName>
        <AccountId>273</AccountId>
        <AccountType/>
      </UserInfo>
      <UserInfo>
        <DisplayName>Camila Herrera</DisplayName>
        <AccountId>483</AccountId>
        <AccountType/>
      </UserInfo>
      <UserInfo>
        <DisplayName>Pei-Hsuan Lo</DisplayName>
        <AccountId>109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BEC01645B504FAEAF4ABCEEFE0F62" ma:contentTypeVersion="25" ma:contentTypeDescription="Create a new document." ma:contentTypeScope="" ma:versionID="f1ce41ec88ed88aefa9de18774479466">
  <xsd:schema xmlns:xsd="http://www.w3.org/2001/XMLSchema" xmlns:xs="http://www.w3.org/2001/XMLSchema" xmlns:p="http://schemas.microsoft.com/office/2006/metadata/properties" xmlns:ns2="25d792a0-5467-40ec-a10d-7e8235497470" xmlns:ns3="42070755-9874-457f-b017-8a645afff4b9" targetNamespace="http://schemas.microsoft.com/office/2006/metadata/properties" ma:root="true" ma:fieldsID="9722f5b3383b79395305f504aeb6d869" ns2:_="" ns3:_="">
    <xsd:import namespace="25d792a0-5467-40ec-a10d-7e8235497470"/>
    <xsd:import namespace="42070755-9874-457f-b017-8a645afff4b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d792a0-5467-40ec-a10d-7e823549747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TaxCatchAll" ma:index="28" nillable="true" ma:displayName="Taxonomy Catch All Column" ma:hidden="true" ma:list="{121e8396-ebbd-4467-9c16-e9902d97628f}" ma:internalName="TaxCatchAll" ma:showField="CatchAllData" ma:web="25d792a0-5467-40ec-a10d-7e82354974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070755-9874-457f-b017-8a645afff4b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e4bac4a-3717-49de-aff1-89339a42e1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76A7DB-1B98-46FE-ACD6-2119A9937DD5}">
  <ds:schemaRefs>
    <ds:schemaRef ds:uri="http://schemas.microsoft.com/sharepoint/v3/contenttype/forms"/>
  </ds:schemaRefs>
</ds:datastoreItem>
</file>

<file path=customXml/itemProps2.xml><?xml version="1.0" encoding="utf-8"?>
<ds:datastoreItem xmlns:ds="http://schemas.openxmlformats.org/officeDocument/2006/customXml" ds:itemID="{1EF40DA3-1C1D-418B-8E45-EC7EBA53F368}">
  <ds:schemaRefs>
    <ds:schemaRef ds:uri="25d792a0-5467-40ec-a10d-7e8235497470"/>
    <ds:schemaRef ds:uri="42070755-9874-457f-b017-8a645afff4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4B8AD6-EB19-4BAF-B39C-4DE1A84A3FE2}">
  <ds:schemaRefs>
    <ds:schemaRef ds:uri="25d792a0-5467-40ec-a10d-7e8235497470"/>
    <ds:schemaRef ds:uri="42070755-9874-457f-b017-8a645afff4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Slice</Template>
  <TotalTime>0</TotalTime>
  <Words>2663</Words>
  <Application>Microsoft Office PowerPoint</Application>
  <PresentationFormat>Widescreen</PresentationFormat>
  <Paragraphs>166</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Executive Summary</vt:lpstr>
      <vt:lpstr>Hybrid project management: combining elements from two methodologies</vt:lpstr>
      <vt:lpstr>Waterfall &amp; Agile: main characteristics of each project management approach</vt:lpstr>
      <vt:lpstr>Hybrid project management improves project performance by enabling adjustments throughout the cycle</vt:lpstr>
      <vt:lpstr>Implementing a regulatory driven program using hybrid project management</vt:lpstr>
      <vt:lpstr>The use of different approaches can cause confusion among your stakeholders</vt:lpstr>
      <vt:lpstr>Therefore, we recommend project managers to incorporate four key elements to implement hybrid approach successfully</vt:lpstr>
      <vt:lpstr>Key features to look for in hybrid project management tools</vt:lpstr>
      <vt:lpstr>FiSer Consulting makes a project governance tailored to your organization and ensure a smooth transition</vt:lpstr>
      <vt:lpstr>Contact our colleagues at FiSer Consulting for further assistance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FiSer Powerpoint Template</dc:title>
  <dc:creator>d.worm@fiser.consulting</dc:creator>
  <cp:lastModifiedBy>Camila Herrera</cp:lastModifiedBy>
  <cp:revision>2</cp:revision>
  <dcterms:created xsi:type="dcterms:W3CDTF">2021-05-26T09:09:49Z</dcterms:created>
  <dcterms:modified xsi:type="dcterms:W3CDTF">2025-08-05T10:41:39Z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0x010100382BEC01645B504FAEAF4ABCEEFE0F62</vt:lpwstr>
  </property>
  <property fmtid="{D5CDD505-2E9C-101B-9397-08002B2CF9AE}" pid="3" name="MediaServiceImageTags">
    <vt:lpwstr/>
  </property>
</Properties>
</file>