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2A1_409F4EB8.xml" ContentType="application/vnd.ms-powerpoint.comments+xml"/>
  <Override PartName="/ppt/notesSlides/notesSlide2.xml" ContentType="application/vnd.openxmlformats-officedocument.presentationml.notesSlide+xml"/>
  <Override PartName="/ppt/comments/modernComment_29E_69919B69.xml" ContentType="application/vnd.ms-powerpoint.comments+xml"/>
  <Override PartName="/ppt/notesSlides/notesSlide3.xml" ContentType="application/vnd.openxmlformats-officedocument.presentationml.notesSlide+xml"/>
  <Override PartName="/ppt/comments/modernComment_282_CDDFBBD4.xml" ContentType="application/vnd.ms-powerpoint.comment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87_7B0F8444.xml" ContentType="application/vnd.ms-powerpoint.comments+xml"/>
  <Override PartName="/ppt/notesSlides/notesSlide10.xml" ContentType="application/vnd.openxmlformats-officedocument.presentationml.notesSlide+xml"/>
  <Override PartName="/ppt/comments/modernComment_28C_ABB5D00A.xml" ContentType="application/vnd.ms-powerpoint.comments+xml"/>
  <Override PartName="/ppt/notesSlides/notesSlide11.xml" ContentType="application/vnd.openxmlformats-officedocument.presentationml.notesSlide+xml"/>
  <Override PartName="/ppt/comments/modernComment_28D_6B5C8AA.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97_F7155CF9.xml" ContentType="application/vnd.ms-powerpoint.comments+xml"/>
  <Override PartName="/ppt/notesSlides/notesSlide16.xml" ContentType="application/vnd.openxmlformats-officedocument.presentationml.notesSlide+xml"/>
  <Override PartName="/ppt/comments/modernComment_29B_2926555C.xml" ContentType="application/vnd.ms-powerpoint.comments+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634" r:id="rId5"/>
    <p:sldId id="673" r:id="rId6"/>
    <p:sldId id="670" r:id="rId7"/>
    <p:sldId id="642" r:id="rId8"/>
    <p:sldId id="640" r:id="rId9"/>
    <p:sldId id="654" r:id="rId10"/>
    <p:sldId id="662" r:id="rId11"/>
    <p:sldId id="644" r:id="rId12"/>
    <p:sldId id="646" r:id="rId13"/>
    <p:sldId id="647" r:id="rId14"/>
    <p:sldId id="652" r:id="rId15"/>
    <p:sldId id="653" r:id="rId16"/>
    <p:sldId id="656" r:id="rId17"/>
    <p:sldId id="676" r:id="rId18"/>
    <p:sldId id="658" r:id="rId19"/>
    <p:sldId id="663" r:id="rId20"/>
    <p:sldId id="667" r:id="rId21"/>
    <p:sldId id="674" r:id="rId22"/>
    <p:sldId id="660" r:id="rId23"/>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9944B6-2CCD-235F-8F18-C96D9D0106B2}" name="Gabor Lorincz" initials="GL" userId="S::g.lorincz@fiser.consulting::616dd0bf-8e08-487f-852a-2de5b4bb1290" providerId="AD"/>
  <p188:author id="{E3DA42BB-9D84-9F90-DAB7-CCDE67722E7C}" name="Roos Meijer" initials="RM" userId="S::r.meijer@fiser.consulting::cf24c49c-669f-4bb1-8cd9-af1c39dac1b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EEF"/>
    <a:srgbClr val="5D5D5D"/>
    <a:srgbClr val="ADD8E6"/>
    <a:srgbClr val="60B3CE"/>
    <a:srgbClr val="CCCCCC"/>
    <a:srgbClr val="BBBBBB"/>
    <a:srgbClr val="FFFFFF"/>
    <a:srgbClr val="00214E"/>
    <a:srgbClr val="58595B"/>
    <a:srgbClr val="618D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931C6A-750B-0D6E-2213-E370E4B9122B}" v="14" dt="2025-08-05T11:33:00.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2976" y="32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206869063656341E-2"/>
          <c:y val="0.11573512091998733"/>
          <c:w val="0.942574301764322"/>
          <c:h val="0.78303665242532605"/>
        </c:manualLayout>
      </c:layout>
      <c:lineChart>
        <c:grouping val="standard"/>
        <c:varyColors val="0"/>
        <c:ser>
          <c:idx val="0"/>
          <c:order val="0"/>
          <c:tx>
            <c:strRef>
              <c:f>Sheet1!$B$1</c:f>
              <c:strCache>
                <c:ptCount val="1"/>
                <c:pt idx="0">
                  <c:v>Series 1</c:v>
                </c:pt>
              </c:strCache>
            </c:strRef>
          </c:tx>
          <c:spPr>
            <a:ln w="12700" cap="rnd">
              <a:solidFill>
                <a:schemeClr val="tx2"/>
              </a:solidFill>
              <a:round/>
            </a:ln>
            <a:effectLst/>
          </c:spPr>
          <c:marker>
            <c:symbol val="circle"/>
            <c:size val="5"/>
            <c:spPr>
              <a:solidFill>
                <a:schemeClr val="accent6">
                  <a:lumMod val="90000"/>
                </a:schemeClr>
              </a:solidFill>
              <a:ln w="12700">
                <a:solidFill>
                  <a:schemeClr val="tx2"/>
                </a:solidFill>
              </a:ln>
              <a:effectLst/>
            </c:spPr>
          </c:marker>
          <c:cat>
            <c:numRef>
              <c:f>Sheet1!$A$2:$A$11</c:f>
              <c:numCache>
                <c:formatCode>General</c:formatCode>
                <c:ptCount val="10"/>
                <c:pt idx="0">
                  <c:v>1940</c:v>
                </c:pt>
                <c:pt idx="1">
                  <c:v>1950</c:v>
                </c:pt>
                <c:pt idx="2">
                  <c:v>1960</c:v>
                </c:pt>
                <c:pt idx="3">
                  <c:v>1970</c:v>
                </c:pt>
                <c:pt idx="4">
                  <c:v>1980</c:v>
                </c:pt>
                <c:pt idx="5">
                  <c:v>1990</c:v>
                </c:pt>
                <c:pt idx="6">
                  <c:v>2000</c:v>
                </c:pt>
                <c:pt idx="7">
                  <c:v>2010</c:v>
                </c:pt>
                <c:pt idx="8">
                  <c:v>2020</c:v>
                </c:pt>
                <c:pt idx="9">
                  <c:v>2030</c:v>
                </c:pt>
              </c:numCache>
            </c:numRef>
          </c:cat>
          <c:val>
            <c:numRef>
              <c:f>Sheet1!$B$2:$B$11</c:f>
              <c:numCache>
                <c:formatCode>General</c:formatCode>
                <c:ptCount val="10"/>
                <c:pt idx="0">
                  <c:v>30</c:v>
                </c:pt>
                <c:pt idx="1">
                  <c:v>80</c:v>
                </c:pt>
                <c:pt idx="2">
                  <c:v>50</c:v>
                </c:pt>
                <c:pt idx="3">
                  <c:v>10</c:v>
                </c:pt>
                <c:pt idx="4">
                  <c:v>50</c:v>
                </c:pt>
                <c:pt idx="5">
                  <c:v>10</c:v>
                </c:pt>
                <c:pt idx="6">
                  <c:v>50</c:v>
                </c:pt>
                <c:pt idx="7">
                  <c:v>70</c:v>
                </c:pt>
                <c:pt idx="8">
                  <c:v>80</c:v>
                </c:pt>
                <c:pt idx="9">
                  <c:v>95</c:v>
                </c:pt>
              </c:numCache>
            </c:numRef>
          </c:val>
          <c:smooth val="0"/>
          <c:extLst>
            <c:ext xmlns:c16="http://schemas.microsoft.com/office/drawing/2014/chart" uri="{C3380CC4-5D6E-409C-BE32-E72D297353CC}">
              <c16:uniqueId val="{00000000-818F-465A-94ED-70C6E820E478}"/>
            </c:ext>
          </c:extLst>
        </c:ser>
        <c:dLbls>
          <c:showLegendKey val="0"/>
          <c:showVal val="0"/>
          <c:showCatName val="0"/>
          <c:showSerName val="0"/>
          <c:showPercent val="0"/>
          <c:showBubbleSize val="0"/>
        </c:dLbls>
        <c:marker val="1"/>
        <c:smooth val="0"/>
        <c:axId val="1787364735"/>
        <c:axId val="1787366367"/>
      </c:lineChart>
      <c:catAx>
        <c:axId val="1787364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Open Sans Light" panose="020B0306030504020204" pitchFamily="34" charset="0"/>
                <a:cs typeface="Open Sans Light" panose="020B0306030504020204" pitchFamily="34" charset="0"/>
              </a:defRPr>
            </a:pPr>
            <a:endParaRPr lang="en-US"/>
          </a:p>
        </c:txPr>
        <c:crossAx val="1787366367"/>
        <c:crosses val="autoZero"/>
        <c:auto val="1"/>
        <c:lblAlgn val="ctr"/>
        <c:lblOffset val="100"/>
        <c:noMultiLvlLbl val="0"/>
      </c:catAx>
      <c:valAx>
        <c:axId val="1787366367"/>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87364735"/>
        <c:crosses val="autoZero"/>
        <c:crossBetween val="between"/>
        <c:majorUnit val="20"/>
        <c:min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b="0" i="0">
          <a:solidFill>
            <a:schemeClr val="tx1"/>
          </a:solidFill>
          <a:latin typeface="+mn-lt"/>
          <a:ea typeface="Open Sans Light" panose="020B0306030504020204" pitchFamily="34" charset="0"/>
          <a:cs typeface="Open Sans Light" panose="020B0306030504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282_CDDFBBD4.xml><?xml version="1.0" encoding="utf-8"?>
<p188:cmLst xmlns:a="http://schemas.openxmlformats.org/drawingml/2006/main" xmlns:r="http://schemas.openxmlformats.org/officeDocument/2006/relationships" xmlns:p188="http://schemas.microsoft.com/office/powerpoint/2018/8/main">
  <p188:cm id="{81DA5A05-0B82-4848-ADEC-F1CC9285D183}" authorId="{C79944B6-2CCD-235F-8F18-C96D9D0106B2}" created="2023-06-01T13:16:04.063">
    <pc:sldMkLst xmlns:pc="http://schemas.microsoft.com/office/powerpoint/2013/main/command">
      <pc:docMk/>
      <pc:sldMk cId="3453991892" sldId="642"/>
    </pc:sldMkLst>
    <p188:txBody>
      <a:bodyPr/>
      <a:lstStyle/>
      <a:p>
        <a:r>
          <a:rPr lang="en-US"/>
          <a:t>I think we should put this after the historic timeline.</a:t>
        </a:r>
      </a:p>
    </p188:txBody>
  </p188:cm>
  <p188:cm id="{EAEA1F2A-541C-4911-81F4-1E9A56BE8D61}" authorId="{C79944B6-2CCD-235F-8F18-C96D9D0106B2}" created="2023-06-01T13:24:06.923">
    <ac:deMkLst xmlns:ac="http://schemas.microsoft.com/office/drawing/2013/main/command">
      <pc:docMk xmlns:pc="http://schemas.microsoft.com/office/powerpoint/2013/main/command"/>
      <pc:sldMk xmlns:pc="http://schemas.microsoft.com/office/powerpoint/2013/main/command" cId="3453991892" sldId="642"/>
      <ac:spMk id="18" creationId="{C6152D7F-3AAA-E34C-4D2A-D393403B96B2}"/>
    </ac:deMkLst>
    <p188:txBody>
      <a:bodyPr/>
      <a:lstStyle/>
      <a:p>
        <a:r>
          <a:rPr lang="en-US"/>
          <a:t>Should we add sources?</a:t>
        </a:r>
      </a:p>
    </p188:txBody>
  </p188:cm>
</p188:cmLst>
</file>

<file path=ppt/comments/modernComment_287_7B0F8444.xml><?xml version="1.0" encoding="utf-8"?>
<p188:cmLst xmlns:a="http://schemas.openxmlformats.org/drawingml/2006/main" xmlns:r="http://schemas.openxmlformats.org/officeDocument/2006/relationships" xmlns:p188="http://schemas.microsoft.com/office/powerpoint/2018/8/main">
  <p188:cm id="{DDBA09B2-C43F-4472-BACF-1177FF34CB49}" authorId="{C79944B6-2CCD-235F-8F18-C96D9D0106B2}" created="2023-05-25T08:11:07.963">
    <ac:txMkLst xmlns:ac="http://schemas.microsoft.com/office/drawing/2013/main/command">
      <pc:docMk xmlns:pc="http://schemas.microsoft.com/office/powerpoint/2013/main/command"/>
      <pc:sldMk xmlns:pc="http://schemas.microsoft.com/office/powerpoint/2013/main/command" cId="2064614468" sldId="647"/>
      <ac:spMk id="3" creationId="{0967E26A-E20C-6BCF-35EE-2F9D52D57C8F}"/>
      <ac:txMk cp="33" len="251">
        <ac:context len="355" hash="1384502775"/>
      </ac:txMk>
    </ac:txMkLst>
    <p188:pos x="7432508" y="750295"/>
    <p188:txBody>
      <a:bodyPr/>
      <a:lstStyle/>
      <a:p>
        <a:r>
          <a:rPr lang="en-US"/>
          <a:t>Create slides within the elements of the act</a:t>
        </a:r>
      </a:p>
    </p188:txBody>
  </p188:cm>
  <p188:cm id="{8BC357F3-3A5B-4A1F-9AF4-3E612DFA9C57}" authorId="{C79944B6-2CCD-235F-8F18-C96D9D0106B2}" created="2023-05-25T08:11:29.098">
    <ac:txMkLst xmlns:ac="http://schemas.microsoft.com/office/drawing/2013/main/command">
      <pc:docMk xmlns:pc="http://schemas.microsoft.com/office/powerpoint/2013/main/command"/>
      <pc:sldMk xmlns:pc="http://schemas.microsoft.com/office/powerpoint/2013/main/command" cId="2064614468" sldId="647"/>
      <ac:spMk id="3" creationId="{0967E26A-E20C-6BCF-35EE-2F9D52D57C8F}"/>
      <ac:txMk cp="0" len="32">
        <ac:context len="355" hash="1384502775"/>
      </ac:txMk>
    </ac:txMkLst>
    <p188:pos x="4098758" y="502645"/>
    <p188:txBody>
      <a:bodyPr/>
      <a:lstStyle/>
      <a:p>
        <a:r>
          <a:rPr lang="en-US"/>
          <a:t>Before the element slide, add this</a:t>
        </a:r>
      </a:p>
    </p188:txBody>
  </p188:cm>
  <p188:cm id="{A2EAB6E8-DECE-41A7-980D-844EFE56BF1C}" authorId="{C79944B6-2CCD-235F-8F18-C96D9D0106B2}" created="2023-05-25T08:12:00.220">
    <ac:txMkLst xmlns:ac="http://schemas.microsoft.com/office/drawing/2013/main/command">
      <pc:docMk xmlns:pc="http://schemas.microsoft.com/office/powerpoint/2013/main/command"/>
      <pc:sldMk xmlns:pc="http://schemas.microsoft.com/office/powerpoint/2013/main/command" cId="2064614468" sldId="647"/>
      <ac:spMk id="3" creationId="{0967E26A-E20C-6BCF-35EE-2F9D52D57C8F}"/>
      <ac:txMk cp="285" len="69">
        <ac:context len="355" hash="1384502775"/>
      </ac:txMk>
    </ac:txMkLst>
    <p188:pos x="4784558" y="2617195"/>
    <p188:txBody>
      <a:bodyPr/>
      <a:lstStyle/>
      <a:p>
        <a:r>
          <a:rPr lang="en-US"/>
          <a:t>I am not convinced if we need slides about these or not</a:t>
        </a:r>
      </a:p>
    </p188:txBody>
  </p188:cm>
  <p188:cm id="{A6E77613-45DA-4AFB-8906-9A212AF21F4B}" authorId="{C79944B6-2CCD-235F-8F18-C96D9D0106B2}" created="2023-06-08T13:51:38.518">
    <ac:deMkLst xmlns:ac="http://schemas.microsoft.com/office/drawing/2013/main/command">
      <pc:docMk xmlns:pc="http://schemas.microsoft.com/office/powerpoint/2013/main/command"/>
      <pc:sldMk xmlns:pc="http://schemas.microsoft.com/office/powerpoint/2013/main/command" cId="2064614468" sldId="647"/>
      <ac:spMk id="2" creationId="{405BC853-ED96-E429-6941-3503BDEE758A}"/>
    </ac:deMkLst>
    <p188:txBody>
      <a:bodyPr/>
      <a:lstStyle/>
      <a:p>
        <a:r>
          <a:rPr lang="en-US"/>
          <a:t>titile</a:t>
        </a:r>
      </a:p>
    </p188:txBody>
  </p188:cm>
  <p188:cm id="{055D5F8F-2DD4-40C4-970A-93D13B7C9815}" authorId="{C79944B6-2CCD-235F-8F18-C96D9D0106B2}" created="2023-06-08T13:54:51.559">
    <ac:deMkLst xmlns:ac="http://schemas.microsoft.com/office/drawing/2013/main/command">
      <pc:docMk xmlns:pc="http://schemas.microsoft.com/office/powerpoint/2013/main/command"/>
      <pc:sldMk xmlns:pc="http://schemas.microsoft.com/office/powerpoint/2013/main/command" cId="2064614468" sldId="647"/>
      <ac:spMk id="18" creationId="{3822DF45-4D7A-5B14-6B6D-3D1026BEA248}"/>
    </ac:deMkLst>
    <p188:txBody>
      <a:bodyPr/>
      <a:lstStyle/>
      <a:p>
        <a:r>
          <a:rPr lang="en-US"/>
          <a:t>Check the nr of characters.</a:t>
        </a:r>
      </a:p>
    </p188:txBody>
  </p188:cm>
</p188:cmLst>
</file>

<file path=ppt/comments/modernComment_28C_ABB5D00A.xml><?xml version="1.0" encoding="utf-8"?>
<p188:cmLst xmlns:a="http://schemas.openxmlformats.org/drawingml/2006/main" xmlns:r="http://schemas.openxmlformats.org/officeDocument/2006/relationships" xmlns:p188="http://schemas.microsoft.com/office/powerpoint/2018/8/main">
  <p188:cm id="{A534B0D3-0182-4B8D-AD94-4A8417395CDC}" authorId="{C79944B6-2CCD-235F-8F18-C96D9D0106B2}" created="2023-06-08T10:02:30.877">
    <ac:deMkLst xmlns:ac="http://schemas.microsoft.com/office/drawing/2013/main/command">
      <pc:docMk xmlns:pc="http://schemas.microsoft.com/office/powerpoint/2013/main/command"/>
      <pc:sldMk xmlns:pc="http://schemas.microsoft.com/office/powerpoint/2013/main/command" cId="2880819210" sldId="652"/>
      <ac:grpSpMk id="31" creationId="{51CC64CA-8BF8-676E-2CAE-F7877233091A}"/>
    </ac:deMkLst>
    <p188:txBody>
      <a:bodyPr/>
      <a:lstStyle/>
      <a:p>
        <a:r>
          <a:rPr lang="en-US"/>
          <a:t>Horizontal: 10.48
vertical: 0.03</a:t>
        </a:r>
      </a:p>
    </p188:txBody>
  </p188:cm>
</p188:cmLst>
</file>

<file path=ppt/comments/modernComment_28D_6B5C8AA.xml><?xml version="1.0" encoding="utf-8"?>
<p188:cmLst xmlns:a="http://schemas.openxmlformats.org/drawingml/2006/main" xmlns:r="http://schemas.openxmlformats.org/officeDocument/2006/relationships" xmlns:p188="http://schemas.microsoft.com/office/powerpoint/2018/8/main">
  <p188:cm id="{DE3B7680-4ABD-437F-A005-CED06F2AE8E6}" authorId="{C79944B6-2CCD-235F-8F18-C96D9D0106B2}" created="2023-06-01T09:58:48.137">
    <pc:sldMkLst xmlns:pc="http://schemas.microsoft.com/office/powerpoint/2013/main/command">
      <pc:docMk/>
      <pc:sldMk cId="112576682" sldId="653"/>
    </pc:sldMkLst>
    <p188:txBody>
      <a:bodyPr/>
      <a:lstStyle/>
      <a:p>
        <a:r>
          <a:rPr lang="en-US"/>
          <a:t>Should we detail these elements like in this delotte source?  (from page 9)
https://www2.deloitte.com/content/dam/Deloitte/de/Documents/Innovation/Deloitte-TAI-DE-Artificial-Intelligence-Act.pdf </a:t>
        </a:r>
      </a:p>
    </p188:txBody>
  </p188:cm>
</p188:cmLst>
</file>

<file path=ppt/comments/modernComment_297_F7155CF9.xml><?xml version="1.0" encoding="utf-8"?>
<p188:cmLst xmlns:a="http://schemas.openxmlformats.org/drawingml/2006/main" xmlns:r="http://schemas.openxmlformats.org/officeDocument/2006/relationships" xmlns:p188="http://schemas.microsoft.com/office/powerpoint/2018/8/main">
  <p188:cm id="{C3D5C713-6F35-4BBD-94EE-8766688EFB01}" authorId="{C79944B6-2CCD-235F-8F18-C96D9D0106B2}" created="2023-06-08T09:49:33.630">
    <ac:deMkLst xmlns:ac="http://schemas.microsoft.com/office/drawing/2013/main/command">
      <pc:docMk xmlns:pc="http://schemas.microsoft.com/office/powerpoint/2013/main/command"/>
      <pc:sldMk xmlns:pc="http://schemas.microsoft.com/office/powerpoint/2013/main/command" cId="4145372409" sldId="663"/>
      <ac:cxnSpMk id="12" creationId="{4FE67F86-505D-E0A5-08BC-7359DAF7DCD0}"/>
    </ac:deMkLst>
    <p188:txBody>
      <a:bodyPr/>
      <a:lstStyle/>
      <a:p>
        <a:r>
          <a:rPr lang="en-US"/>
          <a:t>I hate colours, next time pls do it only black and white.</a:t>
        </a:r>
      </a:p>
    </p188:txBody>
  </p188:cm>
</p188:cmLst>
</file>

<file path=ppt/comments/modernComment_29B_2926555C.xml><?xml version="1.0" encoding="utf-8"?>
<p188:cmLst xmlns:a="http://schemas.openxmlformats.org/drawingml/2006/main" xmlns:r="http://schemas.openxmlformats.org/officeDocument/2006/relationships" xmlns:p188="http://schemas.microsoft.com/office/powerpoint/2018/8/main">
  <p188:cm id="{648F5CCB-0A02-4504-A644-CF2FC690E067}" authorId="{C79944B6-2CCD-235F-8F18-C96D9D0106B2}" created="2023-06-08T14:11:00.249">
    <ac:deMkLst xmlns:ac="http://schemas.microsoft.com/office/drawing/2013/main/command">
      <pc:docMk xmlns:pc="http://schemas.microsoft.com/office/powerpoint/2013/main/command"/>
      <pc:sldMk xmlns:pc="http://schemas.microsoft.com/office/powerpoint/2013/main/command" cId="690378076" sldId="667"/>
      <ac:grpSpMk id="42" creationId="{C3A4B618-47E2-FB4D-904E-9F325918F821}"/>
    </ac:deMkLst>
    <p188:txBody>
      <a:bodyPr/>
      <a:lstStyle/>
      <a:p>
        <a:r>
          <a:rPr lang="en-US"/>
          <a:t>Expactation on the enforcement date?</a:t>
        </a:r>
      </a:p>
    </p188:txBody>
  </p188:cm>
</p188:cmLst>
</file>

<file path=ppt/comments/modernComment_29E_69919B69.xml><?xml version="1.0" encoding="utf-8"?>
<p188:cmLst xmlns:a="http://schemas.openxmlformats.org/drawingml/2006/main" xmlns:r="http://schemas.openxmlformats.org/officeDocument/2006/relationships" xmlns:p188="http://schemas.microsoft.com/office/powerpoint/2018/8/main">
  <p188:cm id="{351931C9-AB0C-4D62-B10C-B9A7B0C3302B}" authorId="{C79944B6-2CCD-235F-8F18-C96D9D0106B2}" status="resolved" created="2023-05-15T12:41:28.997">
    <ac:txMkLst xmlns:ac="http://schemas.microsoft.com/office/drawing/2013/main/command">
      <pc:docMk xmlns:pc="http://schemas.microsoft.com/office/powerpoint/2013/main/command"/>
      <pc:sldMk xmlns:pc="http://schemas.microsoft.com/office/powerpoint/2013/main/command" cId="1771150185" sldId="670"/>
      <ac:spMk id="13" creationId="{12B26F6E-AF07-3CEB-7885-19A3B341226B}"/>
      <ac:txMk cp="9" len="7">
        <ac:context len="17" hash="4239503429"/>
      </ac:txMk>
    </ac:txMkLst>
    <p188:pos x="1332973" y="228143"/>
    <p188:txBody>
      <a:bodyPr/>
      <a:lstStyle/>
      <a:p>
        <a:r>
          <a:rPr lang="en-US"/>
          <a:t>Check!</a:t>
        </a:r>
      </a:p>
    </p188:txBody>
  </p188:cm>
</p188:cmLst>
</file>

<file path=ppt/comments/modernComment_2A1_409F4EB8.xml><?xml version="1.0" encoding="utf-8"?>
<p188:cmLst xmlns:a="http://schemas.openxmlformats.org/drawingml/2006/main" xmlns:r="http://schemas.openxmlformats.org/officeDocument/2006/relationships" xmlns:p188="http://schemas.microsoft.com/office/powerpoint/2018/8/main">
  <p188:cm id="{25A08D1F-182E-44AF-B859-45970C812CAC}" authorId="{C79944B6-2CCD-235F-8F18-C96D9D0106B2}" created="2023-06-08T18:23:27.493">
    <ac:deMkLst xmlns:ac="http://schemas.microsoft.com/office/drawing/2013/main/command">
      <pc:docMk xmlns:pc="http://schemas.microsoft.com/office/powerpoint/2013/main/command"/>
      <pc:sldMk xmlns:pc="http://schemas.microsoft.com/office/powerpoint/2013/main/command" cId="1084182200" sldId="673"/>
      <ac:picMk id="5" creationId="{422A643D-7C15-2BA5-77E2-1EFE6D691480}"/>
    </ac:deMkLst>
    <p188:txBody>
      <a:bodyPr/>
      <a:lstStyle/>
      <a:p>
        <a:r>
          <a:rPr lang="en-US"/>
          <a:t>Maybe we can change this picture because its resolution is not the best.</a:t>
        </a:r>
      </a:p>
    </p188:txBody>
  </p188:cm>
</p188:cmLst>
</file>

<file path=ppt/drawings/_rels/drawing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9.png"/></Relationships>
</file>

<file path=ppt/drawings/drawing1.xml><?xml version="1.0" encoding="utf-8"?>
<c:userShapes xmlns:c="http://schemas.openxmlformats.org/drawingml/2006/chart">
  <cdr:relSizeAnchor xmlns:cdr="http://schemas.openxmlformats.org/drawingml/2006/chartDrawing">
    <cdr:from>
      <cdr:x>0.16055</cdr:x>
      <cdr:y>0.16124</cdr:y>
    </cdr:from>
    <cdr:to>
      <cdr:x>0.21718</cdr:x>
      <cdr:y>0.34393</cdr:y>
    </cdr:to>
    <cdr:sp macro="" textlink="">
      <cdr:nvSpPr>
        <cdr:cNvPr id="2" name="Oval 1">
          <a:extLst xmlns:a="http://schemas.openxmlformats.org/drawingml/2006/main">
            <a:ext uri="{FF2B5EF4-FFF2-40B4-BE49-F238E27FC236}">
              <a16:creationId xmlns:a16="http://schemas.microsoft.com/office/drawing/2014/main" id="{B354B848-32C6-294B-A56D-4AA04BDB8CD3}"/>
            </a:ext>
          </a:extLst>
        </cdr:cNvPr>
        <cdr:cNvSpPr/>
      </cdr:nvSpPr>
      <cdr:spPr>
        <a:xfrm xmlns:a="http://schemas.openxmlformats.org/drawingml/2006/main">
          <a:off x="1672380" y="530179"/>
          <a:ext cx="589887" cy="600708"/>
        </a:xfrm>
        <a:prstGeom xmlns:a="http://schemas.openxmlformats.org/drawingml/2006/main" prst="ellipse">
          <a:avLst/>
        </a:prstGeom>
        <a:solidFill xmlns:a="http://schemas.openxmlformats.org/drawingml/2006/main">
          <a:schemeClr val="bg1">
            <a:lumMod val="95000"/>
          </a:schemeClr>
        </a:solidFill>
        <a:effectLst xmlns:a="http://schemas.openxmlformats.org/drawingml/2006/main"/>
      </cdr:spPr>
      <cdr:txBody>
        <a:bodyPr xmlns:a="http://schemas.openxmlformats.org/drawingml/2006/main" lIns="108000" tIns="72000" rIns="72000" bIns="72000" anchor="ctr"/>
        <a:lstStyle xmlns:a="http://schemas.openxmlformats.org/drawingml/2006/main"/>
        <a:p xmlns:a="http://schemas.openxmlformats.org/drawingml/2006/main">
          <a:pPr marL="0" indent="0" algn="ctr" defTabSz="914400" rtl="0" eaLnBrk="1" latinLnBrk="0" hangingPunct="1"/>
          <a:endParaRPr lang="en-US" sz="1200" b="1" kern="1200" dirty="0">
            <a:solidFill>
              <a:schemeClr val="tx1"/>
            </a:solidFill>
            <a:latin typeface="+mn-lt"/>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0.34583</cdr:x>
      <cdr:y>0.70419</cdr:y>
    </cdr:from>
    <cdr:to>
      <cdr:x>0.40246</cdr:x>
      <cdr:y>0.8801</cdr:y>
    </cdr:to>
    <cdr:sp macro="" textlink="">
      <cdr:nvSpPr>
        <cdr:cNvPr id="3" name="Oval 2">
          <a:extLst xmlns:a="http://schemas.openxmlformats.org/drawingml/2006/main">
            <a:ext uri="{FF2B5EF4-FFF2-40B4-BE49-F238E27FC236}">
              <a16:creationId xmlns:a16="http://schemas.microsoft.com/office/drawing/2014/main" id="{576157C9-C2DC-1D44-9A45-B3F075A36E80}"/>
            </a:ext>
          </a:extLst>
        </cdr:cNvPr>
        <cdr:cNvSpPr/>
      </cdr:nvSpPr>
      <cdr:spPr>
        <a:xfrm xmlns:a="http://schemas.openxmlformats.org/drawingml/2006/main">
          <a:off x="3661549" y="2418694"/>
          <a:ext cx="599580" cy="604200"/>
        </a:xfrm>
        <a:prstGeom xmlns:a="http://schemas.openxmlformats.org/drawingml/2006/main" prst="ellipse">
          <a:avLst/>
        </a:prstGeom>
        <a:solidFill xmlns:a="http://schemas.openxmlformats.org/drawingml/2006/main">
          <a:schemeClr val="bg1">
            <a:lumMod val="95000"/>
          </a:schemeClr>
        </a:solidFill>
        <a:effectLst xmlns:a="http://schemas.openxmlformats.org/drawingml/2006/main"/>
      </cdr:spPr>
      <cdr:txBody>
        <a:bodyPr xmlns:a="http://schemas.openxmlformats.org/drawingml/2006/main" lIns="108000" tIns="72000" rIns="72000" bIns="72000" anchor="ctr"/>
        <a:lstStyle xmlns:a="http://schemas.openxmlformats.org/drawingml/2006/main"/>
        <a:p xmlns:a="http://schemas.openxmlformats.org/drawingml/2006/main">
          <a:pPr marL="0" indent="0" algn="ctr" defTabSz="914400" rtl="0" eaLnBrk="1" latinLnBrk="0" hangingPunct="1"/>
          <a:endParaRPr lang="en-US" sz="1200" kern="1200" dirty="0">
            <a:solidFill>
              <a:schemeClr val="tx1"/>
            </a:solidFill>
            <a:latin typeface="+mn-lt"/>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0.54077</cdr:x>
      <cdr:y>0.7172</cdr:y>
    </cdr:from>
    <cdr:to>
      <cdr:x>0.59741</cdr:x>
      <cdr:y>0.89311</cdr:y>
    </cdr:to>
    <cdr:sp macro="" textlink="">
      <cdr:nvSpPr>
        <cdr:cNvPr id="4" name="Oval 3">
          <a:extLst xmlns:a="http://schemas.openxmlformats.org/drawingml/2006/main">
            <a:ext uri="{FF2B5EF4-FFF2-40B4-BE49-F238E27FC236}">
              <a16:creationId xmlns:a16="http://schemas.microsoft.com/office/drawing/2014/main" id="{F778B878-376D-5546-81AB-1CA815501A6F}"/>
            </a:ext>
          </a:extLst>
        </cdr:cNvPr>
        <cdr:cNvSpPr/>
      </cdr:nvSpPr>
      <cdr:spPr>
        <a:xfrm xmlns:a="http://schemas.openxmlformats.org/drawingml/2006/main">
          <a:off x="5725496" y="2463356"/>
          <a:ext cx="599685" cy="604200"/>
        </a:xfrm>
        <a:prstGeom xmlns:a="http://schemas.openxmlformats.org/drawingml/2006/main" prst="ellipse">
          <a:avLst/>
        </a:prstGeom>
        <a:solidFill xmlns:a="http://schemas.openxmlformats.org/drawingml/2006/main">
          <a:schemeClr val="bg1">
            <a:lumMod val="95000"/>
          </a:schemeClr>
        </a:solidFill>
        <a:effectLst xmlns:a="http://schemas.openxmlformats.org/drawingml/2006/main"/>
      </cdr:spPr>
      <cdr:txBody>
        <a:bodyPr xmlns:a="http://schemas.openxmlformats.org/drawingml/2006/main" lIns="108000" tIns="72000" rIns="72000" bIns="72000" anchor="ctr"/>
        <a:lstStyle xmlns:a="http://schemas.openxmlformats.org/drawingml/2006/main"/>
        <a:p xmlns:a="http://schemas.openxmlformats.org/drawingml/2006/main">
          <a:pPr marL="0" indent="0" algn="ctr" defTabSz="914400" rtl="0" eaLnBrk="1" latinLnBrk="0" hangingPunct="1"/>
          <a:endParaRPr lang="en-US" sz="1200" kern="1200">
            <a:solidFill>
              <a:schemeClr val="tx1"/>
            </a:solidFill>
            <a:latin typeface="+mn-lt"/>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0.73497</cdr:x>
      <cdr:y>0.25832</cdr:y>
    </cdr:from>
    <cdr:to>
      <cdr:x>0.7916</cdr:x>
      <cdr:y>0.43422</cdr:y>
    </cdr:to>
    <cdr:sp macro="" textlink="">
      <cdr:nvSpPr>
        <cdr:cNvPr id="5" name="Oval 4">
          <a:extLst xmlns:a="http://schemas.openxmlformats.org/drawingml/2006/main">
            <a:ext uri="{FF2B5EF4-FFF2-40B4-BE49-F238E27FC236}">
              <a16:creationId xmlns:a16="http://schemas.microsoft.com/office/drawing/2014/main" id="{B80D6CB9-039A-244E-B397-BB22C5DC49C2}"/>
            </a:ext>
          </a:extLst>
        </cdr:cNvPr>
        <cdr:cNvSpPr/>
      </cdr:nvSpPr>
      <cdr:spPr>
        <a:xfrm xmlns:a="http://schemas.openxmlformats.org/drawingml/2006/main">
          <a:off x="7781574" y="887258"/>
          <a:ext cx="599579" cy="604165"/>
        </a:xfrm>
        <a:prstGeom xmlns:a="http://schemas.openxmlformats.org/drawingml/2006/main" prst="ellipse">
          <a:avLst/>
        </a:prstGeom>
        <a:solidFill xmlns:a="http://schemas.openxmlformats.org/drawingml/2006/main">
          <a:schemeClr val="bg1">
            <a:lumMod val="95000"/>
          </a:schemeClr>
        </a:solidFill>
        <a:effectLst xmlns:a="http://schemas.openxmlformats.org/drawingml/2006/main"/>
      </cdr:spPr>
      <cdr:txBody>
        <a:bodyPr xmlns:a="http://schemas.openxmlformats.org/drawingml/2006/main" lIns="108000" tIns="72000" rIns="72000" bIns="72000" anchor="ctr"/>
        <a:lstStyle xmlns:a="http://schemas.openxmlformats.org/drawingml/2006/main"/>
        <a:p xmlns:a="http://schemas.openxmlformats.org/drawingml/2006/main">
          <a:pPr marL="0" indent="0" algn="ctr" defTabSz="914400" rtl="0" eaLnBrk="1" latinLnBrk="0" hangingPunct="1"/>
          <a:endParaRPr lang="en-US" sz="1200" kern="1200">
            <a:solidFill>
              <a:schemeClr val="tx1"/>
            </a:solidFill>
            <a:latin typeface="+mn-lt"/>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0.93242</cdr:x>
      <cdr:y>0.05292</cdr:y>
    </cdr:from>
    <cdr:to>
      <cdr:x>0.98905</cdr:x>
      <cdr:y>0.22883</cdr:y>
    </cdr:to>
    <cdr:sp macro="" textlink="">
      <cdr:nvSpPr>
        <cdr:cNvPr id="6" name="Oval 5">
          <a:extLst xmlns:a="http://schemas.openxmlformats.org/drawingml/2006/main">
            <a:ext uri="{FF2B5EF4-FFF2-40B4-BE49-F238E27FC236}">
              <a16:creationId xmlns:a16="http://schemas.microsoft.com/office/drawing/2014/main" id="{54D2BFB0-7234-734C-9A8D-1FA75C8309D2}"/>
            </a:ext>
          </a:extLst>
        </cdr:cNvPr>
        <cdr:cNvSpPr/>
      </cdr:nvSpPr>
      <cdr:spPr>
        <a:xfrm xmlns:a="http://schemas.openxmlformats.org/drawingml/2006/main">
          <a:off x="9712516" y="174010"/>
          <a:ext cx="589887" cy="578414"/>
        </a:xfrm>
        <a:prstGeom xmlns:a="http://schemas.openxmlformats.org/drawingml/2006/main" prst="ellipse">
          <a:avLst/>
        </a:prstGeom>
        <a:solidFill xmlns:a="http://schemas.openxmlformats.org/drawingml/2006/main">
          <a:schemeClr val="bg1">
            <a:lumMod val="95000"/>
          </a:schemeClr>
        </a:solidFill>
        <a:effectLst xmlns:a="http://schemas.openxmlformats.org/drawingml/2006/main"/>
      </cdr:spPr>
      <cdr:txBody>
        <a:bodyPr xmlns:a="http://schemas.openxmlformats.org/drawingml/2006/main" lIns="108000" tIns="72000" rIns="72000" bIns="72000" anchor="ctr"/>
        <a:lstStyle xmlns:a="http://schemas.openxmlformats.org/drawingml/2006/main"/>
        <a:p xmlns:a="http://schemas.openxmlformats.org/drawingml/2006/main">
          <a:pPr marL="0" indent="0" algn="ctr" defTabSz="914400" rtl="0" eaLnBrk="1" latinLnBrk="0" hangingPunct="1"/>
          <a:endParaRPr lang="en-US" sz="1800" b="1" kern="1200" dirty="0">
            <a:solidFill>
              <a:schemeClr val="tx1"/>
            </a:solidFill>
            <a:latin typeface="+mn-lt"/>
            <a:ea typeface="Verdana" panose="020B0604030504040204" pitchFamily="34" charset="0"/>
            <a:cs typeface="Verdana" panose="020B0604030504040204" pitchFamily="34" charset="0"/>
          </a:endParaRPr>
        </a:p>
      </cdr:txBody>
    </cdr:sp>
  </cdr:relSizeAnchor>
  <cdr:relSizeAnchor xmlns:cdr="http://schemas.openxmlformats.org/drawingml/2006/chartDrawing">
    <cdr:from>
      <cdr:x>0.1705</cdr:x>
      <cdr:y>0.19001</cdr:y>
    </cdr:from>
    <cdr:to>
      <cdr:x>0.21149</cdr:x>
      <cdr:y>0.31432</cdr:y>
    </cdr:to>
    <cdr:pic>
      <cdr:nvPicPr>
        <cdr:cNvPr id="8" name="Graphic 7" descr="Artificial Intelligence outline">
          <a:extLst xmlns:a="http://schemas.openxmlformats.org/drawingml/2006/main">
            <a:ext uri="{FF2B5EF4-FFF2-40B4-BE49-F238E27FC236}">
              <a16:creationId xmlns:a16="http://schemas.microsoft.com/office/drawing/2014/main" id="{8B19D368-583E-2F9E-ED39-41D67AD6E7C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xmlns:a="http://schemas.openxmlformats.org/drawingml/2006/main">
          <a:fillRect/>
        </a:stretch>
      </cdr:blipFill>
      <cdr:spPr>
        <a:xfrm xmlns:a="http://schemas.openxmlformats.org/drawingml/2006/main">
          <a:off x="1776023" y="624771"/>
          <a:ext cx="426982" cy="408761"/>
        </a:xfrm>
        <a:prstGeom xmlns:a="http://schemas.openxmlformats.org/drawingml/2006/main" prst="rect">
          <a:avLst/>
        </a:prstGeom>
      </cdr:spPr>
    </cdr:pic>
  </cdr:relSizeAnchor>
  <cdr:relSizeAnchor xmlns:cdr="http://schemas.openxmlformats.org/drawingml/2006/chartDrawing">
    <cdr:from>
      <cdr:x>0.94747</cdr:x>
      <cdr:y>0.09137</cdr:y>
    </cdr:from>
    <cdr:to>
      <cdr:x>0.97734</cdr:x>
      <cdr:y>0.18599</cdr:y>
    </cdr:to>
    <cdr:grpSp>
      <cdr:nvGrpSpPr>
        <cdr:cNvPr id="48" name="Graphic 46" descr="Dim (Smaller Sun) outline">
          <a:extLst xmlns:a="http://schemas.openxmlformats.org/drawingml/2006/main">
            <a:ext uri="{FF2B5EF4-FFF2-40B4-BE49-F238E27FC236}">
              <a16:creationId xmlns:a16="http://schemas.microsoft.com/office/drawing/2014/main" id="{F24EA7DB-F6AC-D96D-6505-8A6C1FF26F28}"/>
            </a:ext>
          </a:extLst>
        </cdr:cNvPr>
        <cdr:cNvGrpSpPr/>
      </cdr:nvGrpSpPr>
      <cdr:grpSpPr>
        <a:xfrm xmlns:a="http://schemas.openxmlformats.org/drawingml/2006/main">
          <a:off x="9869335" y="300436"/>
          <a:ext cx="311141" cy="311123"/>
          <a:chOff x="9892430" y="372905"/>
          <a:chExt cx="311135" cy="311135"/>
        </a:xfrm>
        <a:solidFill xmlns:a="http://schemas.openxmlformats.org/drawingml/2006/main">
          <a:srgbClr val="000000"/>
        </a:solidFill>
      </cdr:grpSpPr>
      <cdr:sp macro="" textlink="">
        <cdr:nvSpPr>
          <cdr:cNvPr id="49" name="Free-form: Shape 48">
            <a:extLst xmlns:a="http://schemas.openxmlformats.org/drawingml/2006/main">
              <a:ext uri="{FF2B5EF4-FFF2-40B4-BE49-F238E27FC236}">
                <a16:creationId xmlns:a16="http://schemas.microsoft.com/office/drawing/2014/main" id="{A59A2764-6C2C-5165-8C54-8BE6748EE9F5}"/>
              </a:ext>
            </a:extLst>
          </cdr:cNvPr>
          <cdr:cNvSpPr/>
        </cdr:nvSpPr>
        <cdr:spPr>
          <a:xfrm xmlns:a="http://schemas.openxmlformats.org/drawingml/2006/main">
            <a:off x="9972896" y="453371"/>
            <a:ext cx="150203" cy="150203"/>
          </a:xfrm>
          <a:custGeom xmlns:a="http://schemas.openxmlformats.org/drawingml/2006/main">
            <a:avLst/>
            <a:gdLst>
              <a:gd name="connsiteX0" fmla="*/ 75102 w 150203"/>
              <a:gd name="connsiteY0" fmla="*/ 0 h 150203"/>
              <a:gd name="connsiteX1" fmla="*/ 0 w 150203"/>
              <a:gd name="connsiteY1" fmla="*/ 75102 h 150203"/>
              <a:gd name="connsiteX2" fmla="*/ 75102 w 150203"/>
              <a:gd name="connsiteY2" fmla="*/ 150203 h 150203"/>
              <a:gd name="connsiteX3" fmla="*/ 150203 w 150203"/>
              <a:gd name="connsiteY3" fmla="*/ 75102 h 150203"/>
              <a:gd name="connsiteX4" fmla="*/ 75102 w 150203"/>
              <a:gd name="connsiteY4" fmla="*/ 0 h 150203"/>
              <a:gd name="connsiteX5" fmla="*/ 75102 w 150203"/>
              <a:gd name="connsiteY5" fmla="*/ 139475 h 150203"/>
              <a:gd name="connsiteX6" fmla="*/ 10729 w 150203"/>
              <a:gd name="connsiteY6" fmla="*/ 75102 h 150203"/>
              <a:gd name="connsiteX7" fmla="*/ 75102 w 150203"/>
              <a:gd name="connsiteY7" fmla="*/ 10729 h 150203"/>
              <a:gd name="connsiteX8" fmla="*/ 139475 w 150203"/>
              <a:gd name="connsiteY8" fmla="*/ 75102 h 150203"/>
              <a:gd name="connsiteX9" fmla="*/ 75102 w 150203"/>
              <a:gd name="connsiteY9" fmla="*/ 139475 h 15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203" h="150203">
                <a:moveTo>
                  <a:pt x="75102" y="0"/>
                </a:moveTo>
                <a:cubicBezTo>
                  <a:pt x="33624" y="0"/>
                  <a:pt x="0" y="33624"/>
                  <a:pt x="0" y="75102"/>
                </a:cubicBezTo>
                <a:cubicBezTo>
                  <a:pt x="0" y="116579"/>
                  <a:pt x="33624" y="150203"/>
                  <a:pt x="75102" y="150203"/>
                </a:cubicBezTo>
                <a:cubicBezTo>
                  <a:pt x="116579" y="150203"/>
                  <a:pt x="150203" y="116579"/>
                  <a:pt x="150203" y="75102"/>
                </a:cubicBezTo>
                <a:cubicBezTo>
                  <a:pt x="150159" y="33642"/>
                  <a:pt x="116561" y="45"/>
                  <a:pt x="75102" y="0"/>
                </a:cubicBezTo>
                <a:close/>
                <a:moveTo>
                  <a:pt x="75102" y="139475"/>
                </a:moveTo>
                <a:cubicBezTo>
                  <a:pt x="39550" y="139475"/>
                  <a:pt x="10729" y="110654"/>
                  <a:pt x="10729" y="75102"/>
                </a:cubicBezTo>
                <a:cubicBezTo>
                  <a:pt x="10729" y="39550"/>
                  <a:pt x="39550" y="10729"/>
                  <a:pt x="75102" y="10729"/>
                </a:cubicBezTo>
                <a:cubicBezTo>
                  <a:pt x="110654" y="10729"/>
                  <a:pt x="139475" y="39550"/>
                  <a:pt x="139475" y="75102"/>
                </a:cubicBezTo>
                <a:cubicBezTo>
                  <a:pt x="139436" y="110638"/>
                  <a:pt x="110638" y="139436"/>
                  <a:pt x="75102" y="139475"/>
                </a:cubicBez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0" name="Free-form: Shape 49">
            <a:extLst xmlns:a="http://schemas.openxmlformats.org/drawingml/2006/main">
              <a:ext uri="{FF2B5EF4-FFF2-40B4-BE49-F238E27FC236}">
                <a16:creationId xmlns:a16="http://schemas.microsoft.com/office/drawing/2014/main" id="{960C86D8-3666-032C-E5CF-B6A580A1169D}"/>
              </a:ext>
            </a:extLst>
          </cdr:cNvPr>
          <cdr:cNvSpPr/>
        </cdr:nvSpPr>
        <cdr:spPr>
          <a:xfrm xmlns:a="http://schemas.openxmlformats.org/drawingml/2006/main">
            <a:off x="10042634" y="372905"/>
            <a:ext cx="10728" cy="59008"/>
          </a:xfrm>
          <a:custGeom xmlns:a="http://schemas.openxmlformats.org/drawingml/2006/main">
            <a:avLst/>
            <a:gdLst>
              <a:gd name="connsiteX0" fmla="*/ 0 w 10728"/>
              <a:gd name="connsiteY0" fmla="*/ 0 h 59008"/>
              <a:gd name="connsiteX1" fmla="*/ 10729 w 10728"/>
              <a:gd name="connsiteY1" fmla="*/ 0 h 59008"/>
              <a:gd name="connsiteX2" fmla="*/ 10729 w 10728"/>
              <a:gd name="connsiteY2" fmla="*/ 59008 h 59008"/>
              <a:gd name="connsiteX3" fmla="*/ 0 w 10728"/>
              <a:gd name="connsiteY3" fmla="*/ 59008 h 59008"/>
            </a:gdLst>
            <a:ahLst/>
            <a:cxnLst>
              <a:cxn ang="0">
                <a:pos x="connsiteX0" y="connsiteY0"/>
              </a:cxn>
              <a:cxn ang="0">
                <a:pos x="connsiteX1" y="connsiteY1"/>
              </a:cxn>
              <a:cxn ang="0">
                <a:pos x="connsiteX2" y="connsiteY2"/>
              </a:cxn>
              <a:cxn ang="0">
                <a:pos x="connsiteX3" y="connsiteY3"/>
              </a:cxn>
            </a:cxnLst>
            <a:rect l="l" t="t" r="r" b="b"/>
            <a:pathLst>
              <a:path w="10728" h="59008">
                <a:moveTo>
                  <a:pt x="0" y="0"/>
                </a:moveTo>
                <a:lnTo>
                  <a:pt x="10729" y="0"/>
                </a:lnTo>
                <a:lnTo>
                  <a:pt x="10729" y="59008"/>
                </a:lnTo>
                <a:lnTo>
                  <a:pt x="0" y="59008"/>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1" name="Free-form: Shape 50">
            <a:extLst xmlns:a="http://schemas.openxmlformats.org/drawingml/2006/main">
              <a:ext uri="{FF2B5EF4-FFF2-40B4-BE49-F238E27FC236}">
                <a16:creationId xmlns:a16="http://schemas.microsoft.com/office/drawing/2014/main" id="{D0E7155B-DC86-DD25-53AC-B0C9B4D17A37}"/>
              </a:ext>
            </a:extLst>
          </cdr:cNvPr>
          <cdr:cNvSpPr/>
        </cdr:nvSpPr>
        <cdr:spPr>
          <a:xfrm xmlns:a="http://schemas.openxmlformats.org/drawingml/2006/main">
            <a:off x="10042634" y="625032"/>
            <a:ext cx="10728" cy="59008"/>
          </a:xfrm>
          <a:custGeom xmlns:a="http://schemas.openxmlformats.org/drawingml/2006/main">
            <a:avLst/>
            <a:gdLst>
              <a:gd name="connsiteX0" fmla="*/ 0 w 10728"/>
              <a:gd name="connsiteY0" fmla="*/ 0 h 59008"/>
              <a:gd name="connsiteX1" fmla="*/ 10729 w 10728"/>
              <a:gd name="connsiteY1" fmla="*/ 0 h 59008"/>
              <a:gd name="connsiteX2" fmla="*/ 10729 w 10728"/>
              <a:gd name="connsiteY2" fmla="*/ 59008 h 59008"/>
              <a:gd name="connsiteX3" fmla="*/ 0 w 10728"/>
              <a:gd name="connsiteY3" fmla="*/ 59008 h 59008"/>
            </a:gdLst>
            <a:ahLst/>
            <a:cxnLst>
              <a:cxn ang="0">
                <a:pos x="connsiteX0" y="connsiteY0"/>
              </a:cxn>
              <a:cxn ang="0">
                <a:pos x="connsiteX1" y="connsiteY1"/>
              </a:cxn>
              <a:cxn ang="0">
                <a:pos x="connsiteX2" y="connsiteY2"/>
              </a:cxn>
              <a:cxn ang="0">
                <a:pos x="connsiteX3" y="connsiteY3"/>
              </a:cxn>
            </a:cxnLst>
            <a:rect l="l" t="t" r="r" b="b"/>
            <a:pathLst>
              <a:path w="10728" h="59008">
                <a:moveTo>
                  <a:pt x="0" y="0"/>
                </a:moveTo>
                <a:lnTo>
                  <a:pt x="10729" y="0"/>
                </a:lnTo>
                <a:lnTo>
                  <a:pt x="10729" y="59008"/>
                </a:lnTo>
                <a:lnTo>
                  <a:pt x="0" y="59008"/>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2" name="Free-form: Shape 51">
            <a:extLst xmlns:a="http://schemas.openxmlformats.org/drawingml/2006/main">
              <a:ext uri="{FF2B5EF4-FFF2-40B4-BE49-F238E27FC236}">
                <a16:creationId xmlns:a16="http://schemas.microsoft.com/office/drawing/2014/main" id="{9B9BA231-F0B0-6163-B350-A51D36D67F11}"/>
              </a:ext>
            </a:extLst>
          </cdr:cNvPr>
          <cdr:cNvSpPr/>
        </cdr:nvSpPr>
        <cdr:spPr>
          <a:xfrm xmlns:a="http://schemas.openxmlformats.org/drawingml/2006/main">
            <a:off x="10144557" y="523109"/>
            <a:ext cx="59008" cy="10728"/>
          </a:xfrm>
          <a:custGeom xmlns:a="http://schemas.openxmlformats.org/drawingml/2006/main">
            <a:avLst/>
            <a:gdLst>
              <a:gd name="connsiteX0" fmla="*/ 0 w 59008"/>
              <a:gd name="connsiteY0" fmla="*/ 0 h 10728"/>
              <a:gd name="connsiteX1" fmla="*/ 59008 w 59008"/>
              <a:gd name="connsiteY1" fmla="*/ 0 h 10728"/>
              <a:gd name="connsiteX2" fmla="*/ 59008 w 59008"/>
              <a:gd name="connsiteY2" fmla="*/ 10729 h 10728"/>
              <a:gd name="connsiteX3" fmla="*/ 0 w 59008"/>
              <a:gd name="connsiteY3" fmla="*/ 10729 h 10728"/>
            </a:gdLst>
            <a:ahLst/>
            <a:cxnLst>
              <a:cxn ang="0">
                <a:pos x="connsiteX0" y="connsiteY0"/>
              </a:cxn>
              <a:cxn ang="0">
                <a:pos x="connsiteX1" y="connsiteY1"/>
              </a:cxn>
              <a:cxn ang="0">
                <a:pos x="connsiteX2" y="connsiteY2"/>
              </a:cxn>
              <a:cxn ang="0">
                <a:pos x="connsiteX3" y="connsiteY3"/>
              </a:cxn>
            </a:cxnLst>
            <a:rect l="l" t="t" r="r" b="b"/>
            <a:pathLst>
              <a:path w="59008" h="10728">
                <a:moveTo>
                  <a:pt x="0" y="0"/>
                </a:moveTo>
                <a:lnTo>
                  <a:pt x="59008" y="0"/>
                </a:lnTo>
                <a:lnTo>
                  <a:pt x="59008" y="10729"/>
                </a:lnTo>
                <a:lnTo>
                  <a:pt x="0" y="10729"/>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3" name="Free-form: Shape 52">
            <a:extLst xmlns:a="http://schemas.openxmlformats.org/drawingml/2006/main">
              <a:ext uri="{FF2B5EF4-FFF2-40B4-BE49-F238E27FC236}">
                <a16:creationId xmlns:a16="http://schemas.microsoft.com/office/drawing/2014/main" id="{ED532EB2-6A7C-C743-C73F-D69BAB931E46}"/>
              </a:ext>
            </a:extLst>
          </cdr:cNvPr>
          <cdr:cNvSpPr/>
        </cdr:nvSpPr>
        <cdr:spPr>
          <a:xfrm xmlns:a="http://schemas.openxmlformats.org/drawingml/2006/main">
            <a:off x="9892430" y="523109"/>
            <a:ext cx="59008" cy="10728"/>
          </a:xfrm>
          <a:custGeom xmlns:a="http://schemas.openxmlformats.org/drawingml/2006/main">
            <a:avLst/>
            <a:gdLst>
              <a:gd name="connsiteX0" fmla="*/ 0 w 59008"/>
              <a:gd name="connsiteY0" fmla="*/ 0 h 10728"/>
              <a:gd name="connsiteX1" fmla="*/ 59008 w 59008"/>
              <a:gd name="connsiteY1" fmla="*/ 0 h 10728"/>
              <a:gd name="connsiteX2" fmla="*/ 59008 w 59008"/>
              <a:gd name="connsiteY2" fmla="*/ 10729 h 10728"/>
              <a:gd name="connsiteX3" fmla="*/ 0 w 59008"/>
              <a:gd name="connsiteY3" fmla="*/ 10729 h 10728"/>
            </a:gdLst>
            <a:ahLst/>
            <a:cxnLst>
              <a:cxn ang="0">
                <a:pos x="connsiteX0" y="connsiteY0"/>
              </a:cxn>
              <a:cxn ang="0">
                <a:pos x="connsiteX1" y="connsiteY1"/>
              </a:cxn>
              <a:cxn ang="0">
                <a:pos x="connsiteX2" y="connsiteY2"/>
              </a:cxn>
              <a:cxn ang="0">
                <a:pos x="connsiteX3" y="connsiteY3"/>
              </a:cxn>
            </a:cxnLst>
            <a:rect l="l" t="t" r="r" b="b"/>
            <a:pathLst>
              <a:path w="59008" h="10728">
                <a:moveTo>
                  <a:pt x="0" y="0"/>
                </a:moveTo>
                <a:lnTo>
                  <a:pt x="59008" y="0"/>
                </a:lnTo>
                <a:lnTo>
                  <a:pt x="59008" y="10729"/>
                </a:lnTo>
                <a:lnTo>
                  <a:pt x="0" y="10729"/>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4" name="Free-form: Shape 53">
            <a:extLst xmlns:a="http://schemas.openxmlformats.org/drawingml/2006/main">
              <a:ext uri="{FF2B5EF4-FFF2-40B4-BE49-F238E27FC236}">
                <a16:creationId xmlns:a16="http://schemas.microsoft.com/office/drawing/2014/main" id="{4B7B9754-BB17-C1A3-4115-64C5D83B587F}"/>
              </a:ext>
            </a:extLst>
          </cdr:cNvPr>
          <cdr:cNvSpPr/>
        </cdr:nvSpPr>
        <cdr:spPr>
          <a:xfrm xmlns:a="http://schemas.openxmlformats.org/drawingml/2006/main" rot="-2700000">
            <a:off x="10107636" y="433968"/>
            <a:ext cx="59008" cy="10728"/>
          </a:xfrm>
          <a:custGeom xmlns:a="http://schemas.openxmlformats.org/drawingml/2006/main">
            <a:avLst/>
            <a:gdLst>
              <a:gd name="connsiteX0" fmla="*/ 0 w 59008"/>
              <a:gd name="connsiteY0" fmla="*/ 0 h 10728"/>
              <a:gd name="connsiteX1" fmla="*/ 59009 w 59008"/>
              <a:gd name="connsiteY1" fmla="*/ 0 h 10728"/>
              <a:gd name="connsiteX2" fmla="*/ 59009 w 59008"/>
              <a:gd name="connsiteY2" fmla="*/ 10729 h 10728"/>
              <a:gd name="connsiteX3" fmla="*/ 0 w 59008"/>
              <a:gd name="connsiteY3" fmla="*/ 10729 h 10728"/>
            </a:gdLst>
            <a:ahLst/>
            <a:cxnLst>
              <a:cxn ang="0">
                <a:pos x="connsiteX0" y="connsiteY0"/>
              </a:cxn>
              <a:cxn ang="0">
                <a:pos x="connsiteX1" y="connsiteY1"/>
              </a:cxn>
              <a:cxn ang="0">
                <a:pos x="connsiteX2" y="connsiteY2"/>
              </a:cxn>
              <a:cxn ang="0">
                <a:pos x="connsiteX3" y="connsiteY3"/>
              </a:cxn>
            </a:cxnLst>
            <a:rect l="l" t="t" r="r" b="b"/>
            <a:pathLst>
              <a:path w="59008" h="10728">
                <a:moveTo>
                  <a:pt x="0" y="0"/>
                </a:moveTo>
                <a:lnTo>
                  <a:pt x="59009" y="0"/>
                </a:lnTo>
                <a:lnTo>
                  <a:pt x="59009" y="10729"/>
                </a:lnTo>
                <a:lnTo>
                  <a:pt x="0" y="10729"/>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5" name="Free-form: Shape 54">
            <a:extLst xmlns:a="http://schemas.openxmlformats.org/drawingml/2006/main">
              <a:ext uri="{FF2B5EF4-FFF2-40B4-BE49-F238E27FC236}">
                <a16:creationId xmlns:a16="http://schemas.microsoft.com/office/drawing/2014/main" id="{21209201-BDC0-5204-EDB9-49F483E891B2}"/>
              </a:ext>
            </a:extLst>
          </cdr:cNvPr>
          <cdr:cNvSpPr/>
        </cdr:nvSpPr>
        <cdr:spPr>
          <a:xfrm xmlns:a="http://schemas.openxmlformats.org/drawingml/2006/main" rot="-2700000">
            <a:off x="9929355" y="612249"/>
            <a:ext cx="59008" cy="10728"/>
          </a:xfrm>
          <a:custGeom xmlns:a="http://schemas.openxmlformats.org/drawingml/2006/main">
            <a:avLst/>
            <a:gdLst>
              <a:gd name="connsiteX0" fmla="*/ 0 w 59008"/>
              <a:gd name="connsiteY0" fmla="*/ 0 h 10728"/>
              <a:gd name="connsiteX1" fmla="*/ 59008 w 59008"/>
              <a:gd name="connsiteY1" fmla="*/ 0 h 10728"/>
              <a:gd name="connsiteX2" fmla="*/ 59008 w 59008"/>
              <a:gd name="connsiteY2" fmla="*/ 10729 h 10728"/>
              <a:gd name="connsiteX3" fmla="*/ 0 w 59008"/>
              <a:gd name="connsiteY3" fmla="*/ 10729 h 10728"/>
            </a:gdLst>
            <a:ahLst/>
            <a:cxnLst>
              <a:cxn ang="0">
                <a:pos x="connsiteX0" y="connsiteY0"/>
              </a:cxn>
              <a:cxn ang="0">
                <a:pos x="connsiteX1" y="connsiteY1"/>
              </a:cxn>
              <a:cxn ang="0">
                <a:pos x="connsiteX2" y="connsiteY2"/>
              </a:cxn>
              <a:cxn ang="0">
                <a:pos x="connsiteX3" y="connsiteY3"/>
              </a:cxn>
            </a:cxnLst>
            <a:rect l="l" t="t" r="r" b="b"/>
            <a:pathLst>
              <a:path w="59008" h="10728">
                <a:moveTo>
                  <a:pt x="0" y="0"/>
                </a:moveTo>
                <a:lnTo>
                  <a:pt x="59008" y="0"/>
                </a:lnTo>
                <a:lnTo>
                  <a:pt x="59008" y="10729"/>
                </a:lnTo>
                <a:lnTo>
                  <a:pt x="0" y="10729"/>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6" name="Free-form: Shape 55">
            <a:extLst xmlns:a="http://schemas.openxmlformats.org/drawingml/2006/main">
              <a:ext uri="{FF2B5EF4-FFF2-40B4-BE49-F238E27FC236}">
                <a16:creationId xmlns:a16="http://schemas.microsoft.com/office/drawing/2014/main" id="{2D799A4D-CB46-78D0-5906-5A05500A5055}"/>
              </a:ext>
            </a:extLst>
          </cdr:cNvPr>
          <cdr:cNvSpPr/>
        </cdr:nvSpPr>
        <cdr:spPr>
          <a:xfrm xmlns:a="http://schemas.openxmlformats.org/drawingml/2006/main" rot="-2699881">
            <a:off x="10131775" y="588110"/>
            <a:ext cx="10728" cy="59008"/>
          </a:xfrm>
          <a:custGeom xmlns:a="http://schemas.openxmlformats.org/drawingml/2006/main">
            <a:avLst/>
            <a:gdLst>
              <a:gd name="connsiteX0" fmla="*/ 0 w 10728"/>
              <a:gd name="connsiteY0" fmla="*/ 0 h 59008"/>
              <a:gd name="connsiteX1" fmla="*/ 10729 w 10728"/>
              <a:gd name="connsiteY1" fmla="*/ 0 h 59008"/>
              <a:gd name="connsiteX2" fmla="*/ 10729 w 10728"/>
              <a:gd name="connsiteY2" fmla="*/ 59008 h 59008"/>
              <a:gd name="connsiteX3" fmla="*/ 0 w 10728"/>
              <a:gd name="connsiteY3" fmla="*/ 59008 h 59008"/>
            </a:gdLst>
            <a:ahLst/>
            <a:cxnLst>
              <a:cxn ang="0">
                <a:pos x="connsiteX0" y="connsiteY0"/>
              </a:cxn>
              <a:cxn ang="0">
                <a:pos x="connsiteX1" y="connsiteY1"/>
              </a:cxn>
              <a:cxn ang="0">
                <a:pos x="connsiteX2" y="connsiteY2"/>
              </a:cxn>
              <a:cxn ang="0">
                <a:pos x="connsiteX3" y="connsiteY3"/>
              </a:cxn>
            </a:cxnLst>
            <a:rect l="l" t="t" r="r" b="b"/>
            <a:pathLst>
              <a:path w="10728" h="59008">
                <a:moveTo>
                  <a:pt x="0" y="0"/>
                </a:moveTo>
                <a:lnTo>
                  <a:pt x="10729" y="0"/>
                </a:lnTo>
                <a:lnTo>
                  <a:pt x="10729" y="59008"/>
                </a:lnTo>
                <a:lnTo>
                  <a:pt x="0" y="59008"/>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sp macro="" textlink="">
        <cdr:nvSpPr>
          <cdr:cNvPr id="57" name="Free-form: Shape 56">
            <a:extLst xmlns:a="http://schemas.openxmlformats.org/drawingml/2006/main">
              <a:ext uri="{FF2B5EF4-FFF2-40B4-BE49-F238E27FC236}">
                <a16:creationId xmlns:a16="http://schemas.microsoft.com/office/drawing/2014/main" id="{0DA01952-6AD0-12C7-7AC3-C309F6564CF6}"/>
              </a:ext>
            </a:extLst>
          </cdr:cNvPr>
          <cdr:cNvSpPr/>
        </cdr:nvSpPr>
        <cdr:spPr>
          <a:xfrm xmlns:a="http://schemas.openxmlformats.org/drawingml/2006/main" rot="-2699881">
            <a:off x="9953495" y="409831"/>
            <a:ext cx="10728" cy="59008"/>
          </a:xfrm>
          <a:custGeom xmlns:a="http://schemas.openxmlformats.org/drawingml/2006/main">
            <a:avLst/>
            <a:gdLst>
              <a:gd name="connsiteX0" fmla="*/ 0 w 10728"/>
              <a:gd name="connsiteY0" fmla="*/ 0 h 59008"/>
              <a:gd name="connsiteX1" fmla="*/ 10729 w 10728"/>
              <a:gd name="connsiteY1" fmla="*/ 0 h 59008"/>
              <a:gd name="connsiteX2" fmla="*/ 10729 w 10728"/>
              <a:gd name="connsiteY2" fmla="*/ 59008 h 59008"/>
              <a:gd name="connsiteX3" fmla="*/ 0 w 10728"/>
              <a:gd name="connsiteY3" fmla="*/ 59008 h 59008"/>
            </a:gdLst>
            <a:ahLst/>
            <a:cxnLst>
              <a:cxn ang="0">
                <a:pos x="connsiteX0" y="connsiteY0"/>
              </a:cxn>
              <a:cxn ang="0">
                <a:pos x="connsiteX1" y="connsiteY1"/>
              </a:cxn>
              <a:cxn ang="0">
                <a:pos x="connsiteX2" y="connsiteY2"/>
              </a:cxn>
              <a:cxn ang="0">
                <a:pos x="connsiteX3" y="connsiteY3"/>
              </a:cxn>
            </a:cxnLst>
            <a:rect l="l" t="t" r="r" b="b"/>
            <a:pathLst>
              <a:path w="10728" h="59008">
                <a:moveTo>
                  <a:pt x="0" y="0"/>
                </a:moveTo>
                <a:lnTo>
                  <a:pt x="10729" y="0"/>
                </a:lnTo>
                <a:lnTo>
                  <a:pt x="10729" y="59008"/>
                </a:lnTo>
                <a:lnTo>
                  <a:pt x="0" y="59008"/>
                </a:lnTo>
                <a:close/>
              </a:path>
            </a:pathLst>
          </a:custGeom>
          <a:solidFill xmlns:a="http://schemas.openxmlformats.org/drawingml/2006/main">
            <a:srgbClr val="000000"/>
          </a:solidFill>
          <a:ln xmlns:a="http://schemas.openxmlformats.org/drawingml/2006/main" w="5358" cap="flat">
            <a:noFill/>
            <a:prstDash val="solid"/>
            <a:miter/>
          </a:ln>
        </cdr:spPr>
        <cdr:txBody>
          <a:bodyPr xmlns:a="http://schemas.openxmlformats.org/drawingml/2006/main" rtlCol="0" anchor="ctr"/>
          <a:lstStyle xmlns:a="http://schemas.openxmlformats.org/drawingml/2006/main"/>
          <a:p xmlns:a="http://schemas.openxmlformats.org/drawingml/2006/main">
            <a:endParaRPr lang="en-GB"/>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75E5EC-BCC9-44F8-4A92-B774CB153F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D8CE3D97-ACF7-CCF1-6B33-3E0DE4F4AE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27068-4C34-4877-9865-DC2F13433C8D}" type="datetimeFigureOut">
              <a:rPr lang="en-NL" smtClean="0"/>
              <a:t>08/05/2025</a:t>
            </a:fld>
            <a:endParaRPr lang="en-NL"/>
          </a:p>
        </p:txBody>
      </p:sp>
      <p:sp>
        <p:nvSpPr>
          <p:cNvPr id="4" name="Footer Placeholder 3">
            <a:extLst>
              <a:ext uri="{FF2B5EF4-FFF2-40B4-BE49-F238E27FC236}">
                <a16:creationId xmlns:a16="http://schemas.microsoft.com/office/drawing/2014/main" id="{F6DE6E01-4DDF-6CD1-69D5-1879339D82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F03FE25-E3D8-5800-C77C-D6F9D2572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B46B5A-6141-44E7-9D1F-8844274BBCA2}" type="slidenum">
              <a:rPr lang="en-NL" smtClean="0"/>
              <a:t>‹#›</a:t>
            </a:fld>
            <a:endParaRPr lang="en-NL"/>
          </a:p>
        </p:txBody>
      </p:sp>
    </p:spTree>
    <p:extLst>
      <p:ext uri="{BB962C8B-B14F-4D97-AF65-F5344CB8AC3E}">
        <p14:creationId xmlns:p14="http://schemas.microsoft.com/office/powerpoint/2010/main" val="2449244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0FBDF-5F97-4899-8C9E-3E9087FE370E}" type="datetimeFigureOut">
              <a:rPr lang="en-NL" smtClean="0"/>
              <a:t>08/05/2025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466B8-9733-4F09-89E0-B3083F7F2D41}" type="slidenum">
              <a:rPr lang="en-NL" smtClean="0"/>
              <a:t>‹#›</a:t>
            </a:fld>
            <a:endParaRPr lang="en-NL"/>
          </a:p>
        </p:txBody>
      </p:sp>
    </p:spTree>
    <p:extLst>
      <p:ext uri="{BB962C8B-B14F-4D97-AF65-F5344CB8AC3E}">
        <p14:creationId xmlns:p14="http://schemas.microsoft.com/office/powerpoint/2010/main" val="3233186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ckinsey.com/industries/financial-services/our-insights/insurance-2030-the-impact-of-ai-on-the-future-of-insuran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b="0" i="0">
                <a:solidFill>
                  <a:srgbClr val="374151"/>
                </a:solidFill>
                <a:effectLst/>
              </a:rPr>
              <a:t>Roos</a:t>
            </a:r>
          </a:p>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2</a:t>
            </a:fld>
            <a:endParaRPr lang="en-NL"/>
          </a:p>
        </p:txBody>
      </p:sp>
    </p:spTree>
    <p:extLst>
      <p:ext uri="{BB962C8B-B14F-4D97-AF65-F5344CB8AC3E}">
        <p14:creationId xmlns:p14="http://schemas.microsoft.com/office/powerpoint/2010/main" val="3551620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Gabor </a:t>
            </a:r>
            <a:r>
              <a:rPr lang="nl-NL">
                <a:sym typeface="Wingdings" panose="05000000000000000000" pitchFamily="2" charset="2"/>
              </a:rPr>
              <a:t> put element icon + </a:t>
            </a:r>
            <a:r>
              <a:rPr lang="nl-NL" err="1">
                <a:sym typeface="Wingdings" panose="05000000000000000000" pitchFamily="2" charset="2"/>
              </a:rPr>
              <a:t>title</a:t>
            </a:r>
            <a:r>
              <a:rPr lang="nl-NL">
                <a:sym typeface="Wingdings" panose="05000000000000000000" pitchFamily="2" charset="2"/>
              </a:rPr>
              <a:t> </a:t>
            </a:r>
            <a:r>
              <a:rPr lang="nl-NL" err="1">
                <a:sym typeface="Wingdings" panose="05000000000000000000" pitchFamily="2" charset="2"/>
              </a:rPr>
              <a:t>from</a:t>
            </a:r>
            <a:r>
              <a:rPr lang="nl-NL">
                <a:sym typeface="Wingdings" panose="05000000000000000000" pitchFamily="2" charset="2"/>
              </a:rPr>
              <a:t> slide 10 in </a:t>
            </a:r>
            <a:r>
              <a:rPr lang="nl-NL" err="1">
                <a:sym typeface="Wingdings" panose="05000000000000000000" pitchFamily="2" charset="2"/>
              </a:rPr>
              <a:t>the</a:t>
            </a:r>
            <a:r>
              <a:rPr lang="nl-NL">
                <a:sym typeface="Wingdings" panose="05000000000000000000" pitchFamily="2" charset="2"/>
              </a:rPr>
              <a:t> </a:t>
            </a:r>
            <a:r>
              <a:rPr lang="nl-NL" err="1">
                <a:sym typeface="Wingdings" panose="05000000000000000000" pitchFamily="2" charset="2"/>
              </a:rPr>
              <a:t>seperate</a:t>
            </a:r>
            <a:r>
              <a:rPr lang="nl-NL">
                <a:sym typeface="Wingdings" panose="05000000000000000000" pitchFamily="2" charset="2"/>
              </a:rPr>
              <a:t> element slide</a:t>
            </a:r>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11</a:t>
            </a:fld>
            <a:endParaRPr lang="en-NL"/>
          </a:p>
        </p:txBody>
      </p:sp>
    </p:spTree>
    <p:extLst>
      <p:ext uri="{BB962C8B-B14F-4D97-AF65-F5344CB8AC3E}">
        <p14:creationId xmlns:p14="http://schemas.microsoft.com/office/powerpoint/2010/main" val="3362163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Gabor</a:t>
            </a:r>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12</a:t>
            </a:fld>
            <a:endParaRPr lang="en-NL"/>
          </a:p>
        </p:txBody>
      </p:sp>
    </p:spTree>
    <p:extLst>
      <p:ext uri="{BB962C8B-B14F-4D97-AF65-F5344CB8AC3E}">
        <p14:creationId xmlns:p14="http://schemas.microsoft.com/office/powerpoint/2010/main" val="424614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Roos – change icon + </a:t>
            </a:r>
            <a:r>
              <a:rPr lang="nl-NL" err="1"/>
              <a:t>title</a:t>
            </a:r>
            <a:r>
              <a:rPr lang="nl-NL"/>
              <a:t> </a:t>
            </a:r>
            <a:r>
              <a:rPr lang="nl-NL" err="1"/>
              <a:t>from</a:t>
            </a:r>
            <a:r>
              <a:rPr lang="nl-NL"/>
              <a:t> element slide</a:t>
            </a:r>
          </a:p>
          <a:p>
            <a:endParaRPr lang="nl-NL"/>
          </a:p>
          <a:p>
            <a:r>
              <a:rPr lang="en-GB"/>
              <a:t>concerns certain AI systems to take account of the specific risks of manipulation they pose. Transparency obligations will apply for systems that (</a:t>
            </a:r>
            <a:r>
              <a:rPr lang="en-GB" err="1"/>
              <a:t>i</a:t>
            </a:r>
            <a:r>
              <a:rPr lang="en-GB"/>
              <a:t>) interact with humans, (ii) are used to detect emotions or determine association with (social) categories based on biometric data, or (iii) generate or manipulate content (‘deep fakes’). When persons interact with an AI system or their emotions or characteristics are recognised through automated means, people must be informed of that circumstance. If an AI system is used to generate or manipulate image, audio or video content that appreciably resembles authentic content, there should be an obligation to disclose that the content is generated through automated means, subject to EN 15 EN exceptions for legitimate purposes (law enforcement, freedom of expression). This allows persons to make informed choices or step back from a given situation.</a:t>
            </a:r>
          </a:p>
        </p:txBody>
      </p:sp>
      <p:sp>
        <p:nvSpPr>
          <p:cNvPr id="4" name="Slide Number Placeholder 3"/>
          <p:cNvSpPr>
            <a:spLocks noGrp="1"/>
          </p:cNvSpPr>
          <p:nvPr>
            <p:ph type="sldNum" sz="quarter" idx="5"/>
          </p:nvPr>
        </p:nvSpPr>
        <p:spPr/>
        <p:txBody>
          <a:bodyPr/>
          <a:lstStyle/>
          <a:p>
            <a:fld id="{04E466B8-9733-4F09-89E0-B3083F7F2D41}" type="slidenum">
              <a:rPr lang="en-NL" smtClean="0"/>
              <a:t>13</a:t>
            </a:fld>
            <a:endParaRPr lang="en-NL"/>
          </a:p>
        </p:txBody>
      </p:sp>
    </p:spTree>
    <p:extLst>
      <p:ext uri="{BB962C8B-B14F-4D97-AF65-F5344CB8AC3E}">
        <p14:creationId xmlns:p14="http://schemas.microsoft.com/office/powerpoint/2010/main" val="230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Roos – </a:t>
            </a:r>
            <a:r>
              <a:rPr lang="nl-NL" err="1"/>
              <a:t>Title</a:t>
            </a:r>
            <a:endParaRPr lang="nl-NL"/>
          </a:p>
          <a:p>
            <a:endParaRPr lang="nl-NL"/>
          </a:p>
          <a:p>
            <a:endParaRPr lang="nl-NL"/>
          </a:p>
          <a:p>
            <a:r>
              <a:rPr lang="en-GB" b="0" i="0">
                <a:solidFill>
                  <a:srgbClr val="202124"/>
                </a:solidFill>
                <a:effectLst/>
                <a:latin typeface="Google Sans"/>
              </a:rPr>
              <a:t>A regulatory sandbox is </a:t>
            </a:r>
            <a:r>
              <a:rPr lang="en-GB" b="0" i="0">
                <a:solidFill>
                  <a:srgbClr val="040C28"/>
                </a:solidFill>
                <a:effectLst/>
                <a:latin typeface="Google Sans"/>
              </a:rPr>
              <a:t>a tool allowing businesses to explore and experiment with new and innovative products, services or businesses under a regulator's supervision</a:t>
            </a:r>
            <a:r>
              <a:rPr lang="en-GB" b="0" i="0">
                <a:solidFill>
                  <a:srgbClr val="202124"/>
                </a:solidFill>
                <a:effectLst/>
                <a:latin typeface="Google Sans"/>
              </a:rPr>
              <a:t>.</a:t>
            </a:r>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14</a:t>
            </a:fld>
            <a:endParaRPr lang="en-NL"/>
          </a:p>
        </p:txBody>
      </p:sp>
    </p:spTree>
    <p:extLst>
      <p:ext uri="{BB962C8B-B14F-4D97-AF65-F5344CB8AC3E}">
        <p14:creationId xmlns:p14="http://schemas.microsoft.com/office/powerpoint/2010/main" val="3393684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Gabor</a:t>
            </a:r>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15</a:t>
            </a:fld>
            <a:endParaRPr lang="en-NL"/>
          </a:p>
        </p:txBody>
      </p:sp>
    </p:spTree>
    <p:extLst>
      <p:ext uri="{BB962C8B-B14F-4D97-AF65-F5344CB8AC3E}">
        <p14:creationId xmlns:p14="http://schemas.microsoft.com/office/powerpoint/2010/main" val="4270823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Slide </a:t>
            </a:r>
            <a:r>
              <a:rPr lang="nl-NL" err="1"/>
              <a:t>about</a:t>
            </a:r>
            <a:r>
              <a:rPr lang="nl-NL"/>
              <a:t> </a:t>
            </a:r>
            <a:r>
              <a:rPr lang="nl-NL" err="1"/>
              <a:t>programme</a:t>
            </a:r>
            <a:r>
              <a:rPr lang="nl-NL"/>
              <a:t> </a:t>
            </a:r>
            <a:r>
              <a:rPr lang="nl-NL" err="1"/>
              <a:t>that</a:t>
            </a:r>
            <a:r>
              <a:rPr lang="nl-NL"/>
              <a:t> financial services </a:t>
            </a:r>
            <a:r>
              <a:rPr lang="nl-NL" err="1"/>
              <a:t>need</a:t>
            </a:r>
            <a:r>
              <a:rPr lang="nl-NL"/>
              <a:t> </a:t>
            </a:r>
            <a:r>
              <a:rPr lang="nl-NL" err="1"/>
              <a:t>to</a:t>
            </a:r>
            <a:r>
              <a:rPr lang="nl-NL"/>
              <a:t> follow (steps or </a:t>
            </a:r>
            <a:r>
              <a:rPr lang="nl-NL" err="1"/>
              <a:t>something</a:t>
            </a:r>
            <a:r>
              <a:rPr lang="nl-NL"/>
              <a:t> </a:t>
            </a:r>
            <a:r>
              <a:rPr lang="nl-NL" err="1"/>
              <a:t>etc</a:t>
            </a:r>
            <a:r>
              <a:rPr lang="nl-NL"/>
              <a:t>) </a:t>
            </a:r>
            <a:r>
              <a:rPr lang="nl-NL">
                <a:sym typeface="Wingdings" panose="05000000000000000000" pitchFamily="2" charset="2"/>
              </a:rPr>
              <a:t> </a:t>
            </a:r>
            <a:r>
              <a:rPr lang="nl-NL" err="1">
                <a:sym typeface="Wingdings" panose="05000000000000000000" pitchFamily="2" charset="2"/>
              </a:rPr>
              <a:t>what</a:t>
            </a:r>
            <a:r>
              <a:rPr lang="nl-NL">
                <a:sym typeface="Wingdings" panose="05000000000000000000" pitchFamily="2" charset="2"/>
              </a:rPr>
              <a:t> </a:t>
            </a:r>
            <a:r>
              <a:rPr lang="nl-NL" err="1">
                <a:sym typeface="Wingdings" panose="05000000000000000000" pitchFamily="2" charset="2"/>
              </a:rPr>
              <a:t>should</a:t>
            </a:r>
            <a:r>
              <a:rPr lang="nl-NL">
                <a:sym typeface="Wingdings" panose="05000000000000000000" pitchFamily="2" charset="2"/>
              </a:rPr>
              <a:t> financial </a:t>
            </a:r>
            <a:r>
              <a:rPr lang="nl-NL" err="1">
                <a:sym typeface="Wingdings" panose="05000000000000000000" pitchFamily="2" charset="2"/>
              </a:rPr>
              <a:t>institutions</a:t>
            </a:r>
            <a:r>
              <a:rPr lang="nl-NL">
                <a:sym typeface="Wingdings" panose="05000000000000000000" pitchFamily="2" charset="2"/>
              </a:rPr>
              <a:t> do </a:t>
            </a:r>
          </a:p>
          <a:p>
            <a:endParaRPr lang="nl-NL">
              <a:sym typeface="Wingdings" panose="05000000000000000000" pitchFamily="2" charset="2"/>
            </a:endParaRPr>
          </a:p>
          <a:p>
            <a:r>
              <a:rPr lang="nl-NL">
                <a:sym typeface="Wingdings" panose="05000000000000000000" pitchFamily="2" charset="2"/>
              </a:rPr>
              <a:t>Gabor</a:t>
            </a:r>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16</a:t>
            </a:fld>
            <a:endParaRPr lang="en-NL"/>
          </a:p>
        </p:txBody>
      </p:sp>
    </p:spTree>
    <p:extLst>
      <p:ext uri="{BB962C8B-B14F-4D97-AF65-F5344CB8AC3E}">
        <p14:creationId xmlns:p14="http://schemas.microsoft.com/office/powerpoint/2010/main" val="3243471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17</a:t>
            </a:fld>
            <a:endParaRPr lang="en-NL"/>
          </a:p>
        </p:txBody>
      </p:sp>
    </p:spTree>
    <p:extLst>
      <p:ext uri="{BB962C8B-B14F-4D97-AF65-F5344CB8AC3E}">
        <p14:creationId xmlns:p14="http://schemas.microsoft.com/office/powerpoint/2010/main" val="62834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b="0" i="0">
                <a:solidFill>
                  <a:srgbClr val="374151"/>
                </a:solidFill>
                <a:effectLst/>
              </a:rPr>
              <a:t>Roos</a:t>
            </a:r>
          </a:p>
          <a:p>
            <a:endParaRPr lang="en-GB"/>
          </a:p>
          <a:p>
            <a:pPr marL="0" indent="0" algn="just">
              <a:lnSpc>
                <a:spcPct val="110000"/>
              </a:lnSpc>
              <a:buNone/>
            </a:pPr>
            <a:r>
              <a:rPr lang="en-US" sz="1200" b="0" i="0">
                <a:solidFill>
                  <a:srgbClr val="5D5D5D"/>
                </a:solidFill>
                <a:effectLst/>
              </a:rPr>
              <a:t>The EU Artificial Intelligence Act has significant implications for the financial industry. Financial institutions extensively use AI technologies for various applications, including fraud detection, risk assessment, algorithmic trading, and customer service. The act will require financial institutions to ensure compliance with the regulatory requirements, such as risk management, transparency, and human oversight, when using AI systems.</a:t>
            </a:r>
          </a:p>
          <a:p>
            <a:pPr marL="0" indent="0" algn="just">
              <a:lnSpc>
                <a:spcPct val="110000"/>
              </a:lnSpc>
              <a:buNone/>
            </a:pPr>
            <a:r>
              <a:rPr lang="en-US" sz="1200" b="0" i="0">
                <a:solidFill>
                  <a:srgbClr val="5D5D5D"/>
                </a:solidFill>
                <a:effectLst/>
              </a:rPr>
              <a:t>Some key provisions relevant to the financial industry include: </a:t>
            </a:r>
          </a:p>
          <a:p>
            <a:pPr marL="0" indent="0" algn="just">
              <a:lnSpc>
                <a:spcPct val="110000"/>
              </a:lnSpc>
              <a:buNone/>
            </a:pPr>
            <a:r>
              <a:rPr lang="en-US" sz="1200" b="0" i="0">
                <a:solidFill>
                  <a:srgbClr val="5D5D5D"/>
                </a:solidFill>
                <a:effectLst/>
              </a:rPr>
              <a:t>High-risk AI systems: Financial institutions using AI systems considered high-risk, such as credit scoring or loan granting, will have to adhere to additional obligations, including conformity assessments, data quality and traceability, human oversight, and record-keeping.</a:t>
            </a:r>
          </a:p>
          <a:p>
            <a:pPr marL="0" indent="0" algn="just">
              <a:lnSpc>
                <a:spcPct val="110000"/>
              </a:lnSpc>
              <a:buNone/>
            </a:pPr>
            <a:r>
              <a:rPr lang="en-US" sz="1200" b="0" i="0">
                <a:solidFill>
                  <a:srgbClr val="5D5D5D"/>
                </a:solidFill>
                <a:effectLst/>
              </a:rPr>
              <a:t>Transparency and </a:t>
            </a:r>
            <a:r>
              <a:rPr lang="en-US" sz="1200" b="0" i="0" err="1">
                <a:solidFill>
                  <a:srgbClr val="5D5D5D"/>
                </a:solidFill>
                <a:effectLst/>
              </a:rPr>
              <a:t>explainability</a:t>
            </a:r>
            <a:r>
              <a:rPr lang="en-US" sz="1200" b="0" i="0">
                <a:solidFill>
                  <a:srgbClr val="5D5D5D"/>
                </a:solidFill>
                <a:effectLst/>
              </a:rPr>
              <a:t>: Financial institutions will need to ensure that AI systems used in decision-making processes are transparent, explainable, and capable of providing appropriate information to users.</a:t>
            </a:r>
          </a:p>
          <a:p>
            <a:pPr marL="0" indent="0" algn="just">
              <a:lnSpc>
                <a:spcPct val="110000"/>
              </a:lnSpc>
              <a:buNone/>
            </a:pPr>
            <a:r>
              <a:rPr lang="en-US" sz="1200" b="0" i="0">
                <a:solidFill>
                  <a:srgbClr val="5D5D5D"/>
                </a:solidFill>
                <a:effectLst/>
              </a:rPr>
              <a:t>Data quality and bias: The act emphasizes the importance of using unbiased and high-quality data, particularly in financial contexts, to minimize the potential for discriminatory outcomes in AI systems.</a:t>
            </a:r>
          </a:p>
          <a:p>
            <a:pPr marL="0" indent="0" algn="just">
              <a:lnSpc>
                <a:spcPct val="110000"/>
              </a:lnSpc>
              <a:buNone/>
            </a:pPr>
            <a:r>
              <a:rPr lang="en-US" sz="1200" b="0" i="0">
                <a:solidFill>
                  <a:srgbClr val="5D5D5D"/>
                </a:solidFill>
                <a:effectLst/>
              </a:rPr>
              <a:t>Penalties and fines: Non-compliance with the act's provisions may result in significant penalties and fines, which could have financial implications for the industry.</a:t>
            </a:r>
          </a:p>
          <a:p>
            <a:pPr marL="0" indent="0" algn="just">
              <a:lnSpc>
                <a:spcPct val="110000"/>
              </a:lnSpc>
              <a:buNone/>
            </a:pPr>
            <a:r>
              <a:rPr lang="en-US" sz="1200" b="0" i="0">
                <a:solidFill>
                  <a:srgbClr val="5D5D5D"/>
                </a:solidFill>
                <a:effectLst/>
              </a:rPr>
              <a:t>Low-risk AI: very limited transparency obligations will be imposed</a:t>
            </a:r>
          </a:p>
          <a:p>
            <a:pPr marL="0" indent="0" algn="just">
              <a:lnSpc>
                <a:spcPct val="110000"/>
              </a:lnSpc>
              <a:buNone/>
            </a:pPr>
            <a:r>
              <a:rPr lang="en-US" sz="1200" b="0" i="0">
                <a:solidFill>
                  <a:srgbClr val="5D5D5D"/>
                </a:solidFill>
                <a:effectLst/>
              </a:rPr>
              <a:t>High-risk AI: many transparency obligations will be imposed: high quality data, documentation, traceability, transparency, human oversight, accuracy and robustness are necessary.</a:t>
            </a:r>
          </a:p>
          <a:p>
            <a:pPr marL="0" indent="0" algn="just">
              <a:lnSpc>
                <a:spcPct val="110000"/>
              </a:lnSpc>
              <a:buNone/>
            </a:pPr>
            <a:r>
              <a:rPr lang="en-US" sz="1200" b="1">
                <a:solidFill>
                  <a:srgbClr val="5D5D5D"/>
                </a:solidFill>
              </a:rPr>
              <a:t>HIRE US </a:t>
            </a:r>
            <a:r>
              <a:rPr lang="en-US" sz="1200" b="1">
                <a:solidFill>
                  <a:srgbClr val="5D5D5D"/>
                </a:solidFill>
                <a:sym typeface="Wingdings" panose="05000000000000000000" pitchFamily="2" charset="2"/>
              </a:rPr>
              <a:t> TWO SENTENCES OR SO</a:t>
            </a:r>
          </a:p>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18</a:t>
            </a:fld>
            <a:endParaRPr lang="en-NL"/>
          </a:p>
        </p:txBody>
      </p:sp>
    </p:spTree>
    <p:extLst>
      <p:ext uri="{BB962C8B-B14F-4D97-AF65-F5344CB8AC3E}">
        <p14:creationId xmlns:p14="http://schemas.microsoft.com/office/powerpoint/2010/main" val="209018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04E466B8-9733-4F09-89E0-B3083F7F2D41}" type="slidenum">
              <a:rPr lang="en-NL" smtClean="0"/>
              <a:t>3</a:t>
            </a:fld>
            <a:endParaRPr lang="en-NL"/>
          </a:p>
        </p:txBody>
      </p:sp>
    </p:spTree>
    <p:extLst>
      <p:ext uri="{BB962C8B-B14F-4D97-AF65-F5344CB8AC3E}">
        <p14:creationId xmlns:p14="http://schemas.microsoft.com/office/powerpoint/2010/main" val="15904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Gabi</a:t>
            </a:r>
          </a:p>
          <a:p>
            <a:endParaRPr lang="en-GB"/>
          </a:p>
          <a:p>
            <a:r>
              <a:rPr lang="en-GB"/>
              <a:t>See what we should do with sources </a:t>
            </a:r>
            <a:r>
              <a:rPr lang="en-GB">
                <a:sym typeface="Wingdings" panose="05000000000000000000" pitchFamily="2" charset="2"/>
              </a:rPr>
              <a:t> should we cite?</a:t>
            </a:r>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4</a:t>
            </a:fld>
            <a:endParaRPr lang="en-NL"/>
          </a:p>
        </p:txBody>
      </p:sp>
    </p:spTree>
    <p:extLst>
      <p:ext uri="{BB962C8B-B14F-4D97-AF65-F5344CB8AC3E}">
        <p14:creationId xmlns:p14="http://schemas.microsoft.com/office/powerpoint/2010/main" val="11627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Roos</a:t>
            </a:r>
          </a:p>
          <a:p>
            <a:endParaRPr lang="en-GB"/>
          </a:p>
          <a:p>
            <a:r>
              <a:rPr lang="en-GB"/>
              <a:t>Book: the executive guide to artificial intelligence – how to identify and implement applications for AI in your organization (Andrew Burgess)</a:t>
            </a:r>
          </a:p>
          <a:p>
            <a:endParaRPr lang="en-GB"/>
          </a:p>
          <a:p>
            <a:r>
              <a:rPr lang="en-US"/>
              <a:t>https://sitn.hms.harvard.edu/flash/2017/history-artificial-intelligence/</a:t>
            </a:r>
          </a:p>
          <a:p>
            <a:endParaRPr lang="en-US"/>
          </a:p>
          <a:p>
            <a:r>
              <a:rPr lang="en-US"/>
              <a:t>The history goes back over 50 years and includes periods of stagnation (referred to as ‘AI Winters’) as well as acceleration. It is worth providing a short history of AI so that the developments of today, which really is AI’s big moment in the sun, can be put into context.</a:t>
            </a:r>
          </a:p>
          <a:p>
            <a:endParaRPr lang="en-US"/>
          </a:p>
          <a:p>
            <a:pPr marL="171450" indent="-171450">
              <a:buFontTx/>
              <a:buChar char="-"/>
            </a:pPr>
            <a:r>
              <a:rPr lang="en-US"/>
              <a:t>Term was coined by John McCarthy, professor from Stanford University -&gt; summer of 1959</a:t>
            </a:r>
          </a:p>
          <a:p>
            <a:pPr marL="171450" indent="-171450">
              <a:buFontTx/>
              <a:buChar char="-"/>
            </a:pPr>
            <a:r>
              <a:rPr lang="en-US" b="1"/>
              <a:t>AI Winter 1</a:t>
            </a:r>
            <a:r>
              <a:rPr lang="en-US"/>
              <a:t>: 1974 – 1980</a:t>
            </a:r>
          </a:p>
          <a:p>
            <a:pPr marL="171450" indent="-171450">
              <a:buFont typeface="Wingdings" panose="05000000000000000000" pitchFamily="2" charset="2"/>
              <a:buChar char="Ø"/>
            </a:pPr>
            <a:r>
              <a:rPr lang="en-US"/>
              <a:t>Triggered by over-inflated expectations and the withdrawal of funding</a:t>
            </a:r>
          </a:p>
          <a:p>
            <a:pPr marL="171450" indent="-171450">
              <a:buFont typeface="Wingdings" panose="05000000000000000000" pitchFamily="2" charset="2"/>
              <a:buChar char="Ø"/>
            </a:pPr>
            <a:r>
              <a:rPr lang="en-GB"/>
              <a:t>Three events: </a:t>
            </a:r>
          </a:p>
          <a:p>
            <a:pPr marL="228600" indent="-228600">
              <a:buFont typeface="Wingdings" panose="05000000000000000000" pitchFamily="2" charset="2"/>
              <a:buAutoNum type="arabicParenR"/>
            </a:pPr>
            <a:r>
              <a:rPr lang="en-GB"/>
              <a:t>a 1973 report by Sir James </a:t>
            </a:r>
            <a:r>
              <a:rPr lang="en-GB" err="1"/>
              <a:t>Lighthill</a:t>
            </a:r>
            <a:r>
              <a:rPr lang="en-GB"/>
              <a:t> for the UK Government which criticised the ‘grandiose objectives’ of the AI community and its failure to get anywhere near reaching those objectives; </a:t>
            </a:r>
          </a:p>
          <a:p>
            <a:pPr marL="228600" indent="-228600">
              <a:buFont typeface="Wingdings" panose="05000000000000000000" pitchFamily="2" charset="2"/>
              <a:buAutoNum type="arabicParenR"/>
            </a:pPr>
            <a:r>
              <a:rPr lang="en-GB"/>
              <a:t>and in the United States where the Mansfield Amendment required the Advanced Research Projects Agency (ARPA, now known as DARPA) to only fund projects with clear missions and objectives, particularly relating to defence, which AI at the time couldn’t satisfy; </a:t>
            </a:r>
          </a:p>
          <a:p>
            <a:pPr marL="228600" indent="-228600">
              <a:buFont typeface="Wingdings" panose="05000000000000000000" pitchFamily="2" charset="2"/>
              <a:buAutoNum type="arabicParenR"/>
            </a:pPr>
            <a:r>
              <a:rPr lang="en-GB"/>
              <a:t>and the perceived failure of a key project for ARPA that would have allowed fighter pilots to talk to their planes. These events meant that much of the funding was withdrawn and AI became unfashionable.</a:t>
            </a:r>
          </a:p>
          <a:p>
            <a:pPr marL="228600" indent="-228600">
              <a:buFont typeface="Wingdings" panose="05000000000000000000" pitchFamily="2" charset="2"/>
              <a:buAutoNum type="arabicParenR"/>
            </a:pPr>
            <a:endParaRPr lang="en-GB"/>
          </a:p>
          <a:p>
            <a:pPr marL="171450" indent="-171450">
              <a:buFontTx/>
              <a:buChar char="-"/>
            </a:pPr>
            <a:r>
              <a:rPr lang="en-GB" b="1"/>
              <a:t>AI Winter 2:</a:t>
            </a:r>
            <a:r>
              <a:rPr lang="en-GB" b="0"/>
              <a:t> 1987 – 1993</a:t>
            </a:r>
          </a:p>
          <a:p>
            <a:pPr marL="171450" indent="-171450">
              <a:buFont typeface="Wingdings" panose="05000000000000000000" pitchFamily="2" charset="2"/>
              <a:buChar char="Ø"/>
            </a:pPr>
            <a:r>
              <a:rPr lang="en-GB" b="0"/>
              <a:t>Triggered by over-inflated expectations and the withdrawal of funding as well</a:t>
            </a:r>
          </a:p>
          <a:p>
            <a:pPr marL="171450" indent="-171450">
              <a:buFont typeface="Wingdings" panose="05000000000000000000" pitchFamily="2" charset="2"/>
              <a:buChar char="Ø"/>
            </a:pPr>
            <a:r>
              <a:rPr lang="en-GB" b="0"/>
              <a:t>Mainly </a:t>
            </a:r>
            <a:r>
              <a:rPr lang="nl-NL" b="0" err="1"/>
              <a:t>due</a:t>
            </a:r>
            <a:r>
              <a:rPr lang="nl-NL" b="0"/>
              <a:t> </a:t>
            </a:r>
            <a:r>
              <a:rPr lang="nl-NL" b="0" err="1"/>
              <a:t>to</a:t>
            </a:r>
            <a:r>
              <a:rPr lang="nl-NL" b="0"/>
              <a:t> </a:t>
            </a:r>
            <a:r>
              <a:rPr lang="nl-NL" b="0" err="1"/>
              <a:t>the</a:t>
            </a:r>
            <a:r>
              <a:rPr lang="nl-NL" b="0"/>
              <a:t> failure of ‘expert systems’ </a:t>
            </a:r>
            <a:r>
              <a:rPr lang="nl-NL" b="0" err="1"/>
              <a:t>to</a:t>
            </a:r>
            <a:r>
              <a:rPr lang="nl-NL" b="0"/>
              <a:t> meet </a:t>
            </a:r>
            <a:r>
              <a:rPr lang="nl-NL" b="0" err="1"/>
              <a:t>their</a:t>
            </a:r>
            <a:r>
              <a:rPr lang="nl-NL" b="0"/>
              <a:t> over-</a:t>
            </a:r>
            <a:r>
              <a:rPr lang="nl-NL" b="0" err="1"/>
              <a:t>inflated</a:t>
            </a:r>
            <a:r>
              <a:rPr lang="nl-NL" b="0"/>
              <a:t> </a:t>
            </a:r>
            <a:r>
              <a:rPr lang="nl-NL" b="0" err="1"/>
              <a:t>expectations</a:t>
            </a:r>
            <a:r>
              <a:rPr lang="nl-NL" b="0"/>
              <a:t> in 1985, </a:t>
            </a:r>
            <a:r>
              <a:rPr lang="nl-NL" b="0" err="1"/>
              <a:t>when</a:t>
            </a:r>
            <a:r>
              <a:rPr lang="nl-NL" b="0"/>
              <a:t> </a:t>
            </a:r>
            <a:r>
              <a:rPr lang="nl-NL" b="0" err="1"/>
              <a:t>billions</a:t>
            </a:r>
            <a:r>
              <a:rPr lang="nl-NL" b="0"/>
              <a:t> of dollars </a:t>
            </a:r>
            <a:r>
              <a:rPr lang="nl-NL" b="0" err="1"/>
              <a:t>were</a:t>
            </a:r>
            <a:r>
              <a:rPr lang="nl-NL" b="0"/>
              <a:t> </a:t>
            </a:r>
            <a:r>
              <a:rPr lang="nl-NL" b="0" err="1"/>
              <a:t>being</a:t>
            </a:r>
            <a:r>
              <a:rPr lang="nl-NL" b="0"/>
              <a:t> </a:t>
            </a:r>
            <a:r>
              <a:rPr lang="nl-NL" b="0" err="1"/>
              <a:t>spent</a:t>
            </a:r>
            <a:r>
              <a:rPr lang="nl-NL" b="0"/>
              <a:t> </a:t>
            </a:r>
            <a:r>
              <a:rPr lang="nl-NL" b="0" err="1"/>
              <a:t>by</a:t>
            </a:r>
            <a:r>
              <a:rPr lang="nl-NL" b="0"/>
              <a:t> </a:t>
            </a:r>
            <a:r>
              <a:rPr lang="nl-NL" b="0" err="1"/>
              <a:t>corporations</a:t>
            </a:r>
            <a:r>
              <a:rPr lang="nl-NL" b="0"/>
              <a:t> on </a:t>
            </a:r>
            <a:r>
              <a:rPr lang="nl-NL" b="0" err="1"/>
              <a:t>the</a:t>
            </a:r>
            <a:r>
              <a:rPr lang="nl-NL" b="0"/>
              <a:t> </a:t>
            </a:r>
            <a:r>
              <a:rPr lang="nl-NL" b="0" err="1"/>
              <a:t>technology</a:t>
            </a:r>
            <a:r>
              <a:rPr lang="nl-NL" b="0"/>
              <a:t>. </a:t>
            </a:r>
            <a:r>
              <a:rPr lang="nl-NL" b="0" err="1"/>
              <a:t>They</a:t>
            </a:r>
            <a:r>
              <a:rPr lang="nl-NL" b="0"/>
              <a:t> </a:t>
            </a:r>
            <a:r>
              <a:rPr lang="nl-NL" b="0" err="1"/>
              <a:t>were</a:t>
            </a:r>
            <a:r>
              <a:rPr lang="nl-NL" b="0"/>
              <a:t> </a:t>
            </a:r>
            <a:r>
              <a:rPr lang="nl-NL" b="0" err="1"/>
              <a:t>difficult</a:t>
            </a:r>
            <a:r>
              <a:rPr lang="nl-NL" b="0"/>
              <a:t> </a:t>
            </a:r>
            <a:r>
              <a:rPr lang="nl-NL" b="0" err="1"/>
              <a:t>to</a:t>
            </a:r>
            <a:r>
              <a:rPr lang="nl-NL" b="0"/>
              <a:t> </a:t>
            </a:r>
            <a:r>
              <a:rPr lang="nl-NL" b="0" err="1"/>
              <a:t>build</a:t>
            </a:r>
            <a:r>
              <a:rPr lang="nl-NL" b="0"/>
              <a:t> </a:t>
            </a:r>
            <a:r>
              <a:rPr lang="nl-NL" b="0" err="1"/>
              <a:t>and</a:t>
            </a:r>
            <a:r>
              <a:rPr lang="nl-NL" b="0"/>
              <a:t> run, making </a:t>
            </a:r>
            <a:r>
              <a:rPr lang="nl-NL" b="0" err="1"/>
              <a:t>them</a:t>
            </a:r>
            <a:r>
              <a:rPr lang="nl-NL" b="0"/>
              <a:t> </a:t>
            </a:r>
            <a:r>
              <a:rPr lang="nl-NL" b="0" err="1"/>
              <a:t>overly</a:t>
            </a:r>
            <a:r>
              <a:rPr lang="nl-NL" b="0"/>
              <a:t> </a:t>
            </a:r>
            <a:r>
              <a:rPr lang="nl-NL" b="0" err="1"/>
              <a:t>expensive</a:t>
            </a:r>
            <a:r>
              <a:rPr lang="nl-NL" b="0"/>
              <a:t> </a:t>
            </a:r>
            <a:r>
              <a:rPr lang="nl-NL" b="0" err="1"/>
              <a:t>which</a:t>
            </a:r>
            <a:r>
              <a:rPr lang="nl-NL" b="0"/>
              <a:t> made </a:t>
            </a:r>
            <a:r>
              <a:rPr lang="nl-NL" b="0" err="1"/>
              <a:t>them</a:t>
            </a:r>
            <a:r>
              <a:rPr lang="nl-NL" b="0"/>
              <a:t> </a:t>
            </a:r>
            <a:r>
              <a:rPr lang="nl-NL" b="0" err="1"/>
              <a:t>fall</a:t>
            </a:r>
            <a:r>
              <a:rPr lang="nl-NL" b="0"/>
              <a:t> out of flavour.</a:t>
            </a:r>
          </a:p>
          <a:p>
            <a:pPr marL="171450" indent="-171450">
              <a:buFont typeface="Wingdings" panose="05000000000000000000" pitchFamily="2" charset="2"/>
              <a:buChar char="Ø"/>
            </a:pPr>
            <a:endParaRPr lang="nl-NL" b="0"/>
          </a:p>
          <a:p>
            <a:pPr marL="0" indent="0">
              <a:buFont typeface="Wingdings" panose="05000000000000000000" pitchFamily="2" charset="2"/>
              <a:buNone/>
            </a:pPr>
            <a:r>
              <a:rPr lang="nl-NL" b="1" u="sng"/>
              <a:t>SO WHY NOW?</a:t>
            </a:r>
          </a:p>
          <a:p>
            <a:pPr marL="171450" indent="-171450">
              <a:buFontTx/>
              <a:buChar char="-"/>
            </a:pPr>
            <a:r>
              <a:rPr lang="nl-NL" b="0"/>
              <a:t>Is </a:t>
            </a:r>
            <a:r>
              <a:rPr lang="nl-NL" b="0" err="1"/>
              <a:t>the</a:t>
            </a:r>
            <a:r>
              <a:rPr lang="nl-NL" b="0"/>
              <a:t> </a:t>
            </a:r>
            <a:r>
              <a:rPr lang="nl-NL" b="0" err="1"/>
              <a:t>current</a:t>
            </a:r>
            <a:r>
              <a:rPr lang="nl-NL" b="0"/>
              <a:t> boom in AI </a:t>
            </a:r>
            <a:r>
              <a:rPr lang="nl-NL" b="0" err="1"/>
              <a:t>just</a:t>
            </a:r>
            <a:r>
              <a:rPr lang="nl-NL" b="0"/>
              <a:t> </a:t>
            </a:r>
            <a:r>
              <a:rPr lang="nl-NL" b="0" err="1"/>
              <a:t>another</a:t>
            </a:r>
            <a:r>
              <a:rPr lang="nl-NL" b="0"/>
              <a:t> case of over-</a:t>
            </a:r>
            <a:r>
              <a:rPr lang="nl-NL" b="0" err="1"/>
              <a:t>inflated</a:t>
            </a:r>
            <a:r>
              <a:rPr lang="nl-NL" b="0"/>
              <a:t> </a:t>
            </a:r>
            <a:r>
              <a:rPr lang="nl-NL" b="0" err="1"/>
              <a:t>expectations</a:t>
            </a:r>
            <a:r>
              <a:rPr lang="nl-NL" b="0"/>
              <a:t>? </a:t>
            </a:r>
            <a:r>
              <a:rPr lang="nl-NL" b="0" err="1"/>
              <a:t>What</a:t>
            </a:r>
            <a:r>
              <a:rPr lang="nl-NL" b="0"/>
              <a:t> is </a:t>
            </a:r>
            <a:r>
              <a:rPr lang="nl-NL" b="0" err="1"/>
              <a:t>driving</a:t>
            </a:r>
            <a:r>
              <a:rPr lang="nl-NL" b="0"/>
              <a:t> </a:t>
            </a:r>
            <a:r>
              <a:rPr lang="nl-NL" b="0" err="1"/>
              <a:t>the</a:t>
            </a:r>
            <a:r>
              <a:rPr lang="nl-NL" b="0"/>
              <a:t> </a:t>
            </a:r>
            <a:r>
              <a:rPr lang="nl-NL" b="0" err="1"/>
              <a:t>current</a:t>
            </a:r>
            <a:r>
              <a:rPr lang="nl-NL" b="0"/>
              <a:t> AI wave? </a:t>
            </a:r>
            <a:r>
              <a:rPr lang="nl-NL" b="0" err="1"/>
              <a:t>Why</a:t>
            </a:r>
            <a:r>
              <a:rPr lang="nl-NL" b="0"/>
              <a:t> </a:t>
            </a:r>
            <a:r>
              <a:rPr lang="nl-NL" b="0" err="1"/>
              <a:t>this</a:t>
            </a:r>
            <a:r>
              <a:rPr lang="nl-NL" b="0"/>
              <a:t> time </a:t>
            </a:r>
            <a:r>
              <a:rPr lang="nl-NL" b="0" err="1"/>
              <a:t>could</a:t>
            </a:r>
            <a:r>
              <a:rPr lang="nl-NL" b="0"/>
              <a:t> </a:t>
            </a:r>
            <a:r>
              <a:rPr lang="nl-NL" b="0" err="1"/>
              <a:t>be</a:t>
            </a:r>
            <a:r>
              <a:rPr lang="nl-NL" b="0"/>
              <a:t> different </a:t>
            </a:r>
            <a:r>
              <a:rPr lang="nl-NL" b="0" err="1"/>
              <a:t>for</a:t>
            </a:r>
            <a:r>
              <a:rPr lang="nl-NL" b="0"/>
              <a:t> AI:</a:t>
            </a:r>
          </a:p>
          <a:p>
            <a:pPr marL="228600" indent="-228600">
              <a:buFontTx/>
              <a:buAutoNum type="arabicParenR"/>
            </a:pPr>
            <a:r>
              <a:rPr lang="nl-NL" b="0" err="1"/>
              <a:t>Role</a:t>
            </a:r>
            <a:r>
              <a:rPr lang="nl-NL" b="0"/>
              <a:t> of big data </a:t>
            </a:r>
            <a:r>
              <a:rPr lang="nl-NL" b="0">
                <a:sym typeface="Wingdings" panose="05000000000000000000" pitchFamily="2" charset="2"/>
              </a:rPr>
              <a:t> </a:t>
            </a:r>
            <a:r>
              <a:rPr lang="nl-NL" b="0" err="1">
                <a:sym typeface="Wingdings" panose="05000000000000000000" pitchFamily="2" charset="2"/>
              </a:rPr>
              <a:t>sheer</a:t>
            </a:r>
            <a:r>
              <a:rPr lang="nl-NL" b="0">
                <a:sym typeface="Wingdings" panose="05000000000000000000" pitchFamily="2" charset="2"/>
              </a:rPr>
              <a:t> volume of data </a:t>
            </a:r>
            <a:r>
              <a:rPr lang="nl-NL" b="0" err="1">
                <a:sym typeface="Wingdings" panose="05000000000000000000" pitchFamily="2" charset="2"/>
              </a:rPr>
              <a:t>that</a:t>
            </a:r>
            <a:r>
              <a:rPr lang="nl-NL" b="0">
                <a:sym typeface="Wingdings" panose="05000000000000000000" pitchFamily="2" charset="2"/>
              </a:rPr>
              <a:t> is </a:t>
            </a:r>
            <a:r>
              <a:rPr lang="nl-NL" b="0" err="1">
                <a:sym typeface="Wingdings" panose="05000000000000000000" pitchFamily="2" charset="2"/>
              </a:rPr>
              <a:t>now</a:t>
            </a:r>
            <a:r>
              <a:rPr lang="nl-NL" b="0">
                <a:sym typeface="Wingdings" panose="05000000000000000000" pitchFamily="2" charset="2"/>
              </a:rPr>
              <a:t> </a:t>
            </a:r>
            <a:r>
              <a:rPr lang="nl-NL" b="0" err="1">
                <a:sym typeface="Wingdings" panose="05000000000000000000" pitchFamily="2" charset="2"/>
              </a:rPr>
              <a:t>available</a:t>
            </a:r>
            <a:endParaRPr lang="nl-NL" b="0">
              <a:sym typeface="Wingdings" panose="05000000000000000000" pitchFamily="2" charset="2"/>
            </a:endParaRP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cheap</a:t>
            </a:r>
            <a:r>
              <a:rPr lang="nl-NL" b="0">
                <a:sym typeface="Wingdings" panose="05000000000000000000" pitchFamily="2" charset="2"/>
              </a:rPr>
              <a:t> storage  </a:t>
            </a:r>
            <a:r>
              <a:rPr lang="nl-NL" b="0" err="1">
                <a:sym typeface="Wingdings" panose="05000000000000000000" pitchFamily="2" charset="2"/>
              </a:rPr>
              <a:t>the</a:t>
            </a:r>
            <a:r>
              <a:rPr lang="nl-NL" b="0">
                <a:sym typeface="Wingdings" panose="05000000000000000000" pitchFamily="2" charset="2"/>
              </a:rPr>
              <a:t> data </a:t>
            </a:r>
            <a:r>
              <a:rPr lang="nl-NL" b="0" err="1">
                <a:sym typeface="Wingdings" panose="05000000000000000000" pitchFamily="2" charset="2"/>
              </a:rPr>
              <a:t>need</a:t>
            </a:r>
            <a:r>
              <a:rPr lang="nl-NL" b="0">
                <a:sym typeface="Wingdings" panose="05000000000000000000" pitchFamily="2" charset="2"/>
              </a:rPr>
              <a:t> </a:t>
            </a:r>
            <a:r>
              <a:rPr lang="nl-NL" b="0" err="1">
                <a:sym typeface="Wingdings" panose="05000000000000000000" pitchFamily="2" charset="2"/>
              </a:rPr>
              <a:t>to</a:t>
            </a:r>
            <a:r>
              <a:rPr lang="nl-NL" b="0">
                <a:sym typeface="Wingdings" panose="05000000000000000000" pitchFamily="2" charset="2"/>
              </a:rPr>
              <a:t> </a:t>
            </a:r>
            <a:r>
              <a:rPr lang="nl-NL" b="0" err="1">
                <a:sym typeface="Wingdings" panose="05000000000000000000" pitchFamily="2" charset="2"/>
              </a:rPr>
              <a:t>be</a:t>
            </a:r>
            <a:r>
              <a:rPr lang="nl-NL" b="0">
                <a:sym typeface="Wingdings" panose="05000000000000000000" pitchFamily="2" charset="2"/>
              </a:rPr>
              <a:t> </a:t>
            </a:r>
            <a:r>
              <a:rPr lang="nl-NL" b="0" err="1">
                <a:sym typeface="Wingdings" panose="05000000000000000000" pitchFamily="2" charset="2"/>
              </a:rPr>
              <a:t>stored</a:t>
            </a:r>
            <a:r>
              <a:rPr lang="nl-NL" b="0">
                <a:sym typeface="Wingdings" panose="05000000000000000000" pitchFamily="2" charset="2"/>
              </a:rPr>
              <a:t> </a:t>
            </a:r>
            <a:r>
              <a:rPr lang="nl-NL" b="0" err="1">
                <a:sym typeface="Wingdings" panose="05000000000000000000" pitchFamily="2" charset="2"/>
              </a:rPr>
              <a:t>somewhere</a:t>
            </a:r>
            <a:r>
              <a:rPr lang="nl-NL" b="0">
                <a:sym typeface="Wingdings" panose="05000000000000000000" pitchFamily="2" charset="2"/>
              </a:rPr>
              <a:t> </a:t>
            </a: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faster</a:t>
            </a:r>
            <a:r>
              <a:rPr lang="nl-NL" b="0">
                <a:sym typeface="Wingdings" panose="05000000000000000000" pitchFamily="2" charset="2"/>
              </a:rPr>
              <a:t> processors  processing </a:t>
            </a:r>
            <a:r>
              <a:rPr lang="nl-NL" b="0" err="1">
                <a:sym typeface="Wingdings" panose="05000000000000000000" pitchFamily="2" charset="2"/>
              </a:rPr>
              <a:t>all</a:t>
            </a:r>
            <a:r>
              <a:rPr lang="nl-NL" b="0">
                <a:sym typeface="Wingdings" panose="05000000000000000000" pitchFamily="2" charset="2"/>
              </a:rPr>
              <a:t> </a:t>
            </a:r>
            <a:r>
              <a:rPr lang="nl-NL" b="0" err="1">
                <a:sym typeface="Wingdings" panose="05000000000000000000" pitchFamily="2" charset="2"/>
              </a:rPr>
              <a:t>the</a:t>
            </a:r>
            <a:r>
              <a:rPr lang="nl-NL" b="0">
                <a:sym typeface="Wingdings" panose="05000000000000000000" pitchFamily="2" charset="2"/>
              </a:rPr>
              <a:t> big data sets</a:t>
            </a: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ubiquitous</a:t>
            </a:r>
            <a:r>
              <a:rPr lang="nl-NL" b="0">
                <a:sym typeface="Wingdings" panose="05000000000000000000" pitchFamily="2" charset="2"/>
              </a:rPr>
              <a:t> </a:t>
            </a:r>
            <a:r>
              <a:rPr lang="nl-NL" b="0" err="1">
                <a:sym typeface="Wingdings" panose="05000000000000000000" pitchFamily="2" charset="2"/>
              </a:rPr>
              <a:t>connectivity</a:t>
            </a:r>
            <a:r>
              <a:rPr lang="nl-NL" b="0">
                <a:sym typeface="Wingdings" panose="05000000000000000000" pitchFamily="2" charset="2"/>
              </a:rPr>
              <a:t>  internet, 4G, 5G, smartphones, etc.</a:t>
            </a:r>
          </a:p>
          <a:p>
            <a:pPr marL="228600" indent="-228600">
              <a:buFontTx/>
              <a:buAutoNum type="arabicParenR"/>
            </a:pPr>
            <a:r>
              <a:rPr lang="nl-NL" b="0">
                <a:sym typeface="Wingdings" panose="05000000000000000000" pitchFamily="2" charset="2"/>
              </a:rPr>
              <a:t>Cloud AI  </a:t>
            </a:r>
            <a:r>
              <a:rPr lang="nl-NL" b="0" err="1">
                <a:sym typeface="Wingdings" panose="05000000000000000000" pitchFamily="2" charset="2"/>
              </a:rPr>
              <a:t>where</a:t>
            </a:r>
            <a:r>
              <a:rPr lang="nl-NL" b="0">
                <a:sym typeface="Wingdings" panose="05000000000000000000" pitchFamily="2" charset="2"/>
              </a:rPr>
              <a:t> </a:t>
            </a:r>
            <a:r>
              <a:rPr lang="nl-NL" b="0" err="1">
                <a:sym typeface="Wingdings" panose="05000000000000000000" pitchFamily="2" charset="2"/>
              </a:rPr>
              <a:t>all</a:t>
            </a:r>
            <a:r>
              <a:rPr lang="nl-NL" b="0">
                <a:sym typeface="Wingdings" panose="05000000000000000000" pitchFamily="2" charset="2"/>
              </a:rPr>
              <a:t> </a:t>
            </a:r>
            <a:r>
              <a:rPr lang="nl-NL" b="0" err="1">
                <a:sym typeface="Wingdings" panose="05000000000000000000" pitchFamily="2" charset="2"/>
              </a:rPr>
              <a:t>four</a:t>
            </a:r>
            <a:r>
              <a:rPr lang="nl-NL" b="0">
                <a:sym typeface="Wingdings" panose="05000000000000000000" pitchFamily="2" charset="2"/>
              </a:rPr>
              <a:t> of these drivers </a:t>
            </a:r>
            <a:r>
              <a:rPr lang="nl-NL" b="0" err="1">
                <a:sym typeface="Wingdings" panose="05000000000000000000" pitchFamily="2" charset="2"/>
              </a:rPr>
              <a:t>come</a:t>
            </a:r>
            <a:r>
              <a:rPr lang="nl-NL" b="0">
                <a:sym typeface="Wingdings" panose="05000000000000000000" pitchFamily="2" charset="2"/>
              </a:rPr>
              <a:t> </a:t>
            </a:r>
            <a:r>
              <a:rPr lang="nl-NL" b="0" err="1">
                <a:sym typeface="Wingdings" panose="05000000000000000000" pitchFamily="2" charset="2"/>
              </a:rPr>
              <a:t>together</a:t>
            </a:r>
            <a:endParaRPr lang="nl-NL" b="0">
              <a:sym typeface="Wingdings" panose="05000000000000000000" pitchFamily="2" charset="2"/>
            </a:endParaRPr>
          </a:p>
          <a:p>
            <a:pPr marL="228600" indent="-228600">
              <a:buFontTx/>
              <a:buAutoNum type="arabicParenR"/>
            </a:pPr>
            <a:endParaRPr lang="nl-NL" b="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Insurance 2030—The impact of AI on the future of insurance | McKinsey</a:t>
            </a:r>
            <a:endParaRPr lang="en-US"/>
          </a:p>
          <a:p>
            <a:pPr marL="0" indent="0">
              <a:buFontTx/>
              <a:buNone/>
            </a:pPr>
            <a:endParaRPr lang="nl-NL" b="0">
              <a:sym typeface="Wingdings" panose="05000000000000000000" pitchFamily="2" charset="2"/>
            </a:endParaRPr>
          </a:p>
          <a:p>
            <a:pPr marL="228600" indent="-228600">
              <a:buFontTx/>
              <a:buAutoNum type="arabicParenR"/>
            </a:pPr>
            <a:endParaRPr lang="en-US"/>
          </a:p>
          <a:p>
            <a:endParaRPr lang="en-US"/>
          </a:p>
          <a:p>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5</a:t>
            </a:fld>
            <a:endParaRPr lang="en-NL"/>
          </a:p>
        </p:txBody>
      </p:sp>
    </p:spTree>
    <p:extLst>
      <p:ext uri="{BB962C8B-B14F-4D97-AF65-F5344CB8AC3E}">
        <p14:creationId xmlns:p14="http://schemas.microsoft.com/office/powerpoint/2010/main" val="560140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0"/>
              <a:t>ROOS</a:t>
            </a:r>
          </a:p>
          <a:p>
            <a:pPr marL="0" indent="0">
              <a:buFontTx/>
              <a:buNone/>
            </a:pPr>
            <a:endParaRPr lang="nl-NL" b="0"/>
          </a:p>
          <a:p>
            <a:pPr marL="0" indent="0">
              <a:buFontTx/>
              <a:buNone/>
            </a:pPr>
            <a:r>
              <a:rPr lang="nl-NL" b="0"/>
              <a:t>Is </a:t>
            </a:r>
            <a:r>
              <a:rPr lang="nl-NL" b="0" err="1"/>
              <a:t>the</a:t>
            </a:r>
            <a:r>
              <a:rPr lang="nl-NL" b="0"/>
              <a:t> </a:t>
            </a:r>
            <a:r>
              <a:rPr lang="nl-NL" b="0" err="1"/>
              <a:t>current</a:t>
            </a:r>
            <a:r>
              <a:rPr lang="nl-NL" b="0"/>
              <a:t> boom in AI </a:t>
            </a:r>
            <a:r>
              <a:rPr lang="nl-NL" b="0" err="1"/>
              <a:t>just</a:t>
            </a:r>
            <a:r>
              <a:rPr lang="nl-NL" b="0"/>
              <a:t> </a:t>
            </a:r>
            <a:r>
              <a:rPr lang="nl-NL" b="0" err="1"/>
              <a:t>another</a:t>
            </a:r>
            <a:r>
              <a:rPr lang="nl-NL" b="0"/>
              <a:t> case of over-</a:t>
            </a:r>
            <a:r>
              <a:rPr lang="nl-NL" b="0" err="1"/>
              <a:t>inflated</a:t>
            </a:r>
            <a:r>
              <a:rPr lang="nl-NL" b="0"/>
              <a:t> </a:t>
            </a:r>
            <a:r>
              <a:rPr lang="nl-NL" b="0" err="1"/>
              <a:t>expectations</a:t>
            </a:r>
            <a:r>
              <a:rPr lang="nl-NL" b="0"/>
              <a:t>? </a:t>
            </a:r>
            <a:r>
              <a:rPr lang="nl-NL" b="0" err="1"/>
              <a:t>What</a:t>
            </a:r>
            <a:r>
              <a:rPr lang="nl-NL" b="0"/>
              <a:t> is </a:t>
            </a:r>
            <a:r>
              <a:rPr lang="nl-NL" b="0" err="1"/>
              <a:t>driving</a:t>
            </a:r>
            <a:r>
              <a:rPr lang="nl-NL" b="0"/>
              <a:t> </a:t>
            </a:r>
            <a:r>
              <a:rPr lang="nl-NL" b="0" err="1"/>
              <a:t>the</a:t>
            </a:r>
            <a:r>
              <a:rPr lang="nl-NL" b="0"/>
              <a:t> </a:t>
            </a:r>
            <a:r>
              <a:rPr lang="nl-NL" b="0" err="1"/>
              <a:t>current</a:t>
            </a:r>
            <a:r>
              <a:rPr lang="nl-NL" b="0"/>
              <a:t> AI wave? </a:t>
            </a:r>
            <a:r>
              <a:rPr lang="nl-NL" b="0" err="1"/>
              <a:t>Why</a:t>
            </a:r>
            <a:r>
              <a:rPr lang="nl-NL" b="0"/>
              <a:t> </a:t>
            </a:r>
            <a:r>
              <a:rPr lang="nl-NL" b="0" err="1"/>
              <a:t>this</a:t>
            </a:r>
            <a:r>
              <a:rPr lang="nl-NL" b="0"/>
              <a:t> time </a:t>
            </a:r>
            <a:r>
              <a:rPr lang="nl-NL" b="0" err="1"/>
              <a:t>could</a:t>
            </a:r>
            <a:r>
              <a:rPr lang="nl-NL" b="0"/>
              <a:t> </a:t>
            </a:r>
            <a:r>
              <a:rPr lang="nl-NL" b="0" err="1"/>
              <a:t>be</a:t>
            </a:r>
            <a:r>
              <a:rPr lang="nl-NL" b="0"/>
              <a:t> different </a:t>
            </a:r>
            <a:r>
              <a:rPr lang="nl-NL" b="0" err="1"/>
              <a:t>for</a:t>
            </a:r>
            <a:r>
              <a:rPr lang="nl-NL" b="0"/>
              <a:t> AI:</a:t>
            </a:r>
          </a:p>
          <a:p>
            <a:pPr marL="228600" indent="-228600">
              <a:buFontTx/>
              <a:buAutoNum type="arabicParenR"/>
            </a:pPr>
            <a:r>
              <a:rPr lang="nl-NL" b="0" err="1"/>
              <a:t>Role</a:t>
            </a:r>
            <a:r>
              <a:rPr lang="nl-NL" b="0"/>
              <a:t> of big data </a:t>
            </a:r>
            <a:r>
              <a:rPr lang="nl-NL" b="0">
                <a:sym typeface="Wingdings" panose="05000000000000000000" pitchFamily="2" charset="2"/>
              </a:rPr>
              <a:t> </a:t>
            </a:r>
            <a:r>
              <a:rPr lang="nl-NL" b="0" err="1">
                <a:sym typeface="Wingdings" panose="05000000000000000000" pitchFamily="2" charset="2"/>
              </a:rPr>
              <a:t>sheer</a:t>
            </a:r>
            <a:r>
              <a:rPr lang="nl-NL" b="0">
                <a:sym typeface="Wingdings" panose="05000000000000000000" pitchFamily="2" charset="2"/>
              </a:rPr>
              <a:t> volume of data </a:t>
            </a:r>
            <a:r>
              <a:rPr lang="nl-NL" b="0" err="1">
                <a:sym typeface="Wingdings" panose="05000000000000000000" pitchFamily="2" charset="2"/>
              </a:rPr>
              <a:t>that</a:t>
            </a:r>
            <a:r>
              <a:rPr lang="nl-NL" b="0">
                <a:sym typeface="Wingdings" panose="05000000000000000000" pitchFamily="2" charset="2"/>
              </a:rPr>
              <a:t> is </a:t>
            </a:r>
            <a:r>
              <a:rPr lang="nl-NL" b="0" err="1">
                <a:sym typeface="Wingdings" panose="05000000000000000000" pitchFamily="2" charset="2"/>
              </a:rPr>
              <a:t>now</a:t>
            </a:r>
            <a:r>
              <a:rPr lang="nl-NL" b="0">
                <a:sym typeface="Wingdings" panose="05000000000000000000" pitchFamily="2" charset="2"/>
              </a:rPr>
              <a:t> </a:t>
            </a:r>
            <a:r>
              <a:rPr lang="nl-NL" b="0" err="1">
                <a:sym typeface="Wingdings" panose="05000000000000000000" pitchFamily="2" charset="2"/>
              </a:rPr>
              <a:t>available</a:t>
            </a:r>
            <a:endParaRPr lang="nl-NL" b="0">
              <a:sym typeface="Wingdings" panose="05000000000000000000" pitchFamily="2" charset="2"/>
            </a:endParaRP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cheap</a:t>
            </a:r>
            <a:r>
              <a:rPr lang="nl-NL" b="0">
                <a:sym typeface="Wingdings" panose="05000000000000000000" pitchFamily="2" charset="2"/>
              </a:rPr>
              <a:t> storage  </a:t>
            </a:r>
            <a:r>
              <a:rPr lang="nl-NL" b="0" err="1">
                <a:sym typeface="Wingdings" panose="05000000000000000000" pitchFamily="2" charset="2"/>
              </a:rPr>
              <a:t>the</a:t>
            </a:r>
            <a:r>
              <a:rPr lang="nl-NL" b="0">
                <a:sym typeface="Wingdings" panose="05000000000000000000" pitchFamily="2" charset="2"/>
              </a:rPr>
              <a:t> data </a:t>
            </a:r>
            <a:r>
              <a:rPr lang="nl-NL" b="0" err="1">
                <a:sym typeface="Wingdings" panose="05000000000000000000" pitchFamily="2" charset="2"/>
              </a:rPr>
              <a:t>need</a:t>
            </a:r>
            <a:r>
              <a:rPr lang="nl-NL" b="0">
                <a:sym typeface="Wingdings" panose="05000000000000000000" pitchFamily="2" charset="2"/>
              </a:rPr>
              <a:t> </a:t>
            </a:r>
            <a:r>
              <a:rPr lang="nl-NL" b="0" err="1">
                <a:sym typeface="Wingdings" panose="05000000000000000000" pitchFamily="2" charset="2"/>
              </a:rPr>
              <a:t>to</a:t>
            </a:r>
            <a:r>
              <a:rPr lang="nl-NL" b="0">
                <a:sym typeface="Wingdings" panose="05000000000000000000" pitchFamily="2" charset="2"/>
              </a:rPr>
              <a:t> </a:t>
            </a:r>
            <a:r>
              <a:rPr lang="nl-NL" b="0" err="1">
                <a:sym typeface="Wingdings" panose="05000000000000000000" pitchFamily="2" charset="2"/>
              </a:rPr>
              <a:t>be</a:t>
            </a:r>
            <a:r>
              <a:rPr lang="nl-NL" b="0">
                <a:sym typeface="Wingdings" panose="05000000000000000000" pitchFamily="2" charset="2"/>
              </a:rPr>
              <a:t> </a:t>
            </a:r>
            <a:r>
              <a:rPr lang="nl-NL" b="0" err="1">
                <a:sym typeface="Wingdings" panose="05000000000000000000" pitchFamily="2" charset="2"/>
              </a:rPr>
              <a:t>stored</a:t>
            </a:r>
            <a:r>
              <a:rPr lang="nl-NL" b="0">
                <a:sym typeface="Wingdings" panose="05000000000000000000" pitchFamily="2" charset="2"/>
              </a:rPr>
              <a:t> </a:t>
            </a:r>
            <a:r>
              <a:rPr lang="nl-NL" b="0" err="1">
                <a:sym typeface="Wingdings" panose="05000000000000000000" pitchFamily="2" charset="2"/>
              </a:rPr>
              <a:t>somewhere</a:t>
            </a:r>
            <a:r>
              <a:rPr lang="nl-NL" b="0">
                <a:sym typeface="Wingdings" panose="05000000000000000000" pitchFamily="2" charset="2"/>
              </a:rPr>
              <a:t> </a:t>
            </a: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faster</a:t>
            </a:r>
            <a:r>
              <a:rPr lang="nl-NL" b="0">
                <a:sym typeface="Wingdings" panose="05000000000000000000" pitchFamily="2" charset="2"/>
              </a:rPr>
              <a:t> processors  processing </a:t>
            </a:r>
            <a:r>
              <a:rPr lang="nl-NL" b="0" err="1">
                <a:sym typeface="Wingdings" panose="05000000000000000000" pitchFamily="2" charset="2"/>
              </a:rPr>
              <a:t>all</a:t>
            </a:r>
            <a:r>
              <a:rPr lang="nl-NL" b="0">
                <a:sym typeface="Wingdings" panose="05000000000000000000" pitchFamily="2" charset="2"/>
              </a:rPr>
              <a:t> </a:t>
            </a:r>
            <a:r>
              <a:rPr lang="nl-NL" b="0" err="1">
                <a:sym typeface="Wingdings" panose="05000000000000000000" pitchFamily="2" charset="2"/>
              </a:rPr>
              <a:t>the</a:t>
            </a:r>
            <a:r>
              <a:rPr lang="nl-NL" b="0">
                <a:sym typeface="Wingdings" panose="05000000000000000000" pitchFamily="2" charset="2"/>
              </a:rPr>
              <a:t> big data sets</a:t>
            </a:r>
          </a:p>
          <a:p>
            <a:pPr marL="228600" indent="-228600">
              <a:buFontTx/>
              <a:buAutoNum type="arabicParenR"/>
            </a:pPr>
            <a:r>
              <a:rPr lang="nl-NL" b="0" err="1">
                <a:sym typeface="Wingdings" panose="05000000000000000000" pitchFamily="2" charset="2"/>
              </a:rPr>
              <a:t>Role</a:t>
            </a:r>
            <a:r>
              <a:rPr lang="nl-NL" b="0">
                <a:sym typeface="Wingdings" panose="05000000000000000000" pitchFamily="2" charset="2"/>
              </a:rPr>
              <a:t> of </a:t>
            </a:r>
            <a:r>
              <a:rPr lang="nl-NL" b="0" err="1">
                <a:sym typeface="Wingdings" panose="05000000000000000000" pitchFamily="2" charset="2"/>
              </a:rPr>
              <a:t>ubiquitous</a:t>
            </a:r>
            <a:r>
              <a:rPr lang="nl-NL" b="0">
                <a:sym typeface="Wingdings" panose="05000000000000000000" pitchFamily="2" charset="2"/>
              </a:rPr>
              <a:t> </a:t>
            </a:r>
            <a:r>
              <a:rPr lang="nl-NL" b="0" err="1">
                <a:sym typeface="Wingdings" panose="05000000000000000000" pitchFamily="2" charset="2"/>
              </a:rPr>
              <a:t>connectivity</a:t>
            </a:r>
            <a:r>
              <a:rPr lang="nl-NL" b="0">
                <a:sym typeface="Wingdings" panose="05000000000000000000" pitchFamily="2" charset="2"/>
              </a:rPr>
              <a:t>  internet, 4G, 5G, smartphones, etc.</a:t>
            </a:r>
          </a:p>
          <a:p>
            <a:pPr marL="228600" indent="-228600">
              <a:buFontTx/>
              <a:buAutoNum type="arabicParenR"/>
            </a:pPr>
            <a:r>
              <a:rPr lang="nl-NL" b="0">
                <a:sym typeface="Wingdings" panose="05000000000000000000" pitchFamily="2" charset="2"/>
              </a:rPr>
              <a:t>Cloud AI  </a:t>
            </a:r>
            <a:r>
              <a:rPr lang="nl-NL" b="0" err="1">
                <a:sym typeface="Wingdings" panose="05000000000000000000" pitchFamily="2" charset="2"/>
              </a:rPr>
              <a:t>where</a:t>
            </a:r>
            <a:r>
              <a:rPr lang="nl-NL" b="0">
                <a:sym typeface="Wingdings" panose="05000000000000000000" pitchFamily="2" charset="2"/>
              </a:rPr>
              <a:t> </a:t>
            </a:r>
            <a:r>
              <a:rPr lang="nl-NL" b="0" err="1">
                <a:sym typeface="Wingdings" panose="05000000000000000000" pitchFamily="2" charset="2"/>
              </a:rPr>
              <a:t>all</a:t>
            </a:r>
            <a:r>
              <a:rPr lang="nl-NL" b="0">
                <a:sym typeface="Wingdings" panose="05000000000000000000" pitchFamily="2" charset="2"/>
              </a:rPr>
              <a:t> </a:t>
            </a:r>
            <a:r>
              <a:rPr lang="nl-NL" b="0" err="1">
                <a:sym typeface="Wingdings" panose="05000000000000000000" pitchFamily="2" charset="2"/>
              </a:rPr>
              <a:t>four</a:t>
            </a:r>
            <a:r>
              <a:rPr lang="nl-NL" b="0">
                <a:sym typeface="Wingdings" panose="05000000000000000000" pitchFamily="2" charset="2"/>
              </a:rPr>
              <a:t> of these drivers </a:t>
            </a:r>
            <a:r>
              <a:rPr lang="nl-NL" b="0" err="1">
                <a:sym typeface="Wingdings" panose="05000000000000000000" pitchFamily="2" charset="2"/>
              </a:rPr>
              <a:t>come</a:t>
            </a:r>
            <a:r>
              <a:rPr lang="nl-NL" b="0">
                <a:sym typeface="Wingdings" panose="05000000000000000000" pitchFamily="2" charset="2"/>
              </a:rPr>
              <a:t> </a:t>
            </a:r>
            <a:r>
              <a:rPr lang="nl-NL" b="0" err="1">
                <a:sym typeface="Wingdings" panose="05000000000000000000" pitchFamily="2" charset="2"/>
              </a:rPr>
              <a:t>together</a:t>
            </a:r>
            <a:endParaRPr lang="nl-NL" b="0">
              <a:sym typeface="Wingdings" panose="05000000000000000000" pitchFamily="2" charset="2"/>
            </a:endParaRPr>
          </a:p>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6</a:t>
            </a:fld>
            <a:endParaRPr lang="en-NL"/>
          </a:p>
        </p:txBody>
      </p:sp>
    </p:spTree>
    <p:extLst>
      <p:ext uri="{BB962C8B-B14F-4D97-AF65-F5344CB8AC3E}">
        <p14:creationId xmlns:p14="http://schemas.microsoft.com/office/powerpoint/2010/main" val="313659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ROOS </a:t>
            </a:r>
            <a:r>
              <a:rPr lang="en-GB">
                <a:sym typeface="Wingdings" panose="05000000000000000000" pitchFamily="2" charset="2"/>
              </a:rPr>
              <a:t> design check  regulations most important</a:t>
            </a:r>
            <a:endParaRPr lang="en-GB"/>
          </a:p>
          <a:p>
            <a:endParaRPr lang="en-GB"/>
          </a:p>
          <a:p>
            <a:r>
              <a:rPr lang="en-GB"/>
              <a:t>Read: barriers to AI </a:t>
            </a:r>
            <a:r>
              <a:rPr lang="en-GB">
                <a:sym typeface="Wingdings" panose="05000000000000000000" pitchFamily="2" charset="2"/>
              </a:rPr>
              <a:t> executive guide to artificial intelligence (not so much challenges)</a:t>
            </a:r>
          </a:p>
          <a:p>
            <a:pPr marL="171450" indent="-171450">
              <a:buFontTx/>
              <a:buChar char="-"/>
            </a:pPr>
            <a:r>
              <a:rPr lang="en-GB">
                <a:sym typeface="Wingdings" panose="05000000000000000000" pitchFamily="2" charset="2"/>
              </a:rPr>
              <a:t>The over-inflation of expectations</a:t>
            </a:r>
          </a:p>
          <a:p>
            <a:pPr marL="171450" indent="-171450">
              <a:buFontTx/>
              <a:buChar char="-"/>
            </a:pPr>
            <a:r>
              <a:rPr lang="en-GB">
                <a:sym typeface="Wingdings" panose="05000000000000000000" pitchFamily="2" charset="2"/>
              </a:rPr>
              <a:t>The fear of what changes AI might bring (in the way people work)</a:t>
            </a:r>
          </a:p>
          <a:p>
            <a:pPr marL="171450" indent="-171450">
              <a:buFontTx/>
              <a:buChar char="-"/>
            </a:pPr>
            <a:r>
              <a:rPr lang="en-GB">
                <a:sym typeface="Wingdings" panose="05000000000000000000" pitchFamily="2" charset="2"/>
              </a:rPr>
              <a:t>Ignorance (no understanding of what it is)</a:t>
            </a:r>
          </a:p>
          <a:p>
            <a:pPr marL="171450" indent="-171450">
              <a:buFontTx/>
              <a:buChar char="-"/>
            </a:pPr>
            <a:r>
              <a:rPr lang="en-GB" b="1">
                <a:sym typeface="Wingdings" panose="05000000000000000000" pitchFamily="2" charset="2"/>
              </a:rPr>
              <a:t>Regulation (AND THIS WILL BE TACKLES WITH AI ACT)</a:t>
            </a:r>
          </a:p>
          <a:p>
            <a:pPr marL="171450" indent="-171450">
              <a:buFontTx/>
              <a:buChar char="-"/>
            </a:pPr>
            <a:endParaRPr lang="en-GB" b="1">
              <a:sym typeface="Wingdings" panose="05000000000000000000" pitchFamily="2" charset="2"/>
            </a:endParaRPr>
          </a:p>
          <a:p>
            <a:pPr marL="0" indent="0">
              <a:buFontTx/>
              <a:buNone/>
            </a:pPr>
            <a:endParaRPr lang="en-GB" i="1"/>
          </a:p>
          <a:p>
            <a:pPr marL="0" indent="0">
              <a:buFontTx/>
              <a:buNone/>
            </a:pPr>
            <a:r>
              <a:rPr lang="en-GB" i="1"/>
              <a:t>“Much of the computational work that is done by an AI system is hidden from the developer or user—there is (generally) no audit trail that details how it came to a certain decision. If I fed a complex credit decisioning AI system with lots of loan applications as training data and told it which had been approved and which hadn’t, it could then make a recommendation of whether to approve or reject a new loan. But no one would really know why, and that causes a problem for regulators who need to see that decision process written down. There are some approaches which can mitigate this, but the opaqueness of AI can be a real challenge to its usefulness.</a:t>
            </a:r>
            <a:r>
              <a:rPr lang="en-GB" b="1" i="1">
                <a:sym typeface="Wingdings" panose="05000000000000000000" pitchFamily="2" charset="2"/>
              </a:rPr>
              <a:t>”</a:t>
            </a:r>
            <a:endParaRPr lang="en-US" b="1" i="1"/>
          </a:p>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7</a:t>
            </a:fld>
            <a:endParaRPr lang="en-NL"/>
          </a:p>
        </p:txBody>
      </p:sp>
    </p:spTree>
    <p:extLst>
      <p:ext uri="{BB962C8B-B14F-4D97-AF65-F5344CB8AC3E}">
        <p14:creationId xmlns:p14="http://schemas.microsoft.com/office/powerpoint/2010/main" val="2925468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effectLst/>
                <a:latin typeface="Calibri" panose="020F0502020204030204" pitchFamily="34" charset="0"/>
                <a:ea typeface="Calibri" panose="020F0502020204030204" pitchFamily="34" charset="0"/>
                <a:cs typeface="Arial" panose="020B0604020202020204" pitchFamily="34" charset="0"/>
              </a:rPr>
              <a:t>ROOS </a:t>
            </a:r>
            <a:r>
              <a:rPr lang="en-GB" sz="1800" kern="10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MECE???  Lorin + Jeroen</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kern="100">
                <a:effectLst/>
                <a:latin typeface="Calibri" panose="020F0502020204030204" pitchFamily="34" charset="0"/>
                <a:ea typeface="Calibri" panose="020F0502020204030204" pitchFamily="34" charset="0"/>
                <a:cs typeface="Arial" panose="020B0604020202020204" pitchFamily="34" charset="0"/>
              </a:rPr>
              <a:t>Legislation will be consistent with / complement on:</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EU Charter of the Fundamental Rights</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Union legislation on data protection, consumer protection, non-discrimination and gender-equality</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General Data Protection Regulation</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Law Enforcement Directive</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New Legislative Framework (NLF, for machinery, medical devices etc </a:t>
            </a:r>
            <a:r>
              <a:rPr lang="en-GB" sz="1800" kern="10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GB" sz="1800" kern="100">
                <a:effectLst/>
                <a:latin typeface="Calibri" panose="020F0502020204030204" pitchFamily="34" charset="0"/>
                <a:ea typeface="Calibri" panose="020F0502020204030204" pitchFamily="34" charset="0"/>
                <a:cs typeface="Arial" panose="020B0604020202020204" pitchFamily="34" charset="0"/>
              </a:rPr>
              <a:t> safety)</a:t>
            </a:r>
          </a:p>
          <a:p>
            <a:pPr marL="457200">
              <a:lnSpc>
                <a:spcPct val="107000"/>
              </a:lnSpc>
            </a:pPr>
            <a:r>
              <a:rPr lang="en-GB" sz="1800" b="1" kern="100">
                <a:effectLst/>
                <a:latin typeface="Calibri" panose="020F0502020204030204"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To prevent duplication and minimise burdens</a:t>
            </a:r>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 </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b="1" kern="100">
                <a:effectLst/>
                <a:latin typeface="Calibri" panose="020F0502020204030204" pitchFamily="34" charset="0"/>
                <a:ea typeface="Calibri" panose="020F0502020204030204" pitchFamily="34" charset="0"/>
                <a:cs typeface="Arial" panose="020B0604020202020204" pitchFamily="34" charset="0"/>
              </a:rPr>
              <a:t>SPECIFICALLY FOR FINANCIAL SERVICES: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800" i="1" kern="100">
                <a:effectLst/>
                <a:latin typeface="Calibri" panose="020F0502020204030204" pitchFamily="34" charset="0"/>
                <a:ea typeface="Calibri" panose="020F0502020204030204" pitchFamily="34" charset="0"/>
                <a:cs typeface="Arial" panose="020B0604020202020204" pitchFamily="34" charset="0"/>
              </a:rPr>
              <a:t>“As regards AI systems provided or used by regulated credit institutions, the authorities responsible for the supervision of the Union’s financial services legislation should be designated as competent authorities for supervising the requirements in this proposal to ensure a coherent enforcement of the obligations under this proposal and the Union’s financial services legislation where AI systems are to some extent implicitly regulated in relation to the internal governance system of credit institutions.”</a:t>
            </a:r>
            <a:endParaRPr lang="en-GB" sz="1800" kern="1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04E466B8-9733-4F09-89E0-B3083F7F2D41}" type="slidenum">
              <a:rPr lang="en-NL" smtClean="0"/>
              <a:t>8</a:t>
            </a:fld>
            <a:endParaRPr lang="en-NL"/>
          </a:p>
        </p:txBody>
      </p:sp>
    </p:spTree>
    <p:extLst>
      <p:ext uri="{BB962C8B-B14F-4D97-AF65-F5344CB8AC3E}">
        <p14:creationId xmlns:p14="http://schemas.microsoft.com/office/powerpoint/2010/main" val="3069329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ROOS </a:t>
            </a:r>
            <a:r>
              <a:rPr lang="en-GB" b="0">
                <a:sym typeface="Wingdings" panose="05000000000000000000" pitchFamily="2" charset="2"/>
              </a:rPr>
              <a:t> Check title</a:t>
            </a:r>
            <a:endParaRPr lang="en-GB" b="0"/>
          </a:p>
          <a:p>
            <a:endParaRPr lang="en-GB" b="0"/>
          </a:p>
          <a:p>
            <a:r>
              <a:rPr lang="nl-NL" b="0"/>
              <a:t>Summary of </a:t>
            </a:r>
            <a:r>
              <a:rPr lang="nl-NL" b="0" err="1"/>
              <a:t>the</a:t>
            </a:r>
            <a:r>
              <a:rPr lang="nl-NL" b="0"/>
              <a:t> act: https://www.ceps.eu/wp-content/uploads/2021/04/AI-Presentation-CEPS-Webinar-L.-Sioli-23.4.21.pdf? </a:t>
            </a:r>
          </a:p>
          <a:p>
            <a:endParaRPr lang="nl-NL" b="1"/>
          </a:p>
          <a:p>
            <a:r>
              <a:rPr lang="nl-NL" b="1" err="1"/>
              <a:t>objective</a:t>
            </a:r>
            <a:r>
              <a:rPr lang="nl-NL"/>
              <a:t>:</a:t>
            </a:r>
          </a:p>
          <a:p>
            <a:pPr marL="228600" indent="-228600">
              <a:buAutoNum type="arabicParenR"/>
            </a:pPr>
            <a:r>
              <a:rPr lang="nl-NL"/>
              <a:t>Promoting te </a:t>
            </a:r>
            <a:r>
              <a:rPr lang="nl-NL" err="1"/>
              <a:t>uptake</a:t>
            </a:r>
            <a:r>
              <a:rPr lang="nl-NL"/>
              <a:t> of AI</a:t>
            </a:r>
          </a:p>
          <a:p>
            <a:pPr marL="228600" indent="-228600">
              <a:buAutoNum type="arabicParenR"/>
            </a:pPr>
            <a:r>
              <a:rPr lang="nl-NL" err="1"/>
              <a:t>Addressing</a:t>
            </a:r>
            <a:r>
              <a:rPr lang="nl-NL"/>
              <a:t> </a:t>
            </a:r>
            <a:r>
              <a:rPr lang="nl-NL" err="1"/>
              <a:t>the</a:t>
            </a:r>
            <a:r>
              <a:rPr lang="nl-NL"/>
              <a:t> </a:t>
            </a:r>
            <a:r>
              <a:rPr lang="nl-NL" err="1"/>
              <a:t>risks</a:t>
            </a:r>
            <a:r>
              <a:rPr lang="nl-NL"/>
              <a:t> </a:t>
            </a:r>
            <a:r>
              <a:rPr lang="nl-NL" err="1"/>
              <a:t>associated</a:t>
            </a:r>
            <a:r>
              <a:rPr lang="nl-NL"/>
              <a:t> </a:t>
            </a:r>
            <a:r>
              <a:rPr lang="nl-NL" err="1"/>
              <a:t>with</a:t>
            </a:r>
            <a:r>
              <a:rPr lang="nl-NL"/>
              <a:t> </a:t>
            </a:r>
            <a:r>
              <a:rPr lang="nl-NL" err="1"/>
              <a:t>certain</a:t>
            </a:r>
            <a:r>
              <a:rPr lang="nl-NL"/>
              <a:t> </a:t>
            </a:r>
            <a:r>
              <a:rPr lang="nl-NL" err="1"/>
              <a:t>uses</a:t>
            </a:r>
            <a:r>
              <a:rPr lang="nl-NL"/>
              <a:t> of </a:t>
            </a:r>
            <a:r>
              <a:rPr lang="nl-NL" err="1"/>
              <a:t>technology</a:t>
            </a:r>
            <a:endParaRPr lang="nl-NL"/>
          </a:p>
          <a:p>
            <a:pPr marL="228600" indent="-228600">
              <a:buAutoNum type="arabicParenR"/>
            </a:pPr>
            <a:endParaRPr lang="nl-NL"/>
          </a:p>
          <a:p>
            <a:pPr marL="0" indent="0">
              <a:buNone/>
            </a:pPr>
            <a:r>
              <a:rPr lang="nl-NL" err="1"/>
              <a:t>Specifically</a:t>
            </a:r>
            <a:r>
              <a:rPr lang="nl-NL"/>
              <a:t>:</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ensure that AI systems placed on the Union market and used are safe and respect existing law on fundamental rights and Union values;</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ensure legal certainty to facilitate investment and innovation in AI; </a:t>
            </a:r>
          </a:p>
          <a:p>
            <a:pPr marL="342900" lvl="0" indent="-342900">
              <a:lnSpc>
                <a:spcPct val="107000"/>
              </a:lnSpc>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enhance governance and effective enforcement of existing law on fundamental rights and safety requirements applicable to AI systems; </a:t>
            </a:r>
          </a:p>
          <a:p>
            <a:pPr marL="342900" lvl="0" indent="-342900">
              <a:lnSpc>
                <a:spcPct val="107000"/>
              </a:lnSpc>
              <a:spcAft>
                <a:spcPts val="800"/>
              </a:spcAft>
              <a:buFont typeface="Calibri" panose="020F0502020204030204" pitchFamily="34" charset="0"/>
              <a:buChar char="-"/>
            </a:pPr>
            <a:r>
              <a:rPr lang="en-GB" sz="1800" kern="100">
                <a:effectLst/>
                <a:latin typeface="Calibri" panose="020F0502020204030204" pitchFamily="34" charset="0"/>
                <a:ea typeface="Calibri" panose="020F0502020204030204" pitchFamily="34" charset="0"/>
                <a:cs typeface="Arial" panose="020B0604020202020204" pitchFamily="34" charset="0"/>
              </a:rPr>
              <a:t>facilitate the development of a single market for lawful, safe and trustworthy AI applications and prevent market fragmentation.</a:t>
            </a:r>
          </a:p>
          <a:p>
            <a:pPr marL="0" indent="0">
              <a:buNone/>
            </a:pPr>
            <a:endParaRPr lang="nl-NL"/>
          </a:p>
          <a:p>
            <a:pPr marL="0" indent="0">
              <a:buNone/>
            </a:pPr>
            <a:r>
              <a:rPr lang="nl-NL" b="1" err="1"/>
              <a:t>Challenges</a:t>
            </a:r>
            <a:r>
              <a:rPr lang="nl-NL" b="1"/>
              <a:t> </a:t>
            </a:r>
            <a:r>
              <a:rPr lang="nl-NL" b="1" err="1"/>
              <a:t>that</a:t>
            </a:r>
            <a:r>
              <a:rPr lang="nl-NL" b="1"/>
              <a:t> </a:t>
            </a:r>
            <a:r>
              <a:rPr lang="nl-NL" b="1" err="1"/>
              <a:t>it</a:t>
            </a:r>
            <a:r>
              <a:rPr lang="nl-NL" b="1"/>
              <a:t> </a:t>
            </a:r>
            <a:r>
              <a:rPr lang="nl-NL" b="1" err="1"/>
              <a:t>solves</a:t>
            </a:r>
            <a:r>
              <a:rPr lang="nl-NL"/>
              <a:t>:</a:t>
            </a:r>
          </a:p>
          <a:p>
            <a:pPr marL="171450" indent="-171450">
              <a:buFont typeface="Arial" panose="020B0604020202020204" pitchFamily="34" charset="0"/>
              <a:buChar char="•"/>
            </a:pPr>
            <a:r>
              <a:rPr lang="nl-NL"/>
              <a:t>Solid risk </a:t>
            </a:r>
            <a:r>
              <a:rPr lang="nl-NL" err="1"/>
              <a:t>methodology</a:t>
            </a:r>
            <a:r>
              <a:rPr lang="nl-NL"/>
              <a:t> </a:t>
            </a:r>
            <a:r>
              <a:rPr lang="nl-NL" err="1"/>
              <a:t>to</a:t>
            </a:r>
            <a:r>
              <a:rPr lang="nl-NL"/>
              <a:t> </a:t>
            </a:r>
            <a:r>
              <a:rPr lang="nl-NL" err="1"/>
              <a:t>define</a:t>
            </a:r>
            <a:r>
              <a:rPr lang="nl-NL"/>
              <a:t> ‘high-risk’ AI systems </a:t>
            </a:r>
            <a:r>
              <a:rPr lang="nl-NL" err="1"/>
              <a:t>that</a:t>
            </a:r>
            <a:r>
              <a:rPr lang="nl-NL"/>
              <a:t> pose significant risk </a:t>
            </a:r>
            <a:r>
              <a:rPr lang="nl-NL" err="1"/>
              <a:t>to</a:t>
            </a:r>
            <a:r>
              <a:rPr lang="nl-NL"/>
              <a:t> </a:t>
            </a:r>
            <a:r>
              <a:rPr lang="nl-NL" err="1"/>
              <a:t>the</a:t>
            </a:r>
            <a:r>
              <a:rPr lang="nl-NL"/>
              <a:t> health </a:t>
            </a:r>
            <a:r>
              <a:rPr lang="nl-NL" err="1"/>
              <a:t>and</a:t>
            </a:r>
            <a:r>
              <a:rPr lang="nl-NL"/>
              <a:t> </a:t>
            </a:r>
            <a:r>
              <a:rPr lang="nl-NL" err="1"/>
              <a:t>safety</a:t>
            </a:r>
            <a:r>
              <a:rPr lang="nl-NL"/>
              <a:t> or </a:t>
            </a:r>
            <a:r>
              <a:rPr lang="nl-NL" err="1"/>
              <a:t>fundamental</a:t>
            </a:r>
            <a:r>
              <a:rPr lang="nl-NL"/>
              <a:t> </a:t>
            </a:r>
            <a:r>
              <a:rPr lang="nl-NL" err="1"/>
              <a:t>rights</a:t>
            </a:r>
            <a:r>
              <a:rPr lang="nl-NL"/>
              <a:t> of persons</a:t>
            </a:r>
          </a:p>
          <a:p>
            <a:pPr marL="171450" indent="-171450">
              <a:buFont typeface="Arial" panose="020B0604020202020204" pitchFamily="34" charset="0"/>
              <a:buChar char="•"/>
            </a:pPr>
            <a:r>
              <a:rPr lang="nl-NL" err="1"/>
              <a:t>Mitigate</a:t>
            </a:r>
            <a:r>
              <a:rPr lang="nl-NL"/>
              <a:t> </a:t>
            </a:r>
            <a:r>
              <a:rPr lang="nl-NL" err="1"/>
              <a:t>risks</a:t>
            </a:r>
            <a:r>
              <a:rPr lang="nl-NL"/>
              <a:t> of </a:t>
            </a:r>
            <a:r>
              <a:rPr lang="nl-NL" err="1"/>
              <a:t>safety</a:t>
            </a:r>
            <a:r>
              <a:rPr lang="nl-NL"/>
              <a:t>, security </a:t>
            </a:r>
            <a:r>
              <a:rPr lang="nl-NL" err="1"/>
              <a:t>and</a:t>
            </a:r>
            <a:r>
              <a:rPr lang="nl-NL"/>
              <a:t> </a:t>
            </a:r>
            <a:r>
              <a:rPr lang="nl-NL" err="1"/>
              <a:t>fundamental</a:t>
            </a:r>
            <a:r>
              <a:rPr lang="nl-NL"/>
              <a:t> </a:t>
            </a:r>
            <a:r>
              <a:rPr lang="nl-NL" err="1"/>
              <a:t>rights</a:t>
            </a:r>
            <a:r>
              <a:rPr lang="nl-NL"/>
              <a:t> </a:t>
            </a:r>
            <a:r>
              <a:rPr lang="nl-NL" err="1"/>
              <a:t>through</a:t>
            </a:r>
            <a:r>
              <a:rPr lang="nl-NL"/>
              <a:t> </a:t>
            </a:r>
            <a:r>
              <a:rPr lang="nl-NL" err="1"/>
              <a:t>regulatory</a:t>
            </a:r>
            <a:r>
              <a:rPr lang="nl-NL"/>
              <a:t> </a:t>
            </a:r>
            <a:r>
              <a:rPr lang="nl-NL" err="1"/>
              <a:t>framework</a:t>
            </a:r>
            <a:r>
              <a:rPr lang="nl-NL"/>
              <a:t> (</a:t>
            </a:r>
            <a:r>
              <a:rPr lang="nl-NL" err="1"/>
              <a:t>transparency</a:t>
            </a:r>
            <a:r>
              <a:rPr lang="nl-NL"/>
              <a:t>, accountability </a:t>
            </a:r>
            <a:r>
              <a:rPr lang="nl-NL" err="1"/>
              <a:t>and</a:t>
            </a:r>
            <a:r>
              <a:rPr lang="nl-NL"/>
              <a:t> human </a:t>
            </a:r>
            <a:r>
              <a:rPr lang="nl-NL" err="1"/>
              <a:t>oversight</a:t>
            </a:r>
            <a:r>
              <a:rPr lang="nl-NL"/>
              <a:t> are important)</a:t>
            </a:r>
          </a:p>
          <a:p>
            <a:pPr marL="0" indent="0">
              <a:buNone/>
            </a:pPr>
            <a:endParaRPr lang="nl-NL"/>
          </a:p>
          <a:p>
            <a:pPr marL="0" indent="0">
              <a:buNone/>
            </a:pPr>
            <a:r>
              <a:rPr lang="nl-NL" b="1"/>
              <a:t>Scope</a:t>
            </a:r>
          </a:p>
          <a:p>
            <a:pPr marL="171450" indent="-171450">
              <a:buFont typeface="Arial" panose="020B0604020202020204" pitchFamily="34" charset="0"/>
              <a:buChar char="•"/>
            </a:pPr>
            <a:r>
              <a:rPr lang="nl-NL" b="0" err="1"/>
              <a:t>Proposed</a:t>
            </a:r>
            <a:r>
              <a:rPr lang="nl-NL" b="0"/>
              <a:t> </a:t>
            </a:r>
            <a:r>
              <a:rPr lang="nl-NL" b="0" err="1"/>
              <a:t>rules</a:t>
            </a:r>
            <a:r>
              <a:rPr lang="nl-NL" b="0"/>
              <a:t> </a:t>
            </a:r>
            <a:r>
              <a:rPr lang="nl-NL" b="0" err="1"/>
              <a:t>will</a:t>
            </a:r>
            <a:r>
              <a:rPr lang="nl-NL" b="0"/>
              <a:t> </a:t>
            </a:r>
            <a:r>
              <a:rPr lang="nl-NL" b="0" err="1"/>
              <a:t>be</a:t>
            </a:r>
            <a:r>
              <a:rPr lang="nl-NL" b="0"/>
              <a:t> </a:t>
            </a:r>
            <a:r>
              <a:rPr lang="nl-NL" b="0" err="1"/>
              <a:t>enforced</a:t>
            </a:r>
            <a:r>
              <a:rPr lang="nl-NL" b="0"/>
              <a:t> </a:t>
            </a:r>
            <a:r>
              <a:rPr lang="nl-NL" b="0" err="1"/>
              <a:t>through</a:t>
            </a:r>
            <a:r>
              <a:rPr lang="nl-NL" b="0"/>
              <a:t> a </a:t>
            </a:r>
            <a:r>
              <a:rPr lang="nl-NL" b="0" err="1"/>
              <a:t>goverannce</a:t>
            </a:r>
            <a:r>
              <a:rPr lang="nl-NL" b="0"/>
              <a:t> system at Member State level, building on </a:t>
            </a:r>
            <a:r>
              <a:rPr lang="nl-NL" b="0" err="1"/>
              <a:t>existing</a:t>
            </a:r>
            <a:r>
              <a:rPr lang="nl-NL" b="0"/>
              <a:t> </a:t>
            </a:r>
            <a:r>
              <a:rPr lang="nl-NL" b="0" err="1"/>
              <a:t>structures</a:t>
            </a:r>
            <a:r>
              <a:rPr lang="nl-NL" b="0"/>
              <a:t> + cooperation </a:t>
            </a:r>
            <a:r>
              <a:rPr lang="nl-NL" b="0" err="1"/>
              <a:t>mechanism</a:t>
            </a:r>
            <a:r>
              <a:rPr lang="nl-NL" b="0"/>
              <a:t> at Union Level </a:t>
            </a:r>
            <a:r>
              <a:rPr lang="nl-NL" b="0" err="1"/>
              <a:t>with</a:t>
            </a:r>
            <a:r>
              <a:rPr lang="nl-NL" b="0"/>
              <a:t> </a:t>
            </a:r>
            <a:r>
              <a:rPr lang="nl-NL" b="0" err="1"/>
              <a:t>the</a:t>
            </a:r>
            <a:r>
              <a:rPr lang="nl-NL" b="0"/>
              <a:t> establishment of a EU AI board.</a:t>
            </a:r>
          </a:p>
          <a:p>
            <a:pPr marL="171450" indent="-171450">
              <a:buFont typeface="Arial" panose="020B0604020202020204" pitchFamily="34" charset="0"/>
              <a:buChar char="•"/>
            </a:pPr>
            <a:r>
              <a:rPr lang="nl-NL" b="0" err="1"/>
              <a:t>Any</a:t>
            </a:r>
            <a:r>
              <a:rPr lang="nl-NL" b="0"/>
              <a:t> private or public </a:t>
            </a:r>
            <a:r>
              <a:rPr lang="nl-NL" b="0" err="1"/>
              <a:t>entity</a:t>
            </a:r>
            <a:r>
              <a:rPr lang="nl-NL" b="0"/>
              <a:t> </a:t>
            </a:r>
            <a:r>
              <a:rPr lang="nl-NL" b="0" err="1"/>
              <a:t>that</a:t>
            </a:r>
            <a:r>
              <a:rPr lang="nl-NL" b="0"/>
              <a:t> </a:t>
            </a:r>
            <a:r>
              <a:rPr lang="nl-NL" b="0" err="1"/>
              <a:t>uses</a:t>
            </a:r>
            <a:r>
              <a:rPr lang="nl-NL" b="0"/>
              <a:t> or </a:t>
            </a:r>
            <a:r>
              <a:rPr lang="nl-NL" b="0" err="1"/>
              <a:t>makes</a:t>
            </a:r>
            <a:r>
              <a:rPr lang="nl-NL" b="0"/>
              <a:t> AI systems </a:t>
            </a:r>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pPr marL="0" indent="0">
              <a:buFont typeface="Arial" panose="020B0604020202020204" pitchFamily="34" charset="0"/>
              <a:buNone/>
            </a:pPr>
            <a:r>
              <a:rPr lang="nl-NL" b="1"/>
              <a:t>Relevant stakeholders</a:t>
            </a:r>
          </a:p>
          <a:p>
            <a:pPr marL="171450" indent="-171450">
              <a:buFont typeface="Arial" panose="020B0604020202020204" pitchFamily="34" charset="0"/>
              <a:buChar char="•"/>
            </a:pPr>
            <a:r>
              <a:rPr lang="nl-NL" b="0"/>
              <a:t>Developers </a:t>
            </a:r>
            <a:r>
              <a:rPr lang="nl-NL" b="0" err="1"/>
              <a:t>and</a:t>
            </a:r>
            <a:r>
              <a:rPr lang="nl-NL" b="0"/>
              <a:t> providers of AI systems</a:t>
            </a:r>
          </a:p>
          <a:p>
            <a:pPr marL="171450" indent="-171450">
              <a:buFont typeface="Arial" panose="020B0604020202020204" pitchFamily="34" charset="0"/>
              <a:buChar char="•"/>
            </a:pPr>
            <a:r>
              <a:rPr lang="nl-NL" b="0"/>
              <a:t>AI system users</a:t>
            </a:r>
          </a:p>
          <a:p>
            <a:pPr marL="171450" indent="-171450">
              <a:buFont typeface="Arial" panose="020B0604020202020204" pitchFamily="34" charset="0"/>
              <a:buChar char="•"/>
            </a:pPr>
            <a:r>
              <a:rPr lang="nl-NL" b="0" err="1"/>
              <a:t>Regulatory</a:t>
            </a:r>
            <a:r>
              <a:rPr lang="nl-NL" b="0"/>
              <a:t> </a:t>
            </a:r>
            <a:r>
              <a:rPr lang="nl-NL" b="0" err="1"/>
              <a:t>authorities</a:t>
            </a:r>
            <a:endParaRPr lang="nl-NL" b="0"/>
          </a:p>
          <a:p>
            <a:pPr marL="171450" indent="-171450">
              <a:buFont typeface="Arial" panose="020B0604020202020204" pitchFamily="34" charset="0"/>
              <a:buChar char="•"/>
            </a:pPr>
            <a:endParaRPr lang="nl-NL" b="0"/>
          </a:p>
          <a:p>
            <a:pPr marL="0" indent="0">
              <a:buFont typeface="Arial" panose="020B0604020202020204" pitchFamily="34" charset="0"/>
              <a:buNone/>
            </a:pPr>
            <a:r>
              <a:rPr lang="nl-NL" b="1"/>
              <a:t>Impact</a:t>
            </a:r>
          </a:p>
          <a:p>
            <a:pPr marL="171450" indent="-171450">
              <a:buFont typeface="Arial" panose="020B0604020202020204" pitchFamily="34" charset="0"/>
              <a:buChar char="•"/>
            </a:pPr>
            <a:r>
              <a:rPr lang="nl-NL" b="0"/>
              <a:t>Banks: </a:t>
            </a:r>
            <a:r>
              <a:rPr lang="nl-NL" b="0" err="1"/>
              <a:t>for</a:t>
            </a:r>
            <a:r>
              <a:rPr lang="nl-NL" b="0"/>
              <a:t> </a:t>
            </a:r>
            <a:r>
              <a:rPr lang="nl-NL" b="0" err="1"/>
              <a:t>the</a:t>
            </a:r>
            <a:r>
              <a:rPr lang="nl-NL" b="0"/>
              <a:t> </a:t>
            </a:r>
            <a:r>
              <a:rPr lang="nl-NL" b="0" err="1"/>
              <a:t>use</a:t>
            </a:r>
            <a:r>
              <a:rPr lang="nl-NL" b="0"/>
              <a:t> of </a:t>
            </a:r>
            <a:r>
              <a:rPr lang="nl-NL" b="0" err="1"/>
              <a:t>fraud</a:t>
            </a:r>
            <a:r>
              <a:rPr lang="nl-NL" b="0"/>
              <a:t> </a:t>
            </a:r>
            <a:r>
              <a:rPr lang="nl-NL" b="0" err="1"/>
              <a:t>detection</a:t>
            </a:r>
            <a:r>
              <a:rPr lang="nl-NL" b="0"/>
              <a:t>, risk assessment, </a:t>
            </a:r>
            <a:r>
              <a:rPr lang="nl-NL" b="0" err="1"/>
              <a:t>algorithmic</a:t>
            </a:r>
            <a:r>
              <a:rPr lang="nl-NL" b="0"/>
              <a:t> </a:t>
            </a:r>
            <a:r>
              <a:rPr lang="nl-NL" b="0" err="1"/>
              <a:t>trading</a:t>
            </a:r>
            <a:r>
              <a:rPr lang="nl-NL" b="0"/>
              <a:t>, customer service. The act </a:t>
            </a:r>
            <a:r>
              <a:rPr lang="nl-NL" b="0" err="1"/>
              <a:t>will</a:t>
            </a:r>
            <a:r>
              <a:rPr lang="nl-NL" b="0"/>
              <a:t> </a:t>
            </a:r>
            <a:r>
              <a:rPr lang="nl-NL" b="0" err="1"/>
              <a:t>require</a:t>
            </a:r>
            <a:r>
              <a:rPr lang="nl-NL" b="0"/>
              <a:t> financial </a:t>
            </a:r>
            <a:r>
              <a:rPr lang="nl-NL" b="0" err="1"/>
              <a:t>institutions</a:t>
            </a:r>
            <a:r>
              <a:rPr lang="nl-NL" b="0"/>
              <a:t> </a:t>
            </a:r>
            <a:r>
              <a:rPr lang="nl-NL" b="0" err="1"/>
              <a:t>to</a:t>
            </a:r>
            <a:r>
              <a:rPr lang="nl-NL" b="0"/>
              <a:t> </a:t>
            </a:r>
            <a:r>
              <a:rPr lang="nl-NL" b="0" err="1"/>
              <a:t>ensure</a:t>
            </a:r>
            <a:r>
              <a:rPr lang="nl-NL" b="0"/>
              <a:t> compliance </a:t>
            </a:r>
            <a:r>
              <a:rPr lang="nl-NL" b="0" err="1"/>
              <a:t>with</a:t>
            </a:r>
            <a:r>
              <a:rPr lang="nl-NL" b="0"/>
              <a:t> </a:t>
            </a:r>
            <a:r>
              <a:rPr lang="nl-NL" b="0" err="1"/>
              <a:t>regulatory</a:t>
            </a:r>
            <a:r>
              <a:rPr lang="nl-NL" b="0"/>
              <a:t> </a:t>
            </a:r>
            <a:r>
              <a:rPr lang="nl-NL" b="0" err="1"/>
              <a:t>requirements</a:t>
            </a:r>
            <a:r>
              <a:rPr lang="nl-NL" b="0"/>
              <a:t> </a:t>
            </a:r>
            <a:r>
              <a:rPr lang="nl-NL" b="0" err="1"/>
              <a:t>such</a:t>
            </a:r>
            <a:r>
              <a:rPr lang="nl-NL" b="0"/>
              <a:t> as risk management, </a:t>
            </a:r>
            <a:r>
              <a:rPr lang="nl-NL" b="0" err="1"/>
              <a:t>transparency</a:t>
            </a:r>
            <a:r>
              <a:rPr lang="nl-NL" b="0"/>
              <a:t>, </a:t>
            </a:r>
            <a:r>
              <a:rPr lang="nl-NL" b="0" err="1"/>
              <a:t>and</a:t>
            </a:r>
            <a:r>
              <a:rPr lang="nl-NL" b="0"/>
              <a:t> human </a:t>
            </a:r>
            <a:r>
              <a:rPr lang="nl-NL" b="0" err="1"/>
              <a:t>oversight</a:t>
            </a:r>
            <a:r>
              <a:rPr lang="nl-NL" b="0"/>
              <a:t>.</a:t>
            </a:r>
          </a:p>
          <a:p>
            <a:pPr marL="171450" indent="-171450">
              <a:buFont typeface="Arial" panose="020B0604020202020204" pitchFamily="34" charset="0"/>
              <a:buChar char="•"/>
            </a:pPr>
            <a:r>
              <a:rPr lang="nl-NL" b="0"/>
              <a:t>HIGH-RISK: financial </a:t>
            </a:r>
            <a:r>
              <a:rPr lang="nl-NL" b="0" err="1"/>
              <a:t>institutrions</a:t>
            </a:r>
            <a:r>
              <a:rPr lang="nl-NL" b="0"/>
              <a:t> </a:t>
            </a:r>
            <a:r>
              <a:rPr lang="nl-NL" b="0" err="1"/>
              <a:t>that</a:t>
            </a:r>
            <a:r>
              <a:rPr lang="nl-NL" b="0"/>
              <a:t> </a:t>
            </a:r>
            <a:r>
              <a:rPr lang="nl-NL" b="0" err="1"/>
              <a:t>use</a:t>
            </a:r>
            <a:r>
              <a:rPr lang="nl-NL" b="0"/>
              <a:t> AI systems </a:t>
            </a:r>
            <a:r>
              <a:rPr lang="nl-NL" b="0" err="1"/>
              <a:t>that</a:t>
            </a:r>
            <a:r>
              <a:rPr lang="nl-NL" b="0"/>
              <a:t> are </a:t>
            </a:r>
            <a:r>
              <a:rPr lang="nl-NL" b="0" err="1"/>
              <a:t>will</a:t>
            </a:r>
            <a:r>
              <a:rPr lang="nl-NL" b="0"/>
              <a:t> </a:t>
            </a:r>
            <a:r>
              <a:rPr lang="nl-NL" b="0" err="1"/>
              <a:t>be</a:t>
            </a:r>
            <a:r>
              <a:rPr lang="nl-NL" b="0"/>
              <a:t> </a:t>
            </a:r>
            <a:r>
              <a:rPr lang="nl-NL" b="0" err="1"/>
              <a:t>labelled</a:t>
            </a:r>
            <a:r>
              <a:rPr lang="nl-NL" b="0"/>
              <a:t> high-risk (</a:t>
            </a:r>
            <a:r>
              <a:rPr lang="nl-NL" b="0" err="1"/>
              <a:t>such</a:t>
            </a:r>
            <a:r>
              <a:rPr lang="nl-NL" b="0"/>
              <a:t> as </a:t>
            </a:r>
            <a:r>
              <a:rPr lang="nl-NL" b="0" err="1"/>
              <a:t>loan</a:t>
            </a:r>
            <a:r>
              <a:rPr lang="nl-NL" b="0"/>
              <a:t> </a:t>
            </a:r>
            <a:r>
              <a:rPr lang="nl-NL" b="0" err="1"/>
              <a:t>granting</a:t>
            </a:r>
            <a:r>
              <a:rPr lang="nl-NL" b="0"/>
              <a:t> or credit scoring) </a:t>
            </a:r>
            <a:r>
              <a:rPr lang="nl-NL" b="0" err="1"/>
              <a:t>will</a:t>
            </a:r>
            <a:r>
              <a:rPr lang="nl-NL" b="0"/>
              <a:t> have </a:t>
            </a:r>
            <a:r>
              <a:rPr lang="nl-NL" b="0" err="1"/>
              <a:t>to</a:t>
            </a:r>
            <a:r>
              <a:rPr lang="nl-NL" b="0"/>
              <a:t> </a:t>
            </a:r>
            <a:r>
              <a:rPr lang="nl-NL" b="0" err="1"/>
              <a:t>adhere</a:t>
            </a:r>
            <a:r>
              <a:rPr lang="nl-NL" b="0"/>
              <a:t> </a:t>
            </a:r>
            <a:r>
              <a:rPr lang="nl-NL" b="0" err="1"/>
              <a:t>to</a:t>
            </a:r>
            <a:r>
              <a:rPr lang="nl-NL" b="0"/>
              <a:t> </a:t>
            </a:r>
            <a:r>
              <a:rPr lang="nl-NL" b="0" err="1"/>
              <a:t>additional</a:t>
            </a:r>
            <a:r>
              <a:rPr lang="nl-NL" b="0"/>
              <a:t> </a:t>
            </a:r>
            <a:r>
              <a:rPr lang="nl-NL" b="0" err="1"/>
              <a:t>obligations</a:t>
            </a:r>
            <a:r>
              <a:rPr lang="nl-NL" b="0"/>
              <a:t> </a:t>
            </a:r>
            <a:r>
              <a:rPr lang="nl-NL" b="0" err="1"/>
              <a:t>such</a:t>
            </a:r>
            <a:r>
              <a:rPr lang="nl-NL" b="0"/>
              <a:t> as </a:t>
            </a:r>
            <a:r>
              <a:rPr lang="nl-NL" b="0" err="1"/>
              <a:t>conformity</a:t>
            </a:r>
            <a:r>
              <a:rPr lang="nl-NL" b="0"/>
              <a:t> assessments, data </a:t>
            </a:r>
            <a:r>
              <a:rPr lang="nl-NL" b="0" err="1"/>
              <a:t>quality</a:t>
            </a:r>
            <a:r>
              <a:rPr lang="nl-NL" b="0"/>
              <a:t> </a:t>
            </a:r>
            <a:r>
              <a:rPr lang="nl-NL" b="0" err="1"/>
              <a:t>and</a:t>
            </a:r>
            <a:r>
              <a:rPr lang="nl-NL" b="0"/>
              <a:t> </a:t>
            </a:r>
            <a:r>
              <a:rPr lang="nl-NL" b="0" err="1"/>
              <a:t>traceability</a:t>
            </a:r>
            <a:r>
              <a:rPr lang="nl-NL" b="0"/>
              <a:t>, </a:t>
            </a:r>
            <a:r>
              <a:rPr lang="nl-NL" b="0" err="1"/>
              <a:t>and</a:t>
            </a:r>
            <a:r>
              <a:rPr lang="nl-NL" b="0"/>
              <a:t> record-</a:t>
            </a:r>
            <a:r>
              <a:rPr lang="nl-NL" b="0" err="1"/>
              <a:t>keeping</a:t>
            </a:r>
            <a:endParaRPr lang="nl-NL" b="0"/>
          </a:p>
          <a:p>
            <a:pPr marL="171450" indent="-171450">
              <a:buFont typeface="Arial" panose="020B0604020202020204" pitchFamily="34" charset="0"/>
              <a:buChar char="•"/>
            </a:pPr>
            <a:r>
              <a:rPr lang="nl-NL" b="0" err="1"/>
              <a:t>Transparency</a:t>
            </a:r>
            <a:r>
              <a:rPr lang="nl-NL" b="0"/>
              <a:t> + </a:t>
            </a:r>
            <a:r>
              <a:rPr lang="nl-NL" b="0" err="1"/>
              <a:t>explainability</a:t>
            </a:r>
            <a:endParaRPr lang="nl-NL" b="0"/>
          </a:p>
          <a:p>
            <a:pPr marL="171450" indent="-171450">
              <a:buFont typeface="Arial" panose="020B0604020202020204" pitchFamily="34" charset="0"/>
              <a:buChar char="•"/>
            </a:pPr>
            <a:r>
              <a:rPr lang="nl-NL" b="0"/>
              <a:t>Data </a:t>
            </a:r>
            <a:r>
              <a:rPr lang="nl-NL" b="0" err="1"/>
              <a:t>quality</a:t>
            </a:r>
            <a:r>
              <a:rPr lang="nl-NL" b="0"/>
              <a:t> + bias</a:t>
            </a:r>
          </a:p>
          <a:p>
            <a:pPr marL="171450" indent="-171450">
              <a:buFont typeface="Arial" panose="020B0604020202020204" pitchFamily="34" charset="0"/>
              <a:buChar char="•"/>
            </a:pPr>
            <a:r>
              <a:rPr lang="nl-NL" b="0" err="1"/>
              <a:t>Penalties</a:t>
            </a:r>
            <a:r>
              <a:rPr lang="nl-NL" b="0"/>
              <a:t> + </a:t>
            </a:r>
            <a:r>
              <a:rPr lang="nl-NL" b="0" err="1"/>
              <a:t>fines</a:t>
            </a:r>
            <a:endParaRPr lang="nl-NL" b="0"/>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r>
              <a:rPr lang="en-GB">
                <a:ea typeface="Open Sans"/>
                <a:cs typeface="Open Sans"/>
              </a:rPr>
              <a:t>Objectives</a:t>
            </a:r>
          </a:p>
          <a:p>
            <a:r>
              <a:rPr lang="en-GB">
                <a:ea typeface="Open Sans"/>
                <a:cs typeface="Open Sans"/>
              </a:rPr>
              <a:t>Challenges that it solves</a:t>
            </a:r>
          </a:p>
          <a:p>
            <a:r>
              <a:rPr lang="en-GB" b="1">
                <a:ea typeface="Open Sans"/>
                <a:cs typeface="Open Sans"/>
              </a:rPr>
              <a:t>Scope:</a:t>
            </a:r>
          </a:p>
          <a:p>
            <a:pPr lvl="1"/>
            <a:r>
              <a:rPr lang="en-US">
                <a:ea typeface="Open Sans"/>
                <a:cs typeface="Open Sans"/>
              </a:rPr>
              <a:t>Title I defines the subject matter of the regulation and the scope of application of the new rules that cover the placing on the market, putting into service and use of AI systems. It also sets out the definitions used throughout the instrument. The definition of AI system in the legal framework aims to be as technology neutral and future proof as possible, taking into account the fast technological and market developments related to AI. In order to provide the needed legal certainty, Title I is complemented by Annex I, which contains a detailed list of approaches and techniques for the development of AI to be adapted by the Commission in line with new technological developments. Key participants across the AI value chain are also clearly defined such as providers and users of AI systems that cover both public and private operators to ensure a level playing field.</a:t>
            </a:r>
            <a:endParaRPr lang="en-GB">
              <a:ea typeface="Open Sans"/>
              <a:cs typeface="Open Sans"/>
            </a:endParaRPr>
          </a:p>
          <a:p>
            <a:r>
              <a:rPr lang="en-GB">
                <a:ea typeface="Open Sans"/>
                <a:cs typeface="Open Sans"/>
              </a:rPr>
              <a:t>Relevant stakeholders</a:t>
            </a:r>
          </a:p>
          <a:p>
            <a:r>
              <a:rPr lang="en-GB">
                <a:ea typeface="Open Sans"/>
                <a:cs typeface="Open Sans"/>
              </a:rPr>
              <a:t>Impact </a:t>
            </a:r>
            <a:r>
              <a:rPr lang="en-GB">
                <a:ea typeface="Open Sans"/>
                <a:cs typeface="Open Sans"/>
                <a:sym typeface="Wingdings" panose="05000000000000000000" pitchFamily="2" charset="2"/>
              </a:rPr>
              <a:t> separate slide?</a:t>
            </a:r>
            <a:endParaRPr lang="en-GB">
              <a:ea typeface="Open Sans"/>
              <a:cs typeface="Open Sans"/>
            </a:endParaRPr>
          </a:p>
          <a:p>
            <a:r>
              <a:rPr lang="en-GB">
                <a:ea typeface="Open Sans"/>
                <a:cs typeface="Open Sans"/>
              </a:rPr>
              <a:t>etc</a:t>
            </a:r>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pPr marL="171450" indent="-171450">
              <a:buFont typeface="Arial" panose="020B0604020202020204" pitchFamily="34" charset="0"/>
              <a:buChar char="•"/>
            </a:pPr>
            <a:endParaRPr lang="nl-NL" b="0"/>
          </a:p>
          <a:p>
            <a:pPr marL="0" indent="0">
              <a:buNone/>
            </a:pPr>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9</a:t>
            </a:fld>
            <a:endParaRPr lang="en-NL"/>
          </a:p>
        </p:txBody>
      </p:sp>
    </p:spTree>
    <p:extLst>
      <p:ext uri="{BB962C8B-B14F-4D97-AF65-F5344CB8AC3E}">
        <p14:creationId xmlns:p14="http://schemas.microsoft.com/office/powerpoint/2010/main" val="412380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000000"/>
                </a:solidFill>
                <a:effectLst/>
                <a:latin typeface="Times New Roman" panose="02020603050405020304" pitchFamily="18" charset="0"/>
              </a:rPr>
              <a:t>Gabor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err="1">
                <a:solidFill>
                  <a:srgbClr val="000000"/>
                </a:solidFill>
                <a:effectLst/>
                <a:latin typeface="Times New Roman" panose="02020603050405020304" pitchFamily="18" charset="0"/>
              </a:rPr>
              <a:t>Title</a:t>
            </a:r>
            <a:r>
              <a:rPr lang="nl-NL" b="0" i="0">
                <a:solidFill>
                  <a:srgbClr val="000000"/>
                </a:solidFill>
                <a:effectLst/>
                <a:latin typeface="Times New Roman" panose="02020603050405020304" pitchFamily="18" charset="0"/>
              </a:rPr>
              <a:t> I = Scope </a:t>
            </a:r>
            <a:r>
              <a:rPr lang="nl-NL" b="0" i="0" err="1">
                <a:solidFill>
                  <a:srgbClr val="000000"/>
                </a:solidFill>
                <a:effectLst/>
                <a:latin typeface="Times New Roman" panose="02020603050405020304" pitchFamily="18" charset="0"/>
              </a:rPr>
              <a:t>and</a:t>
            </a:r>
            <a:r>
              <a:rPr lang="nl-NL" b="0" i="0">
                <a:solidFill>
                  <a:srgbClr val="000000"/>
                </a:solidFill>
                <a:effectLst/>
                <a:latin typeface="Times New Roman" panose="02020603050405020304" pitchFamily="18" charset="0"/>
              </a:rPr>
              <a:t> </a:t>
            </a:r>
            <a:r>
              <a:rPr lang="nl-NL" b="0" i="0" err="1">
                <a:solidFill>
                  <a:srgbClr val="000000"/>
                </a:solidFill>
                <a:effectLst/>
                <a:latin typeface="Times New Roman" panose="02020603050405020304" pitchFamily="18" charset="0"/>
              </a:rPr>
              <a:t>definitions</a:t>
            </a: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000000"/>
                </a:solidFill>
                <a:effectLst/>
                <a:latin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err="1">
                <a:solidFill>
                  <a:srgbClr val="000000"/>
                </a:solidFill>
                <a:effectLst/>
                <a:latin typeface="Times New Roman" panose="02020603050405020304" pitchFamily="18" charset="0"/>
              </a:rPr>
              <a:t>Title</a:t>
            </a:r>
            <a:r>
              <a:rPr lang="nl-NL" b="0" i="0">
                <a:solidFill>
                  <a:srgbClr val="000000"/>
                </a:solidFill>
                <a:effectLst/>
                <a:latin typeface="Times New Roman" panose="02020603050405020304" pitchFamily="18" charset="0"/>
              </a:rPr>
              <a:t> IX = Codes of </a:t>
            </a:r>
            <a:r>
              <a:rPr lang="nl-NL" b="0" i="0" err="1">
                <a:solidFill>
                  <a:srgbClr val="000000"/>
                </a:solidFill>
                <a:effectLst/>
                <a:latin typeface="Times New Roman" panose="02020603050405020304" pitchFamily="18" charset="0"/>
              </a:rPr>
              <a:t>conducts</a:t>
            </a: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err="1">
                <a:solidFill>
                  <a:srgbClr val="000000"/>
                </a:solidFill>
                <a:effectLst/>
                <a:latin typeface="Times New Roman" panose="02020603050405020304" pitchFamily="18" charset="0"/>
              </a:rPr>
              <a:t>Title</a:t>
            </a:r>
            <a:r>
              <a:rPr lang="nl-NL" b="0" i="0">
                <a:solidFill>
                  <a:srgbClr val="000000"/>
                </a:solidFill>
                <a:effectLst/>
                <a:latin typeface="Times New Roman" panose="02020603050405020304" pitchFamily="18" charset="0"/>
              </a:rPr>
              <a:t> X, XI, XII = </a:t>
            </a:r>
            <a:r>
              <a:rPr lang="nl-NL" b="0" i="0" err="1">
                <a:solidFill>
                  <a:srgbClr val="000000"/>
                </a:solidFill>
                <a:effectLst/>
                <a:latin typeface="Times New Roman" panose="02020603050405020304" pitchFamily="18" charset="0"/>
              </a:rPr>
              <a:t>Final</a:t>
            </a:r>
            <a:r>
              <a:rPr lang="nl-NL" b="0" i="0">
                <a:solidFill>
                  <a:srgbClr val="000000"/>
                </a:solidFill>
                <a:effectLst/>
                <a:latin typeface="Times New Roman" panose="02020603050405020304" pitchFamily="18" charset="0"/>
              </a:rPr>
              <a:t> </a:t>
            </a:r>
            <a:r>
              <a:rPr lang="nl-NL" b="0" i="0" err="1">
                <a:solidFill>
                  <a:srgbClr val="000000"/>
                </a:solidFill>
                <a:effectLst/>
                <a:latin typeface="Times New Roman" panose="02020603050405020304" pitchFamily="18" charset="0"/>
              </a:rPr>
              <a:t>provisions</a:t>
            </a:r>
            <a:endParaRPr lang="en-US"/>
          </a:p>
        </p:txBody>
      </p:sp>
      <p:sp>
        <p:nvSpPr>
          <p:cNvPr id="4" name="Slide Number Placeholder 3"/>
          <p:cNvSpPr>
            <a:spLocks noGrp="1"/>
          </p:cNvSpPr>
          <p:nvPr>
            <p:ph type="sldNum" sz="quarter" idx="5"/>
          </p:nvPr>
        </p:nvSpPr>
        <p:spPr/>
        <p:txBody>
          <a:bodyPr/>
          <a:lstStyle/>
          <a:p>
            <a:fld id="{04E466B8-9733-4F09-89E0-B3083F7F2D41}" type="slidenum">
              <a:rPr lang="en-NL" smtClean="0"/>
              <a:t>10</a:t>
            </a:fld>
            <a:endParaRPr lang="en-NL"/>
          </a:p>
        </p:txBody>
      </p:sp>
    </p:spTree>
    <p:extLst>
      <p:ext uri="{BB962C8B-B14F-4D97-AF65-F5344CB8AC3E}">
        <p14:creationId xmlns:p14="http://schemas.microsoft.com/office/powerpoint/2010/main" val="3687538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F562C2-508A-4F9C-8918-C9FBC1240A7C}"/>
              </a:ext>
            </a:extLst>
          </p:cNvPr>
          <p:cNvSpPr>
            <a:spLocks noGrp="1"/>
          </p:cNvSpPr>
          <p:nvPr>
            <p:ph type="body" idx="1" hasCustomPrompt="1"/>
          </p:nvPr>
        </p:nvSpPr>
        <p:spPr>
          <a:xfrm>
            <a:off x="6365081" y="2811763"/>
            <a:ext cx="3515757" cy="946389"/>
          </a:xfrm>
        </p:spPr>
        <p:txBody>
          <a:bodyPr/>
          <a:lstStyle>
            <a:lvl1pPr marL="0" indent="0" algn="ctr">
              <a:buNone/>
              <a:defRPr sz="24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TITLE</a:t>
            </a:r>
          </a:p>
          <a:p>
            <a:pPr lvl="0"/>
            <a:r>
              <a:rPr lang="en-US"/>
              <a:t>SUBTITLE</a:t>
            </a:r>
          </a:p>
        </p:txBody>
      </p:sp>
      <p:sp>
        <p:nvSpPr>
          <p:cNvPr id="7" name="Text Placeholder 2">
            <a:extLst>
              <a:ext uri="{FF2B5EF4-FFF2-40B4-BE49-F238E27FC236}">
                <a16:creationId xmlns:a16="http://schemas.microsoft.com/office/drawing/2014/main" id="{76E11FBC-163D-7042-1719-835D9327C631}"/>
              </a:ext>
            </a:extLst>
          </p:cNvPr>
          <p:cNvSpPr>
            <a:spLocks noGrp="1"/>
          </p:cNvSpPr>
          <p:nvPr>
            <p:ph type="body" idx="11" hasCustomPrompt="1"/>
          </p:nvPr>
        </p:nvSpPr>
        <p:spPr>
          <a:xfrm>
            <a:off x="9908381" y="6049454"/>
            <a:ext cx="2067241" cy="345415"/>
          </a:xfrm>
        </p:spPr>
        <p:txBody>
          <a:bodyPr>
            <a:normAutofit/>
          </a:bodyPr>
          <a:lstStyle>
            <a:lvl1pPr marL="0" indent="0" algn="ctr">
              <a:buNone/>
              <a:defRPr sz="1600" b="1">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Version, Date</a:t>
            </a:r>
          </a:p>
        </p:txBody>
      </p:sp>
      <p:pic>
        <p:nvPicPr>
          <p:cNvPr id="5" name="Picture 4" descr="A picture containing nature&#10;&#10;Description automatically generated">
            <a:extLst>
              <a:ext uri="{FF2B5EF4-FFF2-40B4-BE49-F238E27FC236}">
                <a16:creationId xmlns:a16="http://schemas.microsoft.com/office/drawing/2014/main" id="{67CA3C4C-4D89-4F45-C9AB-D80B8E12FB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7664" cy="6858000"/>
          </a:xfrm>
          <a:prstGeom prst="rect">
            <a:avLst/>
          </a:prstGeom>
        </p:spPr>
      </p:pic>
    </p:spTree>
    <p:extLst>
      <p:ext uri="{BB962C8B-B14F-4D97-AF65-F5344CB8AC3E}">
        <p14:creationId xmlns:p14="http://schemas.microsoft.com/office/powerpoint/2010/main" val="87407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793C-7DCF-4BE3-A766-DCA7E9D5FC06}"/>
              </a:ext>
            </a:extLst>
          </p:cNvPr>
          <p:cNvSpPr>
            <a:spLocks noGrp="1"/>
          </p:cNvSpPr>
          <p:nvPr>
            <p:ph type="title" hasCustomPrompt="1"/>
          </p:nvPr>
        </p:nvSpPr>
        <p:spPr>
          <a:xfrm>
            <a:off x="3648075" y="270294"/>
            <a:ext cx="8212999" cy="383190"/>
          </a:xfrm>
        </p:spPr>
        <p:txBody>
          <a:bodyPr anchor="b"/>
          <a:lstStyle>
            <a:lvl1pPr>
              <a:defRPr>
                <a:latin typeface="+mn-lt"/>
              </a:defRPr>
            </a:lvl1pPr>
          </a:lstStyle>
          <a:p>
            <a:r>
              <a:rPr lang="en-US"/>
              <a:t>Title</a:t>
            </a:r>
            <a:endParaRPr lang="en-NL"/>
          </a:p>
        </p:txBody>
      </p:sp>
      <p:sp>
        <p:nvSpPr>
          <p:cNvPr id="3" name="Content Placeholder 2">
            <a:extLst>
              <a:ext uri="{FF2B5EF4-FFF2-40B4-BE49-F238E27FC236}">
                <a16:creationId xmlns:a16="http://schemas.microsoft.com/office/drawing/2014/main" id="{561A3268-5D77-46AE-B3EA-96ED9FAF4779}"/>
              </a:ext>
            </a:extLst>
          </p:cNvPr>
          <p:cNvSpPr>
            <a:spLocks noGrp="1"/>
          </p:cNvSpPr>
          <p:nvPr>
            <p:ph idx="1"/>
          </p:nvPr>
        </p:nvSpPr>
        <p:spPr>
          <a:xfrm>
            <a:off x="397042" y="1097555"/>
            <a:ext cx="11464032" cy="507940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9014F1E3-0FDD-447D-93A1-BCBC45EAD681}"/>
              </a:ext>
            </a:extLst>
          </p:cNvPr>
          <p:cNvSpPr>
            <a:spLocks noGrp="1"/>
          </p:cNvSpPr>
          <p:nvPr>
            <p:ph type="dt" sz="half" idx="10"/>
          </p:nvPr>
        </p:nvSpPr>
        <p:spPr/>
        <p:txBody>
          <a:bodyPr/>
          <a:lstStyle>
            <a:lvl1pPr>
              <a:defRPr>
                <a:latin typeface="+mn-lt"/>
              </a:defRPr>
            </a:lvl1pPr>
          </a:lstStyle>
          <a:p>
            <a:fld id="{E4C1A9F3-D280-4237-B109-A022106B7C00}" type="datetime1">
              <a:rPr lang="en-US" smtClean="0"/>
              <a:pPr/>
              <a:t>8/5/2025</a:t>
            </a:fld>
            <a:endParaRPr lang="en-NL"/>
          </a:p>
        </p:txBody>
      </p:sp>
      <p:sp>
        <p:nvSpPr>
          <p:cNvPr id="5" name="Footer Placeholder 4">
            <a:extLst>
              <a:ext uri="{FF2B5EF4-FFF2-40B4-BE49-F238E27FC236}">
                <a16:creationId xmlns:a16="http://schemas.microsoft.com/office/drawing/2014/main" id="{712FDFAD-8FC4-4CBF-B0CD-64B768D2640E}"/>
              </a:ext>
            </a:extLst>
          </p:cNvPr>
          <p:cNvSpPr>
            <a:spLocks noGrp="1"/>
          </p:cNvSpPr>
          <p:nvPr>
            <p:ph type="ftr" sz="quarter" idx="11"/>
          </p:nvPr>
        </p:nvSpPr>
        <p:spPr/>
        <p:txBody>
          <a:bodyPr/>
          <a:lstStyle>
            <a:lvl1pPr>
              <a:defRPr>
                <a:latin typeface="+mn-lt"/>
              </a:defRPr>
            </a:lvl1pPr>
          </a:lstStyle>
          <a:p>
            <a:endParaRPr lang="en-NL"/>
          </a:p>
        </p:txBody>
      </p:sp>
      <p:sp>
        <p:nvSpPr>
          <p:cNvPr id="6" name="Slide Number Placeholder 5">
            <a:extLst>
              <a:ext uri="{FF2B5EF4-FFF2-40B4-BE49-F238E27FC236}">
                <a16:creationId xmlns:a16="http://schemas.microsoft.com/office/drawing/2014/main" id="{4449C05F-1FB0-4C73-84B9-65E3C218F0DE}"/>
              </a:ext>
            </a:extLst>
          </p:cNvPr>
          <p:cNvSpPr>
            <a:spLocks noGrp="1"/>
          </p:cNvSpPr>
          <p:nvPr>
            <p:ph type="sldNum" sz="quarter" idx="12"/>
          </p:nvPr>
        </p:nvSpPr>
        <p:spPr>
          <a:xfrm>
            <a:off x="9448800" y="6356349"/>
            <a:ext cx="2412275" cy="365125"/>
          </a:xfrm>
        </p:spPr>
        <p:txBody>
          <a:bodyPr/>
          <a:lstStyle>
            <a:lvl1pPr>
              <a:defRPr>
                <a:latin typeface="+mn-lt"/>
              </a:defRPr>
            </a:lvl1pPr>
          </a:lstStyle>
          <a:p>
            <a:fld id="{176DD4EC-FA55-45CE-8BB9-EF8129236C33}" type="slidenum">
              <a:rPr lang="en-NL" smtClean="0"/>
              <a:pPr/>
              <a:t>‹#›</a:t>
            </a:fld>
            <a:endParaRPr lang="en-NL"/>
          </a:p>
        </p:txBody>
      </p:sp>
      <p:graphicFrame>
        <p:nvGraphicFramePr>
          <p:cNvPr id="10" name="Table 9">
            <a:extLst>
              <a:ext uri="{FF2B5EF4-FFF2-40B4-BE49-F238E27FC236}">
                <a16:creationId xmlns:a16="http://schemas.microsoft.com/office/drawing/2014/main" id="{E8C649E9-7895-4E52-ACB7-BF947F90F6F0}"/>
              </a:ext>
            </a:extLst>
          </p:cNvPr>
          <p:cNvGraphicFramePr>
            <a:graphicFrameLocks noGrp="1"/>
          </p:cNvGraphicFramePr>
          <p:nvPr userDrawn="1">
            <p:extLst>
              <p:ext uri="{D42A27DB-BD31-4B8C-83A1-F6EECF244321}">
                <p14:modId xmlns:p14="http://schemas.microsoft.com/office/powerpoint/2010/main" val="1584993404"/>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6F5EB9E0-39A3-4085-80B3-13ACC357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Tree>
    <p:extLst>
      <p:ext uri="{BB962C8B-B14F-4D97-AF65-F5344CB8AC3E}">
        <p14:creationId xmlns:p14="http://schemas.microsoft.com/office/powerpoint/2010/main" val="3021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68DD51-12F9-4883-A740-3DBD95AC0915}"/>
              </a:ext>
            </a:extLst>
          </p:cNvPr>
          <p:cNvSpPr>
            <a:spLocks noGrp="1"/>
          </p:cNvSpPr>
          <p:nvPr>
            <p:ph sz="half" idx="1"/>
          </p:nvPr>
        </p:nvSpPr>
        <p:spPr>
          <a:xfrm>
            <a:off x="397042" y="1119356"/>
            <a:ext cx="5622758"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C456CFF8-81BA-451B-B5B9-CDB3AFC5CDED}"/>
              </a:ext>
            </a:extLst>
          </p:cNvPr>
          <p:cNvSpPr>
            <a:spLocks noGrp="1"/>
          </p:cNvSpPr>
          <p:nvPr>
            <p:ph sz="half" idx="2"/>
          </p:nvPr>
        </p:nvSpPr>
        <p:spPr>
          <a:xfrm>
            <a:off x="6172199" y="1119356"/>
            <a:ext cx="5622757" cy="505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B52413D8-D263-4678-A3E7-DFB19281BA01}"/>
              </a:ext>
            </a:extLst>
          </p:cNvPr>
          <p:cNvSpPr>
            <a:spLocks noGrp="1"/>
          </p:cNvSpPr>
          <p:nvPr>
            <p:ph type="dt" sz="half" idx="10"/>
          </p:nvPr>
        </p:nvSpPr>
        <p:spPr/>
        <p:txBody>
          <a:bodyPr/>
          <a:lstStyle/>
          <a:p>
            <a:fld id="{E773FEE6-DFF6-4E7E-91AE-D35464FD6B85}" type="datetime1">
              <a:rPr lang="en-US" smtClean="0"/>
              <a:t>8/5/2025</a:t>
            </a:fld>
            <a:endParaRPr lang="en-NL"/>
          </a:p>
        </p:txBody>
      </p:sp>
      <p:sp>
        <p:nvSpPr>
          <p:cNvPr id="6" name="Footer Placeholder 5">
            <a:extLst>
              <a:ext uri="{FF2B5EF4-FFF2-40B4-BE49-F238E27FC236}">
                <a16:creationId xmlns:a16="http://schemas.microsoft.com/office/drawing/2014/main" id="{6DF02580-AC75-4D3B-88A4-CFC0B8A51EF1}"/>
              </a:ext>
            </a:extLst>
          </p:cNvPr>
          <p:cNvSpPr>
            <a:spLocks noGrp="1"/>
          </p:cNvSpPr>
          <p:nvPr>
            <p:ph type="ftr" sz="quarter" idx="11"/>
          </p:nvPr>
        </p:nvSpPr>
        <p:spPr/>
        <p:txBody>
          <a:bodyPr/>
          <a:lstStyle/>
          <a:p>
            <a:endParaRPr lang="en-NL"/>
          </a:p>
        </p:txBody>
      </p:sp>
      <p:graphicFrame>
        <p:nvGraphicFramePr>
          <p:cNvPr id="11" name="Table 9">
            <a:extLst>
              <a:ext uri="{FF2B5EF4-FFF2-40B4-BE49-F238E27FC236}">
                <a16:creationId xmlns:a16="http://schemas.microsoft.com/office/drawing/2014/main" id="{E8589E5A-760B-4123-B3D5-8192F4298DF2}"/>
              </a:ext>
            </a:extLst>
          </p:cNvPr>
          <p:cNvGraphicFramePr>
            <a:graphicFrameLocks noGrp="1"/>
          </p:cNvGraphicFramePr>
          <p:nvPr userDrawn="1">
            <p:extLst>
              <p:ext uri="{D42A27DB-BD31-4B8C-83A1-F6EECF244321}">
                <p14:modId xmlns:p14="http://schemas.microsoft.com/office/powerpoint/2010/main" val="2958221848"/>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2" name="Picture 11" descr="Text&#10;&#10;Description automatically generated">
            <a:extLst>
              <a:ext uri="{FF2B5EF4-FFF2-40B4-BE49-F238E27FC236}">
                <a16:creationId xmlns:a16="http://schemas.microsoft.com/office/drawing/2014/main" id="{7D5D79DA-F9A5-4752-BEA0-368C28FD2F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3" name="Slide Number Placeholder 5">
            <a:extLst>
              <a:ext uri="{FF2B5EF4-FFF2-40B4-BE49-F238E27FC236}">
                <a16:creationId xmlns:a16="http://schemas.microsoft.com/office/drawing/2014/main" id="{82E5A99C-4873-4998-A648-DF54294759FB}"/>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4" name="Title 1">
            <a:extLst>
              <a:ext uri="{FF2B5EF4-FFF2-40B4-BE49-F238E27FC236}">
                <a16:creationId xmlns:a16="http://schemas.microsoft.com/office/drawing/2014/main" id="{DBCB0624-735D-471E-A063-661CBA25A3D6}"/>
              </a:ext>
            </a:extLst>
          </p:cNvPr>
          <p:cNvSpPr>
            <a:spLocks noGrp="1"/>
          </p:cNvSpPr>
          <p:nvPr>
            <p:ph type="title" hasCustomPrompt="1"/>
          </p:nvPr>
        </p:nvSpPr>
        <p:spPr>
          <a:xfrm>
            <a:off x="3648075" y="270294"/>
            <a:ext cx="8204619" cy="394692"/>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726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2225BE-9AC8-4575-94D5-0568C30A459E}"/>
              </a:ext>
            </a:extLst>
          </p:cNvPr>
          <p:cNvSpPr>
            <a:spLocks noGrp="1"/>
          </p:cNvSpPr>
          <p:nvPr>
            <p:ph type="body" idx="1"/>
          </p:nvPr>
        </p:nvSpPr>
        <p:spPr>
          <a:xfrm>
            <a:off x="308700" y="1091624"/>
            <a:ext cx="56888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73F99-B294-403C-9171-7F78A592B1B8}"/>
              </a:ext>
            </a:extLst>
          </p:cNvPr>
          <p:cNvSpPr>
            <a:spLocks noGrp="1"/>
          </p:cNvSpPr>
          <p:nvPr>
            <p:ph sz="half" idx="2"/>
          </p:nvPr>
        </p:nvSpPr>
        <p:spPr>
          <a:xfrm>
            <a:off x="308700" y="1915535"/>
            <a:ext cx="5688875" cy="4155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39DAFDC-9928-4B34-94B8-19EA470AE383}"/>
              </a:ext>
            </a:extLst>
          </p:cNvPr>
          <p:cNvSpPr>
            <a:spLocks noGrp="1"/>
          </p:cNvSpPr>
          <p:nvPr>
            <p:ph type="body" sz="quarter" idx="3"/>
          </p:nvPr>
        </p:nvSpPr>
        <p:spPr>
          <a:xfrm>
            <a:off x="6172200" y="1091624"/>
            <a:ext cx="5688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A1E56D-B807-4537-BE74-B622FCFC0678}"/>
              </a:ext>
            </a:extLst>
          </p:cNvPr>
          <p:cNvSpPr>
            <a:spLocks noGrp="1"/>
          </p:cNvSpPr>
          <p:nvPr>
            <p:ph sz="quarter" idx="4"/>
          </p:nvPr>
        </p:nvSpPr>
        <p:spPr>
          <a:xfrm>
            <a:off x="6172199" y="1915536"/>
            <a:ext cx="5688875" cy="4155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9324C11-2EAF-4723-885E-182DCD5DAE6F}"/>
              </a:ext>
            </a:extLst>
          </p:cNvPr>
          <p:cNvSpPr>
            <a:spLocks noGrp="1"/>
          </p:cNvSpPr>
          <p:nvPr>
            <p:ph type="dt" sz="half" idx="10"/>
          </p:nvPr>
        </p:nvSpPr>
        <p:spPr/>
        <p:txBody>
          <a:bodyPr/>
          <a:lstStyle/>
          <a:p>
            <a:fld id="{A82294BC-C5F5-432D-B8C7-087EB371B51F}" type="datetime1">
              <a:rPr lang="en-US" smtClean="0"/>
              <a:t>8/5/2025</a:t>
            </a:fld>
            <a:endParaRPr lang="en-NL"/>
          </a:p>
        </p:txBody>
      </p:sp>
      <p:sp>
        <p:nvSpPr>
          <p:cNvPr id="8" name="Footer Placeholder 7">
            <a:extLst>
              <a:ext uri="{FF2B5EF4-FFF2-40B4-BE49-F238E27FC236}">
                <a16:creationId xmlns:a16="http://schemas.microsoft.com/office/drawing/2014/main" id="{3E9F9249-80E7-4193-AFF2-3DCA2D725786}"/>
              </a:ext>
            </a:extLst>
          </p:cNvPr>
          <p:cNvSpPr>
            <a:spLocks noGrp="1"/>
          </p:cNvSpPr>
          <p:nvPr>
            <p:ph type="ftr" sz="quarter" idx="11"/>
          </p:nvPr>
        </p:nvSpPr>
        <p:spPr/>
        <p:txBody>
          <a:bodyPr/>
          <a:lstStyle/>
          <a:p>
            <a:endParaRPr lang="en-NL"/>
          </a:p>
        </p:txBody>
      </p:sp>
      <p:graphicFrame>
        <p:nvGraphicFramePr>
          <p:cNvPr id="12" name="Table 9">
            <a:extLst>
              <a:ext uri="{FF2B5EF4-FFF2-40B4-BE49-F238E27FC236}">
                <a16:creationId xmlns:a16="http://schemas.microsoft.com/office/drawing/2014/main" id="{B1749567-8366-4160-99F3-E6860CB230B7}"/>
              </a:ext>
            </a:extLst>
          </p:cNvPr>
          <p:cNvGraphicFramePr>
            <a:graphicFrameLocks noGrp="1"/>
          </p:cNvGraphicFramePr>
          <p:nvPr userDrawn="1">
            <p:extLst>
              <p:ext uri="{D42A27DB-BD31-4B8C-83A1-F6EECF244321}">
                <p14:modId xmlns:p14="http://schemas.microsoft.com/office/powerpoint/2010/main" val="1058730936"/>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3" name="Picture 12" descr="Text&#10;&#10;Description automatically generated">
            <a:extLst>
              <a:ext uri="{FF2B5EF4-FFF2-40B4-BE49-F238E27FC236}">
                <a16:creationId xmlns:a16="http://schemas.microsoft.com/office/drawing/2014/main" id="{B4189CB5-AD7D-4888-A55E-135CFE64BB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4" name="Slide Number Placeholder 5">
            <a:extLst>
              <a:ext uri="{FF2B5EF4-FFF2-40B4-BE49-F238E27FC236}">
                <a16:creationId xmlns:a16="http://schemas.microsoft.com/office/drawing/2014/main" id="{B6998F36-0834-4BAF-B4C3-5281CB053C32}"/>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5" name="Title 1">
            <a:extLst>
              <a:ext uri="{FF2B5EF4-FFF2-40B4-BE49-F238E27FC236}">
                <a16:creationId xmlns:a16="http://schemas.microsoft.com/office/drawing/2014/main" id="{B1EAE346-72DB-4E1E-8057-2858F29EEF85}"/>
              </a:ext>
            </a:extLst>
          </p:cNvPr>
          <p:cNvSpPr>
            <a:spLocks noGrp="1"/>
          </p:cNvSpPr>
          <p:nvPr>
            <p:ph type="title" hasCustomPrompt="1"/>
          </p:nvPr>
        </p:nvSpPr>
        <p:spPr>
          <a:xfrm>
            <a:off x="3659578" y="247291"/>
            <a:ext cx="8198868" cy="400443"/>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256026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D72AA70-329F-4D6F-8960-2BBE61AB374D}"/>
              </a:ext>
            </a:extLst>
          </p:cNvPr>
          <p:cNvSpPr>
            <a:spLocks noGrp="1"/>
          </p:cNvSpPr>
          <p:nvPr>
            <p:ph type="dt" sz="half" idx="10"/>
          </p:nvPr>
        </p:nvSpPr>
        <p:spPr/>
        <p:txBody>
          <a:bodyPr/>
          <a:lstStyle/>
          <a:p>
            <a:fld id="{1E6DA75A-5105-48F0-A235-5C7371FD34B1}" type="datetime1">
              <a:rPr lang="en-US" smtClean="0"/>
              <a:t>8/5/2025</a:t>
            </a:fld>
            <a:endParaRPr lang="en-NL"/>
          </a:p>
        </p:txBody>
      </p:sp>
      <p:sp>
        <p:nvSpPr>
          <p:cNvPr id="4" name="Footer Placeholder 3">
            <a:extLst>
              <a:ext uri="{FF2B5EF4-FFF2-40B4-BE49-F238E27FC236}">
                <a16:creationId xmlns:a16="http://schemas.microsoft.com/office/drawing/2014/main" id="{05C742FF-786D-4999-BFBB-5520811615F1}"/>
              </a:ext>
            </a:extLst>
          </p:cNvPr>
          <p:cNvSpPr>
            <a:spLocks noGrp="1"/>
          </p:cNvSpPr>
          <p:nvPr>
            <p:ph type="ftr" sz="quarter" idx="11"/>
          </p:nvPr>
        </p:nvSpPr>
        <p:spPr/>
        <p:txBody>
          <a:bodyPr/>
          <a:lstStyle/>
          <a:p>
            <a:endParaRPr lang="en-NL"/>
          </a:p>
        </p:txBody>
      </p:sp>
      <p:graphicFrame>
        <p:nvGraphicFramePr>
          <p:cNvPr id="9" name="Table 9">
            <a:extLst>
              <a:ext uri="{FF2B5EF4-FFF2-40B4-BE49-F238E27FC236}">
                <a16:creationId xmlns:a16="http://schemas.microsoft.com/office/drawing/2014/main" id="{5783ED8A-22FD-4CD0-A43D-3A996AC09B85}"/>
              </a:ext>
            </a:extLst>
          </p:cNvPr>
          <p:cNvGraphicFramePr>
            <a:graphicFrameLocks noGrp="1"/>
          </p:cNvGraphicFramePr>
          <p:nvPr userDrawn="1">
            <p:extLst>
              <p:ext uri="{D42A27DB-BD31-4B8C-83A1-F6EECF244321}">
                <p14:modId xmlns:p14="http://schemas.microsoft.com/office/powerpoint/2010/main" val="458197117"/>
              </p:ext>
            </p:extLst>
          </p:nvPr>
        </p:nvGraphicFramePr>
        <p:xfrm>
          <a:off x="197303" y="862013"/>
          <a:ext cx="11663772" cy="45719"/>
        </p:xfrm>
        <a:graphic>
          <a:graphicData uri="http://schemas.openxmlformats.org/drawingml/2006/table">
            <a:tbl>
              <a:tblPr>
                <a:tableStyleId>{5C22544A-7EE6-4342-B048-85BDC9FD1C3A}</a:tableStyleId>
              </a:tblPr>
              <a:tblGrid>
                <a:gridCol w="3887924">
                  <a:extLst>
                    <a:ext uri="{9D8B030D-6E8A-4147-A177-3AD203B41FA5}">
                      <a16:colId xmlns:a16="http://schemas.microsoft.com/office/drawing/2014/main" val="2172721209"/>
                    </a:ext>
                  </a:extLst>
                </a:gridCol>
                <a:gridCol w="3887924">
                  <a:extLst>
                    <a:ext uri="{9D8B030D-6E8A-4147-A177-3AD203B41FA5}">
                      <a16:colId xmlns:a16="http://schemas.microsoft.com/office/drawing/2014/main" val="2691351896"/>
                    </a:ext>
                  </a:extLst>
                </a:gridCol>
                <a:gridCol w="3887924">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pic>
        <p:nvPicPr>
          <p:cNvPr id="10" name="Picture 9" descr="Text&#10;&#10;Description automatically generated">
            <a:extLst>
              <a:ext uri="{FF2B5EF4-FFF2-40B4-BE49-F238E27FC236}">
                <a16:creationId xmlns:a16="http://schemas.microsoft.com/office/drawing/2014/main" id="{6810C00F-D8ED-4370-93FF-0FFC487CAB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303" y="101600"/>
            <a:ext cx="3341370" cy="727710"/>
          </a:xfrm>
          <a:prstGeom prst="rect">
            <a:avLst/>
          </a:prstGeom>
        </p:spPr>
      </p:pic>
      <p:sp>
        <p:nvSpPr>
          <p:cNvPr id="11" name="Slide Number Placeholder 5">
            <a:extLst>
              <a:ext uri="{FF2B5EF4-FFF2-40B4-BE49-F238E27FC236}">
                <a16:creationId xmlns:a16="http://schemas.microsoft.com/office/drawing/2014/main" id="{F8DE49B9-9130-42A0-AD9A-F3B8534AD43C}"/>
              </a:ext>
            </a:extLst>
          </p:cNvPr>
          <p:cNvSpPr>
            <a:spLocks noGrp="1"/>
          </p:cNvSpPr>
          <p:nvPr>
            <p:ph type="sldNum" sz="quarter" idx="12"/>
          </p:nvPr>
        </p:nvSpPr>
        <p:spPr>
          <a:xfrm>
            <a:off x="9448800" y="6356349"/>
            <a:ext cx="2412275" cy="365125"/>
          </a:xfrm>
        </p:spPr>
        <p:txBody>
          <a:bodyPr/>
          <a:lstStyle/>
          <a:p>
            <a:fld id="{176DD4EC-FA55-45CE-8BB9-EF8129236C33}" type="slidenum">
              <a:rPr lang="en-NL" smtClean="0"/>
              <a:t>‹#›</a:t>
            </a:fld>
            <a:endParaRPr lang="en-NL"/>
          </a:p>
        </p:txBody>
      </p:sp>
      <p:sp>
        <p:nvSpPr>
          <p:cNvPr id="13" name="Title 1">
            <a:extLst>
              <a:ext uri="{FF2B5EF4-FFF2-40B4-BE49-F238E27FC236}">
                <a16:creationId xmlns:a16="http://schemas.microsoft.com/office/drawing/2014/main" id="{A4EEA8B0-5312-4C8A-AC9A-A76922CE0ADC}"/>
              </a:ext>
            </a:extLst>
          </p:cNvPr>
          <p:cNvSpPr>
            <a:spLocks noGrp="1"/>
          </p:cNvSpPr>
          <p:nvPr>
            <p:ph type="title" hasCustomPrompt="1"/>
          </p:nvPr>
        </p:nvSpPr>
        <p:spPr>
          <a:xfrm>
            <a:off x="3757343" y="247291"/>
            <a:ext cx="8078099" cy="377438"/>
          </a:xfrm>
        </p:spPr>
        <p:txBody>
          <a:bodyPr anchor="b"/>
          <a:lstStyle>
            <a:lvl1pPr>
              <a:defRPr>
                <a:latin typeface="+mn-lt"/>
              </a:defRPr>
            </a:lvl1pPr>
          </a:lstStyle>
          <a:p>
            <a:r>
              <a:rPr lang="en-US"/>
              <a:t>Title</a:t>
            </a:r>
            <a:endParaRPr lang="en-NL"/>
          </a:p>
        </p:txBody>
      </p:sp>
    </p:spTree>
    <p:extLst>
      <p:ext uri="{BB962C8B-B14F-4D97-AF65-F5344CB8AC3E}">
        <p14:creationId xmlns:p14="http://schemas.microsoft.com/office/powerpoint/2010/main" val="11446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2F64B7-7A23-4B77-84FF-FD91DE1B71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0D628A7E-9F43-491C-AADA-D59662ABE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37308-5920-4A64-B60D-BD47EA27D6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525252"/>
                </a:solidFill>
                <a:latin typeface="+mn-lt"/>
              </a:defRPr>
            </a:lvl1pPr>
          </a:lstStyle>
          <a:p>
            <a:fld id="{3188EBA4-4817-47A5-BAFC-F28E427457F1}" type="datetime1">
              <a:rPr lang="en-US" smtClean="0"/>
              <a:pPr/>
              <a:t>8/5/2025</a:t>
            </a:fld>
            <a:endParaRPr lang="en-NL"/>
          </a:p>
        </p:txBody>
      </p:sp>
      <p:sp>
        <p:nvSpPr>
          <p:cNvPr id="5" name="Footer Placeholder 4">
            <a:extLst>
              <a:ext uri="{FF2B5EF4-FFF2-40B4-BE49-F238E27FC236}">
                <a16:creationId xmlns:a16="http://schemas.microsoft.com/office/drawing/2014/main" id="{FA14BF7A-B710-41CF-8049-9BAC3FE83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525252"/>
                </a:solidFill>
                <a:latin typeface="+mn-lt"/>
              </a:defRPr>
            </a:lvl1pPr>
          </a:lstStyle>
          <a:p>
            <a:endParaRPr lang="en-NL"/>
          </a:p>
        </p:txBody>
      </p:sp>
      <p:sp>
        <p:nvSpPr>
          <p:cNvPr id="6" name="Slide Number Placeholder 5">
            <a:extLst>
              <a:ext uri="{FF2B5EF4-FFF2-40B4-BE49-F238E27FC236}">
                <a16:creationId xmlns:a16="http://schemas.microsoft.com/office/drawing/2014/main" id="{A7E1D589-E821-45D6-9428-1B253658E4AC}"/>
              </a:ext>
            </a:extLst>
          </p:cNvPr>
          <p:cNvSpPr>
            <a:spLocks noGrp="1"/>
          </p:cNvSpPr>
          <p:nvPr>
            <p:ph type="sldNum" sz="quarter" idx="4"/>
          </p:nvPr>
        </p:nvSpPr>
        <p:spPr>
          <a:xfrm>
            <a:off x="8610600" y="6356349"/>
            <a:ext cx="2743200" cy="365125"/>
          </a:xfrm>
          <a:prstGeom prst="rect">
            <a:avLst/>
          </a:prstGeom>
        </p:spPr>
        <p:txBody>
          <a:bodyPr vert="horz" lIns="91440" tIns="45720" rIns="91440" bIns="45720" rtlCol="0" anchor="ctr"/>
          <a:lstStyle>
            <a:lvl1pPr algn="r">
              <a:defRPr sz="1200">
                <a:solidFill>
                  <a:srgbClr val="525252"/>
                </a:solidFill>
                <a:latin typeface="+mn-lt"/>
              </a:defRPr>
            </a:lvl1pPr>
          </a:lstStyle>
          <a:p>
            <a:fld id="{176DD4EC-FA55-45CE-8BB9-EF8129236C33}" type="slidenum">
              <a:rPr lang="en-NL" smtClean="0"/>
              <a:pPr/>
              <a:t>‹#›</a:t>
            </a:fld>
            <a:endParaRPr lang="en-NL"/>
          </a:p>
        </p:txBody>
      </p:sp>
    </p:spTree>
    <p:extLst>
      <p:ext uri="{BB962C8B-B14F-4D97-AF65-F5344CB8AC3E}">
        <p14:creationId xmlns:p14="http://schemas.microsoft.com/office/powerpoint/2010/main" val="282097416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52525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52525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52525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52525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52525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8.wdp"/><Relationship Id="rId3" Type="http://schemas.microsoft.com/office/2018/10/relationships/comments" Target="../comments/modernComment_287_7B0F8444.xml"/><Relationship Id="rId7" Type="http://schemas.microsoft.com/office/2007/relationships/hdphoto" Target="../media/hdphoto6.wdp"/><Relationship Id="rId12"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7.wdp"/><Relationship Id="rId5" Type="http://schemas.microsoft.com/office/2007/relationships/hdphoto" Target="../media/hdphoto5.wdp"/><Relationship Id="rId15" Type="http://schemas.microsoft.com/office/2007/relationships/hdphoto" Target="../media/hdphoto9.wdp"/><Relationship Id="rId10" Type="http://schemas.openxmlformats.org/officeDocument/2006/relationships/image" Target="../media/image34.png"/><Relationship Id="rId4" Type="http://schemas.openxmlformats.org/officeDocument/2006/relationships/image" Target="../media/image32.png"/><Relationship Id="rId9" Type="http://schemas.microsoft.com/office/2007/relationships/hdphoto" Target="../media/hdphoto3.wdp"/><Relationship Id="rId1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18/10/relationships/comments" Target="../comments/modernComment_28C_ABB5D00A.xml"/><Relationship Id="rId7" Type="http://schemas.microsoft.com/office/2007/relationships/hdphoto" Target="../media/hdphoto10.wdp"/><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12.wdp"/><Relationship Id="rId5" Type="http://schemas.microsoft.com/office/2007/relationships/hdphoto" Target="../media/hdphoto6.wdp"/><Relationship Id="rId10" Type="http://schemas.openxmlformats.org/officeDocument/2006/relationships/image" Target="../media/image39.png"/><Relationship Id="rId4" Type="http://schemas.openxmlformats.org/officeDocument/2006/relationships/image" Target="../media/image33.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microsoft.com/office/2018/10/relationships/comments" Target="../comments/modernComment_28D_6B5C8AA.xml"/><Relationship Id="rId7" Type="http://schemas.openxmlformats.org/officeDocument/2006/relationships/image" Target="../media/image25.png"/><Relationship Id="rId12" Type="http://schemas.microsoft.com/office/2007/relationships/hdphoto" Target="../media/hdphoto1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14.wdp"/><Relationship Id="rId4" Type="http://schemas.openxmlformats.org/officeDocument/2006/relationships/image" Target="../media/image41.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hyperlink" Target="https://artificialintelligenceact.eu/the-act/" TargetMode="Externa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microsoft.com/office/2007/relationships/hdphoto" Target="../media/hdphoto17.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18.wdp"/></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22.wdp"/><Relationship Id="rId3" Type="http://schemas.openxmlformats.org/officeDocument/2006/relationships/image" Target="../media/image61.png"/><Relationship Id="rId7" Type="http://schemas.microsoft.com/office/2007/relationships/hdphoto" Target="../media/hdphoto21.wdp"/><Relationship Id="rId12"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3.png"/><Relationship Id="rId11" Type="http://schemas.microsoft.com/office/2007/relationships/hdphoto" Target="../media/hdphoto16.wdp"/><Relationship Id="rId5" Type="http://schemas.microsoft.com/office/2007/relationships/hdphoto" Target="../media/hdphoto20.wdp"/><Relationship Id="rId15" Type="http://schemas.openxmlformats.org/officeDocument/2006/relationships/image" Target="../media/image65.png"/><Relationship Id="rId10" Type="http://schemas.openxmlformats.org/officeDocument/2006/relationships/image" Target="../media/image57.png"/><Relationship Id="rId4" Type="http://schemas.openxmlformats.org/officeDocument/2006/relationships/image" Target="../media/image62.png"/><Relationship Id="rId9" Type="http://schemas.microsoft.com/office/2007/relationships/hdphoto" Target="../media/hdphoto17.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18" Type="http://schemas.openxmlformats.org/officeDocument/2006/relationships/image" Target="../media/image75.png"/><Relationship Id="rId3" Type="http://schemas.microsoft.com/office/2018/10/relationships/comments" Target="../comments/modernComment_297_F7155CF9.xml"/><Relationship Id="rId7" Type="http://schemas.microsoft.com/office/2007/relationships/hdphoto" Target="../media/hdphoto16.wdp"/><Relationship Id="rId12" Type="http://schemas.openxmlformats.org/officeDocument/2006/relationships/image" Target="../media/image71.png"/><Relationship Id="rId17" Type="http://schemas.microsoft.com/office/2007/relationships/hdphoto" Target="../media/hdphoto24.wdp"/><Relationship Id="rId2" Type="http://schemas.openxmlformats.org/officeDocument/2006/relationships/notesSlide" Target="../notesSlides/notesSlide15.xml"/><Relationship Id="rId16"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0.png"/><Relationship Id="rId5" Type="http://schemas.openxmlformats.org/officeDocument/2006/relationships/image" Target="../media/image66.png"/><Relationship Id="rId15" Type="http://schemas.openxmlformats.org/officeDocument/2006/relationships/image" Target="../media/image73.png"/><Relationship Id="rId10" Type="http://schemas.openxmlformats.org/officeDocument/2006/relationships/image" Target="../media/image69.png"/><Relationship Id="rId4" Type="http://schemas.openxmlformats.org/officeDocument/2006/relationships/hyperlink" Target="https://www.mckinsey.com/industries/financial-services/our-insights/insurance-2030-the-impact-of-ai-on-the-future-of-insurance" TargetMode="External"/><Relationship Id="rId9" Type="http://schemas.microsoft.com/office/2007/relationships/hdphoto" Target="../media/hdphoto17.wdp"/><Relationship Id="rId14"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18/10/relationships/comments" Target="../comments/modernComment_29B_2926555C.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fiser.nl/services/" TargetMode="External"/><Relationship Id="rId3" Type="http://schemas.openxmlformats.org/officeDocument/2006/relationships/image" Target="../media/image78.png"/><Relationship Id="rId7" Type="http://schemas.openxmlformats.org/officeDocument/2006/relationships/hyperlink" Target="mailto:info@fiser.consulting"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s://fiser.nl/" TargetMode="External"/><Relationship Id="rId5" Type="http://schemas.openxmlformats.org/officeDocument/2006/relationships/hyperlink" Target="https://www.linkedin.com/company/fiser-consulting-bv/" TargetMode="Externa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2A1_409F4EB8.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microsoft.com/office/2018/10/relationships/comments" Target="../comments/modernComment_29E_69919B69.xml"/><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hyperlink" Target="https://builtin.com/artificial-intelligence/ai-finance-banking-applications-companies" TargetMode="External"/><Relationship Id="rId3" Type="http://schemas.microsoft.com/office/2018/10/relationships/comments" Target="../comments/modernComment_282_CDDFBBD4.xml"/><Relationship Id="rId7" Type="http://schemas.openxmlformats.org/officeDocument/2006/relationships/hyperlink" Target="https://blogs.cfainstitute.org/investor/2022/04/06/the-eu-artificial-intelligence-act-and-financial-servic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cdn.idc.com/getdoc.jsp?containerId=prEUR250505223" TargetMode="External"/><Relationship Id="rId5" Type="http://schemas.openxmlformats.org/officeDocument/2006/relationships/hyperlink" Target="https://www.statista.com/statistics/1115464/ai-spending-europe/" TargetMode="External"/><Relationship Id="rId10" Type="http://schemas.openxmlformats.org/officeDocument/2006/relationships/image" Target="../media/image8.png"/><Relationship Id="rId4" Type="http://schemas.openxmlformats.org/officeDocument/2006/relationships/hyperlink" Target="https://blog.gitnux.com/ai-use-in-financial-services-statistics/" TargetMode="Externa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chart" Target="../charts/chart1.xml"/><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EF468A-2C08-A6FC-BC85-B04B875A148F}"/>
              </a:ext>
            </a:extLst>
          </p:cNvPr>
          <p:cNvSpPr txBox="1"/>
          <p:nvPr/>
        </p:nvSpPr>
        <p:spPr>
          <a:xfrm>
            <a:off x="10236679" y="6006224"/>
            <a:ext cx="2150853" cy="369332"/>
          </a:xfrm>
          <a:prstGeom prst="rect">
            <a:avLst/>
          </a:prstGeom>
          <a:noFill/>
        </p:spPr>
        <p:txBody>
          <a:bodyPr wrap="square">
            <a:spAutoFit/>
          </a:bodyPr>
          <a:lstStyle/>
          <a:p>
            <a:pPr lvl="0"/>
            <a:r>
              <a:rPr lang="en-US" dirty="0">
                <a:solidFill>
                  <a:schemeClr val="bg1"/>
                </a:solidFill>
                <a:latin typeface="Open Sans" pitchFamily="2" charset="0"/>
                <a:ea typeface="Open Sans" pitchFamily="2" charset="0"/>
                <a:cs typeface="Open Sans" pitchFamily="2" charset="0"/>
              </a:rPr>
              <a:t>July, 2023</a:t>
            </a:r>
          </a:p>
        </p:txBody>
      </p:sp>
      <p:sp>
        <p:nvSpPr>
          <p:cNvPr id="2" name="Text Placeholder 2">
            <a:extLst>
              <a:ext uri="{FF2B5EF4-FFF2-40B4-BE49-F238E27FC236}">
                <a16:creationId xmlns:a16="http://schemas.microsoft.com/office/drawing/2014/main" id="{B943C871-B760-0D6C-B99F-7F80149C7574}"/>
              </a:ext>
            </a:extLst>
          </p:cNvPr>
          <p:cNvSpPr>
            <a:spLocks noGrp="1"/>
          </p:cNvSpPr>
          <p:nvPr>
            <p:ph type="body" idx="1" hasCustomPrompt="1"/>
          </p:nvPr>
        </p:nvSpPr>
        <p:spPr>
          <a:xfrm>
            <a:off x="6099892" y="2641600"/>
            <a:ext cx="5131526" cy="1366981"/>
          </a:xfrm>
        </p:spPr>
        <p:txBody>
          <a:bodyPr vert="horz" lIns="91440" tIns="45720" rIns="91440" bIns="45720" rtlCol="0" anchor="t">
            <a:normAutofit fontScale="92500"/>
          </a:bodyPr>
          <a:lstStyle>
            <a:lvl1pPr marL="0" indent="0">
              <a:buNone/>
              <a:defRPr sz="2400">
                <a:solidFill>
                  <a:schemeClr val="bg2">
                    <a:lumMod val="50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600"/>
              </a:spcAft>
            </a:pPr>
            <a:r>
              <a:rPr lang="en-US" dirty="0">
                <a:solidFill>
                  <a:schemeClr val="bg1"/>
                </a:solidFill>
                <a:latin typeface="Open Sans"/>
                <a:ea typeface="Open Sans"/>
                <a:cs typeface="Open Sans"/>
              </a:rPr>
              <a:t>EU AI Act:</a:t>
            </a:r>
            <a:endParaRPr lang="en-US">
              <a:solidFill>
                <a:schemeClr val="bg1"/>
              </a:solidFill>
              <a:latin typeface="Open Sans" pitchFamily="2" charset="0"/>
              <a:ea typeface="Open Sans" pitchFamily="2" charset="0"/>
              <a:cs typeface="Open Sans" pitchFamily="2" charset="0"/>
            </a:endParaRPr>
          </a:p>
          <a:p>
            <a:pPr lvl="0">
              <a:spcAft>
                <a:spcPts val="300"/>
              </a:spcAft>
            </a:pPr>
            <a:r>
              <a:rPr lang="en-US" sz="2100" dirty="0">
                <a:solidFill>
                  <a:schemeClr val="bg1"/>
                </a:solidFill>
                <a:latin typeface="Open Sans" pitchFamily="2" charset="0"/>
                <a:ea typeface="Open Sans" pitchFamily="2" charset="0"/>
                <a:cs typeface="Open Sans" pitchFamily="2" charset="0"/>
              </a:rPr>
              <a:t>Compliance and Business</a:t>
            </a:r>
          </a:p>
          <a:p>
            <a:pPr lvl="0">
              <a:spcBef>
                <a:spcPts val="0"/>
              </a:spcBef>
              <a:spcAft>
                <a:spcPts val="600"/>
              </a:spcAft>
            </a:pPr>
            <a:r>
              <a:rPr lang="en-US" sz="2100" dirty="0">
                <a:solidFill>
                  <a:schemeClr val="bg1"/>
                </a:solidFill>
                <a:latin typeface="Open Sans" pitchFamily="2" charset="0"/>
                <a:ea typeface="Open Sans" pitchFamily="2" charset="0"/>
                <a:cs typeface="Open Sans" pitchFamily="2" charset="0"/>
              </a:rPr>
              <a:t>Opportunities for the Financial Sector</a:t>
            </a:r>
          </a:p>
        </p:txBody>
      </p:sp>
      <p:pic>
        <p:nvPicPr>
          <p:cNvPr id="3" name="Picture 6" descr="Terminator Robot png images | PNGEgg">
            <a:extLst>
              <a:ext uri="{FF2B5EF4-FFF2-40B4-BE49-F238E27FC236}">
                <a16:creationId xmlns:a16="http://schemas.microsoft.com/office/drawing/2014/main" id="{E78B68AB-B406-689B-27F8-87AF2469CA0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9697" l="10000" r="90000">
                        <a14:foregroundMark x1="51111" y1="8636" x2="52778" y2="5000"/>
                        <a14:foregroundMark x1="59000" y1="89848" x2="59000" y2="99697"/>
                        <a14:foregroundMark x1="43889" y1="91818" x2="42444" y2="97727"/>
                      </a14:backgroundRemoval>
                    </a14:imgEffect>
                  </a14:imgLayer>
                </a14:imgProps>
              </a:ext>
              <a:ext uri="{28A0092B-C50C-407E-A947-70E740481C1C}">
                <a14:useLocalDpi xmlns:a14="http://schemas.microsoft.com/office/drawing/2010/main" val="0"/>
              </a:ext>
            </a:extLst>
          </a:blip>
          <a:srcRect/>
          <a:stretch>
            <a:fillRect/>
          </a:stretch>
        </p:blipFill>
        <p:spPr bwMode="auto">
          <a:xfrm>
            <a:off x="55418" y="6614258"/>
            <a:ext cx="332375" cy="2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48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006;p34">
            <a:extLst>
              <a:ext uri="{FF2B5EF4-FFF2-40B4-BE49-F238E27FC236}">
                <a16:creationId xmlns:a16="http://schemas.microsoft.com/office/drawing/2014/main" id="{26722216-372B-73A9-6FD5-9CB96CB5B6B8}"/>
              </a:ext>
            </a:extLst>
          </p:cNvPr>
          <p:cNvSpPr/>
          <p:nvPr/>
        </p:nvSpPr>
        <p:spPr>
          <a:xfrm>
            <a:off x="8968052" y="981045"/>
            <a:ext cx="2541496" cy="5654673"/>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23" name="Google Shape;1009;p34">
            <a:extLst>
              <a:ext uri="{FF2B5EF4-FFF2-40B4-BE49-F238E27FC236}">
                <a16:creationId xmlns:a16="http://schemas.microsoft.com/office/drawing/2014/main" id="{8E183133-9068-7BA2-498E-09FAF4E9ADC3}"/>
              </a:ext>
            </a:extLst>
          </p:cNvPr>
          <p:cNvSpPr txBox="1"/>
          <p:nvPr/>
        </p:nvSpPr>
        <p:spPr>
          <a:xfrm>
            <a:off x="8921154" y="874735"/>
            <a:ext cx="2016696" cy="705397"/>
          </a:xfrm>
          <a:prstGeom prst="rect">
            <a:avLst/>
          </a:prstGeom>
          <a:noFill/>
          <a:ln>
            <a:noFill/>
          </a:ln>
        </p:spPr>
        <p:txBody>
          <a:bodyPr spcFirstLastPara="1" wrap="square" lIns="91425" tIns="91425" rIns="91425" bIns="91425"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Governance &amp;  Implementation</a:t>
            </a:r>
          </a:p>
        </p:txBody>
      </p:sp>
      <p:sp>
        <p:nvSpPr>
          <p:cNvPr id="2" name="Title 1">
            <a:extLst>
              <a:ext uri="{FF2B5EF4-FFF2-40B4-BE49-F238E27FC236}">
                <a16:creationId xmlns:a16="http://schemas.microsoft.com/office/drawing/2014/main" id="{405BC853-ED96-E429-6941-3503BDEE758A}"/>
              </a:ext>
            </a:extLst>
          </p:cNvPr>
          <p:cNvSpPr>
            <a:spLocks noGrp="1"/>
          </p:cNvSpPr>
          <p:nvPr>
            <p:ph type="title"/>
          </p:nvPr>
        </p:nvSpPr>
        <p:spPr/>
        <p:txBody>
          <a:bodyPr/>
          <a:lstStyle/>
          <a:p>
            <a:r>
              <a:rPr lang="en-GB">
                <a:ea typeface="Open Sans"/>
                <a:cs typeface="Open Sans"/>
              </a:rPr>
              <a:t>The core elements of the EU AI Act </a:t>
            </a:r>
            <a:endParaRPr lang="en-US"/>
          </a:p>
        </p:txBody>
      </p:sp>
      <p:sp>
        <p:nvSpPr>
          <p:cNvPr id="3" name="Content Placeholder 2">
            <a:extLst>
              <a:ext uri="{FF2B5EF4-FFF2-40B4-BE49-F238E27FC236}">
                <a16:creationId xmlns:a16="http://schemas.microsoft.com/office/drawing/2014/main" id="{0967E26A-E20C-6BCF-35EE-2F9D52D57C8F}"/>
              </a:ext>
            </a:extLst>
          </p:cNvPr>
          <p:cNvSpPr>
            <a:spLocks noGrp="1"/>
          </p:cNvSpPr>
          <p:nvPr>
            <p:ph idx="1"/>
          </p:nvPr>
        </p:nvSpPr>
        <p:spPr>
          <a:xfrm>
            <a:off x="45516" y="7119887"/>
            <a:ext cx="11464032" cy="5079408"/>
          </a:xfrm>
        </p:spPr>
        <p:txBody>
          <a:bodyPr/>
          <a:lstStyle/>
          <a:p>
            <a:r>
              <a:rPr lang="en-US" sz="1800" b="0" i="1" u="none" strike="noStrike" baseline="0">
                <a:solidFill>
                  <a:srgbClr val="000000"/>
                </a:solidFill>
                <a:highlight>
                  <a:srgbClr val="00FF00"/>
                </a:highlight>
                <a:latin typeface="Times New Roman" panose="02020603050405020304" pitchFamily="18" charset="0"/>
              </a:rPr>
              <a:t>SCOPE AND DEFINITIONS (TITLE I) </a:t>
            </a:r>
          </a:p>
          <a:p>
            <a:r>
              <a:rPr lang="en-US" sz="1800" b="0" i="1" u="none" strike="noStrike" baseline="0">
                <a:solidFill>
                  <a:srgbClr val="000000"/>
                </a:solidFill>
                <a:highlight>
                  <a:srgbClr val="FFFF00"/>
                </a:highlight>
                <a:latin typeface="Times New Roman" panose="02020603050405020304" pitchFamily="18" charset="0"/>
              </a:rPr>
              <a:t>PROHIBITED ARTIFICIAL INTELLIGENCE PRACTICES (TITLE II) </a:t>
            </a:r>
          </a:p>
          <a:p>
            <a:r>
              <a:rPr lang="en-US" sz="1800" b="0" i="1" u="none" strike="noStrike" baseline="0">
                <a:solidFill>
                  <a:srgbClr val="000000"/>
                </a:solidFill>
                <a:highlight>
                  <a:srgbClr val="FFFF00"/>
                </a:highlight>
                <a:latin typeface="Times New Roman" panose="02020603050405020304" pitchFamily="18" charset="0"/>
              </a:rPr>
              <a:t>HIGH-RISK AI SYSTEMS (TITLE III) </a:t>
            </a:r>
          </a:p>
          <a:p>
            <a:r>
              <a:rPr lang="en-US" sz="1800" b="0" i="1" u="none" strike="noStrike" baseline="0">
                <a:solidFill>
                  <a:srgbClr val="000000"/>
                </a:solidFill>
                <a:highlight>
                  <a:srgbClr val="FFFF00"/>
                </a:highlight>
                <a:latin typeface="Times New Roman" panose="02020603050405020304" pitchFamily="18" charset="0"/>
              </a:rPr>
              <a:t>TRANSPARENCY OBLIGATIONS FOR CERTAIN AI SYSTEMS (TITLE IV) </a:t>
            </a:r>
          </a:p>
          <a:p>
            <a:r>
              <a:rPr lang="en-US" sz="1800" b="0" i="1" u="none" strike="noStrike" baseline="0">
                <a:solidFill>
                  <a:srgbClr val="000000"/>
                </a:solidFill>
                <a:highlight>
                  <a:srgbClr val="FFFF00"/>
                </a:highlight>
                <a:latin typeface="Times New Roman" panose="02020603050405020304" pitchFamily="18" charset="0"/>
              </a:rPr>
              <a:t>MEASURES IN SUPPORT OF INNOVATION (TITLE V) </a:t>
            </a:r>
          </a:p>
          <a:p>
            <a:r>
              <a:rPr lang="en-US" sz="1800" b="0" i="1" u="none" strike="noStrike" baseline="0">
                <a:solidFill>
                  <a:srgbClr val="000000"/>
                </a:solidFill>
                <a:highlight>
                  <a:srgbClr val="FFFF00"/>
                </a:highlight>
                <a:latin typeface="Times New Roman" panose="02020603050405020304" pitchFamily="18" charset="0"/>
              </a:rPr>
              <a:t>GOVERNANCE AND IMPLEMENTATION (TITLES VI, VII AND VII) </a:t>
            </a:r>
          </a:p>
          <a:p>
            <a:r>
              <a:rPr lang="en-US" sz="1800" b="0" i="1" u="none" strike="noStrike" baseline="0">
                <a:solidFill>
                  <a:srgbClr val="000000"/>
                </a:solidFill>
                <a:highlight>
                  <a:srgbClr val="FF0000"/>
                </a:highlight>
                <a:latin typeface="Times New Roman" panose="02020603050405020304" pitchFamily="18" charset="0"/>
              </a:rPr>
              <a:t>CODES OF CONDUCT (TITLE IX) </a:t>
            </a:r>
          </a:p>
          <a:p>
            <a:r>
              <a:rPr lang="en-US" sz="1800" b="0" i="1" u="none" strike="noStrike" baseline="0">
                <a:solidFill>
                  <a:srgbClr val="000000"/>
                </a:solidFill>
                <a:highlight>
                  <a:srgbClr val="FF0000"/>
                </a:highlight>
                <a:latin typeface="Times New Roman" panose="02020603050405020304" pitchFamily="18" charset="0"/>
              </a:rPr>
              <a:t>FINAL PROVISIONS (TITLES X, XI AND XII) </a:t>
            </a:r>
            <a:endParaRPr lang="en-GB">
              <a:highlight>
                <a:srgbClr val="FF0000"/>
              </a:highlight>
            </a:endParaRPr>
          </a:p>
        </p:txBody>
      </p:sp>
      <p:sp>
        <p:nvSpPr>
          <p:cNvPr id="4" name="Slide Number Placeholder 3">
            <a:extLst>
              <a:ext uri="{FF2B5EF4-FFF2-40B4-BE49-F238E27FC236}">
                <a16:creationId xmlns:a16="http://schemas.microsoft.com/office/drawing/2014/main" id="{67022AD4-8F5D-C358-FAD8-718CEC5105BC}"/>
              </a:ext>
            </a:extLst>
          </p:cNvPr>
          <p:cNvSpPr>
            <a:spLocks noGrp="1"/>
          </p:cNvSpPr>
          <p:nvPr>
            <p:ph type="sldNum" sz="quarter" idx="12"/>
          </p:nvPr>
        </p:nvSpPr>
        <p:spPr/>
        <p:txBody>
          <a:bodyPr/>
          <a:lstStyle/>
          <a:p>
            <a:fld id="{176DD4EC-FA55-45CE-8BB9-EF8129236C33}" type="slidenum">
              <a:rPr lang="en-NL" smtClean="0"/>
              <a:pPr/>
              <a:t>10</a:t>
            </a:fld>
            <a:endParaRPr lang="en-NL"/>
          </a:p>
        </p:txBody>
      </p:sp>
      <p:sp>
        <p:nvSpPr>
          <p:cNvPr id="5" name="Google Shape;970;p34">
            <a:extLst>
              <a:ext uri="{FF2B5EF4-FFF2-40B4-BE49-F238E27FC236}">
                <a16:creationId xmlns:a16="http://schemas.microsoft.com/office/drawing/2014/main" id="{63AA156C-6376-9B2A-C96D-24E7B187C317}"/>
              </a:ext>
            </a:extLst>
          </p:cNvPr>
          <p:cNvSpPr/>
          <p:nvPr/>
        </p:nvSpPr>
        <p:spPr>
          <a:xfrm>
            <a:off x="6977575" y="981126"/>
            <a:ext cx="2588094" cy="5653890"/>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6" name="Google Shape;976;p34">
            <a:extLst>
              <a:ext uri="{FF2B5EF4-FFF2-40B4-BE49-F238E27FC236}">
                <a16:creationId xmlns:a16="http://schemas.microsoft.com/office/drawing/2014/main" id="{50FE88A4-255E-3CE1-5EB9-83E8332EC9B0}"/>
              </a:ext>
            </a:extLst>
          </p:cNvPr>
          <p:cNvSpPr txBox="1"/>
          <p:nvPr/>
        </p:nvSpPr>
        <p:spPr>
          <a:xfrm>
            <a:off x="7253953" y="874735"/>
            <a:ext cx="1586329" cy="705397"/>
          </a:xfrm>
          <a:prstGeom prst="rect">
            <a:avLst/>
          </a:prstGeom>
          <a:noFill/>
          <a:ln>
            <a:noFill/>
          </a:ln>
        </p:spPr>
        <p:txBody>
          <a:bodyPr spcFirstLastPara="1" wrap="square" lIns="91425" tIns="91425" rIns="91425" bIns="91425"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Measures in Support</a:t>
            </a:r>
          </a:p>
        </p:txBody>
      </p:sp>
      <p:sp>
        <p:nvSpPr>
          <p:cNvPr id="7" name="Google Shape;979;p34">
            <a:extLst>
              <a:ext uri="{FF2B5EF4-FFF2-40B4-BE49-F238E27FC236}">
                <a16:creationId xmlns:a16="http://schemas.microsoft.com/office/drawing/2014/main" id="{81CC0174-CBA2-C1CB-9755-16B73970E60C}"/>
              </a:ext>
            </a:extLst>
          </p:cNvPr>
          <p:cNvSpPr/>
          <p:nvPr/>
        </p:nvSpPr>
        <p:spPr>
          <a:xfrm>
            <a:off x="5139296" y="981829"/>
            <a:ext cx="2541496" cy="5653890"/>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8" name="Google Shape;991;p34">
            <a:extLst>
              <a:ext uri="{FF2B5EF4-FFF2-40B4-BE49-F238E27FC236}">
                <a16:creationId xmlns:a16="http://schemas.microsoft.com/office/drawing/2014/main" id="{5CA2FB41-A6E1-C2C3-6026-77A0E90F19D1}"/>
              </a:ext>
            </a:extLst>
          </p:cNvPr>
          <p:cNvSpPr/>
          <p:nvPr/>
        </p:nvSpPr>
        <p:spPr>
          <a:xfrm>
            <a:off x="3252175" y="981829"/>
            <a:ext cx="2491793" cy="5653187"/>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1002;p34">
            <a:extLst>
              <a:ext uri="{FF2B5EF4-FFF2-40B4-BE49-F238E27FC236}">
                <a16:creationId xmlns:a16="http://schemas.microsoft.com/office/drawing/2014/main" id="{D3828693-812C-95E6-9B83-827DEE377499}"/>
              </a:ext>
            </a:extLst>
          </p:cNvPr>
          <p:cNvSpPr txBox="1"/>
          <p:nvPr/>
        </p:nvSpPr>
        <p:spPr>
          <a:xfrm>
            <a:off x="3462758" y="874735"/>
            <a:ext cx="1609551" cy="705397"/>
          </a:xfrm>
          <a:prstGeom prst="rect">
            <a:avLst/>
          </a:prstGeom>
          <a:noFill/>
          <a:ln>
            <a:noFill/>
          </a:ln>
        </p:spPr>
        <p:txBody>
          <a:bodyPr spcFirstLastPara="1" wrap="square" lIns="91425" tIns="91425" rIns="91425" bIns="91425"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High-Risk AI Systems</a:t>
            </a:r>
          </a:p>
        </p:txBody>
      </p:sp>
      <p:sp>
        <p:nvSpPr>
          <p:cNvPr id="10" name="Google Shape;1006;p34">
            <a:extLst>
              <a:ext uri="{FF2B5EF4-FFF2-40B4-BE49-F238E27FC236}">
                <a16:creationId xmlns:a16="http://schemas.microsoft.com/office/drawing/2014/main" id="{ECE9C132-CA1E-E241-A16B-653E41FA546F}"/>
              </a:ext>
            </a:extLst>
          </p:cNvPr>
          <p:cNvSpPr/>
          <p:nvPr/>
        </p:nvSpPr>
        <p:spPr>
          <a:xfrm>
            <a:off x="1299845" y="981829"/>
            <a:ext cx="2541496" cy="5653187"/>
          </a:xfrm>
          <a:custGeom>
            <a:avLst/>
            <a:gdLst/>
            <a:ahLst/>
            <a:cxnLst/>
            <a:rect l="l" t="t" r="r" b="b"/>
            <a:pathLst>
              <a:path w="40018" h="68128" extrusionOk="0">
                <a:moveTo>
                  <a:pt x="1" y="1"/>
                </a:moveTo>
                <a:lnTo>
                  <a:pt x="1" y="68128"/>
                </a:lnTo>
                <a:lnTo>
                  <a:pt x="31397" y="68128"/>
                </a:lnTo>
                <a:lnTo>
                  <a:pt x="31397" y="13359"/>
                </a:lnTo>
                <a:cubicBezTo>
                  <a:pt x="31397" y="12832"/>
                  <a:pt x="31828" y="12443"/>
                  <a:pt x="32303" y="12443"/>
                </a:cubicBezTo>
                <a:cubicBezTo>
                  <a:pt x="32449" y="12443"/>
                  <a:pt x="32600" y="12480"/>
                  <a:pt x="32743" y="12562"/>
                </a:cubicBezTo>
                <a:cubicBezTo>
                  <a:pt x="32993" y="12704"/>
                  <a:pt x="33231" y="12847"/>
                  <a:pt x="33469" y="13002"/>
                </a:cubicBezTo>
                <a:cubicBezTo>
                  <a:pt x="34112" y="13407"/>
                  <a:pt x="34862" y="13645"/>
                  <a:pt x="35672" y="13645"/>
                </a:cubicBezTo>
                <a:cubicBezTo>
                  <a:pt x="38089" y="13645"/>
                  <a:pt x="40018" y="11550"/>
                  <a:pt x="39744" y="9085"/>
                </a:cubicBezTo>
                <a:cubicBezTo>
                  <a:pt x="39529" y="7180"/>
                  <a:pt x="37994" y="5668"/>
                  <a:pt x="36089" y="5477"/>
                </a:cubicBezTo>
                <a:cubicBezTo>
                  <a:pt x="35949" y="5464"/>
                  <a:pt x="35811" y="5457"/>
                  <a:pt x="35675" y="5457"/>
                </a:cubicBezTo>
                <a:cubicBezTo>
                  <a:pt x="34612" y="5457"/>
                  <a:pt x="33650" y="5860"/>
                  <a:pt x="32921" y="6525"/>
                </a:cubicBezTo>
                <a:cubicBezTo>
                  <a:pt x="32910" y="6525"/>
                  <a:pt x="32910" y="6525"/>
                  <a:pt x="32910" y="6537"/>
                </a:cubicBezTo>
                <a:cubicBezTo>
                  <a:pt x="32732" y="6697"/>
                  <a:pt x="32522" y="6768"/>
                  <a:pt x="32316" y="6768"/>
                </a:cubicBezTo>
                <a:cubicBezTo>
                  <a:pt x="31847" y="6768"/>
                  <a:pt x="31397" y="6397"/>
                  <a:pt x="31397" y="5858"/>
                </a:cubicBezTo>
                <a:lnTo>
                  <a:pt x="31397"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009;p34">
            <a:extLst>
              <a:ext uri="{FF2B5EF4-FFF2-40B4-BE49-F238E27FC236}">
                <a16:creationId xmlns:a16="http://schemas.microsoft.com/office/drawing/2014/main" id="{254EAC54-2B9C-BCF8-17E0-09E5EB46ADB0}"/>
              </a:ext>
            </a:extLst>
          </p:cNvPr>
          <p:cNvSpPr txBox="1"/>
          <p:nvPr/>
        </p:nvSpPr>
        <p:spPr>
          <a:xfrm>
            <a:off x="1289477" y="874735"/>
            <a:ext cx="2012841" cy="705397"/>
          </a:xfrm>
          <a:prstGeom prst="rect">
            <a:avLst/>
          </a:prstGeom>
          <a:noFill/>
          <a:ln>
            <a:noFill/>
          </a:ln>
        </p:spPr>
        <p:txBody>
          <a:bodyPr spcFirstLastPara="1" wrap="square" lIns="91425" tIns="91425" rIns="91425" bIns="91425"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Prohibited AI Practices</a:t>
            </a:r>
          </a:p>
        </p:txBody>
      </p:sp>
      <p:pic>
        <p:nvPicPr>
          <p:cNvPr id="12" name="Picture 11" descr="Icon&#10;&#10;Description automatically generated">
            <a:extLst>
              <a:ext uri="{FF2B5EF4-FFF2-40B4-BE49-F238E27FC236}">
                <a16:creationId xmlns:a16="http://schemas.microsoft.com/office/drawing/2014/main" id="{BDB12740-18D1-FDAD-DC97-661D518C6BE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448800" y="7959485"/>
            <a:ext cx="900000" cy="900000"/>
          </a:xfrm>
          <a:prstGeom prst="rect">
            <a:avLst/>
          </a:prstGeom>
        </p:spPr>
      </p:pic>
      <p:sp>
        <p:nvSpPr>
          <p:cNvPr id="13" name="Google Shape;988;p34">
            <a:extLst>
              <a:ext uri="{FF2B5EF4-FFF2-40B4-BE49-F238E27FC236}">
                <a16:creationId xmlns:a16="http://schemas.microsoft.com/office/drawing/2014/main" id="{3B360AA8-EB4E-1C69-F347-D3AB2E7E6B4D}"/>
              </a:ext>
            </a:extLst>
          </p:cNvPr>
          <p:cNvSpPr txBox="1"/>
          <p:nvPr/>
        </p:nvSpPr>
        <p:spPr>
          <a:xfrm>
            <a:off x="5335776" y="874735"/>
            <a:ext cx="1599303" cy="705397"/>
          </a:xfrm>
          <a:prstGeom prst="rect">
            <a:avLst/>
          </a:prstGeom>
          <a:noFill/>
          <a:ln>
            <a:noFill/>
          </a:ln>
        </p:spPr>
        <p:txBody>
          <a:bodyPr spcFirstLastPara="1" wrap="square" lIns="91425" tIns="91425" rIns="91425" bIns="91425" anchor="ctr" anchorCtr="0">
            <a:noAutofit/>
          </a:bodyPr>
          <a:lstStyle/>
          <a:p>
            <a:pPr algn="ct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Transparency Obligations</a:t>
            </a:r>
          </a:p>
        </p:txBody>
      </p:sp>
      <p:sp>
        <p:nvSpPr>
          <p:cNvPr id="18" name="TextBox 17">
            <a:extLst>
              <a:ext uri="{FF2B5EF4-FFF2-40B4-BE49-F238E27FC236}">
                <a16:creationId xmlns:a16="http://schemas.microsoft.com/office/drawing/2014/main" id="{3822DF45-4D7A-5B14-6B6D-3D1026BEA248}"/>
              </a:ext>
            </a:extLst>
          </p:cNvPr>
          <p:cNvSpPr txBox="1"/>
          <p:nvPr/>
        </p:nvSpPr>
        <p:spPr>
          <a:xfrm>
            <a:off x="1335901" y="2803554"/>
            <a:ext cx="1821142" cy="3601918"/>
          </a:xfrm>
          <a:prstGeom prst="rect">
            <a:avLst/>
          </a:prstGeom>
          <a:noFill/>
        </p:spPr>
        <p:txBody>
          <a:bodyPr wrap="square" rtlCol="0">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Restricts AI processes that exploit people's weaknesses, manipulate them, infringe on basic rights, and limits real-time remote biometric recognition systems usage according to danger levels, aligning with Union principles and ethos, which ensures a safe, respectful interaction between humans and AI, preserving individual choice and autonomy</a:t>
            </a: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descr="A picture containing black, darkness&#10;&#10;Description automatically generated">
            <a:extLst>
              <a:ext uri="{FF2B5EF4-FFF2-40B4-BE49-F238E27FC236}">
                <a16:creationId xmlns:a16="http://schemas.microsoft.com/office/drawing/2014/main" id="{5DFDCFD4-C847-A271-052E-BD4B8BF9704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35897" y="1642170"/>
            <a:ext cx="720000" cy="720000"/>
          </a:xfrm>
          <a:prstGeom prst="rect">
            <a:avLst/>
          </a:prstGeom>
        </p:spPr>
      </p:pic>
      <p:sp>
        <p:nvSpPr>
          <p:cNvPr id="29" name="TextBox 28">
            <a:extLst>
              <a:ext uri="{FF2B5EF4-FFF2-40B4-BE49-F238E27FC236}">
                <a16:creationId xmlns:a16="http://schemas.microsoft.com/office/drawing/2014/main" id="{691D0097-B929-FA1A-7C18-73C4CDEC7FB5}"/>
              </a:ext>
            </a:extLst>
          </p:cNvPr>
          <p:cNvSpPr txBox="1"/>
          <p:nvPr/>
        </p:nvSpPr>
        <p:spPr>
          <a:xfrm>
            <a:off x="3315550" y="2794591"/>
            <a:ext cx="1821142" cy="3250512"/>
          </a:xfrm>
          <a:prstGeom prst="rect">
            <a:avLst/>
          </a:prstGeom>
          <a:noFill/>
        </p:spPr>
        <p:txBody>
          <a:bodyPr wrap="square" rtlCol="0">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Creates regulations for high-stakes AI systems, guaranteeing adherence to obligatory prerequisites and undergoing preemptive conformity evaluations based on their projected purpose, not merely their functionality, which is implemented to protect the health, safety, and essential rights of individuals within the European marketplace</a:t>
            </a:r>
          </a:p>
        </p:txBody>
      </p:sp>
      <p:sp>
        <p:nvSpPr>
          <p:cNvPr id="30" name="TextBox 29">
            <a:extLst>
              <a:ext uri="{FF2B5EF4-FFF2-40B4-BE49-F238E27FC236}">
                <a16:creationId xmlns:a16="http://schemas.microsoft.com/office/drawing/2014/main" id="{19A57E14-A56B-9B87-15F1-279E6ACE22DB}"/>
              </a:ext>
            </a:extLst>
          </p:cNvPr>
          <p:cNvSpPr txBox="1"/>
          <p:nvPr/>
        </p:nvSpPr>
        <p:spPr>
          <a:xfrm>
            <a:off x="5236889" y="2794591"/>
            <a:ext cx="1821142" cy="3250512"/>
          </a:xfrm>
          <a:prstGeom prst="rect">
            <a:avLst/>
          </a:prstGeom>
          <a:noFill/>
        </p:spPr>
        <p:txBody>
          <a:bodyPr wrap="square" rtlCol="0">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Focuses on AI systems with specific risks of manipulation, imposing transparency obligations when the systems interact with humans, detect emotions or biometric associations, or generate/manipulate content, ensuring individuals are informed when interacting with AI systems and enabling them to inform choices or disengage from situations</a:t>
            </a:r>
          </a:p>
        </p:txBody>
      </p:sp>
      <p:sp>
        <p:nvSpPr>
          <p:cNvPr id="31" name="TextBox 30">
            <a:extLst>
              <a:ext uri="{FF2B5EF4-FFF2-40B4-BE49-F238E27FC236}">
                <a16:creationId xmlns:a16="http://schemas.microsoft.com/office/drawing/2014/main" id="{CD44B802-5C8C-8016-7E2C-A5926F851210}"/>
              </a:ext>
            </a:extLst>
          </p:cNvPr>
          <p:cNvSpPr txBox="1"/>
          <p:nvPr/>
        </p:nvSpPr>
        <p:spPr>
          <a:xfrm>
            <a:off x="7216304" y="2794591"/>
            <a:ext cx="1663898" cy="3250512"/>
          </a:xfrm>
          <a:prstGeom prst="rect">
            <a:avLst/>
          </a:prstGeom>
          <a:noFill/>
        </p:spPr>
        <p:txBody>
          <a:bodyPr wrap="square" rtlCol="0">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Strives to construct an adaptable, innovative legal structure for AI through encouraging regulatory testing grounds, provision of a governance system, oversight, liability rules, and lowering of regulatory pressures on SMEs and start-ups, enhancing their capacities to contribute positively in the AI field</a:t>
            </a:r>
          </a:p>
        </p:txBody>
      </p:sp>
      <p:sp>
        <p:nvSpPr>
          <p:cNvPr id="32" name="TextBox 31">
            <a:extLst>
              <a:ext uri="{FF2B5EF4-FFF2-40B4-BE49-F238E27FC236}">
                <a16:creationId xmlns:a16="http://schemas.microsoft.com/office/drawing/2014/main" id="{4C0B49FC-800B-5DBF-24E1-EEAE64925FC6}"/>
              </a:ext>
            </a:extLst>
          </p:cNvPr>
          <p:cNvSpPr txBox="1"/>
          <p:nvPr/>
        </p:nvSpPr>
        <p:spPr>
          <a:xfrm>
            <a:off x="9076340" y="2794591"/>
            <a:ext cx="1821142" cy="3250512"/>
          </a:xfrm>
          <a:prstGeom prst="rect">
            <a:avLst/>
          </a:prstGeom>
          <a:noFill/>
        </p:spPr>
        <p:txBody>
          <a:bodyPr wrap="square" rtlCol="0">
            <a:spAutoFit/>
          </a:bodyPr>
          <a:lstStyle/>
          <a:p>
            <a:pPr algn="ct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Establishes a governance framework, enables effective tracking via an EU-wide database, and applies post-market responsibilities to ensure proper execution and conformity with rules using existing authorities and resources. This ensures a consistent and well-coordinated approach towards AI regulation across the European Union</a:t>
            </a:r>
          </a:p>
        </p:txBody>
      </p:sp>
      <p:pic>
        <p:nvPicPr>
          <p:cNvPr id="34" name="Picture 33" descr="A picture containing black, darkness&#10;&#10;Description automatically generated">
            <a:extLst>
              <a:ext uri="{FF2B5EF4-FFF2-40B4-BE49-F238E27FC236}">
                <a16:creationId xmlns:a16="http://schemas.microsoft.com/office/drawing/2014/main" id="{DA7597CF-E737-2CD4-9111-BA1F0E77E68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22689" y="1624238"/>
            <a:ext cx="720000" cy="720000"/>
          </a:xfrm>
          <a:prstGeom prst="rect">
            <a:avLst/>
          </a:prstGeom>
        </p:spPr>
      </p:pic>
      <p:pic>
        <p:nvPicPr>
          <p:cNvPr id="35" name="Picture 34" descr="Shape&#10;&#10;Description automatically generated with low confidence">
            <a:extLst>
              <a:ext uri="{FF2B5EF4-FFF2-40B4-BE49-F238E27FC236}">
                <a16:creationId xmlns:a16="http://schemas.microsoft.com/office/drawing/2014/main" id="{46A2C41A-DBDA-04B8-E2F9-C5859119B479}"/>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30370" y="1642170"/>
            <a:ext cx="720000" cy="720000"/>
          </a:xfrm>
          <a:prstGeom prst="rect">
            <a:avLst/>
          </a:prstGeom>
        </p:spPr>
      </p:pic>
      <p:pic>
        <p:nvPicPr>
          <p:cNvPr id="36" name="Picture 35" descr="Shape&#10;&#10;Description automatically generated with low confidence">
            <a:extLst>
              <a:ext uri="{FF2B5EF4-FFF2-40B4-BE49-F238E27FC236}">
                <a16:creationId xmlns:a16="http://schemas.microsoft.com/office/drawing/2014/main" id="{7CC99CF6-8B13-5845-2575-E3DC27C3058A}"/>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727809" y="1642170"/>
            <a:ext cx="720000" cy="720000"/>
          </a:xfrm>
          <a:prstGeom prst="rect">
            <a:avLst/>
          </a:prstGeom>
        </p:spPr>
      </p:pic>
      <p:pic>
        <p:nvPicPr>
          <p:cNvPr id="38" name="Picture 37" descr="A picture containing black, darkness&#10;&#10;Description automatically generated">
            <a:extLst>
              <a:ext uri="{FF2B5EF4-FFF2-40B4-BE49-F238E27FC236}">
                <a16:creationId xmlns:a16="http://schemas.microsoft.com/office/drawing/2014/main" id="{AAE24B25-B27E-91EE-494E-F19E9751385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54746" y="1656332"/>
            <a:ext cx="720000" cy="720000"/>
          </a:xfrm>
          <a:prstGeom prst="rect">
            <a:avLst/>
          </a:prstGeom>
        </p:spPr>
      </p:pic>
      <p:sp>
        <p:nvSpPr>
          <p:cNvPr id="14" name="Rectangle 13">
            <a:extLst>
              <a:ext uri="{FF2B5EF4-FFF2-40B4-BE49-F238E27FC236}">
                <a16:creationId xmlns:a16="http://schemas.microsoft.com/office/drawing/2014/main" id="{08C25519-00DE-CBFF-ACDA-C661C637A33A}"/>
              </a:ext>
            </a:extLst>
          </p:cNvPr>
          <p:cNvSpPr/>
          <p:nvPr/>
        </p:nvSpPr>
        <p:spPr>
          <a:xfrm>
            <a:off x="1117600" y="6615476"/>
            <a:ext cx="10007600" cy="144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61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3002A-6E28-7201-1DE6-6ACAE2F1C281}"/>
              </a:ext>
            </a:extLst>
          </p:cNvPr>
          <p:cNvSpPr>
            <a:spLocks noGrp="1"/>
          </p:cNvSpPr>
          <p:nvPr>
            <p:ph type="title"/>
          </p:nvPr>
        </p:nvSpPr>
        <p:spPr>
          <a:xfrm>
            <a:off x="5017168" y="-11378"/>
            <a:ext cx="6659968" cy="912908"/>
          </a:xfrm>
        </p:spPr>
        <p:txBody>
          <a:bodyPr vert="horz" lIns="91440" tIns="45720" rIns="91440" bIns="45720" rtlCol="0" anchor="ctr">
            <a:normAutofit/>
          </a:bodyPr>
          <a:lstStyle/>
          <a:p>
            <a:r>
              <a:rPr lang="en-US">
                <a:ea typeface="Open Sans"/>
                <a:cs typeface="Open Sans"/>
              </a:rPr>
              <a:t>Prohibited AI Practices: Four elements addressing specific AI practices that are deemed harmful</a:t>
            </a:r>
          </a:p>
        </p:txBody>
      </p:sp>
      <p:sp>
        <p:nvSpPr>
          <p:cNvPr id="4" name="Slide Number Placeholder 3">
            <a:extLst>
              <a:ext uri="{FF2B5EF4-FFF2-40B4-BE49-F238E27FC236}">
                <a16:creationId xmlns:a16="http://schemas.microsoft.com/office/drawing/2014/main" id="{368D7E25-0638-7623-B878-1B93E21394CC}"/>
              </a:ext>
            </a:extLst>
          </p:cNvPr>
          <p:cNvSpPr>
            <a:spLocks noGrp="1"/>
          </p:cNvSpPr>
          <p:nvPr>
            <p:ph type="sldNum" sz="quarter" idx="12"/>
          </p:nvPr>
        </p:nvSpPr>
        <p:spPr/>
        <p:txBody>
          <a:bodyPr/>
          <a:lstStyle/>
          <a:p>
            <a:fld id="{176DD4EC-FA55-45CE-8BB9-EF8129236C33}" type="slidenum">
              <a:rPr lang="en-NL" smtClean="0"/>
              <a:pPr/>
              <a:t>11</a:t>
            </a:fld>
            <a:endParaRPr lang="en-NL"/>
          </a:p>
        </p:txBody>
      </p:sp>
      <p:grpSp>
        <p:nvGrpSpPr>
          <p:cNvPr id="3" name="Group 2">
            <a:extLst>
              <a:ext uri="{FF2B5EF4-FFF2-40B4-BE49-F238E27FC236}">
                <a16:creationId xmlns:a16="http://schemas.microsoft.com/office/drawing/2014/main" id="{29541BF4-C336-292E-70F7-E3369D1112B4}"/>
              </a:ext>
            </a:extLst>
          </p:cNvPr>
          <p:cNvGrpSpPr/>
          <p:nvPr/>
        </p:nvGrpSpPr>
        <p:grpSpPr>
          <a:xfrm>
            <a:off x="3648075" y="1413368"/>
            <a:ext cx="4766471" cy="4765182"/>
            <a:chOff x="3648075" y="1413368"/>
            <a:chExt cx="4766471" cy="4765182"/>
          </a:xfrm>
          <a:effectLst>
            <a:outerShdw blurRad="50800" dist="38100" dir="2700000" algn="tl" rotWithShape="0">
              <a:prstClr val="black">
                <a:alpha val="40000"/>
              </a:prstClr>
            </a:outerShdw>
          </a:effectLst>
        </p:grpSpPr>
        <p:sp>
          <p:nvSpPr>
            <p:cNvPr id="5" name="Freeform 5">
              <a:extLst>
                <a:ext uri="{FF2B5EF4-FFF2-40B4-BE49-F238E27FC236}">
                  <a16:creationId xmlns:a16="http://schemas.microsoft.com/office/drawing/2014/main" id="{6CD67A36-46C7-6E9D-FF8A-7AEF48964127}"/>
                </a:ext>
              </a:extLst>
            </p:cNvPr>
            <p:cNvSpPr>
              <a:spLocks/>
            </p:cNvSpPr>
            <p:nvPr/>
          </p:nvSpPr>
          <p:spPr bwMode="auto">
            <a:xfrm>
              <a:off x="6031310" y="1413368"/>
              <a:ext cx="2383236" cy="2704180"/>
            </a:xfrm>
            <a:custGeom>
              <a:avLst/>
              <a:gdLst>
                <a:gd name="T0" fmla="*/ 2546 w 3154"/>
                <a:gd name="T1" fmla="*/ 3154 h 3580"/>
                <a:gd name="T2" fmla="*/ 3154 w 3154"/>
                <a:gd name="T3" fmla="*/ 3154 h 3580"/>
                <a:gd name="T4" fmla="*/ 2379 w 3154"/>
                <a:gd name="T5" fmla="*/ 1084 h 3580"/>
                <a:gd name="T6" fmla="*/ 2410 w 3154"/>
                <a:gd name="T7" fmla="*/ 1013 h 3580"/>
                <a:gd name="T8" fmla="*/ 2600 w 3154"/>
                <a:gd name="T9" fmla="*/ 929 h 3580"/>
                <a:gd name="T10" fmla="*/ 2600 w 3154"/>
                <a:gd name="T11" fmla="*/ 666 h 3580"/>
                <a:gd name="T12" fmla="*/ 2337 w 3154"/>
                <a:gd name="T13" fmla="*/ 666 h 3580"/>
                <a:gd name="T14" fmla="*/ 2253 w 3154"/>
                <a:gd name="T15" fmla="*/ 856 h 3580"/>
                <a:gd name="T16" fmla="*/ 2191 w 3154"/>
                <a:gd name="T17" fmla="*/ 886 h 3580"/>
                <a:gd name="T18" fmla="*/ 0 w 3154"/>
                <a:gd name="T19" fmla="*/ 0 h 3580"/>
                <a:gd name="T20" fmla="*/ 0 w 3154"/>
                <a:gd name="T21" fmla="*/ 541 h 3580"/>
                <a:gd name="T22" fmla="*/ 70 w 3154"/>
                <a:gd name="T23" fmla="*/ 568 h 3580"/>
                <a:gd name="T24" fmla="*/ 264 w 3154"/>
                <a:gd name="T25" fmla="*/ 493 h 3580"/>
                <a:gd name="T26" fmla="*/ 450 w 3154"/>
                <a:gd name="T27" fmla="*/ 679 h 3580"/>
                <a:gd name="T28" fmla="*/ 264 w 3154"/>
                <a:gd name="T29" fmla="*/ 865 h 3580"/>
                <a:gd name="T30" fmla="*/ 70 w 3154"/>
                <a:gd name="T31" fmla="*/ 789 h 3580"/>
                <a:gd name="T32" fmla="*/ 0 w 3154"/>
                <a:gd name="T33" fmla="*/ 816 h 3580"/>
                <a:gd name="T34" fmla="*/ 0 w 3154"/>
                <a:gd name="T35" fmla="*/ 1375 h 3580"/>
                <a:gd name="T36" fmla="*/ 1779 w 3154"/>
                <a:gd name="T37" fmla="*/ 3154 h 3580"/>
                <a:gd name="T38" fmla="*/ 2303 w 3154"/>
                <a:gd name="T39" fmla="*/ 3154 h 3580"/>
                <a:gd name="T40" fmla="*/ 2314 w 3154"/>
                <a:gd name="T41" fmla="*/ 3200 h 3580"/>
                <a:gd name="T42" fmla="*/ 2239 w 3154"/>
                <a:gd name="T43" fmla="*/ 3394 h 3580"/>
                <a:gd name="T44" fmla="*/ 2425 w 3154"/>
                <a:gd name="T45" fmla="*/ 3580 h 3580"/>
                <a:gd name="T46" fmla="*/ 2611 w 3154"/>
                <a:gd name="T47" fmla="*/ 3394 h 3580"/>
                <a:gd name="T48" fmla="*/ 2535 w 3154"/>
                <a:gd name="T49" fmla="*/ 3200 h 3580"/>
                <a:gd name="T50" fmla="*/ 2546 w 3154"/>
                <a:gd name="T51" fmla="*/ 3154 h 3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54" h="3580">
                  <a:moveTo>
                    <a:pt x="2546" y="3154"/>
                  </a:moveTo>
                  <a:cubicBezTo>
                    <a:pt x="3154" y="3154"/>
                    <a:pt x="3154" y="3154"/>
                    <a:pt x="3154" y="3154"/>
                  </a:cubicBezTo>
                  <a:cubicBezTo>
                    <a:pt x="3154" y="2362"/>
                    <a:pt x="2861" y="1638"/>
                    <a:pt x="2379" y="1084"/>
                  </a:cubicBezTo>
                  <a:cubicBezTo>
                    <a:pt x="2380" y="1058"/>
                    <a:pt x="2390" y="1033"/>
                    <a:pt x="2410" y="1013"/>
                  </a:cubicBezTo>
                  <a:cubicBezTo>
                    <a:pt x="2453" y="970"/>
                    <a:pt x="2531" y="998"/>
                    <a:pt x="2600" y="929"/>
                  </a:cubicBezTo>
                  <a:cubicBezTo>
                    <a:pt x="2673" y="856"/>
                    <a:pt x="2673" y="739"/>
                    <a:pt x="2600" y="666"/>
                  </a:cubicBezTo>
                  <a:cubicBezTo>
                    <a:pt x="2527" y="593"/>
                    <a:pt x="2409" y="593"/>
                    <a:pt x="2337" y="666"/>
                  </a:cubicBezTo>
                  <a:cubicBezTo>
                    <a:pt x="2261" y="742"/>
                    <a:pt x="2306" y="804"/>
                    <a:pt x="2253" y="856"/>
                  </a:cubicBezTo>
                  <a:cubicBezTo>
                    <a:pt x="2236" y="874"/>
                    <a:pt x="2214" y="884"/>
                    <a:pt x="2191" y="886"/>
                  </a:cubicBezTo>
                  <a:cubicBezTo>
                    <a:pt x="1624" y="338"/>
                    <a:pt x="851" y="0"/>
                    <a:pt x="0" y="0"/>
                  </a:cubicBezTo>
                  <a:cubicBezTo>
                    <a:pt x="0" y="541"/>
                    <a:pt x="0" y="541"/>
                    <a:pt x="0" y="541"/>
                  </a:cubicBezTo>
                  <a:cubicBezTo>
                    <a:pt x="19" y="558"/>
                    <a:pt x="43" y="568"/>
                    <a:pt x="70" y="568"/>
                  </a:cubicBezTo>
                  <a:cubicBezTo>
                    <a:pt x="144" y="568"/>
                    <a:pt x="156" y="493"/>
                    <a:pt x="264" y="493"/>
                  </a:cubicBezTo>
                  <a:cubicBezTo>
                    <a:pt x="366" y="493"/>
                    <a:pt x="450" y="576"/>
                    <a:pt x="450" y="679"/>
                  </a:cubicBezTo>
                  <a:cubicBezTo>
                    <a:pt x="450" y="781"/>
                    <a:pt x="366" y="865"/>
                    <a:pt x="264" y="865"/>
                  </a:cubicBezTo>
                  <a:cubicBezTo>
                    <a:pt x="166" y="865"/>
                    <a:pt x="131" y="789"/>
                    <a:pt x="70" y="789"/>
                  </a:cubicBezTo>
                  <a:cubicBezTo>
                    <a:pt x="43" y="789"/>
                    <a:pt x="19" y="800"/>
                    <a:pt x="0" y="816"/>
                  </a:cubicBezTo>
                  <a:cubicBezTo>
                    <a:pt x="0" y="1375"/>
                    <a:pt x="0" y="1375"/>
                    <a:pt x="0" y="1375"/>
                  </a:cubicBezTo>
                  <a:cubicBezTo>
                    <a:pt x="983" y="1375"/>
                    <a:pt x="1779" y="2171"/>
                    <a:pt x="1779" y="3154"/>
                  </a:cubicBezTo>
                  <a:cubicBezTo>
                    <a:pt x="2303" y="3154"/>
                    <a:pt x="2303" y="3154"/>
                    <a:pt x="2303" y="3154"/>
                  </a:cubicBezTo>
                  <a:cubicBezTo>
                    <a:pt x="2310" y="3168"/>
                    <a:pt x="2314" y="3183"/>
                    <a:pt x="2314" y="3200"/>
                  </a:cubicBezTo>
                  <a:cubicBezTo>
                    <a:pt x="2314" y="3261"/>
                    <a:pt x="2239" y="3296"/>
                    <a:pt x="2239" y="3394"/>
                  </a:cubicBezTo>
                  <a:cubicBezTo>
                    <a:pt x="2239" y="3496"/>
                    <a:pt x="2322" y="3580"/>
                    <a:pt x="2425" y="3580"/>
                  </a:cubicBezTo>
                  <a:cubicBezTo>
                    <a:pt x="2528" y="3580"/>
                    <a:pt x="2611" y="3496"/>
                    <a:pt x="2611" y="3394"/>
                  </a:cubicBezTo>
                  <a:cubicBezTo>
                    <a:pt x="2611" y="3286"/>
                    <a:pt x="2535" y="3274"/>
                    <a:pt x="2535" y="3200"/>
                  </a:cubicBezTo>
                  <a:cubicBezTo>
                    <a:pt x="2535" y="3183"/>
                    <a:pt x="2539" y="3168"/>
                    <a:pt x="2546" y="3154"/>
                  </a:cubicBezTo>
                  <a:close/>
                </a:path>
              </a:pathLst>
            </a:custGeom>
            <a:solidFill>
              <a:schemeClr val="tx1"/>
            </a:solidFill>
            <a:effectLst/>
          </p:spPr>
          <p:txBody>
            <a:bodyPr lIns="360000" tIns="36000" rIns="89988" bIns="36000" anchor="ctr"/>
            <a:lstStyle/>
            <a:p>
              <a:pPr defTabSz="228554"/>
              <a:endParaRPr lang="en-US" sz="1400" b="1">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6" name="Freeform 6">
              <a:extLst>
                <a:ext uri="{FF2B5EF4-FFF2-40B4-BE49-F238E27FC236}">
                  <a16:creationId xmlns:a16="http://schemas.microsoft.com/office/drawing/2014/main" id="{0B555409-49C4-A589-B565-A9B5348F5E5C}"/>
                </a:ext>
              </a:extLst>
            </p:cNvPr>
            <p:cNvSpPr>
              <a:spLocks/>
            </p:cNvSpPr>
            <p:nvPr/>
          </p:nvSpPr>
          <p:spPr bwMode="auto">
            <a:xfrm>
              <a:off x="5693610" y="3796604"/>
              <a:ext cx="2720936" cy="2381946"/>
            </a:xfrm>
            <a:custGeom>
              <a:avLst/>
              <a:gdLst>
                <a:gd name="T0" fmla="*/ 2857 w 3601"/>
                <a:gd name="T1" fmla="*/ 2137 h 3153"/>
                <a:gd name="T2" fmla="*/ 2826 w 3601"/>
                <a:gd name="T3" fmla="*/ 2070 h 3153"/>
                <a:gd name="T4" fmla="*/ 3601 w 3601"/>
                <a:gd name="T5" fmla="*/ 0 h 3153"/>
                <a:gd name="T6" fmla="*/ 2993 w 3601"/>
                <a:gd name="T7" fmla="*/ 0 h 3153"/>
                <a:gd name="T8" fmla="*/ 2982 w 3601"/>
                <a:gd name="T9" fmla="*/ 46 h 3153"/>
                <a:gd name="T10" fmla="*/ 3058 w 3601"/>
                <a:gd name="T11" fmla="*/ 240 h 3153"/>
                <a:gd name="T12" fmla="*/ 2872 w 3601"/>
                <a:gd name="T13" fmla="*/ 426 h 3153"/>
                <a:gd name="T14" fmla="*/ 2686 w 3601"/>
                <a:gd name="T15" fmla="*/ 240 h 3153"/>
                <a:gd name="T16" fmla="*/ 2761 w 3601"/>
                <a:gd name="T17" fmla="*/ 46 h 3153"/>
                <a:gd name="T18" fmla="*/ 2750 w 3601"/>
                <a:gd name="T19" fmla="*/ 0 h 3153"/>
                <a:gd name="T20" fmla="*/ 2226 w 3601"/>
                <a:gd name="T21" fmla="*/ 0 h 3153"/>
                <a:gd name="T22" fmla="*/ 447 w 3601"/>
                <a:gd name="T23" fmla="*/ 1779 h 3153"/>
                <a:gd name="T24" fmla="*/ 447 w 3601"/>
                <a:gd name="T25" fmla="*/ 2298 h 3153"/>
                <a:gd name="T26" fmla="*/ 380 w 3601"/>
                <a:gd name="T27" fmla="*/ 2322 h 3153"/>
                <a:gd name="T28" fmla="*/ 186 w 3601"/>
                <a:gd name="T29" fmla="*/ 2246 h 3153"/>
                <a:gd name="T30" fmla="*/ 0 w 3601"/>
                <a:gd name="T31" fmla="*/ 2432 h 3153"/>
                <a:gd name="T32" fmla="*/ 186 w 3601"/>
                <a:gd name="T33" fmla="*/ 2618 h 3153"/>
                <a:gd name="T34" fmla="*/ 380 w 3601"/>
                <a:gd name="T35" fmla="*/ 2543 h 3153"/>
                <a:gd name="T36" fmla="*/ 447 w 3601"/>
                <a:gd name="T37" fmla="*/ 2567 h 3153"/>
                <a:gd name="T38" fmla="*/ 447 w 3601"/>
                <a:gd name="T39" fmla="*/ 3153 h 3153"/>
                <a:gd name="T40" fmla="*/ 2642 w 3601"/>
                <a:gd name="T41" fmla="*/ 2264 h 3153"/>
                <a:gd name="T42" fmla="*/ 2700 w 3601"/>
                <a:gd name="T43" fmla="*/ 2293 h 3153"/>
                <a:gd name="T44" fmla="*/ 2784 w 3601"/>
                <a:gd name="T45" fmla="*/ 2483 h 3153"/>
                <a:gd name="T46" fmla="*/ 3047 w 3601"/>
                <a:gd name="T47" fmla="*/ 2483 h 3153"/>
                <a:gd name="T48" fmla="*/ 3047 w 3601"/>
                <a:gd name="T49" fmla="*/ 2220 h 3153"/>
                <a:gd name="T50" fmla="*/ 2857 w 3601"/>
                <a:gd name="T51" fmla="*/ 2137 h 3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01" h="3153">
                  <a:moveTo>
                    <a:pt x="2857" y="2137"/>
                  </a:moveTo>
                  <a:cubicBezTo>
                    <a:pt x="2838" y="2118"/>
                    <a:pt x="2828" y="2094"/>
                    <a:pt x="2826" y="2070"/>
                  </a:cubicBezTo>
                  <a:cubicBezTo>
                    <a:pt x="3308" y="1516"/>
                    <a:pt x="3601" y="792"/>
                    <a:pt x="3601" y="0"/>
                  </a:cubicBezTo>
                  <a:cubicBezTo>
                    <a:pt x="2993" y="0"/>
                    <a:pt x="2993" y="0"/>
                    <a:pt x="2993" y="0"/>
                  </a:cubicBezTo>
                  <a:cubicBezTo>
                    <a:pt x="2986" y="14"/>
                    <a:pt x="2982" y="29"/>
                    <a:pt x="2982" y="46"/>
                  </a:cubicBezTo>
                  <a:cubicBezTo>
                    <a:pt x="2982" y="120"/>
                    <a:pt x="3058" y="132"/>
                    <a:pt x="3058" y="240"/>
                  </a:cubicBezTo>
                  <a:cubicBezTo>
                    <a:pt x="3058" y="342"/>
                    <a:pt x="2975" y="426"/>
                    <a:pt x="2872" y="426"/>
                  </a:cubicBezTo>
                  <a:cubicBezTo>
                    <a:pt x="2769" y="426"/>
                    <a:pt x="2686" y="342"/>
                    <a:pt x="2686" y="240"/>
                  </a:cubicBezTo>
                  <a:cubicBezTo>
                    <a:pt x="2686" y="142"/>
                    <a:pt x="2761" y="107"/>
                    <a:pt x="2761" y="46"/>
                  </a:cubicBezTo>
                  <a:cubicBezTo>
                    <a:pt x="2761" y="29"/>
                    <a:pt x="2757" y="14"/>
                    <a:pt x="2750" y="0"/>
                  </a:cubicBezTo>
                  <a:cubicBezTo>
                    <a:pt x="2226" y="0"/>
                    <a:pt x="2226" y="0"/>
                    <a:pt x="2226" y="0"/>
                  </a:cubicBezTo>
                  <a:cubicBezTo>
                    <a:pt x="2226" y="983"/>
                    <a:pt x="1430" y="1779"/>
                    <a:pt x="447" y="1779"/>
                  </a:cubicBezTo>
                  <a:cubicBezTo>
                    <a:pt x="447" y="2298"/>
                    <a:pt x="447" y="2298"/>
                    <a:pt x="447" y="2298"/>
                  </a:cubicBezTo>
                  <a:cubicBezTo>
                    <a:pt x="429" y="2313"/>
                    <a:pt x="406" y="2322"/>
                    <a:pt x="380" y="2322"/>
                  </a:cubicBezTo>
                  <a:cubicBezTo>
                    <a:pt x="306" y="2322"/>
                    <a:pt x="294" y="2246"/>
                    <a:pt x="186" y="2246"/>
                  </a:cubicBezTo>
                  <a:cubicBezTo>
                    <a:pt x="84" y="2246"/>
                    <a:pt x="0" y="2330"/>
                    <a:pt x="0" y="2432"/>
                  </a:cubicBezTo>
                  <a:cubicBezTo>
                    <a:pt x="0" y="2535"/>
                    <a:pt x="84" y="2618"/>
                    <a:pt x="186" y="2618"/>
                  </a:cubicBezTo>
                  <a:cubicBezTo>
                    <a:pt x="284" y="2618"/>
                    <a:pt x="319" y="2543"/>
                    <a:pt x="380" y="2543"/>
                  </a:cubicBezTo>
                  <a:cubicBezTo>
                    <a:pt x="406" y="2543"/>
                    <a:pt x="429" y="2552"/>
                    <a:pt x="447" y="2567"/>
                  </a:cubicBezTo>
                  <a:cubicBezTo>
                    <a:pt x="447" y="3153"/>
                    <a:pt x="447" y="3153"/>
                    <a:pt x="447" y="3153"/>
                  </a:cubicBezTo>
                  <a:cubicBezTo>
                    <a:pt x="1300" y="3153"/>
                    <a:pt x="2075" y="2814"/>
                    <a:pt x="2642" y="2264"/>
                  </a:cubicBezTo>
                  <a:cubicBezTo>
                    <a:pt x="2663" y="2267"/>
                    <a:pt x="2684" y="2277"/>
                    <a:pt x="2700" y="2293"/>
                  </a:cubicBezTo>
                  <a:cubicBezTo>
                    <a:pt x="2753" y="2346"/>
                    <a:pt x="2708" y="2407"/>
                    <a:pt x="2784" y="2483"/>
                  </a:cubicBezTo>
                  <a:cubicBezTo>
                    <a:pt x="2856" y="2556"/>
                    <a:pt x="2974" y="2556"/>
                    <a:pt x="3047" y="2483"/>
                  </a:cubicBezTo>
                  <a:cubicBezTo>
                    <a:pt x="3120" y="2411"/>
                    <a:pt x="3120" y="2293"/>
                    <a:pt x="3047" y="2220"/>
                  </a:cubicBezTo>
                  <a:cubicBezTo>
                    <a:pt x="2978" y="2151"/>
                    <a:pt x="2900" y="2179"/>
                    <a:pt x="2857" y="2137"/>
                  </a:cubicBezTo>
                  <a:close/>
                </a:path>
              </a:pathLst>
            </a:custGeom>
            <a:solidFill>
              <a:schemeClr val="accent1"/>
            </a:solidFill>
            <a:effectLst/>
          </p:spPr>
          <p:txBody>
            <a:bodyPr lIns="360000" tIns="36000" rIns="89988" bIns="36000" anchor="ctr"/>
            <a:lstStyle/>
            <a:p>
              <a:pPr defTabSz="228554"/>
              <a:endParaRPr lang="en-US" sz="1400" b="1">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7" name="Freeform 7">
              <a:extLst>
                <a:ext uri="{FF2B5EF4-FFF2-40B4-BE49-F238E27FC236}">
                  <a16:creationId xmlns:a16="http://schemas.microsoft.com/office/drawing/2014/main" id="{DFE5EB6C-8893-DA87-58BC-6DEBCD135CBA}"/>
                </a:ext>
              </a:extLst>
            </p:cNvPr>
            <p:cNvSpPr>
              <a:spLocks/>
            </p:cNvSpPr>
            <p:nvPr/>
          </p:nvSpPr>
          <p:spPr bwMode="auto">
            <a:xfrm>
              <a:off x="3648075" y="3465348"/>
              <a:ext cx="2383236" cy="2713202"/>
            </a:xfrm>
            <a:custGeom>
              <a:avLst/>
              <a:gdLst>
                <a:gd name="T0" fmla="*/ 2893 w 3154"/>
                <a:gd name="T1" fmla="*/ 2684 h 3591"/>
                <a:gd name="T2" fmla="*/ 3087 w 3154"/>
                <a:gd name="T3" fmla="*/ 2760 h 3591"/>
                <a:gd name="T4" fmla="*/ 3154 w 3154"/>
                <a:gd name="T5" fmla="*/ 2736 h 3591"/>
                <a:gd name="T6" fmla="*/ 3154 w 3154"/>
                <a:gd name="T7" fmla="*/ 2217 h 3591"/>
                <a:gd name="T8" fmla="*/ 3154 w 3154"/>
                <a:gd name="T9" fmla="*/ 2217 h 3591"/>
                <a:gd name="T10" fmla="*/ 1375 w 3154"/>
                <a:gd name="T11" fmla="*/ 438 h 3591"/>
                <a:gd name="T12" fmla="*/ 841 w 3154"/>
                <a:gd name="T13" fmla="*/ 438 h 3591"/>
                <a:gd name="T14" fmla="*/ 824 w 3154"/>
                <a:gd name="T15" fmla="*/ 380 h 3591"/>
                <a:gd name="T16" fmla="*/ 899 w 3154"/>
                <a:gd name="T17" fmla="*/ 186 h 3591"/>
                <a:gd name="T18" fmla="*/ 713 w 3154"/>
                <a:gd name="T19" fmla="*/ 0 h 3591"/>
                <a:gd name="T20" fmla="*/ 527 w 3154"/>
                <a:gd name="T21" fmla="*/ 186 h 3591"/>
                <a:gd name="T22" fmla="*/ 602 w 3154"/>
                <a:gd name="T23" fmla="*/ 380 h 3591"/>
                <a:gd name="T24" fmla="*/ 585 w 3154"/>
                <a:gd name="T25" fmla="*/ 438 h 3591"/>
                <a:gd name="T26" fmla="*/ 0 w 3154"/>
                <a:gd name="T27" fmla="*/ 438 h 3591"/>
                <a:gd name="T28" fmla="*/ 789 w 3154"/>
                <a:gd name="T29" fmla="*/ 2524 h 3591"/>
                <a:gd name="T30" fmla="*/ 761 w 3154"/>
                <a:gd name="T31" fmla="*/ 2575 h 3591"/>
                <a:gd name="T32" fmla="*/ 571 w 3154"/>
                <a:gd name="T33" fmla="*/ 2658 h 3591"/>
                <a:gd name="T34" fmla="*/ 571 w 3154"/>
                <a:gd name="T35" fmla="*/ 2921 h 3591"/>
                <a:gd name="T36" fmla="*/ 834 w 3154"/>
                <a:gd name="T37" fmla="*/ 2921 h 3591"/>
                <a:gd name="T38" fmla="*/ 917 w 3154"/>
                <a:gd name="T39" fmla="*/ 2731 h 3591"/>
                <a:gd name="T40" fmla="*/ 962 w 3154"/>
                <a:gd name="T41" fmla="*/ 2705 h 3591"/>
                <a:gd name="T42" fmla="*/ 3154 w 3154"/>
                <a:gd name="T43" fmla="*/ 3591 h 3591"/>
                <a:gd name="T44" fmla="*/ 3154 w 3154"/>
                <a:gd name="T45" fmla="*/ 3005 h 3591"/>
                <a:gd name="T46" fmla="*/ 3087 w 3154"/>
                <a:gd name="T47" fmla="*/ 2981 h 3591"/>
                <a:gd name="T48" fmla="*/ 2893 w 3154"/>
                <a:gd name="T49" fmla="*/ 3056 h 3591"/>
                <a:gd name="T50" fmla="*/ 2707 w 3154"/>
                <a:gd name="T51" fmla="*/ 2870 h 3591"/>
                <a:gd name="T52" fmla="*/ 2893 w 3154"/>
                <a:gd name="T53" fmla="*/ 2684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54" h="3591">
                  <a:moveTo>
                    <a:pt x="2893" y="2684"/>
                  </a:moveTo>
                  <a:cubicBezTo>
                    <a:pt x="3001" y="2684"/>
                    <a:pt x="3013" y="2760"/>
                    <a:pt x="3087" y="2760"/>
                  </a:cubicBezTo>
                  <a:cubicBezTo>
                    <a:pt x="3113" y="2760"/>
                    <a:pt x="3136" y="2751"/>
                    <a:pt x="3154" y="2736"/>
                  </a:cubicBezTo>
                  <a:cubicBezTo>
                    <a:pt x="3154" y="2217"/>
                    <a:pt x="3154" y="2217"/>
                    <a:pt x="3154" y="2217"/>
                  </a:cubicBezTo>
                  <a:cubicBezTo>
                    <a:pt x="3154" y="2217"/>
                    <a:pt x="3154" y="2217"/>
                    <a:pt x="3154" y="2217"/>
                  </a:cubicBezTo>
                  <a:cubicBezTo>
                    <a:pt x="2171" y="2217"/>
                    <a:pt x="1375" y="1421"/>
                    <a:pt x="1375" y="438"/>
                  </a:cubicBezTo>
                  <a:cubicBezTo>
                    <a:pt x="841" y="438"/>
                    <a:pt x="841" y="438"/>
                    <a:pt x="841" y="438"/>
                  </a:cubicBezTo>
                  <a:cubicBezTo>
                    <a:pt x="830" y="421"/>
                    <a:pt x="824" y="401"/>
                    <a:pt x="824" y="380"/>
                  </a:cubicBezTo>
                  <a:cubicBezTo>
                    <a:pt x="824" y="306"/>
                    <a:pt x="899" y="294"/>
                    <a:pt x="899" y="186"/>
                  </a:cubicBezTo>
                  <a:cubicBezTo>
                    <a:pt x="899" y="83"/>
                    <a:pt x="816" y="0"/>
                    <a:pt x="713" y="0"/>
                  </a:cubicBezTo>
                  <a:cubicBezTo>
                    <a:pt x="610" y="0"/>
                    <a:pt x="527" y="83"/>
                    <a:pt x="527" y="186"/>
                  </a:cubicBezTo>
                  <a:cubicBezTo>
                    <a:pt x="527" y="284"/>
                    <a:pt x="602" y="319"/>
                    <a:pt x="602" y="380"/>
                  </a:cubicBezTo>
                  <a:cubicBezTo>
                    <a:pt x="602" y="401"/>
                    <a:pt x="596" y="421"/>
                    <a:pt x="585" y="438"/>
                  </a:cubicBezTo>
                  <a:cubicBezTo>
                    <a:pt x="0" y="438"/>
                    <a:pt x="0" y="438"/>
                    <a:pt x="0" y="438"/>
                  </a:cubicBezTo>
                  <a:cubicBezTo>
                    <a:pt x="0" y="1238"/>
                    <a:pt x="298" y="1968"/>
                    <a:pt x="789" y="2524"/>
                  </a:cubicBezTo>
                  <a:cubicBezTo>
                    <a:pt x="785" y="2542"/>
                    <a:pt x="775" y="2560"/>
                    <a:pt x="761" y="2575"/>
                  </a:cubicBezTo>
                  <a:cubicBezTo>
                    <a:pt x="718" y="2617"/>
                    <a:pt x="640" y="2589"/>
                    <a:pt x="571" y="2658"/>
                  </a:cubicBezTo>
                  <a:cubicBezTo>
                    <a:pt x="498" y="2731"/>
                    <a:pt x="498" y="2849"/>
                    <a:pt x="571" y="2921"/>
                  </a:cubicBezTo>
                  <a:cubicBezTo>
                    <a:pt x="643" y="2994"/>
                    <a:pt x="761" y="2994"/>
                    <a:pt x="834" y="2921"/>
                  </a:cubicBezTo>
                  <a:cubicBezTo>
                    <a:pt x="910" y="2845"/>
                    <a:pt x="865" y="2784"/>
                    <a:pt x="917" y="2731"/>
                  </a:cubicBezTo>
                  <a:cubicBezTo>
                    <a:pt x="930" y="2718"/>
                    <a:pt x="946" y="2709"/>
                    <a:pt x="962" y="2705"/>
                  </a:cubicBezTo>
                  <a:cubicBezTo>
                    <a:pt x="1529" y="3254"/>
                    <a:pt x="2302" y="3591"/>
                    <a:pt x="3154" y="3591"/>
                  </a:cubicBezTo>
                  <a:cubicBezTo>
                    <a:pt x="3154" y="3005"/>
                    <a:pt x="3154" y="3005"/>
                    <a:pt x="3154" y="3005"/>
                  </a:cubicBezTo>
                  <a:cubicBezTo>
                    <a:pt x="3136" y="2990"/>
                    <a:pt x="3113" y="2981"/>
                    <a:pt x="3087" y="2981"/>
                  </a:cubicBezTo>
                  <a:cubicBezTo>
                    <a:pt x="3026" y="2981"/>
                    <a:pt x="2991" y="3056"/>
                    <a:pt x="2893" y="3056"/>
                  </a:cubicBezTo>
                  <a:cubicBezTo>
                    <a:pt x="2791" y="3056"/>
                    <a:pt x="2707" y="2973"/>
                    <a:pt x="2707" y="2870"/>
                  </a:cubicBezTo>
                  <a:cubicBezTo>
                    <a:pt x="2707" y="2768"/>
                    <a:pt x="2791" y="2684"/>
                    <a:pt x="2893" y="2684"/>
                  </a:cubicBezTo>
                  <a:close/>
                </a:path>
              </a:pathLst>
            </a:custGeom>
            <a:solidFill>
              <a:srgbClr val="ADD8E6"/>
            </a:solidFill>
            <a:effectLst/>
          </p:spPr>
          <p:txBody>
            <a:bodyPr lIns="360000" tIns="36000" rIns="89988" bIns="36000" anchor="ctr"/>
            <a:lstStyle/>
            <a:p>
              <a:pPr defTabSz="228554"/>
              <a:endParaRPr lang="en-US" sz="1400" b="1">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sp>
          <p:nvSpPr>
            <p:cNvPr id="8" name="Freeform 8">
              <a:extLst>
                <a:ext uri="{FF2B5EF4-FFF2-40B4-BE49-F238E27FC236}">
                  <a16:creationId xmlns:a16="http://schemas.microsoft.com/office/drawing/2014/main" id="{CE1173A0-6111-D2EC-CB62-E52A6F81EBC1}"/>
                </a:ext>
              </a:extLst>
            </p:cNvPr>
            <p:cNvSpPr>
              <a:spLocks/>
            </p:cNvSpPr>
            <p:nvPr/>
          </p:nvSpPr>
          <p:spPr bwMode="auto">
            <a:xfrm>
              <a:off x="3648075" y="1413368"/>
              <a:ext cx="2723514" cy="2383236"/>
            </a:xfrm>
            <a:custGeom>
              <a:avLst/>
              <a:gdLst>
                <a:gd name="T0" fmla="*/ 3154 w 3604"/>
                <a:gd name="T1" fmla="*/ 1375 h 3154"/>
                <a:gd name="T2" fmla="*/ 3154 w 3604"/>
                <a:gd name="T3" fmla="*/ 1375 h 3154"/>
                <a:gd name="T4" fmla="*/ 3154 w 3604"/>
                <a:gd name="T5" fmla="*/ 816 h 3154"/>
                <a:gd name="T6" fmla="*/ 3224 w 3604"/>
                <a:gd name="T7" fmla="*/ 789 h 3154"/>
                <a:gd name="T8" fmla="*/ 3418 w 3604"/>
                <a:gd name="T9" fmla="*/ 865 h 3154"/>
                <a:gd name="T10" fmla="*/ 3604 w 3604"/>
                <a:gd name="T11" fmla="*/ 679 h 3154"/>
                <a:gd name="T12" fmla="*/ 3418 w 3604"/>
                <a:gd name="T13" fmla="*/ 493 h 3154"/>
                <a:gd name="T14" fmla="*/ 3224 w 3604"/>
                <a:gd name="T15" fmla="*/ 568 h 3154"/>
                <a:gd name="T16" fmla="*/ 3154 w 3604"/>
                <a:gd name="T17" fmla="*/ 541 h 3154"/>
                <a:gd name="T18" fmla="*/ 3154 w 3604"/>
                <a:gd name="T19" fmla="*/ 0 h 3154"/>
                <a:gd name="T20" fmla="*/ 965 w 3604"/>
                <a:gd name="T21" fmla="*/ 884 h 3154"/>
                <a:gd name="T22" fmla="*/ 917 w 3604"/>
                <a:gd name="T23" fmla="*/ 856 h 3154"/>
                <a:gd name="T24" fmla="*/ 834 w 3604"/>
                <a:gd name="T25" fmla="*/ 666 h 3154"/>
                <a:gd name="T26" fmla="*/ 571 w 3604"/>
                <a:gd name="T27" fmla="*/ 666 h 3154"/>
                <a:gd name="T28" fmla="*/ 571 w 3604"/>
                <a:gd name="T29" fmla="*/ 929 h 3154"/>
                <a:gd name="T30" fmla="*/ 761 w 3604"/>
                <a:gd name="T31" fmla="*/ 1013 h 3154"/>
                <a:gd name="T32" fmla="*/ 790 w 3604"/>
                <a:gd name="T33" fmla="*/ 1067 h 3154"/>
                <a:gd name="T34" fmla="*/ 0 w 3604"/>
                <a:gd name="T35" fmla="*/ 3154 h 3154"/>
                <a:gd name="T36" fmla="*/ 585 w 3604"/>
                <a:gd name="T37" fmla="*/ 3154 h 3154"/>
                <a:gd name="T38" fmla="*/ 602 w 3604"/>
                <a:gd name="T39" fmla="*/ 3096 h 3154"/>
                <a:gd name="T40" fmla="*/ 527 w 3604"/>
                <a:gd name="T41" fmla="*/ 2902 h 3154"/>
                <a:gd name="T42" fmla="*/ 713 w 3604"/>
                <a:gd name="T43" fmla="*/ 2716 h 3154"/>
                <a:gd name="T44" fmla="*/ 899 w 3604"/>
                <a:gd name="T45" fmla="*/ 2902 h 3154"/>
                <a:gd name="T46" fmla="*/ 824 w 3604"/>
                <a:gd name="T47" fmla="*/ 3096 h 3154"/>
                <a:gd name="T48" fmla="*/ 841 w 3604"/>
                <a:gd name="T49" fmla="*/ 3154 h 3154"/>
                <a:gd name="T50" fmla="*/ 1375 w 3604"/>
                <a:gd name="T51" fmla="*/ 3154 h 3154"/>
                <a:gd name="T52" fmla="*/ 3154 w 3604"/>
                <a:gd name="T53" fmla="*/ 1375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04" h="3154">
                  <a:moveTo>
                    <a:pt x="3154" y="1375"/>
                  </a:moveTo>
                  <a:cubicBezTo>
                    <a:pt x="3154" y="1375"/>
                    <a:pt x="3154" y="1375"/>
                    <a:pt x="3154" y="1375"/>
                  </a:cubicBezTo>
                  <a:cubicBezTo>
                    <a:pt x="3154" y="816"/>
                    <a:pt x="3154" y="816"/>
                    <a:pt x="3154" y="816"/>
                  </a:cubicBezTo>
                  <a:cubicBezTo>
                    <a:pt x="3173" y="800"/>
                    <a:pt x="3197" y="789"/>
                    <a:pt x="3224" y="789"/>
                  </a:cubicBezTo>
                  <a:cubicBezTo>
                    <a:pt x="3285" y="789"/>
                    <a:pt x="3320" y="865"/>
                    <a:pt x="3418" y="865"/>
                  </a:cubicBezTo>
                  <a:cubicBezTo>
                    <a:pt x="3520" y="865"/>
                    <a:pt x="3604" y="781"/>
                    <a:pt x="3604" y="679"/>
                  </a:cubicBezTo>
                  <a:cubicBezTo>
                    <a:pt x="3604" y="576"/>
                    <a:pt x="3520" y="493"/>
                    <a:pt x="3418" y="493"/>
                  </a:cubicBezTo>
                  <a:cubicBezTo>
                    <a:pt x="3310" y="493"/>
                    <a:pt x="3298" y="568"/>
                    <a:pt x="3224" y="568"/>
                  </a:cubicBezTo>
                  <a:cubicBezTo>
                    <a:pt x="3197" y="568"/>
                    <a:pt x="3173" y="558"/>
                    <a:pt x="3154" y="541"/>
                  </a:cubicBezTo>
                  <a:cubicBezTo>
                    <a:pt x="3154" y="0"/>
                    <a:pt x="3154" y="0"/>
                    <a:pt x="3154" y="0"/>
                  </a:cubicBezTo>
                  <a:cubicBezTo>
                    <a:pt x="2304" y="0"/>
                    <a:pt x="1532" y="337"/>
                    <a:pt x="965" y="884"/>
                  </a:cubicBezTo>
                  <a:cubicBezTo>
                    <a:pt x="948" y="879"/>
                    <a:pt x="931" y="870"/>
                    <a:pt x="917" y="856"/>
                  </a:cubicBezTo>
                  <a:cubicBezTo>
                    <a:pt x="865" y="804"/>
                    <a:pt x="910" y="742"/>
                    <a:pt x="834" y="666"/>
                  </a:cubicBezTo>
                  <a:cubicBezTo>
                    <a:pt x="761" y="593"/>
                    <a:pt x="643" y="593"/>
                    <a:pt x="571" y="666"/>
                  </a:cubicBezTo>
                  <a:cubicBezTo>
                    <a:pt x="498" y="739"/>
                    <a:pt x="498" y="856"/>
                    <a:pt x="571" y="929"/>
                  </a:cubicBezTo>
                  <a:cubicBezTo>
                    <a:pt x="640" y="998"/>
                    <a:pt x="718" y="970"/>
                    <a:pt x="761" y="1013"/>
                  </a:cubicBezTo>
                  <a:cubicBezTo>
                    <a:pt x="776" y="1028"/>
                    <a:pt x="786" y="1047"/>
                    <a:pt x="790" y="1067"/>
                  </a:cubicBezTo>
                  <a:cubicBezTo>
                    <a:pt x="299" y="1623"/>
                    <a:pt x="0" y="2354"/>
                    <a:pt x="0" y="3154"/>
                  </a:cubicBezTo>
                  <a:cubicBezTo>
                    <a:pt x="585" y="3154"/>
                    <a:pt x="585" y="3154"/>
                    <a:pt x="585" y="3154"/>
                  </a:cubicBezTo>
                  <a:cubicBezTo>
                    <a:pt x="596" y="3137"/>
                    <a:pt x="602" y="3117"/>
                    <a:pt x="602" y="3096"/>
                  </a:cubicBezTo>
                  <a:cubicBezTo>
                    <a:pt x="602" y="3035"/>
                    <a:pt x="527" y="3000"/>
                    <a:pt x="527" y="2902"/>
                  </a:cubicBezTo>
                  <a:cubicBezTo>
                    <a:pt x="527" y="2799"/>
                    <a:pt x="610" y="2716"/>
                    <a:pt x="713" y="2716"/>
                  </a:cubicBezTo>
                  <a:cubicBezTo>
                    <a:pt x="816" y="2716"/>
                    <a:pt x="899" y="2799"/>
                    <a:pt x="899" y="2902"/>
                  </a:cubicBezTo>
                  <a:cubicBezTo>
                    <a:pt x="899" y="3010"/>
                    <a:pt x="824" y="3022"/>
                    <a:pt x="824" y="3096"/>
                  </a:cubicBezTo>
                  <a:cubicBezTo>
                    <a:pt x="824" y="3117"/>
                    <a:pt x="830" y="3137"/>
                    <a:pt x="841" y="3154"/>
                  </a:cubicBezTo>
                  <a:cubicBezTo>
                    <a:pt x="1375" y="3154"/>
                    <a:pt x="1375" y="3154"/>
                    <a:pt x="1375" y="3154"/>
                  </a:cubicBezTo>
                  <a:cubicBezTo>
                    <a:pt x="1375" y="2171"/>
                    <a:pt x="2171" y="1375"/>
                    <a:pt x="3154" y="1375"/>
                  </a:cubicBezTo>
                  <a:close/>
                </a:path>
              </a:pathLst>
            </a:custGeom>
            <a:solidFill>
              <a:schemeClr val="tx2"/>
            </a:solidFill>
            <a:effectLst/>
          </p:spPr>
          <p:txBody>
            <a:bodyPr lIns="360000" tIns="36000" rIns="89988" bIns="36000" anchor="ctr"/>
            <a:lstStyle/>
            <a:p>
              <a:pPr defTabSz="228554"/>
              <a:endParaRPr lang="en-US" sz="1400" b="1">
                <a:solidFill>
                  <a:schemeClr val="accent2"/>
                </a:solidFill>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endParaRPr>
            </a:p>
          </p:txBody>
        </p:sp>
      </p:grpSp>
      <p:sp>
        <p:nvSpPr>
          <p:cNvPr id="14" name="TextBox 24">
            <a:extLst>
              <a:ext uri="{FF2B5EF4-FFF2-40B4-BE49-F238E27FC236}">
                <a16:creationId xmlns:a16="http://schemas.microsoft.com/office/drawing/2014/main" id="{6E854554-68D1-374B-E6B4-ED9000334300}"/>
              </a:ext>
            </a:extLst>
          </p:cNvPr>
          <p:cNvSpPr txBox="1"/>
          <p:nvPr/>
        </p:nvSpPr>
        <p:spPr>
          <a:xfrm>
            <a:off x="4591740" y="3313608"/>
            <a:ext cx="2879144" cy="1135196"/>
          </a:xfrm>
          <a:prstGeom prst="rect">
            <a:avLst/>
          </a:prstGeom>
          <a:noFill/>
        </p:spPr>
        <p:txBody>
          <a:bodyPr wrap="square" lIns="0" tIns="0" rIns="0" bIns="0" rtlCol="0">
            <a:noAutofit/>
          </a:bodyPr>
          <a:lstStyle/>
          <a:p>
            <a:pPr algn="ctr"/>
            <a:r>
              <a:rPr lang="en-US" sz="2000" b="1">
                <a:solidFill>
                  <a:schemeClr val="tx2"/>
                </a:solidFill>
                <a:latin typeface="+mj-lt"/>
                <a:ea typeface="Verdana" panose="020B0604030504040204" pitchFamily="34" charset="0"/>
                <a:cs typeface="Verdana" panose="020B0604030504040204" pitchFamily="34" charset="0"/>
                <a:sym typeface="Verdana" panose="020B0604030504040204" pitchFamily="34" charset="0"/>
              </a:rPr>
              <a:t>Unacceptable</a:t>
            </a:r>
          </a:p>
          <a:p>
            <a:pPr algn="ctr"/>
            <a:r>
              <a:rPr lang="en-US" sz="2000" b="1">
                <a:solidFill>
                  <a:schemeClr val="tx2"/>
                </a:solidFill>
                <a:latin typeface="+mj-lt"/>
                <a:ea typeface="Verdana" panose="020B0604030504040204" pitchFamily="34" charset="0"/>
                <a:cs typeface="Verdana" panose="020B0604030504040204" pitchFamily="34" charset="0"/>
                <a:sym typeface="Verdana" panose="020B0604030504040204" pitchFamily="34" charset="0"/>
              </a:rPr>
              <a:t>Risk</a:t>
            </a:r>
            <a:br>
              <a:rPr lang="en-US" sz="2000" b="1">
                <a:solidFill>
                  <a:schemeClr val="tx2"/>
                </a:solidFill>
                <a:latin typeface="+mj-lt"/>
                <a:ea typeface="Verdana" panose="020B0604030504040204" pitchFamily="34" charset="0"/>
                <a:cs typeface="Verdana" panose="020B0604030504040204" pitchFamily="34" charset="0"/>
                <a:sym typeface="Verdana" panose="020B0604030504040204" pitchFamily="34" charset="0"/>
              </a:rPr>
            </a:br>
            <a:r>
              <a:rPr lang="en-US" sz="2000" b="1">
                <a:solidFill>
                  <a:schemeClr val="tx2"/>
                </a:solidFill>
                <a:latin typeface="+mj-lt"/>
                <a:ea typeface="Verdana" panose="020B0604030504040204" pitchFamily="34" charset="0"/>
                <a:cs typeface="Verdana" panose="020B0604030504040204" pitchFamily="34" charset="0"/>
                <a:sym typeface="Verdana" panose="020B0604030504040204" pitchFamily="34" charset="0"/>
              </a:rPr>
              <a:t>AI Systems</a:t>
            </a:r>
          </a:p>
        </p:txBody>
      </p:sp>
      <p:sp>
        <p:nvSpPr>
          <p:cNvPr id="17" name="Google Shape;676;p27">
            <a:extLst>
              <a:ext uri="{FF2B5EF4-FFF2-40B4-BE49-F238E27FC236}">
                <a16:creationId xmlns:a16="http://schemas.microsoft.com/office/drawing/2014/main" id="{F203DDCE-2AA9-BC8A-FF51-83FC1064186F}"/>
              </a:ext>
            </a:extLst>
          </p:cNvPr>
          <p:cNvSpPr txBox="1"/>
          <p:nvPr/>
        </p:nvSpPr>
        <p:spPr>
          <a:xfrm>
            <a:off x="194047" y="1478786"/>
            <a:ext cx="3050579" cy="1950214"/>
          </a:xfrm>
          <a:prstGeom prst="rect">
            <a:avLst/>
          </a:prstGeom>
          <a:noFill/>
          <a:ln>
            <a:noFill/>
          </a:ln>
        </p:spPr>
        <p:txBody>
          <a:bodyPr spcFirstLastPara="1" wrap="square" lIns="91425" tIns="91425" rIns="91425" bIns="91425" anchor="t" anchorCtr="0">
            <a:noAutofit/>
          </a:bodyPr>
          <a:lstStyle/>
          <a:p>
            <a:pPr>
              <a:spcAft>
                <a:spcPts val="600"/>
              </a:spcAft>
            </a:pPr>
            <a:r>
              <a:rPr lang="en-GB" sz="1600" b="1">
                <a:solidFill>
                  <a:srgbClr val="58595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Subliminal Manipulation</a:t>
            </a:r>
          </a:p>
          <a:p>
            <a:pPr>
              <a:spcAft>
                <a:spcPts val="300"/>
              </a:spcAft>
            </a:pP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Prohibits the use of AI systems that deploy </a:t>
            </a:r>
            <a:r>
              <a:rPr lang="en-US" sz="1400" b="1">
                <a:solidFill>
                  <a:schemeClr val="tx2"/>
                </a:solidFill>
                <a:latin typeface="Open Sans" panose="020B0606030504020204" pitchFamily="34" charset="0"/>
                <a:ea typeface="Open Sans" panose="020B0606030504020204" pitchFamily="34" charset="0"/>
                <a:cs typeface="Open Sans" panose="020B0606030504020204" pitchFamily="34" charset="0"/>
              </a:rPr>
              <a:t>subliminal techniques </a:t>
            </a: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beyond a person's consciousness to materially distort behavior, causing physical or psychological harm</a:t>
            </a:r>
          </a:p>
        </p:txBody>
      </p:sp>
      <p:sp>
        <p:nvSpPr>
          <p:cNvPr id="18" name="Google Shape;676;p27">
            <a:extLst>
              <a:ext uri="{FF2B5EF4-FFF2-40B4-BE49-F238E27FC236}">
                <a16:creationId xmlns:a16="http://schemas.microsoft.com/office/drawing/2014/main" id="{E7AA7223-248A-BD7E-681F-8396EFE398E6}"/>
              </a:ext>
            </a:extLst>
          </p:cNvPr>
          <p:cNvSpPr txBox="1"/>
          <p:nvPr/>
        </p:nvSpPr>
        <p:spPr>
          <a:xfrm>
            <a:off x="194047" y="3792881"/>
            <a:ext cx="3050579" cy="2385669"/>
          </a:xfrm>
          <a:prstGeom prst="rect">
            <a:avLst/>
          </a:prstGeom>
          <a:noFill/>
          <a:ln>
            <a:noFill/>
          </a:ln>
        </p:spPr>
        <p:txBody>
          <a:bodyPr spcFirstLastPara="1" wrap="square" lIns="91425" tIns="91425" rIns="91425" bIns="91425" anchor="t" anchorCtr="0">
            <a:noAutofit/>
          </a:bodyPr>
          <a:lstStyle/>
          <a:p>
            <a:pPr>
              <a:spcAft>
                <a:spcPts val="600"/>
              </a:spcAft>
            </a:pPr>
            <a:r>
              <a:rPr lang="en-US" sz="1600" b="1">
                <a:solidFill>
                  <a:srgbClr val="ADD8E6"/>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Exploitation of</a:t>
            </a:r>
            <a:br>
              <a:rPr lang="en-US" sz="1600" b="1">
                <a:solidFill>
                  <a:srgbClr val="ADD8E6"/>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br>
            <a:r>
              <a:rPr lang="en-US" sz="1600" b="1">
                <a:solidFill>
                  <a:srgbClr val="ADD8E6"/>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Vulnerable Groups</a:t>
            </a:r>
          </a:p>
          <a:p>
            <a:pPr>
              <a:spcAft>
                <a:spcPts val="600"/>
              </a:spcAft>
            </a:pP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Prohibits the use of AI systems that exploit the vulnerabilities of specific groups based </a:t>
            </a:r>
            <a:r>
              <a:rPr lang="en-US" sz="1400" b="1">
                <a:solidFill>
                  <a:srgbClr val="ADD8E6"/>
                </a:solidFill>
                <a:latin typeface="Open Sans" panose="020B0606030504020204" pitchFamily="34" charset="0"/>
                <a:ea typeface="Open Sans" panose="020B0606030504020204" pitchFamily="34" charset="0"/>
                <a:cs typeface="Open Sans" panose="020B0606030504020204" pitchFamily="34" charset="0"/>
              </a:rPr>
              <a:t>on age, physical or mental disability</a:t>
            </a: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 to materially distort behavior, causing physical or psychological harm</a:t>
            </a:r>
          </a:p>
        </p:txBody>
      </p:sp>
      <p:sp>
        <p:nvSpPr>
          <p:cNvPr id="19" name="Google Shape;676;p27">
            <a:extLst>
              <a:ext uri="{FF2B5EF4-FFF2-40B4-BE49-F238E27FC236}">
                <a16:creationId xmlns:a16="http://schemas.microsoft.com/office/drawing/2014/main" id="{E46C39A7-37F9-0B3A-EEAA-255C7D892AC6}"/>
              </a:ext>
            </a:extLst>
          </p:cNvPr>
          <p:cNvSpPr txBox="1"/>
          <p:nvPr/>
        </p:nvSpPr>
        <p:spPr>
          <a:xfrm>
            <a:off x="8626557" y="1478786"/>
            <a:ext cx="3050579" cy="2060159"/>
          </a:xfrm>
          <a:prstGeom prst="rect">
            <a:avLst/>
          </a:prstGeom>
          <a:noFill/>
          <a:ln>
            <a:noFill/>
          </a:ln>
        </p:spPr>
        <p:txBody>
          <a:bodyPr spcFirstLastPara="1" wrap="square" lIns="91425" tIns="91425" rIns="91425" bIns="91425" anchor="t" anchorCtr="0">
            <a:noAutofit/>
          </a:bodyPr>
          <a:lstStyle/>
          <a:p>
            <a:pPr>
              <a:spcAft>
                <a:spcPts val="600"/>
              </a:spcAft>
            </a:pPr>
            <a:r>
              <a:rPr lang="en-US" sz="1600" b="1">
                <a:latin typeface="Open Sans" panose="020B0606030504020204" pitchFamily="34" charset="0"/>
                <a:ea typeface="Open Sans" panose="020B0606030504020204" pitchFamily="34" charset="0"/>
                <a:cs typeface="Open Sans" panose="020B0606030504020204" pitchFamily="34" charset="0"/>
                <a:sym typeface="Fira Sans Extra Condensed Medium"/>
              </a:rPr>
              <a:t>Unjust Social Scoring</a:t>
            </a:r>
          </a:p>
          <a:p>
            <a:pPr>
              <a:spcAft>
                <a:spcPts val="300"/>
              </a:spcAft>
            </a:pP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Prohibits the use of AI systems by public authorities to </a:t>
            </a:r>
            <a:r>
              <a:rPr lang="en-US" sz="1400" b="1">
                <a:latin typeface="Open Sans" panose="020B0606030504020204" pitchFamily="34" charset="0"/>
                <a:ea typeface="Open Sans" panose="020B0606030504020204" pitchFamily="34" charset="0"/>
                <a:cs typeface="Open Sans" panose="020B0606030504020204" pitchFamily="34" charset="0"/>
              </a:rPr>
              <a:t>evaluate or classify individuals based on social behavior</a:t>
            </a: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 or personal characteristics, leading to unjustified detrimental treatment or discrimination</a:t>
            </a:r>
          </a:p>
        </p:txBody>
      </p:sp>
      <p:sp>
        <p:nvSpPr>
          <p:cNvPr id="20" name="Google Shape;676;p27">
            <a:extLst>
              <a:ext uri="{FF2B5EF4-FFF2-40B4-BE49-F238E27FC236}">
                <a16:creationId xmlns:a16="http://schemas.microsoft.com/office/drawing/2014/main" id="{A5D4E89E-5407-B537-1346-0924B6900C8D}"/>
              </a:ext>
            </a:extLst>
          </p:cNvPr>
          <p:cNvSpPr txBox="1"/>
          <p:nvPr/>
        </p:nvSpPr>
        <p:spPr>
          <a:xfrm>
            <a:off x="8626557" y="3716744"/>
            <a:ext cx="2918494" cy="2461806"/>
          </a:xfrm>
          <a:prstGeom prst="rect">
            <a:avLst/>
          </a:prstGeom>
          <a:noFill/>
          <a:ln>
            <a:noFill/>
          </a:ln>
        </p:spPr>
        <p:txBody>
          <a:bodyPr spcFirstLastPara="1" wrap="square" lIns="91425" tIns="91425" rIns="91425" bIns="91425" anchor="t" anchorCtr="0">
            <a:noAutofit/>
          </a:bodyPr>
          <a:lstStyle/>
          <a:p>
            <a:pPr>
              <a:spcAft>
                <a:spcPts val="300"/>
              </a:spcAft>
            </a:pPr>
            <a:r>
              <a:rPr lang="en-US" sz="1600" b="1">
                <a:solidFill>
                  <a:srgbClr val="BBBBB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Remote Biometric</a:t>
            </a:r>
          </a:p>
          <a:p>
            <a:pPr>
              <a:spcAft>
                <a:spcPts val="600"/>
              </a:spcAft>
            </a:pPr>
            <a:r>
              <a:rPr lang="en-US" sz="1600" b="1">
                <a:solidFill>
                  <a:srgbClr val="BBBBBB"/>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Identification</a:t>
            </a:r>
          </a:p>
          <a:p>
            <a:pPr>
              <a:spcAft>
                <a:spcPts val="300"/>
              </a:spcAft>
            </a:pP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Restricts </a:t>
            </a:r>
            <a:r>
              <a:rPr lang="en-US" sz="1400" b="1">
                <a:solidFill>
                  <a:srgbClr val="BBBBBB"/>
                </a:solidFill>
                <a:latin typeface="Open Sans" panose="020B0606030504020204" pitchFamily="34" charset="0"/>
                <a:ea typeface="Open Sans" panose="020B0606030504020204" pitchFamily="34" charset="0"/>
                <a:cs typeface="Open Sans" panose="020B0606030504020204" pitchFamily="34" charset="0"/>
              </a:rPr>
              <a:t>real-time use of remote biometric identification</a:t>
            </a:r>
            <a:r>
              <a:rPr lang="en-US" sz="1400">
                <a:solidFill>
                  <a:srgbClr val="58595B"/>
                </a:solidFill>
                <a:latin typeface="Open Sans" panose="020B0606030504020204" pitchFamily="34" charset="0"/>
                <a:ea typeface="Open Sans" panose="020B0606030504020204" pitchFamily="34" charset="0"/>
                <a:cs typeface="Open Sans" panose="020B0606030504020204" pitchFamily="34" charset="0"/>
              </a:rPr>
              <a:t> systems in public spaces for law enforcement, allowing it only when strictly necessary for specific objectives</a:t>
            </a:r>
          </a:p>
        </p:txBody>
      </p:sp>
      <p:pic>
        <p:nvPicPr>
          <p:cNvPr id="21" name="Picture 20" descr="A picture containing black, darkness&#10;&#10;Description automatically generated">
            <a:extLst>
              <a:ext uri="{FF2B5EF4-FFF2-40B4-BE49-F238E27FC236}">
                <a16:creationId xmlns:a16="http://schemas.microsoft.com/office/drawing/2014/main" id="{84D997CF-A392-9135-2ECA-1FF2D39B46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18078" y="2093148"/>
            <a:ext cx="720000" cy="720000"/>
          </a:xfrm>
          <a:prstGeom prst="rect">
            <a:avLst/>
          </a:prstGeom>
        </p:spPr>
      </p:pic>
      <p:pic>
        <p:nvPicPr>
          <p:cNvPr id="26" name="Picture 25" descr="A picture containing black, darkness&#10;&#10;Description automatically generated">
            <a:extLst>
              <a:ext uri="{FF2B5EF4-FFF2-40B4-BE49-F238E27FC236}">
                <a16:creationId xmlns:a16="http://schemas.microsoft.com/office/drawing/2014/main" id="{255A2C8F-E319-F65B-0E74-60929F9491C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9693" y="2093893"/>
            <a:ext cx="720000" cy="720000"/>
          </a:xfrm>
          <a:prstGeom prst="rect">
            <a:avLst/>
          </a:prstGeom>
        </p:spPr>
      </p:pic>
      <p:pic>
        <p:nvPicPr>
          <p:cNvPr id="28" name="Picture 27" descr="A picture containing black, darkness&#10;&#10;Description automatically generated">
            <a:extLst>
              <a:ext uri="{FF2B5EF4-FFF2-40B4-BE49-F238E27FC236}">
                <a16:creationId xmlns:a16="http://schemas.microsoft.com/office/drawing/2014/main" id="{A9697B47-7551-086E-BCCF-43346FD1A38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22675" y="4688541"/>
            <a:ext cx="720000" cy="720000"/>
          </a:xfrm>
          <a:prstGeom prst="rect">
            <a:avLst/>
          </a:prstGeom>
        </p:spPr>
      </p:pic>
      <p:pic>
        <p:nvPicPr>
          <p:cNvPr id="30" name="Picture 29" descr="A picture containing black, darkness&#10;&#10;Description automatically generated">
            <a:extLst>
              <a:ext uri="{FF2B5EF4-FFF2-40B4-BE49-F238E27FC236}">
                <a16:creationId xmlns:a16="http://schemas.microsoft.com/office/drawing/2014/main" id="{67F649C7-CF90-A248-4667-389C3AB1D7ED}"/>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54078" y="4723212"/>
            <a:ext cx="648000" cy="648000"/>
          </a:xfrm>
          <a:prstGeom prst="rect">
            <a:avLst/>
          </a:prstGeom>
        </p:spPr>
      </p:pic>
      <p:pic>
        <p:nvPicPr>
          <p:cNvPr id="35" name="Picture 34">
            <a:extLst>
              <a:ext uri="{FF2B5EF4-FFF2-40B4-BE49-F238E27FC236}">
                <a16:creationId xmlns:a16="http://schemas.microsoft.com/office/drawing/2014/main" id="{CCC04231-266D-B1E7-B223-F8B32E1E34C9}"/>
              </a:ext>
            </a:extLst>
          </p:cNvPr>
          <p:cNvPicPr>
            <a:picLocks noChangeAspect="1"/>
          </p:cNvPicPr>
          <p:nvPr/>
        </p:nvPicPr>
        <p:blipFill>
          <a:blip r:embed="rId12"/>
          <a:stretch>
            <a:fillRect/>
          </a:stretch>
        </p:blipFill>
        <p:spPr>
          <a:xfrm>
            <a:off x="3772800" y="36000"/>
            <a:ext cx="1249621" cy="791980"/>
          </a:xfrm>
          <a:prstGeom prst="rect">
            <a:avLst/>
          </a:prstGeom>
        </p:spPr>
      </p:pic>
    </p:spTree>
    <p:extLst>
      <p:ext uri="{BB962C8B-B14F-4D97-AF65-F5344CB8AC3E}">
        <p14:creationId xmlns:p14="http://schemas.microsoft.com/office/powerpoint/2010/main" val="2880819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485E-8A4D-ECD5-0659-12AB34F25DB9}"/>
              </a:ext>
            </a:extLst>
          </p:cNvPr>
          <p:cNvSpPr>
            <a:spLocks noGrp="1"/>
          </p:cNvSpPr>
          <p:nvPr>
            <p:ph type="title"/>
          </p:nvPr>
        </p:nvSpPr>
        <p:spPr>
          <a:xfrm>
            <a:off x="3257549" y="-1536723"/>
            <a:ext cx="8212999" cy="383190"/>
          </a:xfrm>
        </p:spPr>
        <p:txBody>
          <a:bodyPr>
            <a:normAutofit fontScale="90000"/>
          </a:bodyPr>
          <a:lstStyle/>
          <a:p>
            <a:r>
              <a:rPr lang="en-US" sz="1800" b="1" i="0" u="none" strike="noStrike" baseline="0">
                <a:solidFill>
                  <a:srgbClr val="000000"/>
                </a:solidFill>
                <a:latin typeface="Times New Roman" panose="02020603050405020304" pitchFamily="18" charset="0"/>
              </a:rPr>
              <a:t>High-Risk AI Systems: Ensuring Responsible Deployment of High-Risk AI Systems</a:t>
            </a:r>
            <a:endParaRPr lang="en-US" sz="1800" b="0" i="1" u="none" strike="noStrike" baseline="0">
              <a:solidFill>
                <a:srgbClr val="000000"/>
              </a:solidFill>
              <a:latin typeface="Times New Roman" panose="02020603050405020304" pitchFamily="18" charset="0"/>
            </a:endParaRPr>
          </a:p>
        </p:txBody>
      </p:sp>
      <p:sp>
        <p:nvSpPr>
          <p:cNvPr id="3" name="Content Placeholder 2">
            <a:extLst>
              <a:ext uri="{FF2B5EF4-FFF2-40B4-BE49-F238E27FC236}">
                <a16:creationId xmlns:a16="http://schemas.microsoft.com/office/drawing/2014/main" id="{B74B6C18-C668-941A-3C29-6BD39D4DDB29}"/>
              </a:ext>
            </a:extLst>
          </p:cNvPr>
          <p:cNvSpPr>
            <a:spLocks noGrp="1"/>
          </p:cNvSpPr>
          <p:nvPr>
            <p:ph idx="1"/>
          </p:nvPr>
        </p:nvSpPr>
        <p:spPr>
          <a:xfrm>
            <a:off x="2570560" y="7818060"/>
            <a:ext cx="5577582" cy="6965358"/>
          </a:xfrm>
        </p:spPr>
        <p:txBody>
          <a:bodyPr>
            <a:normAutofit lnSpcReduction="10000"/>
          </a:bodyPr>
          <a:lstStyle/>
          <a:p>
            <a:r>
              <a:rPr lang="en-US" sz="1800" b="1" i="0" u="none" strike="noStrike" baseline="0">
                <a:solidFill>
                  <a:srgbClr val="000000"/>
                </a:solidFill>
                <a:latin typeface="Times New Roman" panose="02020603050405020304" pitchFamily="18" charset="0"/>
              </a:rPr>
              <a:t>CHAPTER 1 </a:t>
            </a:r>
            <a:r>
              <a:rPr lang="en-US">
                <a:solidFill>
                  <a:srgbClr val="000000"/>
                </a:solidFill>
                <a:latin typeface="Times New Roman" panose="02020603050405020304" pitchFamily="18" charset="0"/>
              </a:rPr>
              <a:t>- </a:t>
            </a:r>
            <a:r>
              <a:rPr lang="en-US" sz="1800" b="1" i="0" u="none" strike="noStrike" baseline="0">
                <a:solidFill>
                  <a:srgbClr val="000000"/>
                </a:solidFill>
                <a:latin typeface="Times New Roman" panose="02020603050405020304" pitchFamily="18" charset="0"/>
              </a:rPr>
              <a:t>CLASSIFICATION OF AI SYSTEMS AS HIGH-RISK </a:t>
            </a:r>
            <a:endParaRPr lang="en-US" sz="1800" b="0" i="0" u="none" strike="noStrike" baseline="0">
              <a:solidFill>
                <a:srgbClr val="000000"/>
              </a:solidFill>
              <a:latin typeface="Times New Roman" panose="02020603050405020304" pitchFamily="18" charset="0"/>
            </a:endParaRPr>
          </a:p>
          <a:p>
            <a:pPr lvl="1"/>
            <a:r>
              <a:rPr lang="en-US" b="0" i="1" u="none" strike="noStrike" baseline="0">
                <a:solidFill>
                  <a:srgbClr val="000000"/>
                </a:solidFill>
                <a:latin typeface="Times New Roman" panose="02020603050405020304" pitchFamily="18" charset="0"/>
              </a:rPr>
              <a:t>Article 6 Classification rules for high-risk AI systems</a:t>
            </a:r>
          </a:p>
          <a:p>
            <a:pPr lvl="1"/>
            <a:r>
              <a:rPr lang="en-US" b="0" i="1" u="none" strike="noStrike" baseline="0">
                <a:solidFill>
                  <a:srgbClr val="000000"/>
                </a:solidFill>
                <a:latin typeface="Times New Roman" panose="02020603050405020304" pitchFamily="18" charset="0"/>
              </a:rPr>
              <a:t>Article 7 Amendments to Annex III </a:t>
            </a:r>
          </a:p>
          <a:p>
            <a:r>
              <a:rPr lang="en-US" sz="1800" b="1" i="0" u="none" strike="noStrike" baseline="0">
                <a:solidFill>
                  <a:srgbClr val="000000"/>
                </a:solidFill>
                <a:latin typeface="Times New Roman" panose="02020603050405020304" pitchFamily="18" charset="0"/>
              </a:rPr>
              <a:t>CHAPTER 2 </a:t>
            </a:r>
            <a:r>
              <a:rPr lang="en-US" b="1">
                <a:solidFill>
                  <a:srgbClr val="000000"/>
                </a:solidFill>
                <a:latin typeface="Times New Roman" panose="02020603050405020304" pitchFamily="18" charset="0"/>
              </a:rPr>
              <a:t>- </a:t>
            </a:r>
            <a:r>
              <a:rPr lang="en-US" sz="1800" b="1" i="0" u="none" strike="noStrike" baseline="0">
                <a:solidFill>
                  <a:srgbClr val="000000"/>
                </a:solidFill>
                <a:latin typeface="Times New Roman" panose="02020603050405020304" pitchFamily="18" charset="0"/>
              </a:rPr>
              <a:t>REQUIREMENTS FOR HIGH-RISK AI SYSTEMS</a:t>
            </a:r>
          </a:p>
          <a:p>
            <a:pPr lvl="1"/>
            <a:r>
              <a:rPr lang="en-US" b="0" i="1" u="none" strike="noStrike" baseline="0">
                <a:solidFill>
                  <a:srgbClr val="000000"/>
                </a:solidFill>
                <a:latin typeface="Times New Roman" panose="02020603050405020304" pitchFamily="18" charset="0"/>
              </a:rPr>
              <a:t>Article 8 Compliance with the requirements </a:t>
            </a:r>
          </a:p>
          <a:p>
            <a:pPr lvl="1"/>
            <a:r>
              <a:rPr lang="en-US" b="0" i="1" u="none" strike="noStrike" baseline="0">
                <a:solidFill>
                  <a:srgbClr val="000000"/>
                </a:solidFill>
                <a:latin typeface="Times New Roman" panose="02020603050405020304" pitchFamily="18" charset="0"/>
              </a:rPr>
              <a:t>Article 9 Risk management system</a:t>
            </a:r>
          </a:p>
          <a:p>
            <a:pPr lvl="1"/>
            <a:r>
              <a:rPr lang="en-US" b="0" i="1" u="none" strike="noStrike" baseline="0">
                <a:solidFill>
                  <a:srgbClr val="000000"/>
                </a:solidFill>
                <a:latin typeface="Times New Roman" panose="02020603050405020304" pitchFamily="18" charset="0"/>
              </a:rPr>
              <a:t>Article 10 Data and data governance</a:t>
            </a:r>
          </a:p>
          <a:p>
            <a:pPr lvl="1"/>
            <a:r>
              <a:rPr lang="en-US" b="0" i="1" u="none" strike="noStrike" baseline="0">
                <a:solidFill>
                  <a:srgbClr val="000000"/>
                </a:solidFill>
                <a:latin typeface="Times New Roman" panose="02020603050405020304" pitchFamily="18" charset="0"/>
              </a:rPr>
              <a:t>Article 11 Technical documentation </a:t>
            </a:r>
          </a:p>
          <a:p>
            <a:pPr lvl="1"/>
            <a:r>
              <a:rPr lang="en-US" b="0" i="1" u="none" strike="noStrike" baseline="0">
                <a:solidFill>
                  <a:srgbClr val="000000"/>
                </a:solidFill>
                <a:latin typeface="Times New Roman" panose="02020603050405020304" pitchFamily="18" charset="0"/>
              </a:rPr>
              <a:t>Article 12 Record-keeping </a:t>
            </a:r>
            <a:endParaRPr lang="en-US" i="1">
              <a:solidFill>
                <a:srgbClr val="000000"/>
              </a:solidFill>
              <a:latin typeface="Times New Roman" panose="02020603050405020304" pitchFamily="18" charset="0"/>
            </a:endParaRPr>
          </a:p>
          <a:p>
            <a:pPr lvl="1"/>
            <a:r>
              <a:rPr lang="en-US" b="0" i="1" u="none" strike="noStrike" baseline="0">
                <a:solidFill>
                  <a:srgbClr val="000000"/>
                </a:solidFill>
                <a:latin typeface="Times New Roman" panose="02020603050405020304" pitchFamily="18" charset="0"/>
              </a:rPr>
              <a:t>Article 13 Transparency and provision of information to users </a:t>
            </a:r>
          </a:p>
          <a:p>
            <a:pPr lvl="1"/>
            <a:r>
              <a:rPr lang="en-US" b="0" i="1" u="none" strike="noStrike" baseline="0">
                <a:solidFill>
                  <a:srgbClr val="000000"/>
                </a:solidFill>
                <a:latin typeface="Times New Roman" panose="02020603050405020304" pitchFamily="18" charset="0"/>
              </a:rPr>
              <a:t>Article 14 Human oversight</a:t>
            </a:r>
          </a:p>
          <a:p>
            <a:pPr lvl="1"/>
            <a:r>
              <a:rPr lang="en-US" b="0" i="1" u="none" strike="noStrike" baseline="0">
                <a:solidFill>
                  <a:srgbClr val="000000"/>
                </a:solidFill>
                <a:latin typeface="Times New Roman" panose="02020603050405020304" pitchFamily="18" charset="0"/>
              </a:rPr>
              <a:t>Article 15 Accuracy, robustness and cybersecurity</a:t>
            </a:r>
          </a:p>
          <a:p>
            <a:r>
              <a:rPr lang="en-US" sz="1800" b="1" i="0" u="none" strike="noStrike" baseline="0">
                <a:solidFill>
                  <a:srgbClr val="000000"/>
                </a:solidFill>
                <a:latin typeface="Times New Roman" panose="02020603050405020304" pitchFamily="18" charset="0"/>
              </a:rPr>
              <a:t>CHAPTER 3 - OBLIGATIONS OF PROVIDERS AND USERS OF HIGH-RISK AI SYSTEMS AND OTHER PARTIES </a:t>
            </a:r>
          </a:p>
          <a:p>
            <a:r>
              <a:rPr lang="en-US" sz="1800" b="0" i="1" u="none" strike="noStrike" baseline="0">
                <a:solidFill>
                  <a:srgbClr val="000000"/>
                </a:solidFill>
                <a:latin typeface="Times New Roman" panose="02020603050405020304" pitchFamily="18" charset="0"/>
              </a:rPr>
              <a:t>Article 16 Obligations of providers of high-risk AI systems </a:t>
            </a:r>
          </a:p>
          <a:p>
            <a:r>
              <a:rPr lang="en-US" sz="1800" b="0" i="1" u="none" strike="noStrike" baseline="0">
                <a:solidFill>
                  <a:srgbClr val="000000"/>
                </a:solidFill>
                <a:latin typeface="Times New Roman" panose="02020603050405020304" pitchFamily="18" charset="0"/>
              </a:rPr>
              <a:t>Article 17 Quality management system</a:t>
            </a:r>
          </a:p>
          <a:p>
            <a:r>
              <a:rPr lang="en-US" sz="1800" b="0" i="1" u="none" strike="noStrike" baseline="0">
                <a:solidFill>
                  <a:srgbClr val="000000"/>
                </a:solidFill>
                <a:latin typeface="Times New Roman" panose="02020603050405020304" pitchFamily="18" charset="0"/>
              </a:rPr>
              <a:t>Article 18 Obligation to draw up technical documentation </a:t>
            </a:r>
          </a:p>
          <a:p>
            <a:r>
              <a:rPr lang="en-US" sz="1800" b="0" i="1" u="none" strike="noStrike" baseline="0">
                <a:solidFill>
                  <a:srgbClr val="000000"/>
                </a:solidFill>
                <a:latin typeface="Times New Roman" panose="02020603050405020304" pitchFamily="18" charset="0"/>
              </a:rPr>
              <a:t>Article 19 Conformity assessment </a:t>
            </a:r>
            <a:endParaRPr lang="en-US"/>
          </a:p>
        </p:txBody>
      </p:sp>
      <p:sp>
        <p:nvSpPr>
          <p:cNvPr id="4" name="Slide Number Placeholder 3">
            <a:extLst>
              <a:ext uri="{FF2B5EF4-FFF2-40B4-BE49-F238E27FC236}">
                <a16:creationId xmlns:a16="http://schemas.microsoft.com/office/drawing/2014/main" id="{E5A74D57-2D50-C018-8AF3-7975EC462FBE}"/>
              </a:ext>
            </a:extLst>
          </p:cNvPr>
          <p:cNvSpPr>
            <a:spLocks noGrp="1"/>
          </p:cNvSpPr>
          <p:nvPr>
            <p:ph type="sldNum" sz="quarter" idx="12"/>
          </p:nvPr>
        </p:nvSpPr>
        <p:spPr/>
        <p:txBody>
          <a:bodyPr/>
          <a:lstStyle/>
          <a:p>
            <a:fld id="{176DD4EC-FA55-45CE-8BB9-EF8129236C33}" type="slidenum">
              <a:rPr lang="en-NL" smtClean="0"/>
              <a:pPr/>
              <a:t>12</a:t>
            </a:fld>
            <a:endParaRPr lang="en-NL"/>
          </a:p>
        </p:txBody>
      </p:sp>
      <p:sp>
        <p:nvSpPr>
          <p:cNvPr id="6" name="Freeform 63">
            <a:extLst>
              <a:ext uri="{FF2B5EF4-FFF2-40B4-BE49-F238E27FC236}">
                <a16:creationId xmlns:a16="http://schemas.microsoft.com/office/drawing/2014/main" id="{F86CE3DE-6572-6062-7BD3-E1B815347927}"/>
              </a:ext>
            </a:extLst>
          </p:cNvPr>
          <p:cNvSpPr>
            <a:spLocks noChangeArrowheads="1"/>
          </p:cNvSpPr>
          <p:nvPr/>
        </p:nvSpPr>
        <p:spPr bwMode="auto">
          <a:xfrm>
            <a:off x="54413" y="7583544"/>
            <a:ext cx="1900594" cy="2320812"/>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70 w 3050"/>
              <a:gd name="T13" fmla="*/ 1525 h 3727"/>
              <a:gd name="T14" fmla="*/ 2470 w 3050"/>
              <a:gd name="T15" fmla="*/ 1525 h 3727"/>
              <a:gd name="T16" fmla="*/ 1525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2 w 3050"/>
              <a:gd name="T43" fmla="*/ 2992 h 3727"/>
              <a:gd name="T44" fmla="*/ 1112 w 3050"/>
              <a:gd name="T45" fmla="*/ 2992 h 3727"/>
              <a:gd name="T46" fmla="*/ 1042 w 3050"/>
              <a:gd name="T47" fmla="*/ 3242 h 3727"/>
              <a:gd name="T48" fmla="*/ 1042 w 3050"/>
              <a:gd name="T49" fmla="*/ 3242 h 3727"/>
              <a:gd name="T50" fmla="*/ 1525 w 3050"/>
              <a:gd name="T51" fmla="*/ 3726 h 3727"/>
              <a:gd name="T52" fmla="*/ 1525 w 3050"/>
              <a:gd name="T53" fmla="*/ 3726 h 3727"/>
              <a:gd name="T54" fmla="*/ 2009 w 3050"/>
              <a:gd name="T55" fmla="*/ 3242 h 3727"/>
              <a:gd name="T56" fmla="*/ 2009 w 3050"/>
              <a:gd name="T57" fmla="*/ 3242 h 3727"/>
              <a:gd name="T58" fmla="*/ 1939 w 3050"/>
              <a:gd name="T59" fmla="*/ 2992 h 3727"/>
              <a:gd name="T60" fmla="*/ 1939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49" y="1525"/>
                </a:moveTo>
                <a:lnTo>
                  <a:pt x="3049" y="1525"/>
                </a:lnTo>
                <a:cubicBezTo>
                  <a:pt x="3049" y="1118"/>
                  <a:pt x="2891" y="735"/>
                  <a:pt x="2603" y="447"/>
                </a:cubicBezTo>
                <a:lnTo>
                  <a:pt x="2603" y="447"/>
                </a:lnTo>
                <a:cubicBezTo>
                  <a:pt x="2315" y="159"/>
                  <a:pt x="1932"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2" y="2992"/>
                </a:cubicBezTo>
                <a:lnTo>
                  <a:pt x="1112" y="2992"/>
                </a:lnTo>
                <a:cubicBezTo>
                  <a:pt x="1067" y="3065"/>
                  <a:pt x="1042" y="3151"/>
                  <a:pt x="1042" y="3242"/>
                </a:cubicBezTo>
                <a:lnTo>
                  <a:pt x="1042" y="3242"/>
                </a:lnTo>
                <a:cubicBezTo>
                  <a:pt x="1042" y="3509"/>
                  <a:pt x="1258" y="3726"/>
                  <a:pt x="1525" y="3726"/>
                </a:cubicBezTo>
                <a:lnTo>
                  <a:pt x="1525" y="3726"/>
                </a:lnTo>
                <a:cubicBezTo>
                  <a:pt x="1792" y="3726"/>
                  <a:pt x="2009" y="3509"/>
                  <a:pt x="2009" y="3242"/>
                </a:cubicBezTo>
                <a:lnTo>
                  <a:pt x="2009" y="3242"/>
                </a:lnTo>
                <a:cubicBezTo>
                  <a:pt x="2009" y="3151"/>
                  <a:pt x="1984" y="3065"/>
                  <a:pt x="1939" y="2992"/>
                </a:cubicBezTo>
                <a:lnTo>
                  <a:pt x="1939" y="2992"/>
                </a:lnTo>
                <a:cubicBezTo>
                  <a:pt x="2188" y="2922"/>
                  <a:pt x="2416" y="2790"/>
                  <a:pt x="2603" y="2602"/>
                </a:cubicBezTo>
                <a:lnTo>
                  <a:pt x="2603" y="2602"/>
                </a:lnTo>
                <a:cubicBezTo>
                  <a:pt x="2891" y="2315"/>
                  <a:pt x="3049" y="1932"/>
                  <a:pt x="3049" y="1525"/>
                </a:cubicBezTo>
                <a:close/>
              </a:path>
            </a:pathLst>
          </a:custGeom>
          <a:solidFill>
            <a:schemeClr val="accent1">
              <a:alpha val="90000"/>
            </a:schemeClr>
          </a:solidFill>
          <a:ln>
            <a:noFill/>
          </a:ln>
          <a:effectLst/>
        </p:spPr>
        <p:txBody>
          <a:bodyPr wrap="none" anchor="ctr"/>
          <a:lstStyle/>
          <a:p>
            <a:endParaRPr lang="en-US">
              <a:latin typeface="Poppins" pitchFamily="2" charset="77"/>
            </a:endParaRPr>
          </a:p>
        </p:txBody>
      </p:sp>
      <p:sp>
        <p:nvSpPr>
          <p:cNvPr id="7" name="Freeform 64">
            <a:extLst>
              <a:ext uri="{FF2B5EF4-FFF2-40B4-BE49-F238E27FC236}">
                <a16:creationId xmlns:a16="http://schemas.microsoft.com/office/drawing/2014/main" id="{D09B6439-3DF1-FF39-E554-8001D17CB1CD}"/>
              </a:ext>
            </a:extLst>
          </p:cNvPr>
          <p:cNvSpPr>
            <a:spLocks noChangeArrowheads="1"/>
          </p:cNvSpPr>
          <p:nvPr/>
        </p:nvSpPr>
        <p:spPr bwMode="auto">
          <a:xfrm>
            <a:off x="2496949" y="7583544"/>
            <a:ext cx="1900594" cy="2320812"/>
          </a:xfrm>
          <a:custGeom>
            <a:avLst/>
            <a:gdLst>
              <a:gd name="T0" fmla="*/ 1524 w 3050"/>
              <a:gd name="T1" fmla="*/ 2470 h 3727"/>
              <a:gd name="T2" fmla="*/ 1524 w 3050"/>
              <a:gd name="T3" fmla="*/ 2470 h 3727"/>
              <a:gd name="T4" fmla="*/ 580 w 3050"/>
              <a:gd name="T5" fmla="*/ 1525 h 3727"/>
              <a:gd name="T6" fmla="*/ 580 w 3050"/>
              <a:gd name="T7" fmla="*/ 1525 h 3727"/>
              <a:gd name="T8" fmla="*/ 1524 w 3050"/>
              <a:gd name="T9" fmla="*/ 580 h 3727"/>
              <a:gd name="T10" fmla="*/ 1524 w 3050"/>
              <a:gd name="T11" fmla="*/ 580 h 3727"/>
              <a:gd name="T12" fmla="*/ 2469 w 3050"/>
              <a:gd name="T13" fmla="*/ 1525 h 3727"/>
              <a:gd name="T14" fmla="*/ 2469 w 3050"/>
              <a:gd name="T15" fmla="*/ 1525 h 3727"/>
              <a:gd name="T16" fmla="*/ 1524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4 w 3050"/>
              <a:gd name="T27" fmla="*/ 0 h 3727"/>
              <a:gd name="T28" fmla="*/ 1524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1 w 3050"/>
              <a:gd name="T43" fmla="*/ 2992 h 3727"/>
              <a:gd name="T44" fmla="*/ 1111 w 3050"/>
              <a:gd name="T45" fmla="*/ 2992 h 3727"/>
              <a:gd name="T46" fmla="*/ 1041 w 3050"/>
              <a:gd name="T47" fmla="*/ 3242 h 3727"/>
              <a:gd name="T48" fmla="*/ 1041 w 3050"/>
              <a:gd name="T49" fmla="*/ 3242 h 3727"/>
              <a:gd name="T50" fmla="*/ 1524 w 3050"/>
              <a:gd name="T51" fmla="*/ 3726 h 3727"/>
              <a:gd name="T52" fmla="*/ 1524 w 3050"/>
              <a:gd name="T53" fmla="*/ 3726 h 3727"/>
              <a:gd name="T54" fmla="*/ 2008 w 3050"/>
              <a:gd name="T55" fmla="*/ 3242 h 3727"/>
              <a:gd name="T56" fmla="*/ 2008 w 3050"/>
              <a:gd name="T57" fmla="*/ 3242 h 3727"/>
              <a:gd name="T58" fmla="*/ 1938 w 3050"/>
              <a:gd name="T59" fmla="*/ 2992 h 3727"/>
              <a:gd name="T60" fmla="*/ 1938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4" y="2470"/>
                </a:moveTo>
                <a:lnTo>
                  <a:pt x="1524" y="2470"/>
                </a:lnTo>
                <a:cubicBezTo>
                  <a:pt x="1004" y="2470"/>
                  <a:pt x="580" y="2046"/>
                  <a:pt x="580" y="1525"/>
                </a:cubicBezTo>
                <a:lnTo>
                  <a:pt x="580" y="1525"/>
                </a:lnTo>
                <a:cubicBezTo>
                  <a:pt x="580" y="1004"/>
                  <a:pt x="1004" y="580"/>
                  <a:pt x="1524" y="580"/>
                </a:cubicBezTo>
                <a:lnTo>
                  <a:pt x="1524" y="580"/>
                </a:lnTo>
                <a:cubicBezTo>
                  <a:pt x="2045" y="580"/>
                  <a:pt x="2469" y="1004"/>
                  <a:pt x="2469" y="1525"/>
                </a:cubicBezTo>
                <a:lnTo>
                  <a:pt x="2469" y="1525"/>
                </a:lnTo>
                <a:cubicBezTo>
                  <a:pt x="2469" y="2046"/>
                  <a:pt x="2045" y="2470"/>
                  <a:pt x="1524" y="2470"/>
                </a:cubicBezTo>
                <a:close/>
                <a:moveTo>
                  <a:pt x="3049" y="1525"/>
                </a:moveTo>
                <a:lnTo>
                  <a:pt x="3049" y="1525"/>
                </a:lnTo>
                <a:cubicBezTo>
                  <a:pt x="3049" y="1118"/>
                  <a:pt x="2891" y="735"/>
                  <a:pt x="2603" y="447"/>
                </a:cubicBezTo>
                <a:lnTo>
                  <a:pt x="2603" y="447"/>
                </a:lnTo>
                <a:cubicBezTo>
                  <a:pt x="2315" y="159"/>
                  <a:pt x="1932" y="0"/>
                  <a:pt x="1524" y="0"/>
                </a:cubicBezTo>
                <a:lnTo>
                  <a:pt x="1524" y="0"/>
                </a:lnTo>
                <a:cubicBezTo>
                  <a:pt x="1117" y="0"/>
                  <a:pt x="734" y="159"/>
                  <a:pt x="447" y="447"/>
                </a:cubicBezTo>
                <a:lnTo>
                  <a:pt x="447" y="447"/>
                </a:lnTo>
                <a:cubicBezTo>
                  <a:pt x="159" y="735"/>
                  <a:pt x="0" y="1118"/>
                  <a:pt x="0" y="1525"/>
                </a:cubicBezTo>
                <a:lnTo>
                  <a:pt x="0" y="1525"/>
                </a:lnTo>
                <a:cubicBezTo>
                  <a:pt x="0" y="1932"/>
                  <a:pt x="159" y="2315"/>
                  <a:pt x="447" y="2602"/>
                </a:cubicBezTo>
                <a:lnTo>
                  <a:pt x="447" y="2602"/>
                </a:lnTo>
                <a:cubicBezTo>
                  <a:pt x="634" y="2790"/>
                  <a:pt x="862" y="2922"/>
                  <a:pt x="1111" y="2992"/>
                </a:cubicBezTo>
                <a:lnTo>
                  <a:pt x="1111" y="2992"/>
                </a:lnTo>
                <a:cubicBezTo>
                  <a:pt x="1066" y="3065"/>
                  <a:pt x="1041" y="3151"/>
                  <a:pt x="1041" y="3242"/>
                </a:cubicBezTo>
                <a:lnTo>
                  <a:pt x="1041" y="3242"/>
                </a:lnTo>
                <a:cubicBezTo>
                  <a:pt x="1041" y="3509"/>
                  <a:pt x="1258" y="3726"/>
                  <a:pt x="1524" y="3726"/>
                </a:cubicBezTo>
                <a:lnTo>
                  <a:pt x="1524" y="3726"/>
                </a:lnTo>
                <a:cubicBezTo>
                  <a:pt x="1792" y="3726"/>
                  <a:pt x="2008" y="3509"/>
                  <a:pt x="2008" y="3242"/>
                </a:cubicBezTo>
                <a:lnTo>
                  <a:pt x="2008" y="3242"/>
                </a:lnTo>
                <a:cubicBezTo>
                  <a:pt x="2008" y="3151"/>
                  <a:pt x="1983" y="3065"/>
                  <a:pt x="1938" y="2992"/>
                </a:cubicBezTo>
                <a:lnTo>
                  <a:pt x="1938" y="2992"/>
                </a:lnTo>
                <a:cubicBezTo>
                  <a:pt x="2187" y="2922"/>
                  <a:pt x="2415" y="2790"/>
                  <a:pt x="2603" y="2602"/>
                </a:cubicBezTo>
                <a:lnTo>
                  <a:pt x="2603" y="2602"/>
                </a:lnTo>
                <a:cubicBezTo>
                  <a:pt x="2891" y="2315"/>
                  <a:pt x="3049" y="1932"/>
                  <a:pt x="3049" y="1525"/>
                </a:cubicBezTo>
                <a:close/>
              </a:path>
            </a:pathLst>
          </a:custGeom>
          <a:solidFill>
            <a:schemeClr val="tx2"/>
          </a:solidFill>
          <a:ln>
            <a:noFill/>
          </a:ln>
          <a:effectLst/>
        </p:spPr>
        <p:txBody>
          <a:bodyPr wrap="none" anchor="ctr"/>
          <a:lstStyle/>
          <a:p>
            <a:endParaRPr lang="en-US">
              <a:latin typeface="Poppins" pitchFamily="2" charset="77"/>
            </a:endParaRPr>
          </a:p>
        </p:txBody>
      </p:sp>
      <p:sp>
        <p:nvSpPr>
          <p:cNvPr id="8" name="Freeform 65">
            <a:extLst>
              <a:ext uri="{FF2B5EF4-FFF2-40B4-BE49-F238E27FC236}">
                <a16:creationId xmlns:a16="http://schemas.microsoft.com/office/drawing/2014/main" id="{4B8760FC-F49B-93E3-3D92-7F473A0BE155}"/>
              </a:ext>
            </a:extLst>
          </p:cNvPr>
          <p:cNvSpPr>
            <a:spLocks noChangeArrowheads="1"/>
          </p:cNvSpPr>
          <p:nvPr/>
        </p:nvSpPr>
        <p:spPr bwMode="auto">
          <a:xfrm>
            <a:off x="4939485" y="7583544"/>
            <a:ext cx="1900594" cy="2320812"/>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69 w 3050"/>
              <a:gd name="T13" fmla="*/ 1525 h 3727"/>
              <a:gd name="T14" fmla="*/ 2469 w 3050"/>
              <a:gd name="T15" fmla="*/ 1525 h 3727"/>
              <a:gd name="T16" fmla="*/ 1525 w 3050"/>
              <a:gd name="T17" fmla="*/ 2470 h 3727"/>
              <a:gd name="T18" fmla="*/ 3049 w 3050"/>
              <a:gd name="T19" fmla="*/ 1525 h 3727"/>
              <a:gd name="T20" fmla="*/ 3049 w 3050"/>
              <a:gd name="T21" fmla="*/ 1525 h 3727"/>
              <a:gd name="T22" fmla="*/ 2602 w 3050"/>
              <a:gd name="T23" fmla="*/ 447 h 3727"/>
              <a:gd name="T24" fmla="*/ 2602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1 w 3050"/>
              <a:gd name="T43" fmla="*/ 2992 h 3727"/>
              <a:gd name="T44" fmla="*/ 1111 w 3050"/>
              <a:gd name="T45" fmla="*/ 2992 h 3727"/>
              <a:gd name="T46" fmla="*/ 1041 w 3050"/>
              <a:gd name="T47" fmla="*/ 3242 h 3727"/>
              <a:gd name="T48" fmla="*/ 1041 w 3050"/>
              <a:gd name="T49" fmla="*/ 3242 h 3727"/>
              <a:gd name="T50" fmla="*/ 1525 w 3050"/>
              <a:gd name="T51" fmla="*/ 3726 h 3727"/>
              <a:gd name="T52" fmla="*/ 1525 w 3050"/>
              <a:gd name="T53" fmla="*/ 3726 h 3727"/>
              <a:gd name="T54" fmla="*/ 2008 w 3050"/>
              <a:gd name="T55" fmla="*/ 3242 h 3727"/>
              <a:gd name="T56" fmla="*/ 2008 w 3050"/>
              <a:gd name="T57" fmla="*/ 3242 h 3727"/>
              <a:gd name="T58" fmla="*/ 1938 w 3050"/>
              <a:gd name="T59" fmla="*/ 2992 h 3727"/>
              <a:gd name="T60" fmla="*/ 1938 w 3050"/>
              <a:gd name="T61" fmla="*/ 2992 h 3727"/>
              <a:gd name="T62" fmla="*/ 2602 w 3050"/>
              <a:gd name="T63" fmla="*/ 2602 h 3727"/>
              <a:gd name="T64" fmla="*/ 2602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5" y="580"/>
                  <a:pt x="2469" y="1004"/>
                  <a:pt x="2469" y="1525"/>
                </a:cubicBezTo>
                <a:lnTo>
                  <a:pt x="2469" y="1525"/>
                </a:lnTo>
                <a:cubicBezTo>
                  <a:pt x="2469" y="2046"/>
                  <a:pt x="2045" y="2470"/>
                  <a:pt x="1525" y="2470"/>
                </a:cubicBezTo>
                <a:close/>
                <a:moveTo>
                  <a:pt x="3049" y="1525"/>
                </a:moveTo>
                <a:lnTo>
                  <a:pt x="3049" y="1525"/>
                </a:lnTo>
                <a:cubicBezTo>
                  <a:pt x="3049" y="1118"/>
                  <a:pt x="2890" y="735"/>
                  <a:pt x="2602" y="447"/>
                </a:cubicBezTo>
                <a:lnTo>
                  <a:pt x="2602" y="447"/>
                </a:lnTo>
                <a:cubicBezTo>
                  <a:pt x="2314" y="159"/>
                  <a:pt x="1931"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1" y="3726"/>
                  <a:pt x="2008" y="3509"/>
                  <a:pt x="2008" y="3242"/>
                </a:cubicBezTo>
                <a:lnTo>
                  <a:pt x="2008" y="3242"/>
                </a:lnTo>
                <a:cubicBezTo>
                  <a:pt x="2008" y="3151"/>
                  <a:pt x="1983" y="3065"/>
                  <a:pt x="1938" y="2992"/>
                </a:cubicBezTo>
                <a:lnTo>
                  <a:pt x="1938" y="2992"/>
                </a:lnTo>
                <a:cubicBezTo>
                  <a:pt x="2187" y="2922"/>
                  <a:pt x="2414" y="2790"/>
                  <a:pt x="2602" y="2602"/>
                </a:cubicBezTo>
                <a:lnTo>
                  <a:pt x="2602" y="2602"/>
                </a:lnTo>
                <a:cubicBezTo>
                  <a:pt x="2890" y="2315"/>
                  <a:pt x="3049" y="1932"/>
                  <a:pt x="3049" y="1525"/>
                </a:cubicBezTo>
                <a:close/>
              </a:path>
            </a:pathLst>
          </a:custGeom>
          <a:solidFill>
            <a:schemeClr val="accent2"/>
          </a:solidFill>
          <a:ln>
            <a:noFill/>
          </a:ln>
          <a:effectLst/>
        </p:spPr>
        <p:txBody>
          <a:bodyPr wrap="none" anchor="ctr"/>
          <a:lstStyle/>
          <a:p>
            <a:endParaRPr lang="en-US">
              <a:latin typeface="Poppins" pitchFamily="2" charset="77"/>
            </a:endParaRPr>
          </a:p>
        </p:txBody>
      </p:sp>
      <p:sp>
        <p:nvSpPr>
          <p:cNvPr id="9" name="Freeform 66">
            <a:extLst>
              <a:ext uri="{FF2B5EF4-FFF2-40B4-BE49-F238E27FC236}">
                <a16:creationId xmlns:a16="http://schemas.microsoft.com/office/drawing/2014/main" id="{EAEBF6E6-688E-6AF3-F924-6D340EEB5423}"/>
              </a:ext>
            </a:extLst>
          </p:cNvPr>
          <p:cNvSpPr>
            <a:spLocks noChangeArrowheads="1"/>
          </p:cNvSpPr>
          <p:nvPr/>
        </p:nvSpPr>
        <p:spPr bwMode="auto">
          <a:xfrm>
            <a:off x="7382022" y="7583544"/>
            <a:ext cx="1900594" cy="2320812"/>
          </a:xfrm>
          <a:custGeom>
            <a:avLst/>
            <a:gdLst>
              <a:gd name="T0" fmla="*/ 1524 w 3050"/>
              <a:gd name="T1" fmla="*/ 2470 h 3727"/>
              <a:gd name="T2" fmla="*/ 1524 w 3050"/>
              <a:gd name="T3" fmla="*/ 2470 h 3727"/>
              <a:gd name="T4" fmla="*/ 580 w 3050"/>
              <a:gd name="T5" fmla="*/ 1525 h 3727"/>
              <a:gd name="T6" fmla="*/ 580 w 3050"/>
              <a:gd name="T7" fmla="*/ 1525 h 3727"/>
              <a:gd name="T8" fmla="*/ 1524 w 3050"/>
              <a:gd name="T9" fmla="*/ 580 h 3727"/>
              <a:gd name="T10" fmla="*/ 1524 w 3050"/>
              <a:gd name="T11" fmla="*/ 580 h 3727"/>
              <a:gd name="T12" fmla="*/ 2469 w 3050"/>
              <a:gd name="T13" fmla="*/ 1525 h 3727"/>
              <a:gd name="T14" fmla="*/ 2469 w 3050"/>
              <a:gd name="T15" fmla="*/ 1525 h 3727"/>
              <a:gd name="T16" fmla="*/ 1524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4 w 3050"/>
              <a:gd name="T27" fmla="*/ 0 h 3727"/>
              <a:gd name="T28" fmla="*/ 1524 w 3050"/>
              <a:gd name="T29" fmla="*/ 0 h 3727"/>
              <a:gd name="T30" fmla="*/ 446 w 3050"/>
              <a:gd name="T31" fmla="*/ 447 h 3727"/>
              <a:gd name="T32" fmla="*/ 446 w 3050"/>
              <a:gd name="T33" fmla="*/ 447 h 3727"/>
              <a:gd name="T34" fmla="*/ 0 w 3050"/>
              <a:gd name="T35" fmla="*/ 1525 h 3727"/>
              <a:gd name="T36" fmla="*/ 0 w 3050"/>
              <a:gd name="T37" fmla="*/ 1525 h 3727"/>
              <a:gd name="T38" fmla="*/ 446 w 3050"/>
              <a:gd name="T39" fmla="*/ 2602 h 3727"/>
              <a:gd name="T40" fmla="*/ 446 w 3050"/>
              <a:gd name="T41" fmla="*/ 2602 h 3727"/>
              <a:gd name="T42" fmla="*/ 1110 w 3050"/>
              <a:gd name="T43" fmla="*/ 2992 h 3727"/>
              <a:gd name="T44" fmla="*/ 1110 w 3050"/>
              <a:gd name="T45" fmla="*/ 2992 h 3727"/>
              <a:gd name="T46" fmla="*/ 1041 w 3050"/>
              <a:gd name="T47" fmla="*/ 3242 h 3727"/>
              <a:gd name="T48" fmla="*/ 1041 w 3050"/>
              <a:gd name="T49" fmla="*/ 3242 h 3727"/>
              <a:gd name="T50" fmla="*/ 1524 w 3050"/>
              <a:gd name="T51" fmla="*/ 3726 h 3727"/>
              <a:gd name="T52" fmla="*/ 1524 w 3050"/>
              <a:gd name="T53" fmla="*/ 3726 h 3727"/>
              <a:gd name="T54" fmla="*/ 2008 w 3050"/>
              <a:gd name="T55" fmla="*/ 3242 h 3727"/>
              <a:gd name="T56" fmla="*/ 2008 w 3050"/>
              <a:gd name="T57" fmla="*/ 3242 h 3727"/>
              <a:gd name="T58" fmla="*/ 1939 w 3050"/>
              <a:gd name="T59" fmla="*/ 2992 h 3727"/>
              <a:gd name="T60" fmla="*/ 1939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4" y="2470"/>
                </a:moveTo>
                <a:lnTo>
                  <a:pt x="1524" y="2470"/>
                </a:lnTo>
                <a:cubicBezTo>
                  <a:pt x="1004" y="2470"/>
                  <a:pt x="580" y="2046"/>
                  <a:pt x="580" y="1525"/>
                </a:cubicBezTo>
                <a:lnTo>
                  <a:pt x="580" y="1525"/>
                </a:lnTo>
                <a:cubicBezTo>
                  <a:pt x="580" y="1004"/>
                  <a:pt x="1004" y="580"/>
                  <a:pt x="1524" y="580"/>
                </a:cubicBezTo>
                <a:lnTo>
                  <a:pt x="1524" y="580"/>
                </a:lnTo>
                <a:cubicBezTo>
                  <a:pt x="2046" y="580"/>
                  <a:pt x="2469" y="1004"/>
                  <a:pt x="2469" y="1525"/>
                </a:cubicBezTo>
                <a:lnTo>
                  <a:pt x="2469" y="1525"/>
                </a:lnTo>
                <a:cubicBezTo>
                  <a:pt x="2469" y="2046"/>
                  <a:pt x="2046" y="2470"/>
                  <a:pt x="1524" y="2470"/>
                </a:cubicBezTo>
                <a:close/>
                <a:moveTo>
                  <a:pt x="3049" y="1525"/>
                </a:moveTo>
                <a:lnTo>
                  <a:pt x="3049" y="1525"/>
                </a:lnTo>
                <a:cubicBezTo>
                  <a:pt x="3049" y="1118"/>
                  <a:pt x="2891" y="735"/>
                  <a:pt x="2603" y="447"/>
                </a:cubicBezTo>
                <a:lnTo>
                  <a:pt x="2603" y="447"/>
                </a:lnTo>
                <a:cubicBezTo>
                  <a:pt x="2315" y="159"/>
                  <a:pt x="1932" y="0"/>
                  <a:pt x="1524" y="0"/>
                </a:cubicBezTo>
                <a:lnTo>
                  <a:pt x="1524" y="0"/>
                </a:lnTo>
                <a:cubicBezTo>
                  <a:pt x="1117" y="0"/>
                  <a:pt x="735" y="159"/>
                  <a:pt x="446" y="447"/>
                </a:cubicBezTo>
                <a:lnTo>
                  <a:pt x="446" y="447"/>
                </a:lnTo>
                <a:cubicBezTo>
                  <a:pt x="159" y="735"/>
                  <a:pt x="0" y="1118"/>
                  <a:pt x="0" y="1525"/>
                </a:cubicBezTo>
                <a:lnTo>
                  <a:pt x="0" y="1525"/>
                </a:lnTo>
                <a:cubicBezTo>
                  <a:pt x="0" y="1932"/>
                  <a:pt x="159" y="2315"/>
                  <a:pt x="446" y="2602"/>
                </a:cubicBezTo>
                <a:lnTo>
                  <a:pt x="446" y="2602"/>
                </a:lnTo>
                <a:cubicBezTo>
                  <a:pt x="634" y="2790"/>
                  <a:pt x="862" y="2922"/>
                  <a:pt x="1110" y="2992"/>
                </a:cubicBezTo>
                <a:lnTo>
                  <a:pt x="1110" y="2992"/>
                </a:lnTo>
                <a:cubicBezTo>
                  <a:pt x="1066" y="3065"/>
                  <a:pt x="1041" y="3151"/>
                  <a:pt x="1041" y="3242"/>
                </a:cubicBezTo>
                <a:lnTo>
                  <a:pt x="1041" y="3242"/>
                </a:lnTo>
                <a:cubicBezTo>
                  <a:pt x="1041" y="3509"/>
                  <a:pt x="1258" y="3726"/>
                  <a:pt x="1524" y="3726"/>
                </a:cubicBezTo>
                <a:lnTo>
                  <a:pt x="1524" y="3726"/>
                </a:lnTo>
                <a:cubicBezTo>
                  <a:pt x="1792" y="3726"/>
                  <a:pt x="2008" y="3509"/>
                  <a:pt x="2008" y="3242"/>
                </a:cubicBezTo>
                <a:lnTo>
                  <a:pt x="2008" y="3242"/>
                </a:lnTo>
                <a:cubicBezTo>
                  <a:pt x="2008" y="3151"/>
                  <a:pt x="1983" y="3065"/>
                  <a:pt x="1939" y="2992"/>
                </a:cubicBezTo>
                <a:lnTo>
                  <a:pt x="1939" y="2992"/>
                </a:lnTo>
                <a:cubicBezTo>
                  <a:pt x="2188" y="2922"/>
                  <a:pt x="2415" y="2790"/>
                  <a:pt x="2603" y="2602"/>
                </a:cubicBezTo>
                <a:lnTo>
                  <a:pt x="2603" y="2602"/>
                </a:lnTo>
                <a:cubicBezTo>
                  <a:pt x="2891" y="2315"/>
                  <a:pt x="3049" y="1932"/>
                  <a:pt x="3049" y="1525"/>
                </a:cubicBezTo>
                <a:close/>
              </a:path>
            </a:pathLst>
          </a:custGeom>
          <a:solidFill>
            <a:schemeClr val="accent4">
              <a:alpha val="89859"/>
            </a:schemeClr>
          </a:solidFill>
          <a:ln>
            <a:noFill/>
          </a:ln>
          <a:effectLst/>
        </p:spPr>
        <p:txBody>
          <a:bodyPr wrap="none" anchor="ctr"/>
          <a:lstStyle/>
          <a:p>
            <a:endParaRPr lang="en-US">
              <a:latin typeface="Poppins" pitchFamily="2" charset="77"/>
            </a:endParaRPr>
          </a:p>
        </p:txBody>
      </p:sp>
      <p:sp>
        <p:nvSpPr>
          <p:cNvPr id="10" name="Freeform 67">
            <a:extLst>
              <a:ext uri="{FF2B5EF4-FFF2-40B4-BE49-F238E27FC236}">
                <a16:creationId xmlns:a16="http://schemas.microsoft.com/office/drawing/2014/main" id="{2372E49E-AB38-9B8C-0BC0-4E99B7964C75}"/>
              </a:ext>
            </a:extLst>
          </p:cNvPr>
          <p:cNvSpPr>
            <a:spLocks noChangeArrowheads="1"/>
          </p:cNvSpPr>
          <p:nvPr/>
        </p:nvSpPr>
        <p:spPr bwMode="auto">
          <a:xfrm>
            <a:off x="9824559" y="7583544"/>
            <a:ext cx="1900594" cy="2320812"/>
          </a:xfrm>
          <a:custGeom>
            <a:avLst/>
            <a:gdLst>
              <a:gd name="T0" fmla="*/ 1525 w 3051"/>
              <a:gd name="T1" fmla="*/ 2470 h 3727"/>
              <a:gd name="T2" fmla="*/ 1525 w 3051"/>
              <a:gd name="T3" fmla="*/ 2470 h 3727"/>
              <a:gd name="T4" fmla="*/ 581 w 3051"/>
              <a:gd name="T5" fmla="*/ 1525 h 3727"/>
              <a:gd name="T6" fmla="*/ 581 w 3051"/>
              <a:gd name="T7" fmla="*/ 1525 h 3727"/>
              <a:gd name="T8" fmla="*/ 1525 w 3051"/>
              <a:gd name="T9" fmla="*/ 580 h 3727"/>
              <a:gd name="T10" fmla="*/ 1525 w 3051"/>
              <a:gd name="T11" fmla="*/ 580 h 3727"/>
              <a:gd name="T12" fmla="*/ 2470 w 3051"/>
              <a:gd name="T13" fmla="*/ 1525 h 3727"/>
              <a:gd name="T14" fmla="*/ 2470 w 3051"/>
              <a:gd name="T15" fmla="*/ 1525 h 3727"/>
              <a:gd name="T16" fmla="*/ 1525 w 3051"/>
              <a:gd name="T17" fmla="*/ 2470 h 3727"/>
              <a:gd name="T18" fmla="*/ 3050 w 3051"/>
              <a:gd name="T19" fmla="*/ 1525 h 3727"/>
              <a:gd name="T20" fmla="*/ 3050 w 3051"/>
              <a:gd name="T21" fmla="*/ 1525 h 3727"/>
              <a:gd name="T22" fmla="*/ 2603 w 3051"/>
              <a:gd name="T23" fmla="*/ 447 h 3727"/>
              <a:gd name="T24" fmla="*/ 2603 w 3051"/>
              <a:gd name="T25" fmla="*/ 447 h 3727"/>
              <a:gd name="T26" fmla="*/ 1525 w 3051"/>
              <a:gd name="T27" fmla="*/ 0 h 3727"/>
              <a:gd name="T28" fmla="*/ 1525 w 3051"/>
              <a:gd name="T29" fmla="*/ 0 h 3727"/>
              <a:gd name="T30" fmla="*/ 447 w 3051"/>
              <a:gd name="T31" fmla="*/ 447 h 3727"/>
              <a:gd name="T32" fmla="*/ 447 w 3051"/>
              <a:gd name="T33" fmla="*/ 447 h 3727"/>
              <a:gd name="T34" fmla="*/ 0 w 3051"/>
              <a:gd name="T35" fmla="*/ 1525 h 3727"/>
              <a:gd name="T36" fmla="*/ 0 w 3051"/>
              <a:gd name="T37" fmla="*/ 1525 h 3727"/>
              <a:gd name="T38" fmla="*/ 447 w 3051"/>
              <a:gd name="T39" fmla="*/ 2602 h 3727"/>
              <a:gd name="T40" fmla="*/ 447 w 3051"/>
              <a:gd name="T41" fmla="*/ 2602 h 3727"/>
              <a:gd name="T42" fmla="*/ 1111 w 3051"/>
              <a:gd name="T43" fmla="*/ 2992 h 3727"/>
              <a:gd name="T44" fmla="*/ 1111 w 3051"/>
              <a:gd name="T45" fmla="*/ 2992 h 3727"/>
              <a:gd name="T46" fmla="*/ 1041 w 3051"/>
              <a:gd name="T47" fmla="*/ 3242 h 3727"/>
              <a:gd name="T48" fmla="*/ 1041 w 3051"/>
              <a:gd name="T49" fmla="*/ 3242 h 3727"/>
              <a:gd name="T50" fmla="*/ 1525 w 3051"/>
              <a:gd name="T51" fmla="*/ 3726 h 3727"/>
              <a:gd name="T52" fmla="*/ 1525 w 3051"/>
              <a:gd name="T53" fmla="*/ 3726 h 3727"/>
              <a:gd name="T54" fmla="*/ 2009 w 3051"/>
              <a:gd name="T55" fmla="*/ 3242 h 3727"/>
              <a:gd name="T56" fmla="*/ 2009 w 3051"/>
              <a:gd name="T57" fmla="*/ 3242 h 3727"/>
              <a:gd name="T58" fmla="*/ 1939 w 3051"/>
              <a:gd name="T59" fmla="*/ 2992 h 3727"/>
              <a:gd name="T60" fmla="*/ 1939 w 3051"/>
              <a:gd name="T61" fmla="*/ 2992 h 3727"/>
              <a:gd name="T62" fmla="*/ 2603 w 3051"/>
              <a:gd name="T63" fmla="*/ 2602 h 3727"/>
              <a:gd name="T64" fmla="*/ 2603 w 3051"/>
              <a:gd name="T65" fmla="*/ 2602 h 3727"/>
              <a:gd name="T66" fmla="*/ 3050 w 3051"/>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1"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50" y="1525"/>
                </a:moveTo>
                <a:lnTo>
                  <a:pt x="3050" y="1525"/>
                </a:lnTo>
                <a:cubicBezTo>
                  <a:pt x="3050" y="1118"/>
                  <a:pt x="2891" y="735"/>
                  <a:pt x="2603" y="447"/>
                </a:cubicBezTo>
                <a:lnTo>
                  <a:pt x="2603" y="447"/>
                </a:lnTo>
                <a:cubicBezTo>
                  <a:pt x="2315" y="159"/>
                  <a:pt x="1933"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2" y="3726"/>
                  <a:pt x="2009" y="3509"/>
                  <a:pt x="2009" y="3242"/>
                </a:cubicBezTo>
                <a:lnTo>
                  <a:pt x="2009" y="3242"/>
                </a:lnTo>
                <a:cubicBezTo>
                  <a:pt x="2009" y="3151"/>
                  <a:pt x="1983" y="3065"/>
                  <a:pt x="1939" y="2992"/>
                </a:cubicBezTo>
                <a:lnTo>
                  <a:pt x="1939" y="2992"/>
                </a:lnTo>
                <a:cubicBezTo>
                  <a:pt x="2188" y="2922"/>
                  <a:pt x="2416" y="2790"/>
                  <a:pt x="2603" y="2602"/>
                </a:cubicBezTo>
                <a:lnTo>
                  <a:pt x="2603" y="2602"/>
                </a:lnTo>
                <a:cubicBezTo>
                  <a:pt x="2891" y="2315"/>
                  <a:pt x="3050" y="1932"/>
                  <a:pt x="3050" y="1525"/>
                </a:cubicBezTo>
                <a:close/>
              </a:path>
            </a:pathLst>
          </a:custGeom>
          <a:solidFill>
            <a:schemeClr val="accent3"/>
          </a:solidFill>
          <a:ln>
            <a:noFill/>
          </a:ln>
          <a:effectLst/>
        </p:spPr>
        <p:txBody>
          <a:bodyPr wrap="none" anchor="ctr"/>
          <a:lstStyle/>
          <a:p>
            <a:endParaRPr lang="en-US">
              <a:latin typeface="Poppins" pitchFamily="2" charset="77"/>
            </a:endParaRPr>
          </a:p>
        </p:txBody>
      </p:sp>
      <p:sp>
        <p:nvSpPr>
          <p:cNvPr id="21" name="TextBox 5">
            <a:extLst>
              <a:ext uri="{FF2B5EF4-FFF2-40B4-BE49-F238E27FC236}">
                <a16:creationId xmlns:a16="http://schemas.microsoft.com/office/drawing/2014/main" id="{D0DD194F-89DC-2108-1C69-E13B9BBE2B2D}"/>
              </a:ext>
            </a:extLst>
          </p:cNvPr>
          <p:cNvSpPr txBox="1"/>
          <p:nvPr/>
        </p:nvSpPr>
        <p:spPr>
          <a:xfrm>
            <a:off x="-13063" y="10160444"/>
            <a:ext cx="2035545" cy="430887"/>
          </a:xfrm>
          <a:prstGeom prst="rect">
            <a:avLst/>
          </a:prstGeom>
          <a:noFill/>
        </p:spPr>
        <p:txBody>
          <a:bodyPr wrap="square" lIns="0" tIns="0" rIns="0" bIns="0" rtlCol="0" anchor="b">
            <a:spAutoFit/>
          </a:bodyPr>
          <a:lstStyle/>
          <a:p>
            <a:pPr algn="ctr"/>
            <a:r>
              <a:rPr lang="en-US" sz="1400" b="1" spc="-15">
                <a:solidFill>
                  <a:schemeClr val="accent1"/>
                </a:solidFill>
                <a:cs typeface="Poppins" pitchFamily="2" charset="77"/>
              </a:rPr>
              <a:t>Classification of</a:t>
            </a:r>
            <a:br>
              <a:rPr lang="en-US" sz="1400" b="1" spc="-15">
                <a:solidFill>
                  <a:schemeClr val="accent1"/>
                </a:solidFill>
                <a:cs typeface="Poppins" pitchFamily="2" charset="77"/>
              </a:rPr>
            </a:br>
            <a:r>
              <a:rPr lang="en-US" sz="1400" b="1" spc="-15">
                <a:solidFill>
                  <a:schemeClr val="accent1"/>
                </a:solidFill>
                <a:cs typeface="Poppins" pitchFamily="2" charset="77"/>
              </a:rPr>
              <a:t>High-Risk AI Systems</a:t>
            </a:r>
          </a:p>
        </p:txBody>
      </p:sp>
      <p:sp>
        <p:nvSpPr>
          <p:cNvPr id="23" name="TextBox 7">
            <a:extLst>
              <a:ext uri="{FF2B5EF4-FFF2-40B4-BE49-F238E27FC236}">
                <a16:creationId xmlns:a16="http://schemas.microsoft.com/office/drawing/2014/main" id="{5B158F5A-70CE-C1F6-5734-74142F538EC1}"/>
              </a:ext>
            </a:extLst>
          </p:cNvPr>
          <p:cNvSpPr txBox="1"/>
          <p:nvPr/>
        </p:nvSpPr>
        <p:spPr>
          <a:xfrm>
            <a:off x="2424085" y="10160444"/>
            <a:ext cx="2035545" cy="430887"/>
          </a:xfrm>
          <a:prstGeom prst="rect">
            <a:avLst/>
          </a:prstGeom>
          <a:noFill/>
        </p:spPr>
        <p:txBody>
          <a:bodyPr wrap="square" lIns="0" tIns="0" rIns="0" bIns="0" rtlCol="0" anchor="b">
            <a:spAutoFit/>
          </a:bodyPr>
          <a:lstStyle/>
          <a:p>
            <a:pPr algn="ctr"/>
            <a:r>
              <a:rPr lang="en-US" sz="1400" b="1" spc="-15">
                <a:solidFill>
                  <a:schemeClr val="tx2"/>
                </a:solidFill>
                <a:cs typeface="Poppins" pitchFamily="2" charset="77"/>
              </a:rPr>
              <a:t>Legal</a:t>
            </a:r>
            <a:br>
              <a:rPr lang="en-US" sz="1400" b="1" spc="-15">
                <a:solidFill>
                  <a:schemeClr val="tx2"/>
                </a:solidFill>
                <a:cs typeface="Poppins" pitchFamily="2" charset="77"/>
              </a:rPr>
            </a:br>
            <a:r>
              <a:rPr lang="en-US" sz="1400" b="1" spc="-15">
                <a:solidFill>
                  <a:schemeClr val="tx2"/>
                </a:solidFill>
                <a:cs typeface="Poppins" pitchFamily="2" charset="77"/>
              </a:rPr>
              <a:t>Requirements</a:t>
            </a:r>
          </a:p>
        </p:txBody>
      </p:sp>
      <p:sp>
        <p:nvSpPr>
          <p:cNvPr id="25" name="TextBox 9">
            <a:extLst>
              <a:ext uri="{FF2B5EF4-FFF2-40B4-BE49-F238E27FC236}">
                <a16:creationId xmlns:a16="http://schemas.microsoft.com/office/drawing/2014/main" id="{44E47C04-5A6B-86BF-B606-50D382269654}"/>
              </a:ext>
            </a:extLst>
          </p:cNvPr>
          <p:cNvSpPr txBox="1"/>
          <p:nvPr/>
        </p:nvSpPr>
        <p:spPr>
          <a:xfrm>
            <a:off x="4373170" y="9945000"/>
            <a:ext cx="2035545" cy="430887"/>
          </a:xfrm>
          <a:prstGeom prst="rect">
            <a:avLst/>
          </a:prstGeom>
          <a:noFill/>
        </p:spPr>
        <p:txBody>
          <a:bodyPr wrap="square" lIns="0" tIns="0" rIns="0" bIns="0" rtlCol="0" anchor="b">
            <a:spAutoFit/>
          </a:bodyPr>
          <a:lstStyle/>
          <a:p>
            <a:pPr algn="ctr"/>
            <a:r>
              <a:rPr lang="en-US" sz="1400" b="1" spc="-15">
                <a:solidFill>
                  <a:schemeClr val="accent2"/>
                </a:solidFill>
                <a:cs typeface="Poppins" pitchFamily="2" charset="77"/>
              </a:rPr>
              <a:t>Obligations for Stakeholders</a:t>
            </a:r>
          </a:p>
        </p:txBody>
      </p:sp>
      <p:sp>
        <p:nvSpPr>
          <p:cNvPr id="27" name="TextBox 11">
            <a:extLst>
              <a:ext uri="{FF2B5EF4-FFF2-40B4-BE49-F238E27FC236}">
                <a16:creationId xmlns:a16="http://schemas.microsoft.com/office/drawing/2014/main" id="{B6E850FB-3818-2139-08CF-55597BD77B2A}"/>
              </a:ext>
            </a:extLst>
          </p:cNvPr>
          <p:cNvSpPr txBox="1"/>
          <p:nvPr/>
        </p:nvSpPr>
        <p:spPr>
          <a:xfrm>
            <a:off x="7319936" y="10160444"/>
            <a:ext cx="2035545" cy="430887"/>
          </a:xfrm>
          <a:prstGeom prst="rect">
            <a:avLst/>
          </a:prstGeom>
          <a:noFill/>
        </p:spPr>
        <p:txBody>
          <a:bodyPr wrap="square" lIns="0" tIns="0" rIns="0" bIns="0" rtlCol="0" anchor="b">
            <a:spAutoFit/>
          </a:bodyPr>
          <a:lstStyle/>
          <a:p>
            <a:pPr algn="ctr"/>
            <a:r>
              <a:rPr lang="en-US" sz="1400" b="1" spc="-15">
                <a:solidFill>
                  <a:schemeClr val="accent4"/>
                </a:solidFill>
                <a:cs typeface="Poppins" pitchFamily="2" charset="77"/>
              </a:rPr>
              <a:t>Conformity and Notified Bodies:</a:t>
            </a:r>
          </a:p>
        </p:txBody>
      </p:sp>
      <p:sp>
        <p:nvSpPr>
          <p:cNvPr id="29" name="TextBox 13">
            <a:extLst>
              <a:ext uri="{FF2B5EF4-FFF2-40B4-BE49-F238E27FC236}">
                <a16:creationId xmlns:a16="http://schemas.microsoft.com/office/drawing/2014/main" id="{79FA8B0B-1D56-0CE5-8168-B3CED45FC42E}"/>
              </a:ext>
            </a:extLst>
          </p:cNvPr>
          <p:cNvSpPr txBox="1"/>
          <p:nvPr/>
        </p:nvSpPr>
        <p:spPr>
          <a:xfrm>
            <a:off x="9757083" y="10160444"/>
            <a:ext cx="2035545" cy="430887"/>
          </a:xfrm>
          <a:prstGeom prst="rect">
            <a:avLst/>
          </a:prstGeom>
          <a:noFill/>
        </p:spPr>
        <p:txBody>
          <a:bodyPr wrap="square" lIns="0" tIns="0" rIns="0" bIns="0" rtlCol="0" anchor="b">
            <a:spAutoFit/>
          </a:bodyPr>
          <a:lstStyle/>
          <a:p>
            <a:pPr algn="ctr"/>
            <a:r>
              <a:rPr lang="en-US" sz="1400" b="1" spc="-15">
                <a:solidFill>
                  <a:schemeClr val="accent3"/>
                </a:solidFill>
                <a:cs typeface="Poppins" pitchFamily="2" charset="77"/>
              </a:rPr>
              <a:t>Compliance and Enforcement</a:t>
            </a:r>
          </a:p>
        </p:txBody>
      </p:sp>
      <p:sp>
        <p:nvSpPr>
          <p:cNvPr id="31" name="Title 1">
            <a:extLst>
              <a:ext uri="{FF2B5EF4-FFF2-40B4-BE49-F238E27FC236}">
                <a16:creationId xmlns:a16="http://schemas.microsoft.com/office/drawing/2014/main" id="{261A2C0A-78C5-E6C4-DFF5-DAB2A3164884}"/>
              </a:ext>
            </a:extLst>
          </p:cNvPr>
          <p:cNvSpPr txBox="1">
            <a:spLocks/>
          </p:cNvSpPr>
          <p:nvPr/>
        </p:nvSpPr>
        <p:spPr>
          <a:xfrm>
            <a:off x="5046964" y="0"/>
            <a:ext cx="6814110" cy="91290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000" b="1" kern="1200">
                <a:solidFill>
                  <a:srgbClr val="525252"/>
                </a:solidFill>
                <a:latin typeface="+mn-lt"/>
                <a:ea typeface="+mj-ea"/>
                <a:cs typeface="+mj-cs"/>
              </a:defRPr>
            </a:lvl1pPr>
          </a:lstStyle>
          <a:p>
            <a:r>
              <a:rPr lang="en-US">
                <a:ea typeface="Open Sans"/>
                <a:cs typeface="Open Sans"/>
              </a:rPr>
              <a:t>Ensuring Responsible Deployment and Mitigating Risks of High-Risk AI Systems</a:t>
            </a:r>
          </a:p>
        </p:txBody>
      </p:sp>
      <p:grpSp>
        <p:nvGrpSpPr>
          <p:cNvPr id="69" name="Google Shape;617;p27">
            <a:extLst>
              <a:ext uri="{FF2B5EF4-FFF2-40B4-BE49-F238E27FC236}">
                <a16:creationId xmlns:a16="http://schemas.microsoft.com/office/drawing/2014/main" id="{E9C1DE25-85BE-D6C3-BC6C-37F5D96F6CF6}"/>
              </a:ext>
            </a:extLst>
          </p:cNvPr>
          <p:cNvGrpSpPr/>
          <p:nvPr/>
        </p:nvGrpSpPr>
        <p:grpSpPr>
          <a:xfrm>
            <a:off x="6981521" y="2450304"/>
            <a:ext cx="745707" cy="110942"/>
            <a:chOff x="5451454" y="1813250"/>
            <a:chExt cx="881087" cy="131083"/>
          </a:xfrm>
        </p:grpSpPr>
        <p:sp>
          <p:nvSpPr>
            <p:cNvPr id="70" name="Google Shape;618;p27">
              <a:extLst>
                <a:ext uri="{FF2B5EF4-FFF2-40B4-BE49-F238E27FC236}">
                  <a16:creationId xmlns:a16="http://schemas.microsoft.com/office/drawing/2014/main" id="{1084BF1A-19D6-BDBD-BADC-EE79181E62BD}"/>
                </a:ext>
              </a:extLst>
            </p:cNvPr>
            <p:cNvSpPr/>
            <p:nvPr/>
          </p:nvSpPr>
          <p:spPr>
            <a:xfrm>
              <a:off x="5473202" y="1813250"/>
              <a:ext cx="859339" cy="109047"/>
            </a:xfrm>
            <a:custGeom>
              <a:avLst/>
              <a:gdLst/>
              <a:ahLst/>
              <a:cxnLst/>
              <a:rect l="l" t="t" r="r" b="b"/>
              <a:pathLst>
                <a:path w="52567" h="4537" fill="none" extrusionOk="0">
                  <a:moveTo>
                    <a:pt x="0" y="4537"/>
                  </a:moveTo>
                  <a:lnTo>
                    <a:pt x="3965" y="0"/>
                  </a:lnTo>
                  <a:lnTo>
                    <a:pt x="52566"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endParaRPr>
                <a:solidFill>
                  <a:srgbClr val="6D6E71"/>
                </a:solidFill>
                <a:ea typeface="Open Sans" panose="020B0606030504020204" pitchFamily="34" charset="0"/>
                <a:cs typeface="Open Sans" panose="020B0606030504020204" pitchFamily="34" charset="0"/>
              </a:endParaRPr>
            </a:p>
          </p:txBody>
        </p:sp>
        <p:sp>
          <p:nvSpPr>
            <p:cNvPr id="71" name="Google Shape;619;p27">
              <a:extLst>
                <a:ext uri="{FF2B5EF4-FFF2-40B4-BE49-F238E27FC236}">
                  <a16:creationId xmlns:a16="http://schemas.microsoft.com/office/drawing/2014/main" id="{28947AE8-BED0-B439-539D-465B1B7BAAA5}"/>
                </a:ext>
              </a:extLst>
            </p:cNvPr>
            <p:cNvSpPr/>
            <p:nvPr/>
          </p:nvSpPr>
          <p:spPr>
            <a:xfrm>
              <a:off x="5451454" y="1900517"/>
              <a:ext cx="43503" cy="43816"/>
            </a:xfrm>
            <a:custGeom>
              <a:avLst/>
              <a:gdLst/>
              <a:ahLst/>
              <a:cxnLst/>
              <a:rect l="l" t="t" r="r" b="b"/>
              <a:pathLst>
                <a:path w="1810" h="1823" extrusionOk="0">
                  <a:moveTo>
                    <a:pt x="905" y="1"/>
                  </a:moveTo>
                  <a:cubicBezTo>
                    <a:pt x="405" y="1"/>
                    <a:pt x="0" y="405"/>
                    <a:pt x="0" y="906"/>
                  </a:cubicBezTo>
                  <a:cubicBezTo>
                    <a:pt x="0" y="1417"/>
                    <a:pt x="405" y="1822"/>
                    <a:pt x="905" y="1822"/>
                  </a:cubicBezTo>
                  <a:cubicBezTo>
                    <a:pt x="1405" y="1822"/>
                    <a:pt x="1810" y="1417"/>
                    <a:pt x="1810" y="906"/>
                  </a:cubicBezTo>
                  <a:cubicBezTo>
                    <a:pt x="1810" y="405"/>
                    <a:pt x="1405" y="1"/>
                    <a:pt x="905" y="1"/>
                  </a:cubicBezTo>
                  <a:close/>
                </a:path>
              </a:pathLst>
            </a:custGeom>
            <a:solidFill>
              <a:srgbClr val="696969"/>
            </a:solidFill>
            <a:ln>
              <a:noFill/>
            </a:ln>
          </p:spPr>
          <p:txBody>
            <a:bodyPr spcFirstLastPara="1" wrap="square" lIns="91425" tIns="91425" rIns="91425" bIns="91425" anchor="ctr" anchorCtr="0">
              <a:noAutofit/>
            </a:bodyPr>
            <a:lstStyle/>
            <a:p>
              <a:endParaRPr>
                <a:solidFill>
                  <a:srgbClr val="6D6E71"/>
                </a:solidFill>
                <a:ea typeface="Open Sans" panose="020B0606030504020204" pitchFamily="34" charset="0"/>
                <a:cs typeface="Open Sans" panose="020B0606030504020204" pitchFamily="34" charset="0"/>
              </a:endParaRPr>
            </a:p>
          </p:txBody>
        </p:sp>
      </p:grpSp>
      <p:sp>
        <p:nvSpPr>
          <p:cNvPr id="72" name="Google Shape;676;p27">
            <a:extLst>
              <a:ext uri="{FF2B5EF4-FFF2-40B4-BE49-F238E27FC236}">
                <a16:creationId xmlns:a16="http://schemas.microsoft.com/office/drawing/2014/main" id="{6A965532-3638-2111-AB41-07073C32EC6D}"/>
              </a:ext>
            </a:extLst>
          </p:cNvPr>
          <p:cNvSpPr txBox="1"/>
          <p:nvPr/>
        </p:nvSpPr>
        <p:spPr>
          <a:xfrm>
            <a:off x="7727228" y="1302811"/>
            <a:ext cx="4278671" cy="2319707"/>
          </a:xfrm>
          <a:prstGeom prst="rect">
            <a:avLst/>
          </a:prstGeom>
          <a:noFill/>
          <a:ln>
            <a:noFill/>
          </a:ln>
        </p:spPr>
        <p:txBody>
          <a:bodyPr spcFirstLastPara="1" wrap="square" lIns="91425" tIns="91425" rIns="91425" bIns="91425" anchor="t" anchorCtr="0">
            <a:noAutofit/>
          </a:bodyPr>
          <a:lstStyle/>
          <a:p>
            <a:pPr>
              <a:spcAft>
                <a:spcPts val="300"/>
              </a:spcAft>
            </a:pPr>
            <a:r>
              <a:rPr lang="en-GB" sz="1600" b="1">
                <a:solidFill>
                  <a:srgbClr val="00AEEF"/>
                </a:solidFill>
                <a:ea typeface="Open Sans" panose="020B0606030504020204" pitchFamily="34" charset="0"/>
                <a:cs typeface="Open Sans" panose="020B0606030504020204" pitchFamily="34" charset="0"/>
                <a:sym typeface="Fira Sans Extra Condensed Medium"/>
              </a:rPr>
              <a:t>Legal Requirements for the systems</a:t>
            </a:r>
          </a:p>
          <a:p>
            <a:pPr>
              <a:spcAft>
                <a:spcPts val="300"/>
              </a:spcAft>
            </a:pPr>
            <a:r>
              <a:rPr lang="en-US" sz="1400">
                <a:solidFill>
                  <a:srgbClr val="58595B"/>
                </a:solidFill>
                <a:ea typeface="Open Sans" panose="020B0606030504020204" pitchFamily="34" charset="0"/>
                <a:cs typeface="Open Sans" panose="020B0606030504020204" pitchFamily="34" charset="0"/>
              </a:rPr>
              <a:t>Implementing data management to safeguard privacy, security, and </a:t>
            </a:r>
            <a:r>
              <a:rPr lang="en-US" sz="1400" b="1">
                <a:solidFill>
                  <a:srgbClr val="00AEEF"/>
                </a:solidFill>
                <a:ea typeface="Open Sans" panose="020B0606030504020204" pitchFamily="34" charset="0"/>
                <a:cs typeface="Open Sans" panose="020B0606030504020204" pitchFamily="34" charset="0"/>
              </a:rPr>
              <a:t>ethical use of data</a:t>
            </a:r>
            <a:r>
              <a:rPr lang="en-US" sz="1400">
                <a:solidFill>
                  <a:srgbClr val="58595B"/>
                </a:solidFill>
                <a:ea typeface="Open Sans" panose="020B0606030504020204" pitchFamily="34" charset="0"/>
                <a:cs typeface="Open Sans" panose="020B0606030504020204" pitchFamily="34" charset="0"/>
              </a:rPr>
              <a:t>, maintaining documentation and traceability, clear communication to users about capabilities, </a:t>
            </a:r>
            <a:r>
              <a:rPr lang="en-US" sz="1400" b="1">
                <a:solidFill>
                  <a:srgbClr val="00AEEF"/>
                </a:solidFill>
                <a:ea typeface="Open Sans" panose="020B0606030504020204" pitchFamily="34" charset="0"/>
                <a:cs typeface="Open Sans" panose="020B0606030504020204" pitchFamily="34" charset="0"/>
              </a:rPr>
              <a:t>limitations, and potential risks</a:t>
            </a:r>
            <a:r>
              <a:rPr lang="en-US" sz="1400">
                <a:solidFill>
                  <a:srgbClr val="58595B"/>
                </a:solidFill>
                <a:ea typeface="Open Sans" panose="020B0606030504020204" pitchFamily="34" charset="0"/>
                <a:cs typeface="Open Sans" panose="020B0606030504020204" pitchFamily="34" charset="0"/>
              </a:rPr>
              <a:t>, incorporating mechanisms for human oversight to ensure control and accountability in critical tasks, and developing systems with a focus on </a:t>
            </a:r>
            <a:r>
              <a:rPr lang="en-US" sz="1400" b="1">
                <a:solidFill>
                  <a:srgbClr val="00AEEF"/>
                </a:solidFill>
                <a:ea typeface="Open Sans" panose="020B0606030504020204" pitchFamily="34" charset="0"/>
                <a:cs typeface="Open Sans" panose="020B0606030504020204" pitchFamily="34" charset="0"/>
              </a:rPr>
              <a:t>reliability, accuracy, and security </a:t>
            </a:r>
            <a:r>
              <a:rPr lang="en-US" sz="1400">
                <a:solidFill>
                  <a:schemeClr val="tx2"/>
                </a:solidFill>
                <a:ea typeface="Open Sans" panose="020B0606030504020204" pitchFamily="34" charset="0"/>
                <a:cs typeface="Open Sans" panose="020B0606030504020204" pitchFamily="34" charset="0"/>
              </a:rPr>
              <a:t>to minimize risks</a:t>
            </a:r>
          </a:p>
        </p:txBody>
      </p:sp>
      <p:sp>
        <p:nvSpPr>
          <p:cNvPr id="73" name="Google Shape;676;p27">
            <a:extLst>
              <a:ext uri="{FF2B5EF4-FFF2-40B4-BE49-F238E27FC236}">
                <a16:creationId xmlns:a16="http://schemas.microsoft.com/office/drawing/2014/main" id="{F2C4D9E2-7A5D-39F6-6E0E-D1B4BEF5970C}"/>
              </a:ext>
            </a:extLst>
          </p:cNvPr>
          <p:cNvSpPr txBox="1"/>
          <p:nvPr/>
        </p:nvSpPr>
        <p:spPr>
          <a:xfrm>
            <a:off x="356749" y="1073723"/>
            <a:ext cx="4280400" cy="1295984"/>
          </a:xfrm>
          <a:prstGeom prst="rect">
            <a:avLst/>
          </a:prstGeom>
          <a:noFill/>
          <a:ln>
            <a:noFill/>
          </a:ln>
        </p:spPr>
        <p:txBody>
          <a:bodyPr spcFirstLastPara="1" wrap="square" lIns="91425" tIns="91425" rIns="91425" bIns="91425" anchor="t" anchorCtr="0">
            <a:noAutofit/>
          </a:bodyPr>
          <a:lstStyle/>
          <a:p>
            <a:pPr>
              <a:spcAft>
                <a:spcPts val="300"/>
              </a:spcAft>
            </a:pPr>
            <a:r>
              <a:rPr lang="en-GB" sz="1600" b="1">
                <a:solidFill>
                  <a:schemeClr val="accent1"/>
                </a:solidFill>
                <a:ea typeface="Open Sans" panose="020B0606030504020204" pitchFamily="34" charset="0"/>
                <a:cs typeface="Open Sans" panose="020B0606030504020204" pitchFamily="34" charset="0"/>
                <a:sym typeface="Fira Sans Extra Condensed Medium"/>
              </a:rPr>
              <a:t>Classification</a:t>
            </a:r>
          </a:p>
          <a:p>
            <a:pPr>
              <a:spcAft>
                <a:spcPts val="300"/>
              </a:spcAft>
            </a:pPr>
            <a:r>
              <a:rPr lang="en-US" sz="1400">
                <a:solidFill>
                  <a:srgbClr val="58595B"/>
                </a:solidFill>
                <a:ea typeface="Open Sans" panose="020B0606030504020204" pitchFamily="34" charset="0"/>
                <a:cs typeface="Open Sans" panose="020B0606030504020204" pitchFamily="34" charset="0"/>
              </a:rPr>
              <a:t>AI system is considered high-risk if it is </a:t>
            </a:r>
            <a:r>
              <a:rPr lang="en-US" sz="1400" b="1">
                <a:solidFill>
                  <a:schemeClr val="accent1"/>
                </a:solidFill>
                <a:ea typeface="Open Sans" panose="020B0606030504020204" pitchFamily="34" charset="0"/>
                <a:cs typeface="Open Sans" panose="020B0606030504020204" pitchFamily="34" charset="0"/>
              </a:rPr>
              <a:t>intended to be used as a safety component of a product </a:t>
            </a:r>
            <a:r>
              <a:rPr lang="en-US" sz="1400">
                <a:solidFill>
                  <a:srgbClr val="58595B"/>
                </a:solidFill>
                <a:ea typeface="Open Sans" panose="020B0606030504020204" pitchFamily="34" charset="0"/>
                <a:cs typeface="Open Sans" panose="020B0606030504020204" pitchFamily="34" charset="0"/>
              </a:rPr>
              <a:t>covered by Union harmonization legislation and requires third-party conformity assessment</a:t>
            </a:r>
          </a:p>
        </p:txBody>
      </p:sp>
      <p:sp>
        <p:nvSpPr>
          <p:cNvPr id="74" name="Google Shape;676;p27">
            <a:extLst>
              <a:ext uri="{FF2B5EF4-FFF2-40B4-BE49-F238E27FC236}">
                <a16:creationId xmlns:a16="http://schemas.microsoft.com/office/drawing/2014/main" id="{6969DAFE-B080-CBCB-7659-ACAE098324CB}"/>
              </a:ext>
            </a:extLst>
          </p:cNvPr>
          <p:cNvSpPr txBox="1"/>
          <p:nvPr/>
        </p:nvSpPr>
        <p:spPr>
          <a:xfrm>
            <a:off x="378182" y="2639961"/>
            <a:ext cx="4278902" cy="1837232"/>
          </a:xfrm>
          <a:prstGeom prst="rect">
            <a:avLst/>
          </a:prstGeom>
          <a:noFill/>
          <a:ln>
            <a:noFill/>
          </a:ln>
        </p:spPr>
        <p:txBody>
          <a:bodyPr spcFirstLastPara="1" wrap="square" lIns="91425" tIns="91425" rIns="91425" bIns="91425" anchor="t" anchorCtr="0">
            <a:noAutofit/>
          </a:bodyPr>
          <a:lstStyle/>
          <a:p>
            <a:pPr>
              <a:spcAft>
                <a:spcPts val="300"/>
              </a:spcAft>
            </a:pPr>
            <a:r>
              <a:rPr lang="en-GB" sz="1600" b="1">
                <a:solidFill>
                  <a:schemeClr val="accent2"/>
                </a:solidFill>
                <a:ea typeface="Open Sans" panose="020B0606030504020204" pitchFamily="34" charset="0"/>
                <a:cs typeface="Open Sans" panose="020B0606030504020204" pitchFamily="34" charset="0"/>
                <a:sym typeface="Fira Sans Extra Condensed Medium"/>
              </a:rPr>
              <a:t>Obligations for Stakeholders</a:t>
            </a:r>
          </a:p>
          <a:p>
            <a:pPr>
              <a:spcAft>
                <a:spcPts val="600"/>
              </a:spcAft>
            </a:pPr>
            <a:r>
              <a:rPr lang="en-US" sz="1400">
                <a:solidFill>
                  <a:srgbClr val="58595B"/>
                </a:solidFill>
                <a:ea typeface="Open Sans" panose="020B0606030504020204" pitchFamily="34" charset="0"/>
                <a:cs typeface="Open Sans" panose="020B0606030504020204" pitchFamily="34" charset="0"/>
              </a:rPr>
              <a:t>Providers are responsible for designing, developing, and deploying AI systems with appropriate </a:t>
            </a:r>
            <a:r>
              <a:rPr lang="en-US" sz="1400" b="1">
                <a:solidFill>
                  <a:schemeClr val="accent2"/>
                </a:solidFill>
                <a:ea typeface="Open Sans" panose="020B0606030504020204" pitchFamily="34" charset="0"/>
                <a:cs typeface="Open Sans" panose="020B0606030504020204" pitchFamily="34" charset="0"/>
              </a:rPr>
              <a:t>safeguards and compliance measures</a:t>
            </a:r>
            <a:r>
              <a:rPr lang="en-US" sz="1400">
                <a:solidFill>
                  <a:srgbClr val="58595B"/>
                </a:solidFill>
                <a:ea typeface="Open Sans" panose="020B0606030504020204" pitchFamily="34" charset="0"/>
                <a:cs typeface="Open Sans" panose="020B0606030504020204" pitchFamily="34" charset="0"/>
              </a:rPr>
              <a:t>, while users and other stakeholders share proportionate obligations, promoting shared responsibility and accountability</a:t>
            </a:r>
          </a:p>
        </p:txBody>
      </p:sp>
      <p:sp>
        <p:nvSpPr>
          <p:cNvPr id="75" name="Google Shape;676;p27">
            <a:extLst>
              <a:ext uri="{FF2B5EF4-FFF2-40B4-BE49-F238E27FC236}">
                <a16:creationId xmlns:a16="http://schemas.microsoft.com/office/drawing/2014/main" id="{C3BFBF12-91B8-6EC3-9050-D7906EC6E6B3}"/>
              </a:ext>
            </a:extLst>
          </p:cNvPr>
          <p:cNvSpPr txBox="1"/>
          <p:nvPr/>
        </p:nvSpPr>
        <p:spPr>
          <a:xfrm>
            <a:off x="7716390" y="3878606"/>
            <a:ext cx="4258049" cy="1484705"/>
          </a:xfrm>
          <a:prstGeom prst="rect">
            <a:avLst/>
          </a:prstGeom>
          <a:noFill/>
          <a:ln>
            <a:noFill/>
          </a:ln>
        </p:spPr>
        <p:txBody>
          <a:bodyPr spcFirstLastPara="1" wrap="square" lIns="91425" tIns="91425" rIns="91425" bIns="91425" anchor="t" anchorCtr="0">
            <a:noAutofit/>
          </a:bodyPr>
          <a:lstStyle/>
          <a:p>
            <a:pPr>
              <a:spcAft>
                <a:spcPts val="300"/>
              </a:spcAft>
            </a:pPr>
            <a:r>
              <a:rPr lang="en-US" sz="1600" b="1">
                <a:solidFill>
                  <a:srgbClr val="6D6E71"/>
                </a:solidFill>
                <a:ea typeface="Open Sans" panose="020B0606030504020204" pitchFamily="34" charset="0"/>
                <a:cs typeface="Open Sans" panose="020B0606030504020204" pitchFamily="34" charset="0"/>
                <a:sym typeface="Fira Sans Extra Condensed Medium"/>
              </a:rPr>
              <a:t>Conformity and Notified Bodies</a:t>
            </a:r>
          </a:p>
          <a:p>
            <a:pPr>
              <a:spcAft>
                <a:spcPts val="600"/>
              </a:spcAft>
            </a:pPr>
            <a:r>
              <a:rPr lang="en-US" sz="1400">
                <a:solidFill>
                  <a:srgbClr val="58595B"/>
                </a:solidFill>
                <a:ea typeface="Open Sans" panose="020B0606030504020204" pitchFamily="34" charset="0"/>
                <a:cs typeface="Open Sans" panose="020B0606030504020204" pitchFamily="34" charset="0"/>
              </a:rPr>
              <a:t>Involves independent </a:t>
            </a:r>
            <a:r>
              <a:rPr lang="en-US" sz="1400" b="1">
                <a:solidFill>
                  <a:srgbClr val="6D6E71"/>
                </a:solidFill>
                <a:ea typeface="Open Sans" panose="020B0606030504020204" pitchFamily="34" charset="0"/>
                <a:cs typeface="Open Sans" panose="020B0606030504020204" pitchFamily="34" charset="0"/>
              </a:rPr>
              <a:t>third-party notified bodies evaluating </a:t>
            </a:r>
            <a:r>
              <a:rPr lang="en-US" sz="1400">
                <a:solidFill>
                  <a:srgbClr val="58595B"/>
                </a:solidFill>
                <a:ea typeface="Open Sans" panose="020B0606030504020204" pitchFamily="34" charset="0"/>
                <a:cs typeface="Open Sans" panose="020B0606030504020204" pitchFamily="34" charset="0"/>
              </a:rPr>
              <a:t>the compliance of high-risk AI systems with legal requirements and regulatory standards, tailoring assessments to the specific design, functionality, and adherence of each</a:t>
            </a:r>
            <a:endParaRPr lang="en-US" sz="1400" b="1">
              <a:solidFill>
                <a:srgbClr val="6D6E71"/>
              </a:solidFill>
              <a:ea typeface="Open Sans" panose="020B0606030504020204" pitchFamily="34" charset="0"/>
              <a:cs typeface="Open Sans" panose="020B0606030504020204" pitchFamily="34" charset="0"/>
            </a:endParaRPr>
          </a:p>
        </p:txBody>
      </p:sp>
      <p:sp>
        <p:nvSpPr>
          <p:cNvPr id="76" name="Google Shape;676;p27">
            <a:extLst>
              <a:ext uri="{FF2B5EF4-FFF2-40B4-BE49-F238E27FC236}">
                <a16:creationId xmlns:a16="http://schemas.microsoft.com/office/drawing/2014/main" id="{1B75C7B0-586E-6F24-B954-91C14FF42F67}"/>
              </a:ext>
            </a:extLst>
          </p:cNvPr>
          <p:cNvSpPr txBox="1"/>
          <p:nvPr/>
        </p:nvSpPr>
        <p:spPr>
          <a:xfrm>
            <a:off x="356749" y="4565498"/>
            <a:ext cx="4209328" cy="1837232"/>
          </a:xfrm>
          <a:prstGeom prst="rect">
            <a:avLst/>
          </a:prstGeom>
          <a:noFill/>
          <a:ln>
            <a:noFill/>
          </a:ln>
        </p:spPr>
        <p:txBody>
          <a:bodyPr spcFirstLastPara="1" wrap="square" lIns="91425" tIns="91425" rIns="91425" bIns="91425" anchor="t" anchorCtr="0">
            <a:noAutofit/>
          </a:bodyPr>
          <a:lstStyle/>
          <a:p>
            <a:pPr>
              <a:spcAft>
                <a:spcPts val="300"/>
              </a:spcAft>
            </a:pPr>
            <a:r>
              <a:rPr lang="en-US" sz="1600" b="1">
                <a:solidFill>
                  <a:srgbClr val="00AEEF">
                    <a:lumMod val="75000"/>
                  </a:srgbClr>
                </a:solidFill>
                <a:ea typeface="Open Sans" panose="020B0606030504020204" pitchFamily="34" charset="0"/>
                <a:cs typeface="Open Sans" panose="020B0606030504020204" pitchFamily="34" charset="0"/>
                <a:sym typeface="Fira Sans Extra Condensed Medium"/>
              </a:rPr>
              <a:t>Compliance and Enforcement</a:t>
            </a:r>
          </a:p>
          <a:p>
            <a:pPr>
              <a:spcAft>
                <a:spcPts val="600"/>
              </a:spcAft>
            </a:pPr>
            <a:r>
              <a:rPr lang="en-US" sz="1400">
                <a:solidFill>
                  <a:srgbClr val="58595B"/>
                </a:solidFill>
                <a:ea typeface="Open Sans" panose="020B0606030504020204" pitchFamily="34" charset="0"/>
                <a:cs typeface="Open Sans" panose="020B0606030504020204" pitchFamily="34" charset="0"/>
              </a:rPr>
              <a:t>Includes measures aligned with sectorial legislation for</a:t>
            </a:r>
            <a:r>
              <a:rPr lang="en-US" sz="1400" b="1">
                <a:solidFill>
                  <a:srgbClr val="0082B3"/>
                </a:solidFill>
                <a:ea typeface="Open Sans" panose="020B0606030504020204" pitchFamily="34" charset="0"/>
                <a:cs typeface="Open Sans" panose="020B0606030504020204" pitchFamily="34" charset="0"/>
              </a:rPr>
              <a:t> safety components and establishing a new system </a:t>
            </a:r>
            <a:r>
              <a:rPr lang="en-US" sz="1400">
                <a:solidFill>
                  <a:srgbClr val="58595B"/>
                </a:solidFill>
                <a:ea typeface="Open Sans" panose="020B0606030504020204" pitchFamily="34" charset="0"/>
                <a:cs typeface="Open Sans" panose="020B0606030504020204" pitchFamily="34" charset="0"/>
              </a:rPr>
              <a:t>for stand-alone AI systems, ensuring ongoing adherence, addressing non-compliance promptly, and mitigating risks through assessments, checks, and post-market monitoring</a:t>
            </a:r>
          </a:p>
        </p:txBody>
      </p:sp>
      <p:grpSp>
        <p:nvGrpSpPr>
          <p:cNvPr id="77" name="Group 76">
            <a:extLst>
              <a:ext uri="{FF2B5EF4-FFF2-40B4-BE49-F238E27FC236}">
                <a16:creationId xmlns:a16="http://schemas.microsoft.com/office/drawing/2014/main" id="{773165FE-5FB7-82D2-7811-BC18CF6F87A5}"/>
              </a:ext>
            </a:extLst>
          </p:cNvPr>
          <p:cNvGrpSpPr/>
          <p:nvPr/>
        </p:nvGrpSpPr>
        <p:grpSpPr>
          <a:xfrm>
            <a:off x="4942781" y="1360882"/>
            <a:ext cx="2290990" cy="4608775"/>
            <a:chOff x="5062140" y="1237180"/>
            <a:chExt cx="2290990" cy="4608775"/>
          </a:xfrm>
        </p:grpSpPr>
        <p:sp>
          <p:nvSpPr>
            <p:cNvPr id="78" name="Google Shape;645;p27">
              <a:extLst>
                <a:ext uri="{FF2B5EF4-FFF2-40B4-BE49-F238E27FC236}">
                  <a16:creationId xmlns:a16="http://schemas.microsoft.com/office/drawing/2014/main" id="{4352130C-65D2-0F32-531E-8AD05FC7DB40}"/>
                </a:ext>
              </a:extLst>
            </p:cNvPr>
            <p:cNvSpPr/>
            <p:nvPr/>
          </p:nvSpPr>
          <p:spPr>
            <a:xfrm>
              <a:off x="5068601" y="1237180"/>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chemeClr val="accent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79" name="Google Shape;636;p27">
              <a:extLst>
                <a:ext uri="{FF2B5EF4-FFF2-40B4-BE49-F238E27FC236}">
                  <a16:creationId xmlns:a16="http://schemas.microsoft.com/office/drawing/2014/main" id="{906E0B57-0125-E8D4-571F-A99925A33BF4}"/>
                </a:ext>
              </a:extLst>
            </p:cNvPr>
            <p:cNvSpPr/>
            <p:nvPr/>
          </p:nvSpPr>
          <p:spPr>
            <a:xfrm>
              <a:off x="5842645" y="2021765"/>
              <a:ext cx="1510485" cy="1484706"/>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00AEEF"/>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80" name="Google Shape;645;p27">
              <a:extLst>
                <a:ext uri="{FF2B5EF4-FFF2-40B4-BE49-F238E27FC236}">
                  <a16:creationId xmlns:a16="http://schemas.microsoft.com/office/drawing/2014/main" id="{77939E85-9B40-661A-9ADD-3FE2217E9D5C}"/>
                </a:ext>
              </a:extLst>
            </p:cNvPr>
            <p:cNvSpPr/>
            <p:nvPr/>
          </p:nvSpPr>
          <p:spPr>
            <a:xfrm>
              <a:off x="5062950" y="2808146"/>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ADD8E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81" name="Google Shape;654;p27">
              <a:extLst>
                <a:ext uri="{FF2B5EF4-FFF2-40B4-BE49-F238E27FC236}">
                  <a16:creationId xmlns:a16="http://schemas.microsoft.com/office/drawing/2014/main" id="{B10026D5-5FBE-5AC4-07DD-B8ABBCF94A79}"/>
                </a:ext>
              </a:extLst>
            </p:cNvPr>
            <p:cNvSpPr/>
            <p:nvPr/>
          </p:nvSpPr>
          <p:spPr>
            <a:xfrm>
              <a:off x="5831807" y="3609584"/>
              <a:ext cx="1510485" cy="1484706"/>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6D6E7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sp>
          <p:nvSpPr>
            <p:cNvPr id="82" name="Google Shape;645;p27">
              <a:extLst>
                <a:ext uri="{FF2B5EF4-FFF2-40B4-BE49-F238E27FC236}">
                  <a16:creationId xmlns:a16="http://schemas.microsoft.com/office/drawing/2014/main" id="{DC216207-34D3-EE6C-88E6-A2D684D5242A}"/>
                </a:ext>
              </a:extLst>
            </p:cNvPr>
            <p:cNvSpPr/>
            <p:nvPr/>
          </p:nvSpPr>
          <p:spPr>
            <a:xfrm>
              <a:off x="5062140" y="4361150"/>
              <a:ext cx="1510485" cy="1484805"/>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00AEEF">
                <a:lumMod val="75000"/>
              </a:srgbClr>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6D6E71"/>
                </a:solidFill>
                <a:effectLst/>
                <a:uLnTx/>
                <a:uFillTx/>
                <a:ea typeface="Open Sans" panose="020B0606030504020204" pitchFamily="34" charset="0"/>
                <a:cs typeface="Open Sans" panose="020B0606030504020204" pitchFamily="34" charset="0"/>
              </a:endParaRPr>
            </a:p>
          </p:txBody>
        </p:sp>
      </p:grpSp>
      <p:grpSp>
        <p:nvGrpSpPr>
          <p:cNvPr id="91" name="Group 90">
            <a:extLst>
              <a:ext uri="{FF2B5EF4-FFF2-40B4-BE49-F238E27FC236}">
                <a16:creationId xmlns:a16="http://schemas.microsoft.com/office/drawing/2014/main" id="{020531DF-0935-E4A1-AC1D-1124F834AD67}"/>
              </a:ext>
            </a:extLst>
          </p:cNvPr>
          <p:cNvGrpSpPr/>
          <p:nvPr/>
        </p:nvGrpSpPr>
        <p:grpSpPr>
          <a:xfrm>
            <a:off x="4338345" y="1737584"/>
            <a:ext cx="745703" cy="110945"/>
            <a:chOff x="3284397" y="-727925"/>
            <a:chExt cx="745703" cy="110945"/>
          </a:xfrm>
        </p:grpSpPr>
        <p:sp>
          <p:nvSpPr>
            <p:cNvPr id="92" name="Google Shape;615;p27">
              <a:extLst>
                <a:ext uri="{FF2B5EF4-FFF2-40B4-BE49-F238E27FC236}">
                  <a16:creationId xmlns:a16="http://schemas.microsoft.com/office/drawing/2014/main" id="{465B2576-C425-E4F1-0CA1-002CE5E35550}"/>
                </a:ext>
              </a:extLst>
            </p:cNvPr>
            <p:cNvSpPr/>
            <p:nvPr/>
          </p:nvSpPr>
          <p:spPr>
            <a:xfrm>
              <a:off x="3284397" y="-727925"/>
              <a:ext cx="727355" cy="92536"/>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sp>
          <p:nvSpPr>
            <p:cNvPr id="93" name="Google Shape;616;p27">
              <a:extLst>
                <a:ext uri="{FF2B5EF4-FFF2-40B4-BE49-F238E27FC236}">
                  <a16:creationId xmlns:a16="http://schemas.microsoft.com/office/drawing/2014/main" id="{DE30EF01-0ADE-55B8-FC7A-D3A7D13A14A8}"/>
                </a:ext>
              </a:extLst>
            </p:cNvPr>
            <p:cNvSpPr/>
            <p:nvPr/>
          </p:nvSpPr>
          <p:spPr>
            <a:xfrm>
              <a:off x="3993016" y="-654064"/>
              <a:ext cx="37084" cy="3708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grpSp>
      <p:grpSp>
        <p:nvGrpSpPr>
          <p:cNvPr id="94" name="Group 93">
            <a:extLst>
              <a:ext uri="{FF2B5EF4-FFF2-40B4-BE49-F238E27FC236}">
                <a16:creationId xmlns:a16="http://schemas.microsoft.com/office/drawing/2014/main" id="{E4102F17-25E4-185E-C8B7-F62793EF119B}"/>
              </a:ext>
            </a:extLst>
          </p:cNvPr>
          <p:cNvGrpSpPr/>
          <p:nvPr/>
        </p:nvGrpSpPr>
        <p:grpSpPr>
          <a:xfrm>
            <a:off x="4338345" y="3324244"/>
            <a:ext cx="745703" cy="110945"/>
            <a:chOff x="3284397" y="-727925"/>
            <a:chExt cx="745703" cy="110945"/>
          </a:xfrm>
        </p:grpSpPr>
        <p:sp>
          <p:nvSpPr>
            <p:cNvPr id="95" name="Google Shape;615;p27">
              <a:extLst>
                <a:ext uri="{FF2B5EF4-FFF2-40B4-BE49-F238E27FC236}">
                  <a16:creationId xmlns:a16="http://schemas.microsoft.com/office/drawing/2014/main" id="{918F6F4C-2E3C-A5EC-42BA-19FFA6D49D3F}"/>
                </a:ext>
              </a:extLst>
            </p:cNvPr>
            <p:cNvSpPr/>
            <p:nvPr/>
          </p:nvSpPr>
          <p:spPr>
            <a:xfrm>
              <a:off x="3284397" y="-727925"/>
              <a:ext cx="727355" cy="92536"/>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sp>
          <p:nvSpPr>
            <p:cNvPr id="96" name="Google Shape;616;p27">
              <a:extLst>
                <a:ext uri="{FF2B5EF4-FFF2-40B4-BE49-F238E27FC236}">
                  <a16:creationId xmlns:a16="http://schemas.microsoft.com/office/drawing/2014/main" id="{4514E41A-C249-A44C-A667-AF7EB164E3DE}"/>
                </a:ext>
              </a:extLst>
            </p:cNvPr>
            <p:cNvSpPr/>
            <p:nvPr/>
          </p:nvSpPr>
          <p:spPr>
            <a:xfrm>
              <a:off x="3993016" y="-654064"/>
              <a:ext cx="37084" cy="3708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grpSp>
      <p:grpSp>
        <p:nvGrpSpPr>
          <p:cNvPr id="97" name="Group 96">
            <a:extLst>
              <a:ext uri="{FF2B5EF4-FFF2-40B4-BE49-F238E27FC236}">
                <a16:creationId xmlns:a16="http://schemas.microsoft.com/office/drawing/2014/main" id="{E7D6ED37-A463-55F6-A92B-43803E47D743}"/>
              </a:ext>
            </a:extLst>
          </p:cNvPr>
          <p:cNvGrpSpPr/>
          <p:nvPr/>
        </p:nvGrpSpPr>
        <p:grpSpPr>
          <a:xfrm>
            <a:off x="4338345" y="4875071"/>
            <a:ext cx="745703" cy="110945"/>
            <a:chOff x="3284397" y="-727925"/>
            <a:chExt cx="745703" cy="110945"/>
          </a:xfrm>
        </p:grpSpPr>
        <p:sp>
          <p:nvSpPr>
            <p:cNvPr id="98" name="Google Shape;615;p27">
              <a:extLst>
                <a:ext uri="{FF2B5EF4-FFF2-40B4-BE49-F238E27FC236}">
                  <a16:creationId xmlns:a16="http://schemas.microsoft.com/office/drawing/2014/main" id="{17312B52-A82F-6C8E-8815-2672A93246DB}"/>
                </a:ext>
              </a:extLst>
            </p:cNvPr>
            <p:cNvSpPr/>
            <p:nvPr/>
          </p:nvSpPr>
          <p:spPr>
            <a:xfrm>
              <a:off x="3284397" y="-727925"/>
              <a:ext cx="727355" cy="92536"/>
            </a:xfrm>
            <a:custGeom>
              <a:avLst/>
              <a:gdLst/>
              <a:ahLst/>
              <a:cxnLst/>
              <a:rect l="l" t="t" r="r" b="b"/>
              <a:pathLst>
                <a:path w="52579" h="4549" fill="none" extrusionOk="0">
                  <a:moveTo>
                    <a:pt x="52579" y="4549"/>
                  </a:moveTo>
                  <a:lnTo>
                    <a:pt x="48602" y="0"/>
                  </a:lnTo>
                  <a:lnTo>
                    <a:pt x="1"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sp>
          <p:nvSpPr>
            <p:cNvPr id="99" name="Google Shape;616;p27">
              <a:extLst>
                <a:ext uri="{FF2B5EF4-FFF2-40B4-BE49-F238E27FC236}">
                  <a16:creationId xmlns:a16="http://schemas.microsoft.com/office/drawing/2014/main" id="{6DDACEE6-E81E-A618-EA9E-B480F263C97D}"/>
                </a:ext>
              </a:extLst>
            </p:cNvPr>
            <p:cNvSpPr/>
            <p:nvPr/>
          </p:nvSpPr>
          <p:spPr>
            <a:xfrm>
              <a:off x="3993016" y="-654064"/>
              <a:ext cx="37084" cy="37084"/>
            </a:xfrm>
            <a:custGeom>
              <a:avLst/>
              <a:gdLst/>
              <a:ahLst/>
              <a:cxnLst/>
              <a:rect l="l" t="t" r="r" b="b"/>
              <a:pathLst>
                <a:path w="1823" h="1823" extrusionOk="0">
                  <a:moveTo>
                    <a:pt x="918" y="1"/>
                  </a:moveTo>
                  <a:cubicBezTo>
                    <a:pt x="418" y="1"/>
                    <a:pt x="1" y="418"/>
                    <a:pt x="1" y="918"/>
                  </a:cubicBezTo>
                  <a:cubicBezTo>
                    <a:pt x="1" y="1418"/>
                    <a:pt x="418" y="1823"/>
                    <a:pt x="918" y="1823"/>
                  </a:cubicBezTo>
                  <a:cubicBezTo>
                    <a:pt x="1418" y="1823"/>
                    <a:pt x="1823" y="1418"/>
                    <a:pt x="1823" y="918"/>
                  </a:cubicBezTo>
                  <a:cubicBezTo>
                    <a:pt x="1823" y="418"/>
                    <a:pt x="1418" y="1"/>
                    <a:pt x="918" y="1"/>
                  </a:cubicBezTo>
                  <a:close/>
                </a:path>
              </a:pathLst>
            </a:custGeom>
            <a:solidFill>
              <a:srgbClr val="696969"/>
            </a:solidFill>
            <a:ln>
              <a:noFill/>
            </a:ln>
          </p:spPr>
          <p:txBody>
            <a:bodyPr spcFirstLastPara="1" wrap="square" lIns="91425" tIns="91425" rIns="91425" bIns="91425" anchor="ctr" anchorCtr="0">
              <a:noAutofit/>
            </a:bodyPr>
            <a:lstStyle/>
            <a:p>
              <a:endParaRPr>
                <a:solidFill>
                  <a:srgbClr val="6D6E7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endParaRPr>
            </a:p>
          </p:txBody>
        </p:sp>
      </p:grpSp>
      <p:grpSp>
        <p:nvGrpSpPr>
          <p:cNvPr id="100" name="Google Shape;617;p27">
            <a:extLst>
              <a:ext uri="{FF2B5EF4-FFF2-40B4-BE49-F238E27FC236}">
                <a16:creationId xmlns:a16="http://schemas.microsoft.com/office/drawing/2014/main" id="{551A512F-B4E0-F631-94A8-E09EB96751F6}"/>
              </a:ext>
            </a:extLst>
          </p:cNvPr>
          <p:cNvGrpSpPr/>
          <p:nvPr/>
        </p:nvGrpSpPr>
        <p:grpSpPr>
          <a:xfrm>
            <a:off x="6981521" y="4062230"/>
            <a:ext cx="745707" cy="110942"/>
            <a:chOff x="5451454" y="1813250"/>
            <a:chExt cx="881087" cy="131083"/>
          </a:xfrm>
        </p:grpSpPr>
        <p:sp>
          <p:nvSpPr>
            <p:cNvPr id="101" name="Google Shape;618;p27">
              <a:extLst>
                <a:ext uri="{FF2B5EF4-FFF2-40B4-BE49-F238E27FC236}">
                  <a16:creationId xmlns:a16="http://schemas.microsoft.com/office/drawing/2014/main" id="{6DA970F5-976F-718F-A6FA-40BF8981CE1B}"/>
                </a:ext>
              </a:extLst>
            </p:cNvPr>
            <p:cNvSpPr/>
            <p:nvPr/>
          </p:nvSpPr>
          <p:spPr>
            <a:xfrm>
              <a:off x="5473202" y="1813250"/>
              <a:ext cx="859339" cy="109047"/>
            </a:xfrm>
            <a:custGeom>
              <a:avLst/>
              <a:gdLst/>
              <a:ahLst/>
              <a:cxnLst/>
              <a:rect l="l" t="t" r="r" b="b"/>
              <a:pathLst>
                <a:path w="52567" h="4537" fill="none" extrusionOk="0">
                  <a:moveTo>
                    <a:pt x="0" y="4537"/>
                  </a:moveTo>
                  <a:lnTo>
                    <a:pt x="3965" y="0"/>
                  </a:lnTo>
                  <a:lnTo>
                    <a:pt x="52566" y="0"/>
                  </a:lnTo>
                </a:path>
              </a:pathLst>
            </a:custGeom>
            <a:noFill/>
            <a:ln w="7750" cap="flat" cmpd="sng">
              <a:solidFill>
                <a:srgbClr val="696969"/>
              </a:solidFill>
              <a:prstDash val="solid"/>
              <a:miter lim="11906"/>
              <a:headEnd type="none" w="sm" len="sm"/>
              <a:tailEnd type="none" w="sm" len="sm"/>
            </a:ln>
          </p:spPr>
          <p:txBody>
            <a:bodyPr spcFirstLastPara="1" wrap="square" lIns="91425" tIns="91425" rIns="91425" bIns="91425" anchor="ctr" anchorCtr="0">
              <a:noAutofit/>
            </a:bodyPr>
            <a:lstStyle/>
            <a:p>
              <a:endParaRPr>
                <a:solidFill>
                  <a:srgbClr val="6D6E71"/>
                </a:solidFill>
                <a:ea typeface="Open Sans" panose="020B0606030504020204" pitchFamily="34" charset="0"/>
                <a:cs typeface="Open Sans" panose="020B0606030504020204" pitchFamily="34" charset="0"/>
              </a:endParaRPr>
            </a:p>
          </p:txBody>
        </p:sp>
        <p:sp>
          <p:nvSpPr>
            <p:cNvPr id="102" name="Google Shape;619;p27">
              <a:extLst>
                <a:ext uri="{FF2B5EF4-FFF2-40B4-BE49-F238E27FC236}">
                  <a16:creationId xmlns:a16="http://schemas.microsoft.com/office/drawing/2014/main" id="{DD0075C7-F0C7-A297-8B2B-96F98F542274}"/>
                </a:ext>
              </a:extLst>
            </p:cNvPr>
            <p:cNvSpPr/>
            <p:nvPr/>
          </p:nvSpPr>
          <p:spPr>
            <a:xfrm>
              <a:off x="5451454" y="1900517"/>
              <a:ext cx="43503" cy="43816"/>
            </a:xfrm>
            <a:custGeom>
              <a:avLst/>
              <a:gdLst/>
              <a:ahLst/>
              <a:cxnLst/>
              <a:rect l="l" t="t" r="r" b="b"/>
              <a:pathLst>
                <a:path w="1810" h="1823" extrusionOk="0">
                  <a:moveTo>
                    <a:pt x="905" y="1"/>
                  </a:moveTo>
                  <a:cubicBezTo>
                    <a:pt x="405" y="1"/>
                    <a:pt x="0" y="405"/>
                    <a:pt x="0" y="906"/>
                  </a:cubicBezTo>
                  <a:cubicBezTo>
                    <a:pt x="0" y="1417"/>
                    <a:pt x="405" y="1822"/>
                    <a:pt x="905" y="1822"/>
                  </a:cubicBezTo>
                  <a:cubicBezTo>
                    <a:pt x="1405" y="1822"/>
                    <a:pt x="1810" y="1417"/>
                    <a:pt x="1810" y="906"/>
                  </a:cubicBezTo>
                  <a:cubicBezTo>
                    <a:pt x="1810" y="405"/>
                    <a:pt x="1405" y="1"/>
                    <a:pt x="905" y="1"/>
                  </a:cubicBezTo>
                  <a:close/>
                </a:path>
              </a:pathLst>
            </a:custGeom>
            <a:solidFill>
              <a:srgbClr val="696969"/>
            </a:solidFill>
            <a:ln>
              <a:noFill/>
            </a:ln>
          </p:spPr>
          <p:txBody>
            <a:bodyPr spcFirstLastPara="1" wrap="square" lIns="91425" tIns="91425" rIns="91425" bIns="91425" anchor="ctr" anchorCtr="0">
              <a:noAutofit/>
            </a:bodyPr>
            <a:lstStyle/>
            <a:p>
              <a:endParaRPr>
                <a:solidFill>
                  <a:srgbClr val="6D6E71"/>
                </a:solidFill>
                <a:ea typeface="Open Sans" panose="020B0606030504020204" pitchFamily="34" charset="0"/>
                <a:cs typeface="Open Sans" panose="020B0606030504020204" pitchFamily="34" charset="0"/>
              </a:endParaRPr>
            </a:p>
          </p:txBody>
        </p:sp>
      </p:grpSp>
      <p:pic>
        <p:nvPicPr>
          <p:cNvPr id="107" name="Picture 106">
            <a:extLst>
              <a:ext uri="{FF2B5EF4-FFF2-40B4-BE49-F238E27FC236}">
                <a16:creationId xmlns:a16="http://schemas.microsoft.com/office/drawing/2014/main" id="{2F726A3F-7753-7C03-76EB-DBB985279FC5}"/>
              </a:ext>
            </a:extLst>
          </p:cNvPr>
          <p:cNvPicPr>
            <a:picLocks noChangeAspect="1"/>
          </p:cNvPicPr>
          <p:nvPr/>
        </p:nvPicPr>
        <p:blipFill>
          <a:blip r:embed="rId4"/>
          <a:stretch>
            <a:fillRect/>
          </a:stretch>
        </p:blipFill>
        <p:spPr>
          <a:xfrm>
            <a:off x="13927018" y="2949169"/>
            <a:ext cx="12192000" cy="6808194"/>
          </a:xfrm>
          <a:prstGeom prst="rect">
            <a:avLst/>
          </a:prstGeom>
        </p:spPr>
      </p:pic>
      <p:pic>
        <p:nvPicPr>
          <p:cNvPr id="111" name="Picture 110" descr="A picture containing black, darkness&#10;&#10;Description automatically generated">
            <a:extLst>
              <a:ext uri="{FF2B5EF4-FFF2-40B4-BE49-F238E27FC236}">
                <a16:creationId xmlns:a16="http://schemas.microsoft.com/office/drawing/2014/main" id="{C7BA889D-CB84-8B9B-7439-1FA997D5A10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49497" y="1722451"/>
            <a:ext cx="612000" cy="612000"/>
          </a:xfrm>
          <a:prstGeom prst="rect">
            <a:avLst/>
          </a:prstGeom>
        </p:spPr>
      </p:pic>
      <p:pic>
        <p:nvPicPr>
          <p:cNvPr id="115" name="Kép 8">
            <a:extLst>
              <a:ext uri="{FF2B5EF4-FFF2-40B4-BE49-F238E27FC236}">
                <a16:creationId xmlns:a16="http://schemas.microsoft.com/office/drawing/2014/main" id="{3C419280-1F19-A286-66E0-3DC67F2B8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1966" y="2455311"/>
            <a:ext cx="612000" cy="612000"/>
          </a:xfrm>
          <a:prstGeom prst="rect">
            <a:avLst/>
          </a:prstGeom>
        </p:spPr>
      </p:pic>
      <p:pic>
        <p:nvPicPr>
          <p:cNvPr id="116" name="Kép 5">
            <a:extLst>
              <a:ext uri="{FF2B5EF4-FFF2-40B4-BE49-F238E27FC236}">
                <a16:creationId xmlns:a16="http://schemas.microsoft.com/office/drawing/2014/main" id="{53AE5BE9-7BB2-677C-E4D9-3230C529A7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827" y="3302793"/>
            <a:ext cx="612000" cy="612000"/>
          </a:xfrm>
          <a:prstGeom prst="rect">
            <a:avLst/>
          </a:prstGeom>
        </p:spPr>
      </p:pic>
      <p:pic>
        <p:nvPicPr>
          <p:cNvPr id="118" name="Picture 117" descr="A picture containing black, darkness&#10;&#10;Description automatically generated">
            <a:extLst>
              <a:ext uri="{FF2B5EF4-FFF2-40B4-BE49-F238E27FC236}">
                <a16:creationId xmlns:a16="http://schemas.microsoft.com/office/drawing/2014/main" id="{EB2E0253-E358-FB2A-FD97-E02DF6D5124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48337" y="4905239"/>
            <a:ext cx="612000" cy="612000"/>
          </a:xfrm>
          <a:prstGeom prst="rect">
            <a:avLst/>
          </a:prstGeom>
        </p:spPr>
      </p:pic>
      <p:pic>
        <p:nvPicPr>
          <p:cNvPr id="120" name="Picture 119" descr="A picture containing black, darkness&#10;&#10;Description automatically generated">
            <a:extLst>
              <a:ext uri="{FF2B5EF4-FFF2-40B4-BE49-F238E27FC236}">
                <a16:creationId xmlns:a16="http://schemas.microsoft.com/office/drawing/2014/main" id="{B44DBD79-72C9-7CAD-6528-E4160DC37ABE}"/>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272203" y="4119901"/>
            <a:ext cx="612000" cy="612000"/>
          </a:xfrm>
          <a:prstGeom prst="rect">
            <a:avLst/>
          </a:prstGeom>
        </p:spPr>
      </p:pic>
      <p:pic>
        <p:nvPicPr>
          <p:cNvPr id="17" name="Picture 16">
            <a:extLst>
              <a:ext uri="{FF2B5EF4-FFF2-40B4-BE49-F238E27FC236}">
                <a16:creationId xmlns:a16="http://schemas.microsoft.com/office/drawing/2014/main" id="{D3BBED5F-53EB-8746-F593-4B9A680704D0}"/>
              </a:ext>
            </a:extLst>
          </p:cNvPr>
          <p:cNvPicPr>
            <a:picLocks noChangeAspect="1"/>
          </p:cNvPicPr>
          <p:nvPr/>
        </p:nvPicPr>
        <p:blipFill>
          <a:blip r:embed="rId13"/>
          <a:stretch>
            <a:fillRect/>
          </a:stretch>
        </p:blipFill>
        <p:spPr>
          <a:xfrm>
            <a:off x="3772800" y="36000"/>
            <a:ext cx="1285189" cy="787237"/>
          </a:xfrm>
          <a:prstGeom prst="rect">
            <a:avLst/>
          </a:prstGeom>
        </p:spPr>
      </p:pic>
    </p:spTree>
    <p:extLst>
      <p:ext uri="{BB962C8B-B14F-4D97-AF65-F5344CB8AC3E}">
        <p14:creationId xmlns:p14="http://schemas.microsoft.com/office/powerpoint/2010/main" val="1125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BCFB-3C5F-FA07-A16D-512E0FF092F8}"/>
              </a:ext>
            </a:extLst>
          </p:cNvPr>
          <p:cNvSpPr>
            <a:spLocks noGrp="1"/>
          </p:cNvSpPr>
          <p:nvPr>
            <p:ph type="title"/>
          </p:nvPr>
        </p:nvSpPr>
        <p:spPr>
          <a:xfrm>
            <a:off x="5024792" y="80408"/>
            <a:ext cx="6818203" cy="692902"/>
          </a:xfrm>
        </p:spPr>
        <p:txBody>
          <a:bodyPr>
            <a:normAutofit/>
          </a:bodyPr>
          <a:lstStyle/>
          <a:p>
            <a:r>
              <a:rPr lang="nl-NL" err="1"/>
              <a:t>Transparency</a:t>
            </a:r>
            <a:r>
              <a:rPr lang="nl-NL"/>
              <a:t> </a:t>
            </a:r>
            <a:r>
              <a:rPr lang="nl-NL" err="1"/>
              <a:t>obligations</a:t>
            </a:r>
            <a:r>
              <a:rPr lang="nl-NL"/>
              <a:t> </a:t>
            </a:r>
            <a:r>
              <a:rPr lang="nl-NL" err="1"/>
              <a:t>for</a:t>
            </a:r>
            <a:r>
              <a:rPr lang="nl-NL"/>
              <a:t> AI systems </a:t>
            </a:r>
            <a:r>
              <a:rPr lang="nl-NL" err="1"/>
              <a:t>under</a:t>
            </a:r>
            <a:r>
              <a:rPr lang="nl-NL"/>
              <a:t> </a:t>
            </a:r>
            <a:r>
              <a:rPr lang="nl-NL" err="1"/>
              <a:t>the</a:t>
            </a:r>
            <a:r>
              <a:rPr lang="nl-NL"/>
              <a:t> EU AI Act</a:t>
            </a:r>
            <a:endParaRPr lang="en-GB"/>
          </a:p>
        </p:txBody>
      </p:sp>
      <p:sp>
        <p:nvSpPr>
          <p:cNvPr id="4" name="Slide Number Placeholder 3">
            <a:extLst>
              <a:ext uri="{FF2B5EF4-FFF2-40B4-BE49-F238E27FC236}">
                <a16:creationId xmlns:a16="http://schemas.microsoft.com/office/drawing/2014/main" id="{BC25D688-BC47-322F-C2B4-F9B805964AB5}"/>
              </a:ext>
            </a:extLst>
          </p:cNvPr>
          <p:cNvSpPr>
            <a:spLocks noGrp="1"/>
          </p:cNvSpPr>
          <p:nvPr>
            <p:ph type="sldNum" sz="quarter" idx="12"/>
          </p:nvPr>
        </p:nvSpPr>
        <p:spPr/>
        <p:txBody>
          <a:bodyPr/>
          <a:lstStyle/>
          <a:p>
            <a:fld id="{176DD4EC-FA55-45CE-8BB9-EF8129236C33}" type="slidenum">
              <a:rPr lang="en-NL" smtClean="0"/>
              <a:pPr/>
              <a:t>13</a:t>
            </a:fld>
            <a:endParaRPr lang="en-NL"/>
          </a:p>
        </p:txBody>
      </p:sp>
      <p:sp>
        <p:nvSpPr>
          <p:cNvPr id="5" name="Rectangle 5">
            <a:extLst>
              <a:ext uri="{FF2B5EF4-FFF2-40B4-BE49-F238E27FC236}">
                <a16:creationId xmlns:a16="http://schemas.microsoft.com/office/drawing/2014/main" id="{A13BAB7C-B4C4-F28A-6FB9-1B6566609CA5}"/>
              </a:ext>
            </a:extLst>
          </p:cNvPr>
          <p:cNvSpPr/>
          <p:nvPr/>
        </p:nvSpPr>
        <p:spPr>
          <a:xfrm>
            <a:off x="416922" y="3395564"/>
            <a:ext cx="11444153" cy="2536824"/>
          </a:xfrm>
          <a:prstGeom prst="rect">
            <a:avLst/>
          </a:prstGeom>
          <a:solidFill>
            <a:schemeClr val="bg1">
              <a:lumMod val="95000"/>
            </a:schemeClr>
          </a:solidFill>
          <a:effectLst/>
        </p:spPr>
        <p:txBody>
          <a:bodyPr lIns="108000" tIns="72000" rIns="72000" bIns="72000" anchor="ctr"/>
          <a:lstStyle/>
          <a:p>
            <a:pPr defTabSz="1087636"/>
            <a:endParaRPr lang="en-US" sz="1200">
              <a:solidFill>
                <a:schemeClr val="tx1"/>
              </a:solidFill>
            </a:endParaRPr>
          </a:p>
        </p:txBody>
      </p:sp>
      <p:sp>
        <p:nvSpPr>
          <p:cNvPr id="6" name="Freeform 63">
            <a:extLst>
              <a:ext uri="{FF2B5EF4-FFF2-40B4-BE49-F238E27FC236}">
                <a16:creationId xmlns:a16="http://schemas.microsoft.com/office/drawing/2014/main" id="{A4466A29-9DDD-92AB-E8AA-F2826ABC2357}"/>
              </a:ext>
            </a:extLst>
          </p:cNvPr>
          <p:cNvSpPr>
            <a:spLocks noChangeArrowheads="1"/>
          </p:cNvSpPr>
          <p:nvPr/>
        </p:nvSpPr>
        <p:spPr bwMode="auto">
          <a:xfrm>
            <a:off x="2508571" y="1417694"/>
            <a:ext cx="1900594" cy="2320812"/>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70 w 3050"/>
              <a:gd name="T13" fmla="*/ 1525 h 3727"/>
              <a:gd name="T14" fmla="*/ 2470 w 3050"/>
              <a:gd name="T15" fmla="*/ 1525 h 3727"/>
              <a:gd name="T16" fmla="*/ 1525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2 w 3050"/>
              <a:gd name="T43" fmla="*/ 2992 h 3727"/>
              <a:gd name="T44" fmla="*/ 1112 w 3050"/>
              <a:gd name="T45" fmla="*/ 2992 h 3727"/>
              <a:gd name="T46" fmla="*/ 1042 w 3050"/>
              <a:gd name="T47" fmla="*/ 3242 h 3727"/>
              <a:gd name="T48" fmla="*/ 1042 w 3050"/>
              <a:gd name="T49" fmla="*/ 3242 h 3727"/>
              <a:gd name="T50" fmla="*/ 1525 w 3050"/>
              <a:gd name="T51" fmla="*/ 3726 h 3727"/>
              <a:gd name="T52" fmla="*/ 1525 w 3050"/>
              <a:gd name="T53" fmla="*/ 3726 h 3727"/>
              <a:gd name="T54" fmla="*/ 2009 w 3050"/>
              <a:gd name="T55" fmla="*/ 3242 h 3727"/>
              <a:gd name="T56" fmla="*/ 2009 w 3050"/>
              <a:gd name="T57" fmla="*/ 3242 h 3727"/>
              <a:gd name="T58" fmla="*/ 1939 w 3050"/>
              <a:gd name="T59" fmla="*/ 2992 h 3727"/>
              <a:gd name="T60" fmla="*/ 1939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49" y="1525"/>
                </a:moveTo>
                <a:lnTo>
                  <a:pt x="3049" y="1525"/>
                </a:lnTo>
                <a:cubicBezTo>
                  <a:pt x="3049" y="1118"/>
                  <a:pt x="2891" y="735"/>
                  <a:pt x="2603" y="447"/>
                </a:cubicBezTo>
                <a:lnTo>
                  <a:pt x="2603" y="447"/>
                </a:lnTo>
                <a:cubicBezTo>
                  <a:pt x="2315" y="159"/>
                  <a:pt x="1932"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2" y="2992"/>
                </a:cubicBezTo>
                <a:lnTo>
                  <a:pt x="1112" y="2992"/>
                </a:lnTo>
                <a:cubicBezTo>
                  <a:pt x="1067" y="3065"/>
                  <a:pt x="1042" y="3151"/>
                  <a:pt x="1042" y="3242"/>
                </a:cubicBezTo>
                <a:lnTo>
                  <a:pt x="1042" y="3242"/>
                </a:lnTo>
                <a:cubicBezTo>
                  <a:pt x="1042" y="3509"/>
                  <a:pt x="1258" y="3726"/>
                  <a:pt x="1525" y="3726"/>
                </a:cubicBezTo>
                <a:lnTo>
                  <a:pt x="1525" y="3726"/>
                </a:lnTo>
                <a:cubicBezTo>
                  <a:pt x="1792" y="3726"/>
                  <a:pt x="2009" y="3509"/>
                  <a:pt x="2009" y="3242"/>
                </a:cubicBezTo>
                <a:lnTo>
                  <a:pt x="2009" y="3242"/>
                </a:lnTo>
                <a:cubicBezTo>
                  <a:pt x="2009" y="3151"/>
                  <a:pt x="1984" y="3065"/>
                  <a:pt x="1939" y="2992"/>
                </a:cubicBezTo>
                <a:lnTo>
                  <a:pt x="1939" y="2992"/>
                </a:lnTo>
                <a:cubicBezTo>
                  <a:pt x="2188" y="2922"/>
                  <a:pt x="2416" y="2790"/>
                  <a:pt x="2603" y="2602"/>
                </a:cubicBezTo>
                <a:lnTo>
                  <a:pt x="2603" y="2602"/>
                </a:lnTo>
                <a:cubicBezTo>
                  <a:pt x="2891" y="2315"/>
                  <a:pt x="3049" y="1932"/>
                  <a:pt x="3049" y="1525"/>
                </a:cubicBezTo>
                <a:close/>
              </a:path>
            </a:pathLst>
          </a:custGeom>
          <a:solidFill>
            <a:schemeClr val="accent1">
              <a:alpha val="90000"/>
            </a:schemeClr>
          </a:solidFill>
          <a:ln>
            <a:noFill/>
          </a:ln>
          <a:effectLst/>
        </p:spPr>
        <p:txBody>
          <a:bodyPr wrap="none" anchor="ctr"/>
          <a:lstStyle/>
          <a:p>
            <a:endParaRPr lang="en-US">
              <a:latin typeface="Poppins" pitchFamily="2" charset="77"/>
            </a:endParaRPr>
          </a:p>
        </p:txBody>
      </p:sp>
      <p:sp>
        <p:nvSpPr>
          <p:cNvPr id="7" name="Freeform 64">
            <a:extLst>
              <a:ext uri="{FF2B5EF4-FFF2-40B4-BE49-F238E27FC236}">
                <a16:creationId xmlns:a16="http://schemas.microsoft.com/office/drawing/2014/main" id="{2B547882-9EB1-9FF3-0B2D-5FB7E324BFAC}"/>
              </a:ext>
            </a:extLst>
          </p:cNvPr>
          <p:cNvSpPr>
            <a:spLocks noChangeArrowheads="1"/>
          </p:cNvSpPr>
          <p:nvPr/>
        </p:nvSpPr>
        <p:spPr bwMode="auto">
          <a:xfrm>
            <a:off x="4211415" y="1417694"/>
            <a:ext cx="1900594" cy="2320812"/>
          </a:xfrm>
          <a:custGeom>
            <a:avLst/>
            <a:gdLst>
              <a:gd name="T0" fmla="*/ 1524 w 3050"/>
              <a:gd name="T1" fmla="*/ 2470 h 3727"/>
              <a:gd name="T2" fmla="*/ 1524 w 3050"/>
              <a:gd name="T3" fmla="*/ 2470 h 3727"/>
              <a:gd name="T4" fmla="*/ 580 w 3050"/>
              <a:gd name="T5" fmla="*/ 1525 h 3727"/>
              <a:gd name="T6" fmla="*/ 580 w 3050"/>
              <a:gd name="T7" fmla="*/ 1525 h 3727"/>
              <a:gd name="T8" fmla="*/ 1524 w 3050"/>
              <a:gd name="T9" fmla="*/ 580 h 3727"/>
              <a:gd name="T10" fmla="*/ 1524 w 3050"/>
              <a:gd name="T11" fmla="*/ 580 h 3727"/>
              <a:gd name="T12" fmla="*/ 2469 w 3050"/>
              <a:gd name="T13" fmla="*/ 1525 h 3727"/>
              <a:gd name="T14" fmla="*/ 2469 w 3050"/>
              <a:gd name="T15" fmla="*/ 1525 h 3727"/>
              <a:gd name="T16" fmla="*/ 1524 w 3050"/>
              <a:gd name="T17" fmla="*/ 2470 h 3727"/>
              <a:gd name="T18" fmla="*/ 3049 w 3050"/>
              <a:gd name="T19" fmla="*/ 1525 h 3727"/>
              <a:gd name="T20" fmla="*/ 3049 w 3050"/>
              <a:gd name="T21" fmla="*/ 1525 h 3727"/>
              <a:gd name="T22" fmla="*/ 2603 w 3050"/>
              <a:gd name="T23" fmla="*/ 447 h 3727"/>
              <a:gd name="T24" fmla="*/ 2603 w 3050"/>
              <a:gd name="T25" fmla="*/ 447 h 3727"/>
              <a:gd name="T26" fmla="*/ 1524 w 3050"/>
              <a:gd name="T27" fmla="*/ 0 h 3727"/>
              <a:gd name="T28" fmla="*/ 1524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1 w 3050"/>
              <a:gd name="T43" fmla="*/ 2992 h 3727"/>
              <a:gd name="T44" fmla="*/ 1111 w 3050"/>
              <a:gd name="T45" fmla="*/ 2992 h 3727"/>
              <a:gd name="T46" fmla="*/ 1041 w 3050"/>
              <a:gd name="T47" fmla="*/ 3242 h 3727"/>
              <a:gd name="T48" fmla="*/ 1041 w 3050"/>
              <a:gd name="T49" fmla="*/ 3242 h 3727"/>
              <a:gd name="T50" fmla="*/ 1524 w 3050"/>
              <a:gd name="T51" fmla="*/ 3726 h 3727"/>
              <a:gd name="T52" fmla="*/ 1524 w 3050"/>
              <a:gd name="T53" fmla="*/ 3726 h 3727"/>
              <a:gd name="T54" fmla="*/ 2008 w 3050"/>
              <a:gd name="T55" fmla="*/ 3242 h 3727"/>
              <a:gd name="T56" fmla="*/ 2008 w 3050"/>
              <a:gd name="T57" fmla="*/ 3242 h 3727"/>
              <a:gd name="T58" fmla="*/ 1938 w 3050"/>
              <a:gd name="T59" fmla="*/ 2992 h 3727"/>
              <a:gd name="T60" fmla="*/ 1938 w 3050"/>
              <a:gd name="T61" fmla="*/ 2992 h 3727"/>
              <a:gd name="T62" fmla="*/ 2603 w 3050"/>
              <a:gd name="T63" fmla="*/ 2602 h 3727"/>
              <a:gd name="T64" fmla="*/ 2603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4" y="2470"/>
                </a:moveTo>
                <a:lnTo>
                  <a:pt x="1524" y="2470"/>
                </a:lnTo>
                <a:cubicBezTo>
                  <a:pt x="1004" y="2470"/>
                  <a:pt x="580" y="2046"/>
                  <a:pt x="580" y="1525"/>
                </a:cubicBezTo>
                <a:lnTo>
                  <a:pt x="580" y="1525"/>
                </a:lnTo>
                <a:cubicBezTo>
                  <a:pt x="580" y="1004"/>
                  <a:pt x="1004" y="580"/>
                  <a:pt x="1524" y="580"/>
                </a:cubicBezTo>
                <a:lnTo>
                  <a:pt x="1524" y="580"/>
                </a:lnTo>
                <a:cubicBezTo>
                  <a:pt x="2045" y="580"/>
                  <a:pt x="2469" y="1004"/>
                  <a:pt x="2469" y="1525"/>
                </a:cubicBezTo>
                <a:lnTo>
                  <a:pt x="2469" y="1525"/>
                </a:lnTo>
                <a:cubicBezTo>
                  <a:pt x="2469" y="2046"/>
                  <a:pt x="2045" y="2470"/>
                  <a:pt x="1524" y="2470"/>
                </a:cubicBezTo>
                <a:close/>
                <a:moveTo>
                  <a:pt x="3049" y="1525"/>
                </a:moveTo>
                <a:lnTo>
                  <a:pt x="3049" y="1525"/>
                </a:lnTo>
                <a:cubicBezTo>
                  <a:pt x="3049" y="1118"/>
                  <a:pt x="2891" y="735"/>
                  <a:pt x="2603" y="447"/>
                </a:cubicBezTo>
                <a:lnTo>
                  <a:pt x="2603" y="447"/>
                </a:lnTo>
                <a:cubicBezTo>
                  <a:pt x="2315" y="159"/>
                  <a:pt x="1932" y="0"/>
                  <a:pt x="1524" y="0"/>
                </a:cubicBezTo>
                <a:lnTo>
                  <a:pt x="1524" y="0"/>
                </a:lnTo>
                <a:cubicBezTo>
                  <a:pt x="1117" y="0"/>
                  <a:pt x="734" y="159"/>
                  <a:pt x="447" y="447"/>
                </a:cubicBezTo>
                <a:lnTo>
                  <a:pt x="447" y="447"/>
                </a:lnTo>
                <a:cubicBezTo>
                  <a:pt x="159" y="735"/>
                  <a:pt x="0" y="1118"/>
                  <a:pt x="0" y="1525"/>
                </a:cubicBezTo>
                <a:lnTo>
                  <a:pt x="0" y="1525"/>
                </a:lnTo>
                <a:cubicBezTo>
                  <a:pt x="0" y="1932"/>
                  <a:pt x="159" y="2315"/>
                  <a:pt x="447" y="2602"/>
                </a:cubicBezTo>
                <a:lnTo>
                  <a:pt x="447" y="2602"/>
                </a:lnTo>
                <a:cubicBezTo>
                  <a:pt x="634" y="2790"/>
                  <a:pt x="862" y="2922"/>
                  <a:pt x="1111" y="2992"/>
                </a:cubicBezTo>
                <a:lnTo>
                  <a:pt x="1111" y="2992"/>
                </a:lnTo>
                <a:cubicBezTo>
                  <a:pt x="1066" y="3065"/>
                  <a:pt x="1041" y="3151"/>
                  <a:pt x="1041" y="3242"/>
                </a:cubicBezTo>
                <a:lnTo>
                  <a:pt x="1041" y="3242"/>
                </a:lnTo>
                <a:cubicBezTo>
                  <a:pt x="1041" y="3509"/>
                  <a:pt x="1258" y="3726"/>
                  <a:pt x="1524" y="3726"/>
                </a:cubicBezTo>
                <a:lnTo>
                  <a:pt x="1524" y="3726"/>
                </a:lnTo>
                <a:cubicBezTo>
                  <a:pt x="1792" y="3726"/>
                  <a:pt x="2008" y="3509"/>
                  <a:pt x="2008" y="3242"/>
                </a:cubicBezTo>
                <a:lnTo>
                  <a:pt x="2008" y="3242"/>
                </a:lnTo>
                <a:cubicBezTo>
                  <a:pt x="2008" y="3151"/>
                  <a:pt x="1983" y="3065"/>
                  <a:pt x="1938" y="2992"/>
                </a:cubicBezTo>
                <a:lnTo>
                  <a:pt x="1938" y="2992"/>
                </a:lnTo>
                <a:cubicBezTo>
                  <a:pt x="2187" y="2922"/>
                  <a:pt x="2415" y="2790"/>
                  <a:pt x="2603" y="2602"/>
                </a:cubicBezTo>
                <a:lnTo>
                  <a:pt x="2603" y="2602"/>
                </a:lnTo>
                <a:cubicBezTo>
                  <a:pt x="2891" y="2315"/>
                  <a:pt x="3049" y="1932"/>
                  <a:pt x="3049" y="1525"/>
                </a:cubicBezTo>
                <a:close/>
              </a:path>
            </a:pathLst>
          </a:custGeom>
          <a:solidFill>
            <a:schemeClr val="tx2"/>
          </a:solidFill>
          <a:ln>
            <a:noFill/>
          </a:ln>
          <a:effectLst/>
        </p:spPr>
        <p:txBody>
          <a:bodyPr wrap="none" anchor="ctr"/>
          <a:lstStyle/>
          <a:p>
            <a:endParaRPr lang="en-US">
              <a:latin typeface="Poppins" pitchFamily="2" charset="77"/>
            </a:endParaRPr>
          </a:p>
        </p:txBody>
      </p:sp>
      <p:sp>
        <p:nvSpPr>
          <p:cNvPr id="8" name="Freeform 65">
            <a:extLst>
              <a:ext uri="{FF2B5EF4-FFF2-40B4-BE49-F238E27FC236}">
                <a16:creationId xmlns:a16="http://schemas.microsoft.com/office/drawing/2014/main" id="{3E8C7883-F050-F575-B4DF-F2B9D4BA6F3C}"/>
              </a:ext>
            </a:extLst>
          </p:cNvPr>
          <p:cNvSpPr>
            <a:spLocks noChangeArrowheads="1"/>
          </p:cNvSpPr>
          <p:nvPr/>
        </p:nvSpPr>
        <p:spPr bwMode="auto">
          <a:xfrm>
            <a:off x="5873202" y="1395878"/>
            <a:ext cx="1900594" cy="2320812"/>
          </a:xfrm>
          <a:custGeom>
            <a:avLst/>
            <a:gdLst>
              <a:gd name="T0" fmla="*/ 1525 w 3050"/>
              <a:gd name="T1" fmla="*/ 2470 h 3727"/>
              <a:gd name="T2" fmla="*/ 1525 w 3050"/>
              <a:gd name="T3" fmla="*/ 2470 h 3727"/>
              <a:gd name="T4" fmla="*/ 581 w 3050"/>
              <a:gd name="T5" fmla="*/ 1525 h 3727"/>
              <a:gd name="T6" fmla="*/ 581 w 3050"/>
              <a:gd name="T7" fmla="*/ 1525 h 3727"/>
              <a:gd name="T8" fmla="*/ 1525 w 3050"/>
              <a:gd name="T9" fmla="*/ 580 h 3727"/>
              <a:gd name="T10" fmla="*/ 1525 w 3050"/>
              <a:gd name="T11" fmla="*/ 580 h 3727"/>
              <a:gd name="T12" fmla="*/ 2469 w 3050"/>
              <a:gd name="T13" fmla="*/ 1525 h 3727"/>
              <a:gd name="T14" fmla="*/ 2469 w 3050"/>
              <a:gd name="T15" fmla="*/ 1525 h 3727"/>
              <a:gd name="T16" fmla="*/ 1525 w 3050"/>
              <a:gd name="T17" fmla="*/ 2470 h 3727"/>
              <a:gd name="T18" fmla="*/ 3049 w 3050"/>
              <a:gd name="T19" fmla="*/ 1525 h 3727"/>
              <a:gd name="T20" fmla="*/ 3049 w 3050"/>
              <a:gd name="T21" fmla="*/ 1525 h 3727"/>
              <a:gd name="T22" fmla="*/ 2602 w 3050"/>
              <a:gd name="T23" fmla="*/ 447 h 3727"/>
              <a:gd name="T24" fmla="*/ 2602 w 3050"/>
              <a:gd name="T25" fmla="*/ 447 h 3727"/>
              <a:gd name="T26" fmla="*/ 1525 w 3050"/>
              <a:gd name="T27" fmla="*/ 0 h 3727"/>
              <a:gd name="T28" fmla="*/ 1525 w 3050"/>
              <a:gd name="T29" fmla="*/ 0 h 3727"/>
              <a:gd name="T30" fmla="*/ 447 w 3050"/>
              <a:gd name="T31" fmla="*/ 447 h 3727"/>
              <a:gd name="T32" fmla="*/ 447 w 3050"/>
              <a:gd name="T33" fmla="*/ 447 h 3727"/>
              <a:gd name="T34" fmla="*/ 0 w 3050"/>
              <a:gd name="T35" fmla="*/ 1525 h 3727"/>
              <a:gd name="T36" fmla="*/ 0 w 3050"/>
              <a:gd name="T37" fmla="*/ 1525 h 3727"/>
              <a:gd name="T38" fmla="*/ 447 w 3050"/>
              <a:gd name="T39" fmla="*/ 2602 h 3727"/>
              <a:gd name="T40" fmla="*/ 447 w 3050"/>
              <a:gd name="T41" fmla="*/ 2602 h 3727"/>
              <a:gd name="T42" fmla="*/ 1111 w 3050"/>
              <a:gd name="T43" fmla="*/ 2992 h 3727"/>
              <a:gd name="T44" fmla="*/ 1111 w 3050"/>
              <a:gd name="T45" fmla="*/ 2992 h 3727"/>
              <a:gd name="T46" fmla="*/ 1041 w 3050"/>
              <a:gd name="T47" fmla="*/ 3242 h 3727"/>
              <a:gd name="T48" fmla="*/ 1041 w 3050"/>
              <a:gd name="T49" fmla="*/ 3242 h 3727"/>
              <a:gd name="T50" fmla="*/ 1525 w 3050"/>
              <a:gd name="T51" fmla="*/ 3726 h 3727"/>
              <a:gd name="T52" fmla="*/ 1525 w 3050"/>
              <a:gd name="T53" fmla="*/ 3726 h 3727"/>
              <a:gd name="T54" fmla="*/ 2008 w 3050"/>
              <a:gd name="T55" fmla="*/ 3242 h 3727"/>
              <a:gd name="T56" fmla="*/ 2008 w 3050"/>
              <a:gd name="T57" fmla="*/ 3242 h 3727"/>
              <a:gd name="T58" fmla="*/ 1938 w 3050"/>
              <a:gd name="T59" fmla="*/ 2992 h 3727"/>
              <a:gd name="T60" fmla="*/ 1938 w 3050"/>
              <a:gd name="T61" fmla="*/ 2992 h 3727"/>
              <a:gd name="T62" fmla="*/ 2602 w 3050"/>
              <a:gd name="T63" fmla="*/ 2602 h 3727"/>
              <a:gd name="T64" fmla="*/ 2602 w 3050"/>
              <a:gd name="T65" fmla="*/ 2602 h 3727"/>
              <a:gd name="T66" fmla="*/ 3049 w 3050"/>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0"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5" y="580"/>
                  <a:pt x="2469" y="1004"/>
                  <a:pt x="2469" y="1525"/>
                </a:cubicBezTo>
                <a:lnTo>
                  <a:pt x="2469" y="1525"/>
                </a:lnTo>
                <a:cubicBezTo>
                  <a:pt x="2469" y="2046"/>
                  <a:pt x="2045" y="2470"/>
                  <a:pt x="1525" y="2470"/>
                </a:cubicBezTo>
                <a:close/>
                <a:moveTo>
                  <a:pt x="3049" y="1525"/>
                </a:moveTo>
                <a:lnTo>
                  <a:pt x="3049" y="1525"/>
                </a:lnTo>
                <a:cubicBezTo>
                  <a:pt x="3049" y="1118"/>
                  <a:pt x="2890" y="735"/>
                  <a:pt x="2602" y="447"/>
                </a:cubicBezTo>
                <a:lnTo>
                  <a:pt x="2602" y="447"/>
                </a:lnTo>
                <a:cubicBezTo>
                  <a:pt x="2314" y="159"/>
                  <a:pt x="1931"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1" y="3726"/>
                  <a:pt x="2008" y="3509"/>
                  <a:pt x="2008" y="3242"/>
                </a:cubicBezTo>
                <a:lnTo>
                  <a:pt x="2008" y="3242"/>
                </a:lnTo>
                <a:cubicBezTo>
                  <a:pt x="2008" y="3151"/>
                  <a:pt x="1983" y="3065"/>
                  <a:pt x="1938" y="2992"/>
                </a:cubicBezTo>
                <a:lnTo>
                  <a:pt x="1938" y="2992"/>
                </a:lnTo>
                <a:cubicBezTo>
                  <a:pt x="2187" y="2922"/>
                  <a:pt x="2414" y="2790"/>
                  <a:pt x="2602" y="2602"/>
                </a:cubicBezTo>
                <a:lnTo>
                  <a:pt x="2602" y="2602"/>
                </a:lnTo>
                <a:cubicBezTo>
                  <a:pt x="2890" y="2315"/>
                  <a:pt x="3049" y="1932"/>
                  <a:pt x="3049" y="1525"/>
                </a:cubicBezTo>
                <a:close/>
              </a:path>
            </a:pathLst>
          </a:custGeom>
          <a:solidFill>
            <a:schemeClr val="accent2"/>
          </a:solidFill>
          <a:ln>
            <a:noFill/>
          </a:ln>
          <a:effectLst/>
        </p:spPr>
        <p:txBody>
          <a:bodyPr wrap="none" anchor="ctr"/>
          <a:lstStyle/>
          <a:p>
            <a:endParaRPr lang="en-US">
              <a:latin typeface="Poppins" pitchFamily="2" charset="77"/>
            </a:endParaRPr>
          </a:p>
        </p:txBody>
      </p:sp>
      <p:sp>
        <p:nvSpPr>
          <p:cNvPr id="10" name="Freeform 67">
            <a:extLst>
              <a:ext uri="{FF2B5EF4-FFF2-40B4-BE49-F238E27FC236}">
                <a16:creationId xmlns:a16="http://schemas.microsoft.com/office/drawing/2014/main" id="{C7571675-3245-D3E8-8F22-356706F9E51E}"/>
              </a:ext>
            </a:extLst>
          </p:cNvPr>
          <p:cNvSpPr>
            <a:spLocks noChangeArrowheads="1"/>
          </p:cNvSpPr>
          <p:nvPr/>
        </p:nvSpPr>
        <p:spPr bwMode="auto">
          <a:xfrm>
            <a:off x="7611613" y="1417694"/>
            <a:ext cx="1900594" cy="2320812"/>
          </a:xfrm>
          <a:custGeom>
            <a:avLst/>
            <a:gdLst>
              <a:gd name="T0" fmla="*/ 1525 w 3051"/>
              <a:gd name="T1" fmla="*/ 2470 h 3727"/>
              <a:gd name="T2" fmla="*/ 1525 w 3051"/>
              <a:gd name="T3" fmla="*/ 2470 h 3727"/>
              <a:gd name="T4" fmla="*/ 581 w 3051"/>
              <a:gd name="T5" fmla="*/ 1525 h 3727"/>
              <a:gd name="T6" fmla="*/ 581 w 3051"/>
              <a:gd name="T7" fmla="*/ 1525 h 3727"/>
              <a:gd name="T8" fmla="*/ 1525 w 3051"/>
              <a:gd name="T9" fmla="*/ 580 h 3727"/>
              <a:gd name="T10" fmla="*/ 1525 w 3051"/>
              <a:gd name="T11" fmla="*/ 580 h 3727"/>
              <a:gd name="T12" fmla="*/ 2470 w 3051"/>
              <a:gd name="T13" fmla="*/ 1525 h 3727"/>
              <a:gd name="T14" fmla="*/ 2470 w 3051"/>
              <a:gd name="T15" fmla="*/ 1525 h 3727"/>
              <a:gd name="T16" fmla="*/ 1525 w 3051"/>
              <a:gd name="T17" fmla="*/ 2470 h 3727"/>
              <a:gd name="T18" fmla="*/ 3050 w 3051"/>
              <a:gd name="T19" fmla="*/ 1525 h 3727"/>
              <a:gd name="T20" fmla="*/ 3050 w 3051"/>
              <a:gd name="T21" fmla="*/ 1525 h 3727"/>
              <a:gd name="T22" fmla="*/ 2603 w 3051"/>
              <a:gd name="T23" fmla="*/ 447 h 3727"/>
              <a:gd name="T24" fmla="*/ 2603 w 3051"/>
              <a:gd name="T25" fmla="*/ 447 h 3727"/>
              <a:gd name="T26" fmla="*/ 1525 w 3051"/>
              <a:gd name="T27" fmla="*/ 0 h 3727"/>
              <a:gd name="T28" fmla="*/ 1525 w 3051"/>
              <a:gd name="T29" fmla="*/ 0 h 3727"/>
              <a:gd name="T30" fmla="*/ 447 w 3051"/>
              <a:gd name="T31" fmla="*/ 447 h 3727"/>
              <a:gd name="T32" fmla="*/ 447 w 3051"/>
              <a:gd name="T33" fmla="*/ 447 h 3727"/>
              <a:gd name="T34" fmla="*/ 0 w 3051"/>
              <a:gd name="T35" fmla="*/ 1525 h 3727"/>
              <a:gd name="T36" fmla="*/ 0 w 3051"/>
              <a:gd name="T37" fmla="*/ 1525 h 3727"/>
              <a:gd name="T38" fmla="*/ 447 w 3051"/>
              <a:gd name="T39" fmla="*/ 2602 h 3727"/>
              <a:gd name="T40" fmla="*/ 447 w 3051"/>
              <a:gd name="T41" fmla="*/ 2602 h 3727"/>
              <a:gd name="T42" fmla="*/ 1111 w 3051"/>
              <a:gd name="T43" fmla="*/ 2992 h 3727"/>
              <a:gd name="T44" fmla="*/ 1111 w 3051"/>
              <a:gd name="T45" fmla="*/ 2992 h 3727"/>
              <a:gd name="T46" fmla="*/ 1041 w 3051"/>
              <a:gd name="T47" fmla="*/ 3242 h 3727"/>
              <a:gd name="T48" fmla="*/ 1041 w 3051"/>
              <a:gd name="T49" fmla="*/ 3242 h 3727"/>
              <a:gd name="T50" fmla="*/ 1525 w 3051"/>
              <a:gd name="T51" fmla="*/ 3726 h 3727"/>
              <a:gd name="T52" fmla="*/ 1525 w 3051"/>
              <a:gd name="T53" fmla="*/ 3726 h 3727"/>
              <a:gd name="T54" fmla="*/ 2009 w 3051"/>
              <a:gd name="T55" fmla="*/ 3242 h 3727"/>
              <a:gd name="T56" fmla="*/ 2009 w 3051"/>
              <a:gd name="T57" fmla="*/ 3242 h 3727"/>
              <a:gd name="T58" fmla="*/ 1939 w 3051"/>
              <a:gd name="T59" fmla="*/ 2992 h 3727"/>
              <a:gd name="T60" fmla="*/ 1939 w 3051"/>
              <a:gd name="T61" fmla="*/ 2992 h 3727"/>
              <a:gd name="T62" fmla="*/ 2603 w 3051"/>
              <a:gd name="T63" fmla="*/ 2602 h 3727"/>
              <a:gd name="T64" fmla="*/ 2603 w 3051"/>
              <a:gd name="T65" fmla="*/ 2602 h 3727"/>
              <a:gd name="T66" fmla="*/ 3050 w 3051"/>
              <a:gd name="T67" fmla="*/ 1525 h 3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1" h="3727">
                <a:moveTo>
                  <a:pt x="1525" y="2470"/>
                </a:moveTo>
                <a:lnTo>
                  <a:pt x="1525" y="2470"/>
                </a:lnTo>
                <a:cubicBezTo>
                  <a:pt x="1004" y="2470"/>
                  <a:pt x="581" y="2046"/>
                  <a:pt x="581" y="1525"/>
                </a:cubicBezTo>
                <a:lnTo>
                  <a:pt x="581" y="1525"/>
                </a:lnTo>
                <a:cubicBezTo>
                  <a:pt x="581" y="1004"/>
                  <a:pt x="1004" y="580"/>
                  <a:pt x="1525" y="580"/>
                </a:cubicBezTo>
                <a:lnTo>
                  <a:pt x="1525" y="580"/>
                </a:lnTo>
                <a:cubicBezTo>
                  <a:pt x="2046" y="580"/>
                  <a:pt x="2470" y="1004"/>
                  <a:pt x="2470" y="1525"/>
                </a:cubicBezTo>
                <a:lnTo>
                  <a:pt x="2470" y="1525"/>
                </a:lnTo>
                <a:cubicBezTo>
                  <a:pt x="2470" y="2046"/>
                  <a:pt x="2046" y="2470"/>
                  <a:pt x="1525" y="2470"/>
                </a:cubicBezTo>
                <a:close/>
                <a:moveTo>
                  <a:pt x="3050" y="1525"/>
                </a:moveTo>
                <a:lnTo>
                  <a:pt x="3050" y="1525"/>
                </a:lnTo>
                <a:cubicBezTo>
                  <a:pt x="3050" y="1118"/>
                  <a:pt x="2891" y="735"/>
                  <a:pt x="2603" y="447"/>
                </a:cubicBezTo>
                <a:lnTo>
                  <a:pt x="2603" y="447"/>
                </a:lnTo>
                <a:cubicBezTo>
                  <a:pt x="2315" y="159"/>
                  <a:pt x="1933" y="0"/>
                  <a:pt x="1525" y="0"/>
                </a:cubicBezTo>
                <a:lnTo>
                  <a:pt x="1525" y="0"/>
                </a:lnTo>
                <a:cubicBezTo>
                  <a:pt x="1118" y="0"/>
                  <a:pt x="735" y="159"/>
                  <a:pt x="447" y="447"/>
                </a:cubicBezTo>
                <a:lnTo>
                  <a:pt x="447" y="447"/>
                </a:lnTo>
                <a:cubicBezTo>
                  <a:pt x="159" y="735"/>
                  <a:pt x="0" y="1118"/>
                  <a:pt x="0" y="1525"/>
                </a:cubicBezTo>
                <a:lnTo>
                  <a:pt x="0" y="1525"/>
                </a:lnTo>
                <a:cubicBezTo>
                  <a:pt x="0" y="1932"/>
                  <a:pt x="159" y="2315"/>
                  <a:pt x="447" y="2602"/>
                </a:cubicBezTo>
                <a:lnTo>
                  <a:pt x="447" y="2602"/>
                </a:lnTo>
                <a:cubicBezTo>
                  <a:pt x="635" y="2790"/>
                  <a:pt x="863" y="2922"/>
                  <a:pt x="1111" y="2992"/>
                </a:cubicBezTo>
                <a:lnTo>
                  <a:pt x="1111" y="2992"/>
                </a:lnTo>
                <a:cubicBezTo>
                  <a:pt x="1067" y="3065"/>
                  <a:pt x="1041" y="3151"/>
                  <a:pt x="1041" y="3242"/>
                </a:cubicBezTo>
                <a:lnTo>
                  <a:pt x="1041" y="3242"/>
                </a:lnTo>
                <a:cubicBezTo>
                  <a:pt x="1041" y="3509"/>
                  <a:pt x="1258" y="3726"/>
                  <a:pt x="1525" y="3726"/>
                </a:cubicBezTo>
                <a:lnTo>
                  <a:pt x="1525" y="3726"/>
                </a:lnTo>
                <a:cubicBezTo>
                  <a:pt x="1792" y="3726"/>
                  <a:pt x="2009" y="3509"/>
                  <a:pt x="2009" y="3242"/>
                </a:cubicBezTo>
                <a:lnTo>
                  <a:pt x="2009" y="3242"/>
                </a:lnTo>
                <a:cubicBezTo>
                  <a:pt x="2009" y="3151"/>
                  <a:pt x="1983" y="3065"/>
                  <a:pt x="1939" y="2992"/>
                </a:cubicBezTo>
                <a:lnTo>
                  <a:pt x="1939" y="2992"/>
                </a:lnTo>
                <a:cubicBezTo>
                  <a:pt x="2188" y="2922"/>
                  <a:pt x="2416" y="2790"/>
                  <a:pt x="2603" y="2602"/>
                </a:cubicBezTo>
                <a:lnTo>
                  <a:pt x="2603" y="2602"/>
                </a:lnTo>
                <a:cubicBezTo>
                  <a:pt x="2891" y="2315"/>
                  <a:pt x="3050" y="1932"/>
                  <a:pt x="3050" y="1525"/>
                </a:cubicBezTo>
                <a:close/>
              </a:path>
            </a:pathLst>
          </a:custGeom>
          <a:solidFill>
            <a:schemeClr val="accent3"/>
          </a:solidFill>
          <a:ln>
            <a:noFill/>
          </a:ln>
          <a:effectLst/>
        </p:spPr>
        <p:txBody>
          <a:bodyPr wrap="none" anchor="ctr"/>
          <a:lstStyle/>
          <a:p>
            <a:endParaRPr lang="en-US">
              <a:latin typeface="Poppins" pitchFamily="2" charset="77"/>
            </a:endParaRPr>
          </a:p>
        </p:txBody>
      </p:sp>
      <p:sp>
        <p:nvSpPr>
          <p:cNvPr id="16" name="Freeform 443">
            <a:extLst>
              <a:ext uri="{FF2B5EF4-FFF2-40B4-BE49-F238E27FC236}">
                <a16:creationId xmlns:a16="http://schemas.microsoft.com/office/drawing/2014/main" id="{C444B5E0-F32C-47E4-C982-1ED6983A8F7F}"/>
              </a:ext>
            </a:extLst>
          </p:cNvPr>
          <p:cNvSpPr>
            <a:spLocks noChangeArrowheads="1"/>
          </p:cNvSpPr>
          <p:nvPr/>
        </p:nvSpPr>
        <p:spPr bwMode="auto">
          <a:xfrm>
            <a:off x="2091690" y="3870339"/>
            <a:ext cx="1331473" cy="469655"/>
          </a:xfrm>
          <a:custGeom>
            <a:avLst/>
            <a:gdLst>
              <a:gd name="T0" fmla="*/ 1407 w 1408"/>
              <a:gd name="T1" fmla="*/ 0 h 753"/>
              <a:gd name="T2" fmla="*/ 1407 w 1408"/>
              <a:gd name="T3" fmla="*/ 415 h 753"/>
              <a:gd name="T4" fmla="*/ 0 w 1408"/>
              <a:gd name="T5" fmla="*/ 415 h 753"/>
              <a:gd name="T6" fmla="*/ 0 w 1408"/>
              <a:gd name="T7" fmla="*/ 752 h 753"/>
            </a:gdLst>
            <a:ahLst/>
            <a:cxnLst>
              <a:cxn ang="0">
                <a:pos x="T0" y="T1"/>
              </a:cxn>
              <a:cxn ang="0">
                <a:pos x="T2" y="T3"/>
              </a:cxn>
              <a:cxn ang="0">
                <a:pos x="T4" y="T5"/>
              </a:cxn>
              <a:cxn ang="0">
                <a:pos x="T6" y="T7"/>
              </a:cxn>
            </a:cxnLst>
            <a:rect l="0" t="0" r="r" b="b"/>
            <a:pathLst>
              <a:path w="1408" h="753">
                <a:moveTo>
                  <a:pt x="1407" y="0"/>
                </a:moveTo>
                <a:lnTo>
                  <a:pt x="1407" y="415"/>
                </a:lnTo>
                <a:lnTo>
                  <a:pt x="0" y="415"/>
                </a:lnTo>
                <a:lnTo>
                  <a:pt x="0" y="752"/>
                </a:lnTo>
              </a:path>
            </a:pathLst>
          </a:custGeom>
          <a:noFill/>
          <a:ln w="31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Poppins" pitchFamily="2" charset="77"/>
            </a:endParaRPr>
          </a:p>
        </p:txBody>
      </p:sp>
      <p:sp>
        <p:nvSpPr>
          <p:cNvPr id="18" name="Line 445">
            <a:extLst>
              <a:ext uri="{FF2B5EF4-FFF2-40B4-BE49-F238E27FC236}">
                <a16:creationId xmlns:a16="http://schemas.microsoft.com/office/drawing/2014/main" id="{3BF1DA8F-E86E-8B0E-3F5A-6EB1AFAB263B}"/>
              </a:ext>
            </a:extLst>
          </p:cNvPr>
          <p:cNvSpPr>
            <a:spLocks noChangeShapeType="1"/>
          </p:cNvSpPr>
          <p:nvPr/>
        </p:nvSpPr>
        <p:spPr bwMode="auto">
          <a:xfrm>
            <a:off x="6861809" y="3870339"/>
            <a:ext cx="0" cy="469655"/>
          </a:xfrm>
          <a:prstGeom prst="line">
            <a:avLst/>
          </a:prstGeom>
          <a:noFill/>
          <a:ln w="3175" cap="flat">
            <a:solidFill>
              <a:schemeClr val="tx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Poppins" pitchFamily="2" charset="77"/>
            </a:endParaRPr>
          </a:p>
        </p:txBody>
      </p:sp>
      <p:sp>
        <p:nvSpPr>
          <p:cNvPr id="19" name="Freeform 446">
            <a:extLst>
              <a:ext uri="{FF2B5EF4-FFF2-40B4-BE49-F238E27FC236}">
                <a16:creationId xmlns:a16="http://schemas.microsoft.com/office/drawing/2014/main" id="{6C9682A7-5E7D-3397-4BDD-A719F56CF519}"/>
              </a:ext>
            </a:extLst>
          </p:cNvPr>
          <p:cNvSpPr>
            <a:spLocks noChangeArrowheads="1"/>
          </p:cNvSpPr>
          <p:nvPr/>
        </p:nvSpPr>
        <p:spPr bwMode="auto">
          <a:xfrm>
            <a:off x="4309110" y="3870339"/>
            <a:ext cx="852603" cy="469655"/>
          </a:xfrm>
          <a:custGeom>
            <a:avLst/>
            <a:gdLst>
              <a:gd name="T0" fmla="*/ 730 w 731"/>
              <a:gd name="T1" fmla="*/ 0 h 753"/>
              <a:gd name="T2" fmla="*/ 730 w 731"/>
              <a:gd name="T3" fmla="*/ 376 h 753"/>
              <a:gd name="T4" fmla="*/ 0 w 731"/>
              <a:gd name="T5" fmla="*/ 376 h 753"/>
              <a:gd name="T6" fmla="*/ 0 w 731"/>
              <a:gd name="T7" fmla="*/ 752 h 753"/>
            </a:gdLst>
            <a:ahLst/>
            <a:cxnLst>
              <a:cxn ang="0">
                <a:pos x="T0" y="T1"/>
              </a:cxn>
              <a:cxn ang="0">
                <a:pos x="T2" y="T3"/>
              </a:cxn>
              <a:cxn ang="0">
                <a:pos x="T4" y="T5"/>
              </a:cxn>
              <a:cxn ang="0">
                <a:pos x="T6" y="T7"/>
              </a:cxn>
            </a:cxnLst>
            <a:rect l="0" t="0" r="r" b="b"/>
            <a:pathLst>
              <a:path w="731" h="753">
                <a:moveTo>
                  <a:pt x="730" y="0"/>
                </a:moveTo>
                <a:lnTo>
                  <a:pt x="730" y="376"/>
                </a:lnTo>
                <a:lnTo>
                  <a:pt x="0" y="376"/>
                </a:lnTo>
                <a:lnTo>
                  <a:pt x="0" y="752"/>
                </a:lnTo>
              </a:path>
            </a:pathLst>
          </a:custGeom>
          <a:noFill/>
          <a:ln w="31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Poppins" pitchFamily="2" charset="77"/>
            </a:endParaRPr>
          </a:p>
        </p:txBody>
      </p:sp>
      <p:sp>
        <p:nvSpPr>
          <p:cNvPr id="20" name="Freeform 447">
            <a:extLst>
              <a:ext uri="{FF2B5EF4-FFF2-40B4-BE49-F238E27FC236}">
                <a16:creationId xmlns:a16="http://schemas.microsoft.com/office/drawing/2014/main" id="{59E54E30-7C6C-1710-7F2C-82A1BDF61C92}"/>
              </a:ext>
            </a:extLst>
          </p:cNvPr>
          <p:cNvSpPr>
            <a:spLocks noChangeArrowheads="1"/>
          </p:cNvSpPr>
          <p:nvPr/>
        </p:nvSpPr>
        <p:spPr bwMode="auto">
          <a:xfrm>
            <a:off x="8589374" y="3870339"/>
            <a:ext cx="922831" cy="469655"/>
          </a:xfrm>
          <a:custGeom>
            <a:avLst/>
            <a:gdLst>
              <a:gd name="T0" fmla="*/ 0 w 731"/>
              <a:gd name="T1" fmla="*/ 0 h 753"/>
              <a:gd name="T2" fmla="*/ 0 w 731"/>
              <a:gd name="T3" fmla="*/ 376 h 753"/>
              <a:gd name="T4" fmla="*/ 730 w 731"/>
              <a:gd name="T5" fmla="*/ 376 h 753"/>
              <a:gd name="T6" fmla="*/ 730 w 731"/>
              <a:gd name="T7" fmla="*/ 752 h 753"/>
            </a:gdLst>
            <a:ahLst/>
            <a:cxnLst>
              <a:cxn ang="0">
                <a:pos x="T0" y="T1"/>
              </a:cxn>
              <a:cxn ang="0">
                <a:pos x="T2" y="T3"/>
              </a:cxn>
              <a:cxn ang="0">
                <a:pos x="T4" y="T5"/>
              </a:cxn>
              <a:cxn ang="0">
                <a:pos x="T6" y="T7"/>
              </a:cxn>
            </a:cxnLst>
            <a:rect l="0" t="0" r="r" b="b"/>
            <a:pathLst>
              <a:path w="731" h="753">
                <a:moveTo>
                  <a:pt x="0" y="0"/>
                </a:moveTo>
                <a:lnTo>
                  <a:pt x="0" y="376"/>
                </a:lnTo>
                <a:lnTo>
                  <a:pt x="730" y="376"/>
                </a:lnTo>
                <a:lnTo>
                  <a:pt x="730" y="752"/>
                </a:lnTo>
              </a:path>
            </a:pathLst>
          </a:custGeom>
          <a:noFill/>
          <a:ln w="3175" cap="flat">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latin typeface="Poppins" pitchFamily="2" charset="77"/>
            </a:endParaRPr>
          </a:p>
        </p:txBody>
      </p:sp>
      <p:sp>
        <p:nvSpPr>
          <p:cNvPr id="21" name="TextBox 5">
            <a:extLst>
              <a:ext uri="{FF2B5EF4-FFF2-40B4-BE49-F238E27FC236}">
                <a16:creationId xmlns:a16="http://schemas.microsoft.com/office/drawing/2014/main" id="{52FCFE68-9BAF-9EA0-2CE4-FDC8E0B72026}"/>
              </a:ext>
            </a:extLst>
          </p:cNvPr>
          <p:cNvSpPr txBox="1"/>
          <p:nvPr/>
        </p:nvSpPr>
        <p:spPr>
          <a:xfrm>
            <a:off x="739140" y="4434614"/>
            <a:ext cx="2035545" cy="523220"/>
          </a:xfrm>
          <a:prstGeom prst="rect">
            <a:avLst/>
          </a:prstGeom>
          <a:noFill/>
        </p:spPr>
        <p:txBody>
          <a:bodyPr wrap="square" lIns="0" rtlCol="0" anchor="b">
            <a:spAutoFit/>
          </a:bodyPr>
          <a:lstStyle/>
          <a:p>
            <a:r>
              <a:rPr lang="en-US" sz="1400" b="1" spc="-15">
                <a:solidFill>
                  <a:schemeClr val="accent1"/>
                </a:solidFill>
                <a:cs typeface="Poppins" pitchFamily="2" charset="77"/>
              </a:rPr>
              <a:t>AI System Identification</a:t>
            </a:r>
          </a:p>
        </p:txBody>
      </p:sp>
      <p:sp>
        <p:nvSpPr>
          <p:cNvPr id="22" name="TextBox 6">
            <a:extLst>
              <a:ext uri="{FF2B5EF4-FFF2-40B4-BE49-F238E27FC236}">
                <a16:creationId xmlns:a16="http://schemas.microsoft.com/office/drawing/2014/main" id="{55D26586-C260-5FC4-5DD1-CEC1B2FC64F1}"/>
              </a:ext>
            </a:extLst>
          </p:cNvPr>
          <p:cNvSpPr txBox="1"/>
          <p:nvPr/>
        </p:nvSpPr>
        <p:spPr>
          <a:xfrm>
            <a:off x="739140" y="5034933"/>
            <a:ext cx="2035545" cy="773289"/>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8595B"/>
                </a:solidFill>
              </a:rPr>
              <a:t>Users must be informed when they are interacting with an AI system.</a:t>
            </a:r>
          </a:p>
          <a:p>
            <a:pPr algn="l"/>
            <a:endParaRPr lang="en-US">
              <a:solidFill>
                <a:srgbClr val="58595B"/>
              </a:solidFill>
            </a:endParaRPr>
          </a:p>
        </p:txBody>
      </p:sp>
      <p:sp>
        <p:nvSpPr>
          <p:cNvPr id="23" name="TextBox 7">
            <a:extLst>
              <a:ext uri="{FF2B5EF4-FFF2-40B4-BE49-F238E27FC236}">
                <a16:creationId xmlns:a16="http://schemas.microsoft.com/office/drawing/2014/main" id="{5D5F6A90-82DA-A610-2F09-4976322164B4}"/>
              </a:ext>
            </a:extLst>
          </p:cNvPr>
          <p:cNvSpPr txBox="1"/>
          <p:nvPr/>
        </p:nvSpPr>
        <p:spPr>
          <a:xfrm>
            <a:off x="3146705" y="4448105"/>
            <a:ext cx="2035545" cy="523220"/>
          </a:xfrm>
          <a:prstGeom prst="rect">
            <a:avLst/>
          </a:prstGeom>
          <a:noFill/>
        </p:spPr>
        <p:txBody>
          <a:bodyPr wrap="square" lIns="0" rtlCol="0" anchor="b">
            <a:spAutoFit/>
          </a:bodyPr>
          <a:lstStyle/>
          <a:p>
            <a:r>
              <a:rPr lang="en-US" sz="1400" b="1" spc="-15">
                <a:solidFill>
                  <a:schemeClr val="tx2"/>
                </a:solidFill>
                <a:cs typeface="Poppins" pitchFamily="2" charset="77"/>
              </a:rPr>
              <a:t>Notification for Emotion Systems</a:t>
            </a:r>
          </a:p>
        </p:txBody>
      </p:sp>
      <p:sp>
        <p:nvSpPr>
          <p:cNvPr id="24" name="TextBox 8">
            <a:extLst>
              <a:ext uri="{FF2B5EF4-FFF2-40B4-BE49-F238E27FC236}">
                <a16:creationId xmlns:a16="http://schemas.microsoft.com/office/drawing/2014/main" id="{E4347370-F193-628B-2FB9-5B119A626011}"/>
              </a:ext>
            </a:extLst>
          </p:cNvPr>
          <p:cNvSpPr txBox="1"/>
          <p:nvPr/>
        </p:nvSpPr>
        <p:spPr>
          <a:xfrm>
            <a:off x="3146705" y="5034931"/>
            <a:ext cx="2450039" cy="773289"/>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8595B"/>
                </a:solidFill>
              </a:rPr>
              <a:t>Users of emotion recognition or biometric categorization systems must inform individuals subjected to these systems.</a:t>
            </a:r>
          </a:p>
          <a:p>
            <a:pPr algn="l"/>
            <a:endParaRPr lang="en-US">
              <a:solidFill>
                <a:srgbClr val="58595B"/>
              </a:solidFill>
            </a:endParaRPr>
          </a:p>
        </p:txBody>
      </p:sp>
      <p:sp>
        <p:nvSpPr>
          <p:cNvPr id="25" name="TextBox 9">
            <a:extLst>
              <a:ext uri="{FF2B5EF4-FFF2-40B4-BE49-F238E27FC236}">
                <a16:creationId xmlns:a16="http://schemas.microsoft.com/office/drawing/2014/main" id="{84DFAA2F-662C-296E-BB7C-59DEBC6CF0CC}"/>
              </a:ext>
            </a:extLst>
          </p:cNvPr>
          <p:cNvSpPr txBox="1"/>
          <p:nvPr/>
        </p:nvSpPr>
        <p:spPr>
          <a:xfrm>
            <a:off x="6112009" y="4448105"/>
            <a:ext cx="2121090" cy="523220"/>
          </a:xfrm>
          <a:prstGeom prst="rect">
            <a:avLst/>
          </a:prstGeom>
          <a:noFill/>
        </p:spPr>
        <p:txBody>
          <a:bodyPr wrap="square" lIns="0" rtlCol="0" anchor="b">
            <a:spAutoFit/>
          </a:bodyPr>
          <a:lstStyle/>
          <a:p>
            <a:r>
              <a:rPr lang="en-US" sz="1400" b="1" spc="-15">
                <a:solidFill>
                  <a:schemeClr val="accent2"/>
                </a:solidFill>
                <a:cs typeface="Poppins" pitchFamily="2" charset="77"/>
              </a:rPr>
              <a:t>Disclosure of Deep Fake Content</a:t>
            </a:r>
          </a:p>
        </p:txBody>
      </p:sp>
      <p:sp>
        <p:nvSpPr>
          <p:cNvPr id="26" name="TextBox 10">
            <a:extLst>
              <a:ext uri="{FF2B5EF4-FFF2-40B4-BE49-F238E27FC236}">
                <a16:creationId xmlns:a16="http://schemas.microsoft.com/office/drawing/2014/main" id="{6EDA351E-F7C7-63C0-A89E-97C0F9ADFE02}"/>
              </a:ext>
            </a:extLst>
          </p:cNvPr>
          <p:cNvSpPr txBox="1"/>
          <p:nvPr/>
        </p:nvSpPr>
        <p:spPr>
          <a:xfrm>
            <a:off x="6095999" y="5007204"/>
            <a:ext cx="2450038" cy="773289"/>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8595B"/>
                </a:solidFill>
              </a:rPr>
              <a:t>Users of AI systems that generate or manipulate content must disclose that it is modified.</a:t>
            </a:r>
          </a:p>
          <a:p>
            <a:pPr algn="l"/>
            <a:endParaRPr lang="en-US">
              <a:solidFill>
                <a:srgbClr val="58595B"/>
              </a:solidFill>
            </a:endParaRPr>
          </a:p>
        </p:txBody>
      </p:sp>
      <p:sp>
        <p:nvSpPr>
          <p:cNvPr id="29" name="TextBox 13">
            <a:extLst>
              <a:ext uri="{FF2B5EF4-FFF2-40B4-BE49-F238E27FC236}">
                <a16:creationId xmlns:a16="http://schemas.microsoft.com/office/drawing/2014/main" id="{7AB6A0AE-249F-90FB-6196-4BB56FE7305F}"/>
              </a:ext>
            </a:extLst>
          </p:cNvPr>
          <p:cNvSpPr txBox="1"/>
          <p:nvPr/>
        </p:nvSpPr>
        <p:spPr>
          <a:xfrm>
            <a:off x="8876024" y="4430246"/>
            <a:ext cx="2035545" cy="523220"/>
          </a:xfrm>
          <a:prstGeom prst="rect">
            <a:avLst/>
          </a:prstGeom>
          <a:noFill/>
        </p:spPr>
        <p:txBody>
          <a:bodyPr wrap="square" lIns="0" rtlCol="0" anchor="b">
            <a:spAutoFit/>
          </a:bodyPr>
          <a:lstStyle/>
          <a:p>
            <a:r>
              <a:rPr lang="en-US" sz="1400" b="1" spc="-15">
                <a:solidFill>
                  <a:schemeClr val="accent3"/>
                </a:solidFill>
                <a:cs typeface="Poppins" pitchFamily="2" charset="77"/>
              </a:rPr>
              <a:t>Other</a:t>
            </a:r>
          </a:p>
          <a:p>
            <a:r>
              <a:rPr lang="en-US" sz="1400" b="1" spc="-15">
                <a:solidFill>
                  <a:schemeClr val="accent3"/>
                </a:solidFill>
                <a:cs typeface="Poppins" pitchFamily="2" charset="77"/>
              </a:rPr>
              <a:t>Requirements</a:t>
            </a:r>
          </a:p>
        </p:txBody>
      </p:sp>
      <p:sp>
        <p:nvSpPr>
          <p:cNvPr id="30" name="TextBox 14">
            <a:extLst>
              <a:ext uri="{FF2B5EF4-FFF2-40B4-BE49-F238E27FC236}">
                <a16:creationId xmlns:a16="http://schemas.microsoft.com/office/drawing/2014/main" id="{C3AE4028-E21D-26C3-745D-6F16449D88BC}"/>
              </a:ext>
            </a:extLst>
          </p:cNvPr>
          <p:cNvSpPr txBox="1"/>
          <p:nvPr/>
        </p:nvSpPr>
        <p:spPr>
          <a:xfrm>
            <a:off x="8876024" y="4971325"/>
            <a:ext cx="2899054" cy="773289"/>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8595B"/>
                </a:solidFill>
              </a:rPr>
              <a:t>The requirements and obligations set out in the Act remain intact and should not be affected by the beforementioned transparency obligations.</a:t>
            </a:r>
          </a:p>
          <a:p>
            <a:pPr algn="l"/>
            <a:endParaRPr lang="en-US">
              <a:solidFill>
                <a:srgbClr val="58595B"/>
              </a:solidFill>
            </a:endParaRPr>
          </a:p>
        </p:txBody>
      </p:sp>
      <p:sp>
        <p:nvSpPr>
          <p:cNvPr id="31" name="TextBox 10">
            <a:extLst>
              <a:ext uri="{FF2B5EF4-FFF2-40B4-BE49-F238E27FC236}">
                <a16:creationId xmlns:a16="http://schemas.microsoft.com/office/drawing/2014/main" id="{5DE534FB-7E0F-7036-C6DB-7AF65BBAFBA2}"/>
              </a:ext>
            </a:extLst>
          </p:cNvPr>
          <p:cNvSpPr txBox="1"/>
          <p:nvPr/>
        </p:nvSpPr>
        <p:spPr>
          <a:xfrm>
            <a:off x="184068" y="6495544"/>
            <a:ext cx="7194691" cy="266899"/>
          </a:xfrm>
          <a:prstGeom prst="rect">
            <a:avLst/>
          </a:prstGeom>
        </p:spPr>
        <p:txBody>
          <a:bodyPr vert="horz" wrap="square" lIns="0" tIns="45720" rIns="0" bIns="45720" rtlCol="0">
            <a:no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900">
                <a:solidFill>
                  <a:srgbClr val="58595B"/>
                </a:solidFill>
              </a:rPr>
              <a:t>Note: there are exceptions to these obligations. For the full context, read </a:t>
            </a:r>
            <a:r>
              <a:rPr lang="en-US" sz="900">
                <a:solidFill>
                  <a:srgbClr val="58595B"/>
                </a:solidFill>
                <a:hlinkClick r:id="rId3">
                  <a:extLst>
                    <a:ext uri="{A12FA001-AC4F-418D-AE19-62706E023703}">
                      <ahyp:hlinkClr xmlns:ahyp="http://schemas.microsoft.com/office/drawing/2018/hyperlinkcolor" val="tx"/>
                    </a:ext>
                  </a:extLst>
                </a:hlinkClick>
              </a:rPr>
              <a:t>The EU AI Act </a:t>
            </a:r>
            <a:endParaRPr lang="en-US" sz="900">
              <a:solidFill>
                <a:srgbClr val="58595B"/>
              </a:solidFill>
            </a:endParaRPr>
          </a:p>
          <a:p>
            <a:pPr algn="l"/>
            <a:endParaRPr lang="en-US" sz="900">
              <a:solidFill>
                <a:srgbClr val="58595B"/>
              </a:solidFill>
            </a:endParaRPr>
          </a:p>
        </p:txBody>
      </p:sp>
      <p:pic>
        <p:nvPicPr>
          <p:cNvPr id="52" name="Picture 51">
            <a:extLst>
              <a:ext uri="{FF2B5EF4-FFF2-40B4-BE49-F238E27FC236}">
                <a16:creationId xmlns:a16="http://schemas.microsoft.com/office/drawing/2014/main" id="{10609666-5604-116A-728C-0E889F0BD0C2}"/>
              </a:ext>
            </a:extLst>
          </p:cNvPr>
          <p:cNvPicPr>
            <a:picLocks noChangeAspect="1"/>
          </p:cNvPicPr>
          <p:nvPr/>
        </p:nvPicPr>
        <p:blipFill>
          <a:blip r:embed="rId4"/>
          <a:stretch>
            <a:fillRect/>
          </a:stretch>
        </p:blipFill>
        <p:spPr>
          <a:xfrm>
            <a:off x="3772800" y="36000"/>
            <a:ext cx="1251992" cy="796722"/>
          </a:xfrm>
          <a:prstGeom prst="rect">
            <a:avLst/>
          </a:prstGeom>
        </p:spPr>
      </p:pic>
      <p:pic>
        <p:nvPicPr>
          <p:cNvPr id="39" name="Graphic 38" descr="Artificial Intelligence outline">
            <a:extLst>
              <a:ext uri="{FF2B5EF4-FFF2-40B4-BE49-F238E27FC236}">
                <a16:creationId xmlns:a16="http://schemas.microsoft.com/office/drawing/2014/main" id="{B168DE6B-58F1-FEBF-F6BA-96F9DD653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4601" y="1966596"/>
            <a:ext cx="770605" cy="770605"/>
          </a:xfrm>
          <a:prstGeom prst="rect">
            <a:avLst/>
          </a:prstGeom>
        </p:spPr>
      </p:pic>
      <p:pic>
        <p:nvPicPr>
          <p:cNvPr id="57" name="Graphic 56" descr="Megaphone1 outline">
            <a:extLst>
              <a:ext uri="{FF2B5EF4-FFF2-40B4-BE49-F238E27FC236}">
                <a16:creationId xmlns:a16="http://schemas.microsoft.com/office/drawing/2014/main" id="{B606C7BC-AF1E-E502-29CF-57652FD71C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6801" y="1850527"/>
            <a:ext cx="914400" cy="914400"/>
          </a:xfrm>
          <a:prstGeom prst="rect">
            <a:avLst/>
          </a:prstGeom>
        </p:spPr>
      </p:pic>
      <p:pic>
        <p:nvPicPr>
          <p:cNvPr id="59" name="Graphic 58" descr="Test Dummy outline">
            <a:extLst>
              <a:ext uri="{FF2B5EF4-FFF2-40B4-BE49-F238E27FC236}">
                <a16:creationId xmlns:a16="http://schemas.microsoft.com/office/drawing/2014/main" id="{E66448C0-935F-36A7-67DF-A68FF5A94F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53402" y="1948113"/>
            <a:ext cx="816814" cy="816814"/>
          </a:xfrm>
          <a:prstGeom prst="rect">
            <a:avLst/>
          </a:prstGeom>
        </p:spPr>
      </p:pic>
      <p:pic>
        <p:nvPicPr>
          <p:cNvPr id="61" name="Graphic 60" descr="Circles with lines outline">
            <a:extLst>
              <a:ext uri="{FF2B5EF4-FFF2-40B4-BE49-F238E27FC236}">
                <a16:creationId xmlns:a16="http://schemas.microsoft.com/office/drawing/2014/main" id="{30A27663-9B9C-4623-91A1-5F37FBFB38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4785" y="1921730"/>
            <a:ext cx="842503" cy="842503"/>
          </a:xfrm>
          <a:prstGeom prst="rect">
            <a:avLst/>
          </a:prstGeom>
        </p:spPr>
      </p:pic>
    </p:spTree>
    <p:extLst>
      <p:ext uri="{BB962C8B-B14F-4D97-AF65-F5344CB8AC3E}">
        <p14:creationId xmlns:p14="http://schemas.microsoft.com/office/powerpoint/2010/main" val="286811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901F5-1C95-FA35-2223-BFF1E04455B4}"/>
              </a:ext>
            </a:extLst>
          </p:cNvPr>
          <p:cNvSpPr>
            <a:spLocks noGrp="1"/>
          </p:cNvSpPr>
          <p:nvPr>
            <p:ph type="title"/>
          </p:nvPr>
        </p:nvSpPr>
        <p:spPr>
          <a:xfrm>
            <a:off x="4995788" y="120316"/>
            <a:ext cx="6865285" cy="619833"/>
          </a:xfrm>
        </p:spPr>
        <p:txBody>
          <a:bodyPr>
            <a:noAutofit/>
          </a:bodyPr>
          <a:lstStyle/>
          <a:p>
            <a:r>
              <a:rPr lang="nl-NL" err="1"/>
              <a:t>Empowering</a:t>
            </a:r>
            <a:r>
              <a:rPr lang="nl-NL"/>
              <a:t> </a:t>
            </a:r>
            <a:r>
              <a:rPr lang="nl-NL" err="1"/>
              <a:t>innovation</a:t>
            </a:r>
            <a:r>
              <a:rPr lang="nl-NL"/>
              <a:t> </a:t>
            </a:r>
            <a:r>
              <a:rPr lang="nl-NL" err="1"/>
              <a:t>with</a:t>
            </a:r>
            <a:r>
              <a:rPr lang="nl-NL"/>
              <a:t> a </a:t>
            </a:r>
            <a:r>
              <a:rPr lang="nl-NL" err="1"/>
              <a:t>supportive</a:t>
            </a:r>
            <a:r>
              <a:rPr lang="nl-NL"/>
              <a:t> </a:t>
            </a:r>
            <a:r>
              <a:rPr lang="nl-NL" err="1"/>
              <a:t>regulatory</a:t>
            </a:r>
            <a:r>
              <a:rPr lang="nl-NL"/>
              <a:t> environment</a:t>
            </a:r>
            <a:endParaRPr lang="en-GB"/>
          </a:p>
        </p:txBody>
      </p:sp>
      <p:sp>
        <p:nvSpPr>
          <p:cNvPr id="4" name="Slide Number Placeholder 3">
            <a:extLst>
              <a:ext uri="{FF2B5EF4-FFF2-40B4-BE49-F238E27FC236}">
                <a16:creationId xmlns:a16="http://schemas.microsoft.com/office/drawing/2014/main" id="{13B1FA10-9920-CEED-466C-A43E42A98967}"/>
              </a:ext>
            </a:extLst>
          </p:cNvPr>
          <p:cNvSpPr>
            <a:spLocks noGrp="1"/>
          </p:cNvSpPr>
          <p:nvPr>
            <p:ph type="sldNum" sz="quarter" idx="12"/>
          </p:nvPr>
        </p:nvSpPr>
        <p:spPr/>
        <p:txBody>
          <a:bodyPr/>
          <a:lstStyle/>
          <a:p>
            <a:fld id="{176DD4EC-FA55-45CE-8BB9-EF8129236C33}" type="slidenum">
              <a:rPr lang="en-NL" smtClean="0"/>
              <a:pPr/>
              <a:t>14</a:t>
            </a:fld>
            <a:endParaRPr lang="en-NL"/>
          </a:p>
        </p:txBody>
      </p:sp>
      <p:pic>
        <p:nvPicPr>
          <p:cNvPr id="62" name="Picture 61">
            <a:extLst>
              <a:ext uri="{FF2B5EF4-FFF2-40B4-BE49-F238E27FC236}">
                <a16:creationId xmlns:a16="http://schemas.microsoft.com/office/drawing/2014/main" id="{391EA6AC-80F2-C006-B100-577031BDC423}"/>
              </a:ext>
            </a:extLst>
          </p:cNvPr>
          <p:cNvPicPr>
            <a:picLocks noChangeAspect="1"/>
          </p:cNvPicPr>
          <p:nvPr/>
        </p:nvPicPr>
        <p:blipFill rotWithShape="1">
          <a:blip r:embed="rId3"/>
          <a:srcRect r="10872"/>
          <a:stretch/>
        </p:blipFill>
        <p:spPr>
          <a:xfrm>
            <a:off x="3772800" y="36000"/>
            <a:ext cx="1204631" cy="810950"/>
          </a:xfrm>
          <a:prstGeom prst="rect">
            <a:avLst/>
          </a:prstGeom>
        </p:spPr>
      </p:pic>
      <p:sp>
        <p:nvSpPr>
          <p:cNvPr id="3" name="Elipse 7">
            <a:extLst>
              <a:ext uri="{FF2B5EF4-FFF2-40B4-BE49-F238E27FC236}">
                <a16:creationId xmlns:a16="http://schemas.microsoft.com/office/drawing/2014/main" id="{B000ED19-4BD4-7813-A727-A90E856A4F4C}"/>
              </a:ext>
            </a:extLst>
          </p:cNvPr>
          <p:cNvSpPr/>
          <p:nvPr/>
        </p:nvSpPr>
        <p:spPr>
          <a:xfrm>
            <a:off x="5243532" y="3789820"/>
            <a:ext cx="1686063" cy="1621326"/>
          </a:xfrm>
          <a:prstGeom prst="ellipse">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Processing data for developing AI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mn-cs"/>
            </a:endParaRPr>
          </a:p>
        </p:txBody>
      </p:sp>
      <p:sp>
        <p:nvSpPr>
          <p:cNvPr id="5" name="Elipse 4">
            <a:extLst>
              <a:ext uri="{FF2B5EF4-FFF2-40B4-BE49-F238E27FC236}">
                <a16:creationId xmlns:a16="http://schemas.microsoft.com/office/drawing/2014/main" id="{FF36B306-82FE-925C-7E18-C1BBBB7A32DC}"/>
              </a:ext>
            </a:extLst>
          </p:cNvPr>
          <p:cNvSpPr/>
          <p:nvPr/>
        </p:nvSpPr>
        <p:spPr>
          <a:xfrm>
            <a:off x="5252968" y="1248298"/>
            <a:ext cx="1686063" cy="1621326"/>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Measures in Support</a:t>
            </a:r>
          </a:p>
        </p:txBody>
      </p:sp>
      <p:sp>
        <p:nvSpPr>
          <p:cNvPr id="6" name="Elipse 6">
            <a:extLst>
              <a:ext uri="{FF2B5EF4-FFF2-40B4-BE49-F238E27FC236}">
                <a16:creationId xmlns:a16="http://schemas.microsoft.com/office/drawing/2014/main" id="{FBBDBD1B-A24D-9593-14EA-431437BCDD6D}"/>
              </a:ext>
            </a:extLst>
          </p:cNvPr>
          <p:cNvSpPr/>
          <p:nvPr/>
        </p:nvSpPr>
        <p:spPr>
          <a:xfrm>
            <a:off x="7487401" y="2168495"/>
            <a:ext cx="1686063" cy="1621326"/>
          </a:xfrm>
          <a:prstGeom prst="ellipse">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ea typeface="+mn-ea"/>
                <a:cs typeface="+mn-cs"/>
              </a:rPr>
              <a:t>Measures for small-scale providers and users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ea typeface="+mn-ea"/>
              <a:cs typeface="+mn-cs"/>
            </a:endParaRPr>
          </a:p>
        </p:txBody>
      </p:sp>
      <p:sp>
        <p:nvSpPr>
          <p:cNvPr id="7" name="Elipse 9">
            <a:extLst>
              <a:ext uri="{FF2B5EF4-FFF2-40B4-BE49-F238E27FC236}">
                <a16:creationId xmlns:a16="http://schemas.microsoft.com/office/drawing/2014/main" id="{A2C138A1-4DBD-EC88-B311-3873056658F8}"/>
              </a:ext>
            </a:extLst>
          </p:cNvPr>
          <p:cNvSpPr/>
          <p:nvPr/>
        </p:nvSpPr>
        <p:spPr>
          <a:xfrm>
            <a:off x="3018536" y="2168495"/>
            <a:ext cx="1686063" cy="1621326"/>
          </a:xfrm>
          <a:prstGeom prst="ellipse">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AI Regulatory Sandboxes</a:t>
            </a:r>
          </a:p>
        </p:txBody>
      </p:sp>
      <p:cxnSp>
        <p:nvCxnSpPr>
          <p:cNvPr id="11" name="Conector recto de flecha 13">
            <a:extLst>
              <a:ext uri="{FF2B5EF4-FFF2-40B4-BE49-F238E27FC236}">
                <a16:creationId xmlns:a16="http://schemas.microsoft.com/office/drawing/2014/main" id="{3F314FB6-43ED-F94E-5F76-C3401FC1A647}"/>
              </a:ext>
            </a:extLst>
          </p:cNvPr>
          <p:cNvCxnSpPr>
            <a:cxnSpLocks/>
            <a:stCxn id="7" idx="7"/>
            <a:endCxn id="5" idx="2"/>
          </p:cNvCxnSpPr>
          <p:nvPr/>
        </p:nvCxnSpPr>
        <p:spPr>
          <a:xfrm flipV="1">
            <a:off x="4457681" y="2058961"/>
            <a:ext cx="795287" cy="346972"/>
          </a:xfrm>
          <a:prstGeom prst="straightConnector1">
            <a:avLst/>
          </a:prstGeom>
          <a:noFill/>
          <a:ln w="28575">
            <a:gradFill>
              <a:gsLst>
                <a:gs pos="100000">
                  <a:schemeClr val="tx1"/>
                </a:gs>
                <a:gs pos="0">
                  <a:srgbClr val="5D5D5D"/>
                </a:gs>
              </a:gsLst>
              <a:lin ang="5400000" scaled="1"/>
            </a:gradFill>
            <a:tailEnd type="none" w="med" len="sm"/>
          </a:ln>
        </p:spPr>
        <p:style>
          <a:lnRef idx="2">
            <a:schemeClr val="accent1">
              <a:shade val="50000"/>
            </a:schemeClr>
          </a:lnRef>
          <a:fillRef idx="1">
            <a:schemeClr val="accent1"/>
          </a:fillRef>
          <a:effectRef idx="0">
            <a:schemeClr val="accent1"/>
          </a:effectRef>
          <a:fontRef idx="minor">
            <a:schemeClr val="lt1"/>
          </a:fontRef>
        </p:style>
      </p:cxnSp>
      <p:grpSp>
        <p:nvGrpSpPr>
          <p:cNvPr id="78" name="Group 77">
            <a:extLst>
              <a:ext uri="{FF2B5EF4-FFF2-40B4-BE49-F238E27FC236}">
                <a16:creationId xmlns:a16="http://schemas.microsoft.com/office/drawing/2014/main" id="{9D6645EA-CBCB-7C95-F4A0-89812F4F14ED}"/>
              </a:ext>
            </a:extLst>
          </p:cNvPr>
          <p:cNvGrpSpPr/>
          <p:nvPr/>
        </p:nvGrpSpPr>
        <p:grpSpPr>
          <a:xfrm>
            <a:off x="3867166" y="4860866"/>
            <a:ext cx="1128623" cy="138549"/>
            <a:chOff x="4013457" y="4300884"/>
            <a:chExt cx="878768" cy="138549"/>
          </a:xfrm>
        </p:grpSpPr>
        <p:cxnSp>
          <p:nvCxnSpPr>
            <p:cNvPr id="79" name="Conector recto de flecha 14335">
              <a:extLst>
                <a:ext uri="{FF2B5EF4-FFF2-40B4-BE49-F238E27FC236}">
                  <a16:creationId xmlns:a16="http://schemas.microsoft.com/office/drawing/2014/main" id="{77A0C4BC-403D-847F-11BB-E1BA188F9F1F}"/>
                </a:ext>
              </a:extLst>
            </p:cNvPr>
            <p:cNvCxnSpPr>
              <a:cxnSpLocks/>
            </p:cNvCxnSpPr>
            <p:nvPr/>
          </p:nvCxnSpPr>
          <p:spPr>
            <a:xfrm>
              <a:off x="4013457" y="4306584"/>
              <a:ext cx="878768" cy="0"/>
            </a:xfrm>
            <a:prstGeom prst="straightConnector1">
              <a:avLst/>
            </a:prstGeom>
            <a:ln>
              <a:tailEnd type="oval" w="med" len="med"/>
            </a:ln>
          </p:spPr>
          <p:style>
            <a:lnRef idx="1">
              <a:schemeClr val="accent2"/>
            </a:lnRef>
            <a:fillRef idx="0">
              <a:schemeClr val="accent2"/>
            </a:fillRef>
            <a:effectRef idx="0">
              <a:schemeClr val="accent2"/>
            </a:effectRef>
            <a:fontRef idx="minor">
              <a:schemeClr val="tx1"/>
            </a:fontRef>
          </p:style>
        </p:cxnSp>
        <p:cxnSp>
          <p:nvCxnSpPr>
            <p:cNvPr id="80" name="Straight Connector 79">
              <a:extLst>
                <a:ext uri="{FF2B5EF4-FFF2-40B4-BE49-F238E27FC236}">
                  <a16:creationId xmlns:a16="http://schemas.microsoft.com/office/drawing/2014/main" id="{871A313E-555B-A158-1028-3CFCC25660E2}"/>
                </a:ext>
              </a:extLst>
            </p:cNvPr>
            <p:cNvCxnSpPr>
              <a:cxnSpLocks/>
            </p:cNvCxnSpPr>
            <p:nvPr/>
          </p:nvCxnSpPr>
          <p:spPr>
            <a:xfrm>
              <a:off x="4013457" y="4300884"/>
              <a:ext cx="0" cy="138549"/>
            </a:xfrm>
            <a:prstGeom prst="line">
              <a:avLst/>
            </a:prstGeom>
            <a:ln/>
          </p:spPr>
          <p:style>
            <a:lnRef idx="1">
              <a:schemeClr val="accent2"/>
            </a:lnRef>
            <a:fillRef idx="0">
              <a:schemeClr val="accent2"/>
            </a:fillRef>
            <a:effectRef idx="0">
              <a:schemeClr val="accent2"/>
            </a:effectRef>
            <a:fontRef idx="minor">
              <a:schemeClr val="tx1"/>
            </a:fontRef>
          </p:style>
        </p:cxnSp>
      </p:grpSp>
      <p:grpSp>
        <p:nvGrpSpPr>
          <p:cNvPr id="81" name="Group 80">
            <a:extLst>
              <a:ext uri="{FF2B5EF4-FFF2-40B4-BE49-F238E27FC236}">
                <a16:creationId xmlns:a16="http://schemas.microsoft.com/office/drawing/2014/main" id="{AEA2EE7D-2C74-9E8F-EA71-A1480ACF306A}"/>
              </a:ext>
            </a:extLst>
          </p:cNvPr>
          <p:cNvGrpSpPr/>
          <p:nvPr/>
        </p:nvGrpSpPr>
        <p:grpSpPr>
          <a:xfrm>
            <a:off x="1658201" y="2376346"/>
            <a:ext cx="1329270" cy="138549"/>
            <a:chOff x="4013457" y="4300884"/>
            <a:chExt cx="878768" cy="138549"/>
          </a:xfrm>
        </p:grpSpPr>
        <p:cxnSp>
          <p:nvCxnSpPr>
            <p:cNvPr id="82" name="Conector recto de flecha 14335">
              <a:extLst>
                <a:ext uri="{FF2B5EF4-FFF2-40B4-BE49-F238E27FC236}">
                  <a16:creationId xmlns:a16="http://schemas.microsoft.com/office/drawing/2014/main" id="{E5E63603-5FDC-0DB5-2C37-C2D6A8C7C8C6}"/>
                </a:ext>
              </a:extLst>
            </p:cNvPr>
            <p:cNvCxnSpPr>
              <a:cxnSpLocks/>
            </p:cNvCxnSpPr>
            <p:nvPr/>
          </p:nvCxnSpPr>
          <p:spPr>
            <a:xfrm>
              <a:off x="4013457" y="4306584"/>
              <a:ext cx="878768" cy="0"/>
            </a:xfrm>
            <a:prstGeom prst="straightConnector1">
              <a:avLst/>
            </a:prstGeom>
            <a:ln>
              <a:tailEnd type="oval" w="med" len="med"/>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3725CDA7-F354-F5A9-D68E-1B4E8970FFD1}"/>
                </a:ext>
              </a:extLst>
            </p:cNvPr>
            <p:cNvCxnSpPr>
              <a:cxnSpLocks/>
            </p:cNvCxnSpPr>
            <p:nvPr/>
          </p:nvCxnSpPr>
          <p:spPr>
            <a:xfrm>
              <a:off x="4013457" y="4300884"/>
              <a:ext cx="0" cy="138549"/>
            </a:xfrm>
            <a:prstGeom prst="line">
              <a:avLst/>
            </a:prstGeom>
          </p:spPr>
          <p:style>
            <a:lnRef idx="1">
              <a:schemeClr val="accent5"/>
            </a:lnRef>
            <a:fillRef idx="0">
              <a:schemeClr val="accent5"/>
            </a:fillRef>
            <a:effectRef idx="0">
              <a:schemeClr val="accent5"/>
            </a:effectRef>
            <a:fontRef idx="minor">
              <a:schemeClr val="tx1"/>
            </a:fontRef>
          </p:style>
        </p:cxnSp>
      </p:grpSp>
      <p:grpSp>
        <p:nvGrpSpPr>
          <p:cNvPr id="84" name="Group 83">
            <a:extLst>
              <a:ext uri="{FF2B5EF4-FFF2-40B4-BE49-F238E27FC236}">
                <a16:creationId xmlns:a16="http://schemas.microsoft.com/office/drawing/2014/main" id="{79919AFF-4EA6-461E-9490-E728B712FE02}"/>
              </a:ext>
            </a:extLst>
          </p:cNvPr>
          <p:cNvGrpSpPr/>
          <p:nvPr/>
        </p:nvGrpSpPr>
        <p:grpSpPr>
          <a:xfrm flipH="1">
            <a:off x="9213269" y="2307071"/>
            <a:ext cx="1036002" cy="138549"/>
            <a:chOff x="4013457" y="4300884"/>
            <a:chExt cx="878768" cy="138549"/>
          </a:xfrm>
        </p:grpSpPr>
        <p:cxnSp>
          <p:nvCxnSpPr>
            <p:cNvPr id="85" name="Conector recto de flecha 14335">
              <a:extLst>
                <a:ext uri="{FF2B5EF4-FFF2-40B4-BE49-F238E27FC236}">
                  <a16:creationId xmlns:a16="http://schemas.microsoft.com/office/drawing/2014/main" id="{76F3F28A-7487-6AB2-8412-5FA01E8FA43D}"/>
                </a:ext>
              </a:extLst>
            </p:cNvPr>
            <p:cNvCxnSpPr>
              <a:cxnSpLocks/>
            </p:cNvCxnSpPr>
            <p:nvPr/>
          </p:nvCxnSpPr>
          <p:spPr>
            <a:xfrm>
              <a:off x="4013457" y="4306584"/>
              <a:ext cx="878768" cy="0"/>
            </a:xfrm>
            <a:prstGeom prst="straightConnector1">
              <a:avLst/>
            </a:prstGeom>
            <a:ln>
              <a:tailEnd type="oval"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6D957C6-9E76-579B-A51F-BC5CDE72A40A}"/>
                </a:ext>
              </a:extLst>
            </p:cNvPr>
            <p:cNvCxnSpPr>
              <a:cxnSpLocks/>
            </p:cNvCxnSpPr>
            <p:nvPr/>
          </p:nvCxnSpPr>
          <p:spPr>
            <a:xfrm>
              <a:off x="4013457" y="4300884"/>
              <a:ext cx="0" cy="138549"/>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93F128CA-4FF7-CC6C-0607-B9898F5107AE}"/>
              </a:ext>
            </a:extLst>
          </p:cNvPr>
          <p:cNvSpPr txBox="1"/>
          <p:nvPr/>
        </p:nvSpPr>
        <p:spPr>
          <a:xfrm>
            <a:off x="2322836" y="5336479"/>
            <a:ext cx="3487111" cy="1384995"/>
          </a:xfrm>
          <a:prstGeom prst="rect">
            <a:avLst/>
          </a:prstGeom>
          <a:noFill/>
        </p:spPr>
        <p:txBody>
          <a:bodyPr wrap="square">
            <a:spAutoFit/>
          </a:bodyPr>
          <a:lstStyle/>
          <a:p>
            <a:pPr marL="171450" indent="-171450">
              <a:buFont typeface="Arial" panose="020B0604020202020204" pitchFamily="34" charset="0"/>
              <a:buChar char="•"/>
            </a:pPr>
            <a:r>
              <a:rPr lang="en-GB" sz="1400">
                <a:solidFill>
                  <a:srgbClr val="58595B"/>
                </a:solidFill>
              </a:rPr>
              <a:t>Personal data can be used in the sandboxes for developing AI systems.</a:t>
            </a:r>
          </a:p>
          <a:p>
            <a:pPr marL="171450" indent="-171450">
              <a:buFont typeface="Arial" panose="020B0604020202020204" pitchFamily="34" charset="0"/>
              <a:buChar char="•"/>
            </a:pPr>
            <a:r>
              <a:rPr lang="en-GB" sz="1400">
                <a:solidFill>
                  <a:srgbClr val="58595B"/>
                </a:solidFill>
              </a:rPr>
              <a:t>There will be strict conditions for data protection and confidentiality.</a:t>
            </a:r>
          </a:p>
          <a:p>
            <a:pPr marL="171450" indent="-171450">
              <a:buFont typeface="Arial" panose="020B0604020202020204" pitchFamily="34" charset="0"/>
              <a:buChar char="•"/>
            </a:pPr>
            <a:r>
              <a:rPr lang="en-GB" sz="1400">
                <a:solidFill>
                  <a:srgbClr val="58595B"/>
                </a:solidFill>
              </a:rPr>
              <a:t>Documentation and transparency requirements.</a:t>
            </a:r>
          </a:p>
        </p:txBody>
      </p:sp>
      <p:sp>
        <p:nvSpPr>
          <p:cNvPr id="44" name="TextBox 43">
            <a:extLst>
              <a:ext uri="{FF2B5EF4-FFF2-40B4-BE49-F238E27FC236}">
                <a16:creationId xmlns:a16="http://schemas.microsoft.com/office/drawing/2014/main" id="{5878D372-0840-A276-3F80-D51E3E824D3E}"/>
              </a:ext>
            </a:extLst>
          </p:cNvPr>
          <p:cNvSpPr txBox="1"/>
          <p:nvPr/>
        </p:nvSpPr>
        <p:spPr>
          <a:xfrm>
            <a:off x="9448802" y="2707001"/>
            <a:ext cx="2412273" cy="2031325"/>
          </a:xfrm>
          <a:prstGeom prst="rect">
            <a:avLst/>
          </a:prstGeom>
          <a:noFill/>
        </p:spPr>
        <p:txBody>
          <a:bodyPr wrap="square">
            <a:spAutoFit/>
          </a:bodyPr>
          <a:lstStyle/>
          <a:p>
            <a:pPr marL="171450" indent="-171450" algn="l">
              <a:buFont typeface="Arial" panose="020B0604020202020204" pitchFamily="34" charset="0"/>
              <a:buChar char="•"/>
            </a:pPr>
            <a:r>
              <a:rPr lang="en-GB" sz="1400" b="0" i="0">
                <a:solidFill>
                  <a:srgbClr val="58595B"/>
                </a:solidFill>
                <a:effectLst/>
              </a:rPr>
              <a:t>Small-scale providers get priority access to AI sandboxes.</a:t>
            </a:r>
          </a:p>
          <a:p>
            <a:pPr marL="171450" indent="-171450">
              <a:buFont typeface="Arial" panose="020B0604020202020204" pitchFamily="34" charset="0"/>
              <a:buChar char="•"/>
            </a:pPr>
            <a:r>
              <a:rPr lang="en-GB" sz="1400" b="0" i="0">
                <a:solidFill>
                  <a:srgbClr val="58595B"/>
                </a:solidFill>
                <a:effectLst/>
              </a:rPr>
              <a:t>Special guidance and reduced fees for conformity assessment.</a:t>
            </a:r>
          </a:p>
          <a:p>
            <a:pPr marL="171450" indent="-171450" algn="l">
              <a:buFont typeface="Arial" panose="020B0604020202020204" pitchFamily="34" charset="0"/>
              <a:buChar char="•"/>
            </a:pPr>
            <a:r>
              <a:rPr lang="en-GB" sz="1400" b="0" i="0">
                <a:solidFill>
                  <a:srgbClr val="58595B"/>
                </a:solidFill>
                <a:effectLst/>
              </a:rPr>
              <a:t>Encourages innovation and participation of smaller companies.</a:t>
            </a:r>
          </a:p>
        </p:txBody>
      </p:sp>
      <p:sp>
        <p:nvSpPr>
          <p:cNvPr id="45" name="TextBox 24">
            <a:extLst>
              <a:ext uri="{FF2B5EF4-FFF2-40B4-BE49-F238E27FC236}">
                <a16:creationId xmlns:a16="http://schemas.microsoft.com/office/drawing/2014/main" id="{3A76D24F-B82F-E1D1-2B28-FAF5204EF3F2}"/>
              </a:ext>
            </a:extLst>
          </p:cNvPr>
          <p:cNvSpPr txBox="1"/>
          <p:nvPr/>
        </p:nvSpPr>
        <p:spPr>
          <a:xfrm>
            <a:off x="181650" y="2707001"/>
            <a:ext cx="2537142" cy="2154436"/>
          </a:xfrm>
          <a:prstGeom prst="rect">
            <a:avLst/>
          </a:prstGeom>
          <a:noFill/>
        </p:spPr>
        <p:txBody>
          <a:bodyPr wrap="square" lIns="0" tIns="0" rIns="0" bIns="0" rtlCol="0" anchor="ctr">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a:ln>
                  <a:noFill/>
                </a:ln>
                <a:solidFill>
                  <a:srgbClr val="58595B"/>
                </a:solidFill>
                <a:effectLst/>
                <a:uLnTx/>
                <a:uFillTx/>
                <a:ea typeface="Verdana" panose="020B0604030504040204" pitchFamily="34" charset="0"/>
                <a:cs typeface="Verdana" panose="020B0604030504040204" pitchFamily="34" charset="0"/>
                <a:sym typeface="Verdana" panose="020B0604030504040204" pitchFamily="34" charset="0"/>
              </a:rPr>
              <a:t>Sandboxes</a:t>
            </a:r>
            <a:r>
              <a:rPr kumimoji="0" lang="en-GB" sz="1400" b="0" i="0" u="none" strike="noStrike" kern="1200" cap="none" spc="0" normalizeH="0" baseline="0" noProof="0">
                <a:ln>
                  <a:noFill/>
                </a:ln>
                <a:solidFill>
                  <a:srgbClr val="58595B"/>
                </a:solidFill>
                <a:effectLst/>
                <a:uLnTx/>
                <a:uFillTx/>
                <a:ea typeface="Verdana" panose="020B0604030504040204" pitchFamily="34" charset="0"/>
                <a:cs typeface="Verdana" panose="020B0604030504040204" pitchFamily="34" charset="0"/>
                <a:sym typeface="Verdana" panose="020B0604030504040204" pitchFamily="34" charset="0"/>
              </a:rPr>
              <a:t> will be established for developing and testing AI systems in a controlled environment.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8595B"/>
                </a:solidFill>
                <a:effectLst/>
                <a:uLnTx/>
                <a:uFillTx/>
                <a:ea typeface="Verdana" panose="020B0604030504040204" pitchFamily="34" charset="0"/>
                <a:cs typeface="Verdana" panose="020B0604030504040204" pitchFamily="34" charset="0"/>
                <a:sym typeface="Verdana" panose="020B0604030504040204" pitchFamily="34" charset="0"/>
              </a:rPr>
              <a:t>Supervised by authorities to ensure compliance with regulations.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58595B"/>
                </a:solidFill>
                <a:effectLst/>
                <a:uLnTx/>
                <a:uFillTx/>
                <a:ea typeface="Verdana" panose="020B0604030504040204" pitchFamily="34" charset="0"/>
                <a:cs typeface="Verdana" panose="020B0604030504040204" pitchFamily="34" charset="0"/>
                <a:sym typeface="Verdana" panose="020B0604030504040204" pitchFamily="34" charset="0"/>
              </a:rPr>
              <a:t>Risks to safety and rights should be addressed promptly.</a:t>
            </a:r>
            <a:endParaRPr kumimoji="0" lang="en-US" sz="1400" b="0" i="0" u="none" strike="noStrike" kern="1200" cap="none" spc="0" normalizeH="0" baseline="0" noProof="0">
              <a:ln>
                <a:noFill/>
              </a:ln>
              <a:solidFill>
                <a:srgbClr val="58595B"/>
              </a:solidFill>
              <a:effectLst/>
              <a:uLnTx/>
              <a:uFillTx/>
              <a:ea typeface="Verdana" panose="020B0604030504040204" pitchFamily="34" charset="0"/>
              <a:cs typeface="Verdana" panose="020B0604030504040204" pitchFamily="34" charset="0"/>
              <a:sym typeface="Verdana" panose="020B0604030504040204" pitchFamily="34" charset="0"/>
            </a:endParaRPr>
          </a:p>
        </p:txBody>
      </p:sp>
      <p:pic>
        <p:nvPicPr>
          <p:cNvPr id="61" name="Picture 60" descr="A picture containing black, darkness&#10;&#10;Description automatically generated">
            <a:extLst>
              <a:ext uri="{FF2B5EF4-FFF2-40B4-BE49-F238E27FC236}">
                <a16:creationId xmlns:a16="http://schemas.microsoft.com/office/drawing/2014/main" id="{A18F8580-F8E5-7696-49D3-EC0748BF812C}"/>
              </a:ext>
            </a:extLst>
          </p:cNvPr>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79999" y="1455397"/>
            <a:ext cx="468000" cy="468000"/>
          </a:xfrm>
          <a:prstGeom prst="rect">
            <a:avLst/>
          </a:prstGeom>
        </p:spPr>
      </p:pic>
      <p:pic>
        <p:nvPicPr>
          <p:cNvPr id="63" name="Picture 62" descr="A picture containing black, darkness&#10;&#10;Description automatically generated">
            <a:extLst>
              <a:ext uri="{FF2B5EF4-FFF2-40B4-BE49-F238E27FC236}">
                <a16:creationId xmlns:a16="http://schemas.microsoft.com/office/drawing/2014/main" id="{A3987F51-8328-C575-6009-D47512548D34}"/>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Effect>
                      <a14:brightnessContrast bright="100000" contrast="18000"/>
                    </a14:imgEffect>
                  </a14:imgLayer>
                </a14:imgProps>
              </a:ext>
              <a:ext uri="{28A0092B-C50C-407E-A947-70E740481C1C}">
                <a14:useLocalDpi xmlns:a14="http://schemas.microsoft.com/office/drawing/2010/main" val="0"/>
              </a:ext>
            </a:extLst>
          </a:blip>
          <a:stretch>
            <a:fillRect/>
          </a:stretch>
        </p:blipFill>
        <p:spPr>
          <a:xfrm>
            <a:off x="5861771" y="3828551"/>
            <a:ext cx="449583" cy="449583"/>
          </a:xfrm>
          <a:prstGeom prst="rect">
            <a:avLst/>
          </a:prstGeom>
        </p:spPr>
      </p:pic>
      <p:pic>
        <p:nvPicPr>
          <p:cNvPr id="64" name="Picture 63" descr="A picture containing black, darkness&#10;&#10;Description automatically generated">
            <a:extLst>
              <a:ext uri="{FF2B5EF4-FFF2-40B4-BE49-F238E27FC236}">
                <a16:creationId xmlns:a16="http://schemas.microsoft.com/office/drawing/2014/main" id="{85693595-9A2B-A75B-DB2C-54C8595151C3}"/>
              </a:ext>
            </a:extLst>
          </p:cNvPr>
          <p:cNvPicPr>
            <a:picLocks noChangeAspect="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53937" y="2233465"/>
            <a:ext cx="504000" cy="504000"/>
          </a:xfrm>
          <a:prstGeom prst="rect">
            <a:avLst/>
          </a:prstGeom>
        </p:spPr>
      </p:pic>
      <p:pic>
        <p:nvPicPr>
          <p:cNvPr id="16" name="Picture 15" descr="A picture containing black, darkness&#10;&#10;Description automatically generated">
            <a:extLst>
              <a:ext uri="{FF2B5EF4-FFF2-40B4-BE49-F238E27FC236}">
                <a16:creationId xmlns:a16="http://schemas.microsoft.com/office/drawing/2014/main" id="{01EC4957-E589-F87B-3E68-802C49DE38A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082276" y="2230831"/>
            <a:ext cx="476170" cy="476170"/>
          </a:xfrm>
          <a:prstGeom prst="rect">
            <a:avLst/>
          </a:prstGeom>
          <a:ln>
            <a:noFill/>
          </a:ln>
        </p:spPr>
      </p:pic>
      <p:cxnSp>
        <p:nvCxnSpPr>
          <p:cNvPr id="8" name="Conector recto de flecha 13">
            <a:extLst>
              <a:ext uri="{FF2B5EF4-FFF2-40B4-BE49-F238E27FC236}">
                <a16:creationId xmlns:a16="http://schemas.microsoft.com/office/drawing/2014/main" id="{FC4B156E-87BA-9F89-B936-27E6B028B19E}"/>
              </a:ext>
            </a:extLst>
          </p:cNvPr>
          <p:cNvCxnSpPr>
            <a:cxnSpLocks/>
            <a:stCxn id="3" idx="0"/>
            <a:endCxn id="5" idx="4"/>
          </p:cNvCxnSpPr>
          <p:nvPr/>
        </p:nvCxnSpPr>
        <p:spPr>
          <a:xfrm flipV="1">
            <a:off x="6086564" y="2869624"/>
            <a:ext cx="9436" cy="920196"/>
          </a:xfrm>
          <a:prstGeom prst="straightConnector1">
            <a:avLst/>
          </a:prstGeom>
          <a:noFill/>
          <a:ln w="28575">
            <a:gradFill>
              <a:gsLst>
                <a:gs pos="100000">
                  <a:schemeClr val="tx1"/>
                </a:gs>
                <a:gs pos="0">
                  <a:srgbClr val="ADD8E6"/>
                </a:gs>
              </a:gsLst>
              <a:lin ang="5400000" scaled="1"/>
            </a:gradFill>
            <a:tailEnd type="none" w="med" len="sm"/>
          </a:ln>
        </p:spPr>
        <p:style>
          <a:lnRef idx="2">
            <a:schemeClr val="accent1">
              <a:shade val="50000"/>
            </a:schemeClr>
          </a:lnRef>
          <a:fillRef idx="1">
            <a:schemeClr val="accent1"/>
          </a:fillRef>
          <a:effectRef idx="0">
            <a:schemeClr val="accent1"/>
          </a:effectRef>
          <a:fontRef idx="minor">
            <a:schemeClr val="lt1"/>
          </a:fontRef>
        </p:style>
      </p:cxnSp>
      <p:cxnSp>
        <p:nvCxnSpPr>
          <p:cNvPr id="15" name="Conector recto de flecha 13">
            <a:extLst>
              <a:ext uri="{FF2B5EF4-FFF2-40B4-BE49-F238E27FC236}">
                <a16:creationId xmlns:a16="http://schemas.microsoft.com/office/drawing/2014/main" id="{25BCB756-B739-F517-58AF-1EAEEEE92CBA}"/>
              </a:ext>
            </a:extLst>
          </p:cNvPr>
          <p:cNvCxnSpPr>
            <a:cxnSpLocks/>
            <a:stCxn id="6" idx="1"/>
            <a:endCxn id="5" idx="6"/>
          </p:cNvCxnSpPr>
          <p:nvPr/>
        </p:nvCxnSpPr>
        <p:spPr>
          <a:xfrm flipH="1" flipV="1">
            <a:off x="6939031" y="2058961"/>
            <a:ext cx="795288" cy="346972"/>
          </a:xfrm>
          <a:prstGeom prst="straightConnector1">
            <a:avLst/>
          </a:prstGeom>
          <a:noFill/>
          <a:ln w="28575">
            <a:gradFill>
              <a:gsLst>
                <a:gs pos="100000">
                  <a:schemeClr val="tx1"/>
                </a:gs>
                <a:gs pos="0">
                  <a:srgbClr val="CCCCCC"/>
                </a:gs>
              </a:gsLst>
              <a:lin ang="5400000" scaled="1"/>
            </a:gradFill>
            <a:tailEnd type="none" w="med" len="sm"/>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61871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AE1FE-ABB7-0CAC-F8F5-0A1005778D6D}"/>
              </a:ext>
            </a:extLst>
          </p:cNvPr>
          <p:cNvSpPr>
            <a:spLocks noGrp="1"/>
          </p:cNvSpPr>
          <p:nvPr>
            <p:ph type="title"/>
          </p:nvPr>
        </p:nvSpPr>
        <p:spPr>
          <a:xfrm>
            <a:off x="5059831" y="0"/>
            <a:ext cx="6801243" cy="916624"/>
          </a:xfrm>
        </p:spPr>
        <p:txBody>
          <a:bodyPr anchor="ctr">
            <a:normAutofit/>
          </a:bodyPr>
          <a:lstStyle/>
          <a:p>
            <a:r>
              <a:rPr lang="en-US"/>
              <a:t>Responsible governance and enforcement mechanisms to ensure accountable use of AI</a:t>
            </a:r>
            <a:endParaRPr lang="en-GB"/>
          </a:p>
        </p:txBody>
      </p:sp>
      <p:sp>
        <p:nvSpPr>
          <p:cNvPr id="4" name="Slide Number Placeholder 3">
            <a:extLst>
              <a:ext uri="{FF2B5EF4-FFF2-40B4-BE49-F238E27FC236}">
                <a16:creationId xmlns:a16="http://schemas.microsoft.com/office/drawing/2014/main" id="{A6367507-DD62-878C-1A0B-962EDF9FA817}"/>
              </a:ext>
            </a:extLst>
          </p:cNvPr>
          <p:cNvSpPr>
            <a:spLocks noGrp="1"/>
          </p:cNvSpPr>
          <p:nvPr>
            <p:ph type="sldNum" sz="quarter" idx="12"/>
          </p:nvPr>
        </p:nvSpPr>
        <p:spPr/>
        <p:txBody>
          <a:bodyPr/>
          <a:lstStyle/>
          <a:p>
            <a:fld id="{176DD4EC-FA55-45CE-8BB9-EF8129236C33}" type="slidenum">
              <a:rPr lang="en-NL" smtClean="0"/>
              <a:pPr/>
              <a:t>15</a:t>
            </a:fld>
            <a:endParaRPr lang="en-NL"/>
          </a:p>
        </p:txBody>
      </p:sp>
      <p:pic>
        <p:nvPicPr>
          <p:cNvPr id="36" name="Picture 35">
            <a:extLst>
              <a:ext uri="{FF2B5EF4-FFF2-40B4-BE49-F238E27FC236}">
                <a16:creationId xmlns:a16="http://schemas.microsoft.com/office/drawing/2014/main" id="{0B504B7F-58C4-3A0E-2288-61AD3124F757}"/>
              </a:ext>
            </a:extLst>
          </p:cNvPr>
          <p:cNvPicPr>
            <a:picLocks noChangeAspect="1"/>
          </p:cNvPicPr>
          <p:nvPr/>
        </p:nvPicPr>
        <p:blipFill>
          <a:blip r:embed="rId3"/>
          <a:stretch>
            <a:fillRect/>
          </a:stretch>
        </p:blipFill>
        <p:spPr>
          <a:xfrm>
            <a:off x="37078" y="7867650"/>
            <a:ext cx="12192000" cy="6338839"/>
          </a:xfrm>
          <a:prstGeom prst="rect">
            <a:avLst/>
          </a:prstGeom>
        </p:spPr>
      </p:pic>
      <p:sp>
        <p:nvSpPr>
          <p:cNvPr id="40" name="Oval 1">
            <a:extLst>
              <a:ext uri="{FF2B5EF4-FFF2-40B4-BE49-F238E27FC236}">
                <a16:creationId xmlns:a16="http://schemas.microsoft.com/office/drawing/2014/main" id="{19444E6A-AE7F-2EAD-E541-D57FAD258212}"/>
              </a:ext>
            </a:extLst>
          </p:cNvPr>
          <p:cNvSpPr/>
          <p:nvPr/>
        </p:nvSpPr>
        <p:spPr>
          <a:xfrm>
            <a:off x="571218" y="-3825832"/>
            <a:ext cx="1249302" cy="124930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Oval 40">
            <a:extLst>
              <a:ext uri="{FF2B5EF4-FFF2-40B4-BE49-F238E27FC236}">
                <a16:creationId xmlns:a16="http://schemas.microsoft.com/office/drawing/2014/main" id="{A7C7093F-B891-247C-9D31-C395C172E419}"/>
              </a:ext>
            </a:extLst>
          </p:cNvPr>
          <p:cNvSpPr/>
          <p:nvPr/>
        </p:nvSpPr>
        <p:spPr>
          <a:xfrm>
            <a:off x="2855822" y="-3825832"/>
            <a:ext cx="1249302" cy="124930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Oval 8">
            <a:extLst>
              <a:ext uri="{FF2B5EF4-FFF2-40B4-BE49-F238E27FC236}">
                <a16:creationId xmlns:a16="http://schemas.microsoft.com/office/drawing/2014/main" id="{82C9F180-366E-1250-5865-64F01F4D90F6}"/>
              </a:ext>
            </a:extLst>
          </p:cNvPr>
          <p:cNvSpPr/>
          <p:nvPr/>
        </p:nvSpPr>
        <p:spPr>
          <a:xfrm>
            <a:off x="5140426" y="-3825832"/>
            <a:ext cx="1249302" cy="12493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Oval 11">
            <a:extLst>
              <a:ext uri="{FF2B5EF4-FFF2-40B4-BE49-F238E27FC236}">
                <a16:creationId xmlns:a16="http://schemas.microsoft.com/office/drawing/2014/main" id="{B4E98B98-AF18-450D-E2B6-3ED13D3593B3}"/>
              </a:ext>
            </a:extLst>
          </p:cNvPr>
          <p:cNvSpPr/>
          <p:nvPr/>
        </p:nvSpPr>
        <p:spPr>
          <a:xfrm>
            <a:off x="7425029" y="-3825832"/>
            <a:ext cx="1249302" cy="124930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Oval 14">
            <a:extLst>
              <a:ext uri="{FF2B5EF4-FFF2-40B4-BE49-F238E27FC236}">
                <a16:creationId xmlns:a16="http://schemas.microsoft.com/office/drawing/2014/main" id="{8C94ED99-371D-A9A6-3F15-93DDCC34A3E1}"/>
              </a:ext>
            </a:extLst>
          </p:cNvPr>
          <p:cNvSpPr/>
          <p:nvPr/>
        </p:nvSpPr>
        <p:spPr>
          <a:xfrm>
            <a:off x="9709632" y="-3825832"/>
            <a:ext cx="1249302" cy="1249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5" name="TextBox 16">
            <a:extLst>
              <a:ext uri="{FF2B5EF4-FFF2-40B4-BE49-F238E27FC236}">
                <a16:creationId xmlns:a16="http://schemas.microsoft.com/office/drawing/2014/main" id="{65EA8685-EC83-3F6B-C871-BDC23B627471}"/>
              </a:ext>
            </a:extLst>
          </p:cNvPr>
          <p:cNvSpPr txBox="1"/>
          <p:nvPr/>
        </p:nvSpPr>
        <p:spPr>
          <a:xfrm>
            <a:off x="-99252" y="2388947"/>
            <a:ext cx="2391739" cy="612645"/>
          </a:xfrm>
          <a:prstGeom prst="rect">
            <a:avLst/>
          </a:prstGeom>
          <a:noFill/>
        </p:spPr>
        <p:txBody>
          <a:bodyPr wrap="square" tIns="90000" bIns="90000" rtlCol="0" anchor="ctr">
            <a:spAutoFit/>
          </a:bodyPr>
          <a:lstStyle/>
          <a:p>
            <a:pPr algn="ctr"/>
            <a:r>
              <a:rPr lang="en-US" sz="1400" b="1">
                <a:solidFill>
                  <a:srgbClr val="BBBBBB"/>
                </a:solidFill>
                <a:cs typeface="Poppins" pitchFamily="2" charset="77"/>
              </a:rPr>
              <a:t>European Artificial Intelligence Board</a:t>
            </a:r>
          </a:p>
        </p:txBody>
      </p:sp>
      <p:sp>
        <p:nvSpPr>
          <p:cNvPr id="56" name="TextBox 16">
            <a:extLst>
              <a:ext uri="{FF2B5EF4-FFF2-40B4-BE49-F238E27FC236}">
                <a16:creationId xmlns:a16="http://schemas.microsoft.com/office/drawing/2014/main" id="{ABD88991-67EB-BD73-0C4B-D742DEB66DE1}"/>
              </a:ext>
            </a:extLst>
          </p:cNvPr>
          <p:cNvSpPr txBox="1"/>
          <p:nvPr/>
        </p:nvSpPr>
        <p:spPr>
          <a:xfrm>
            <a:off x="2284603" y="-2502723"/>
            <a:ext cx="2391739" cy="523220"/>
          </a:xfrm>
          <a:prstGeom prst="rect">
            <a:avLst/>
          </a:prstGeom>
          <a:noFill/>
        </p:spPr>
        <p:txBody>
          <a:bodyPr wrap="square" rtlCol="0" anchor="ctr">
            <a:spAutoFit/>
          </a:bodyPr>
          <a:lstStyle/>
          <a:p>
            <a:pPr algn="ctr"/>
            <a:r>
              <a:rPr lang="en-US" sz="1400" b="1">
                <a:solidFill>
                  <a:schemeClr val="tx2"/>
                </a:solidFill>
                <a:cs typeface="Poppins" pitchFamily="2" charset="77"/>
              </a:rPr>
              <a:t>NATIONAL COMPETENT AUTHORITIES</a:t>
            </a:r>
          </a:p>
        </p:txBody>
      </p:sp>
      <p:sp>
        <p:nvSpPr>
          <p:cNvPr id="57" name="TextBox 16">
            <a:extLst>
              <a:ext uri="{FF2B5EF4-FFF2-40B4-BE49-F238E27FC236}">
                <a16:creationId xmlns:a16="http://schemas.microsoft.com/office/drawing/2014/main" id="{C9E8A012-EB1F-6EB9-58A2-D44DD26B70C4}"/>
              </a:ext>
            </a:extLst>
          </p:cNvPr>
          <p:cNvSpPr txBox="1"/>
          <p:nvPr/>
        </p:nvSpPr>
        <p:spPr>
          <a:xfrm>
            <a:off x="4617639" y="-2531880"/>
            <a:ext cx="2391739" cy="738664"/>
          </a:xfrm>
          <a:prstGeom prst="rect">
            <a:avLst/>
          </a:prstGeom>
          <a:noFill/>
        </p:spPr>
        <p:txBody>
          <a:bodyPr wrap="square" rtlCol="0" anchor="ctr">
            <a:spAutoFit/>
          </a:bodyPr>
          <a:lstStyle/>
          <a:p>
            <a:pPr algn="ctr"/>
            <a:r>
              <a:rPr lang="en-US" sz="1400" b="1">
                <a:solidFill>
                  <a:schemeClr val="tx2"/>
                </a:solidFill>
                <a:cs typeface="Poppins" pitchFamily="2" charset="77"/>
              </a:rPr>
              <a:t>EU DATABASE FOR STAND-ALONE HIGH-RISK AI SYSTEMS</a:t>
            </a:r>
          </a:p>
        </p:txBody>
      </p:sp>
      <p:sp>
        <p:nvSpPr>
          <p:cNvPr id="58" name="TextBox 16">
            <a:extLst>
              <a:ext uri="{FF2B5EF4-FFF2-40B4-BE49-F238E27FC236}">
                <a16:creationId xmlns:a16="http://schemas.microsoft.com/office/drawing/2014/main" id="{6293B5A1-F9F8-84C1-7B64-E5F75A70C643}"/>
              </a:ext>
            </a:extLst>
          </p:cNvPr>
          <p:cNvSpPr txBox="1"/>
          <p:nvPr/>
        </p:nvSpPr>
        <p:spPr>
          <a:xfrm>
            <a:off x="6843539" y="-2137112"/>
            <a:ext cx="2391739" cy="523220"/>
          </a:xfrm>
          <a:prstGeom prst="rect">
            <a:avLst/>
          </a:prstGeom>
          <a:noFill/>
        </p:spPr>
        <p:txBody>
          <a:bodyPr wrap="square" rtlCol="0" anchor="ctr">
            <a:spAutoFit/>
          </a:bodyPr>
          <a:lstStyle/>
          <a:p>
            <a:pPr algn="ctr"/>
            <a:r>
              <a:rPr lang="en-US" sz="1400" b="1">
                <a:solidFill>
                  <a:schemeClr val="tx2"/>
                </a:solidFill>
                <a:cs typeface="Poppins" pitchFamily="2" charset="77"/>
              </a:rPr>
              <a:t>POST-MARKET MONITORING</a:t>
            </a:r>
          </a:p>
        </p:txBody>
      </p:sp>
      <p:sp>
        <p:nvSpPr>
          <p:cNvPr id="59" name="TextBox 16">
            <a:extLst>
              <a:ext uri="{FF2B5EF4-FFF2-40B4-BE49-F238E27FC236}">
                <a16:creationId xmlns:a16="http://schemas.microsoft.com/office/drawing/2014/main" id="{C6D1ABF1-4C03-9A3D-50FF-502606603FB7}"/>
              </a:ext>
            </a:extLst>
          </p:cNvPr>
          <p:cNvSpPr txBox="1"/>
          <p:nvPr/>
        </p:nvSpPr>
        <p:spPr>
          <a:xfrm>
            <a:off x="9128143" y="-2718166"/>
            <a:ext cx="2391739" cy="954107"/>
          </a:xfrm>
          <a:prstGeom prst="rect">
            <a:avLst/>
          </a:prstGeom>
          <a:noFill/>
        </p:spPr>
        <p:txBody>
          <a:bodyPr wrap="square" rtlCol="0" anchor="ctr">
            <a:spAutoFit/>
          </a:bodyPr>
          <a:lstStyle/>
          <a:p>
            <a:pPr algn="ctr"/>
            <a:r>
              <a:rPr lang="en-US" sz="1400" b="1">
                <a:solidFill>
                  <a:schemeClr val="tx2"/>
                </a:solidFill>
                <a:cs typeface="Poppins" pitchFamily="2" charset="77"/>
              </a:rPr>
              <a:t>SHARING OF INFORMATION ON INCIDENTS AND MALFUNCTIONING</a:t>
            </a:r>
          </a:p>
        </p:txBody>
      </p:sp>
      <p:sp>
        <p:nvSpPr>
          <p:cNvPr id="60" name="Oval 14">
            <a:extLst>
              <a:ext uri="{FF2B5EF4-FFF2-40B4-BE49-F238E27FC236}">
                <a16:creationId xmlns:a16="http://schemas.microsoft.com/office/drawing/2014/main" id="{894A28B4-F0D1-8425-4E48-74445BBDC8D9}"/>
              </a:ext>
            </a:extLst>
          </p:cNvPr>
          <p:cNvSpPr/>
          <p:nvPr/>
        </p:nvSpPr>
        <p:spPr>
          <a:xfrm>
            <a:off x="11861076" y="-3815010"/>
            <a:ext cx="1249302" cy="1249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61" name="TextBox 16">
            <a:extLst>
              <a:ext uri="{FF2B5EF4-FFF2-40B4-BE49-F238E27FC236}">
                <a16:creationId xmlns:a16="http://schemas.microsoft.com/office/drawing/2014/main" id="{5BFD41DC-7D55-55B4-B46A-4D6C9FF65A57}"/>
              </a:ext>
            </a:extLst>
          </p:cNvPr>
          <p:cNvSpPr txBox="1"/>
          <p:nvPr/>
        </p:nvSpPr>
        <p:spPr>
          <a:xfrm>
            <a:off x="11279587" y="-2249789"/>
            <a:ext cx="2391739" cy="307777"/>
          </a:xfrm>
          <a:prstGeom prst="rect">
            <a:avLst/>
          </a:prstGeom>
          <a:noFill/>
        </p:spPr>
        <p:txBody>
          <a:bodyPr wrap="square" rtlCol="0" anchor="ctr">
            <a:spAutoFit/>
          </a:bodyPr>
          <a:lstStyle/>
          <a:p>
            <a:pPr algn="ctr"/>
            <a:r>
              <a:rPr lang="en-US" sz="1400" b="1">
                <a:solidFill>
                  <a:schemeClr val="tx2"/>
                </a:solidFill>
                <a:cs typeface="Poppins" pitchFamily="2" charset="77"/>
              </a:rPr>
              <a:t>ENFORCEMENT</a:t>
            </a:r>
          </a:p>
        </p:txBody>
      </p:sp>
      <p:sp>
        <p:nvSpPr>
          <p:cNvPr id="98" name="Google Shape;675;p27">
            <a:extLst>
              <a:ext uri="{FF2B5EF4-FFF2-40B4-BE49-F238E27FC236}">
                <a16:creationId xmlns:a16="http://schemas.microsoft.com/office/drawing/2014/main" id="{93C9F698-E3D6-EC7C-0CCE-BE6084C148A8}"/>
              </a:ext>
            </a:extLst>
          </p:cNvPr>
          <p:cNvSpPr txBox="1"/>
          <p:nvPr/>
        </p:nvSpPr>
        <p:spPr>
          <a:xfrm>
            <a:off x="3633899" y="2465130"/>
            <a:ext cx="2884517" cy="460280"/>
          </a:xfrm>
          <a:prstGeom prst="rect">
            <a:avLst/>
          </a:prstGeom>
          <a:noFill/>
          <a:ln>
            <a:noFill/>
          </a:ln>
        </p:spPr>
        <p:txBody>
          <a:bodyPr spcFirstLastPara="1" wrap="square" lIns="91425" tIns="91425" rIns="91425" bIns="91425" anchor="ctr" anchorCtr="0">
            <a:noAutofit/>
          </a:bodyPr>
          <a:lstStyle/>
          <a:p>
            <a:pPr algn="ctr"/>
            <a:r>
              <a:rPr lang="en-US" sz="1400" b="1">
                <a:solidFill>
                  <a:srgbClr val="58595B"/>
                </a:solidFill>
                <a:ea typeface="Open Sans" panose="020B0606030504020204" pitchFamily="34" charset="0"/>
                <a:cs typeface="Open Sans" panose="020B0606030504020204" pitchFamily="34" charset="0"/>
                <a:sym typeface="Fira Sans Extra Condensed Medium"/>
              </a:rPr>
              <a:t>Database for</a:t>
            </a:r>
            <a:br>
              <a:rPr lang="en-US" sz="1400" b="1">
                <a:solidFill>
                  <a:srgbClr val="58595B"/>
                </a:solidFill>
                <a:ea typeface="Open Sans" panose="020B0606030504020204" pitchFamily="34" charset="0"/>
                <a:cs typeface="Open Sans" panose="020B0606030504020204" pitchFamily="34" charset="0"/>
                <a:sym typeface="Fira Sans Extra Condensed Medium"/>
              </a:rPr>
            </a:br>
            <a:r>
              <a:rPr lang="en-US" sz="1400" b="1">
                <a:solidFill>
                  <a:srgbClr val="58595B"/>
                </a:solidFill>
                <a:ea typeface="Open Sans" panose="020B0606030504020204" pitchFamily="34" charset="0"/>
                <a:cs typeface="Open Sans" panose="020B0606030504020204" pitchFamily="34" charset="0"/>
                <a:sym typeface="Fira Sans Extra Condensed Medium"/>
              </a:rPr>
              <a:t>High-Risk AI Systems</a:t>
            </a:r>
            <a:endParaRPr lang="hu-HU" sz="1400" b="1">
              <a:solidFill>
                <a:srgbClr val="58595B"/>
              </a:solidFill>
              <a:ea typeface="Open Sans" panose="020B0606030504020204" pitchFamily="34" charset="0"/>
              <a:cs typeface="Open Sans" panose="020B0606030504020204" pitchFamily="34" charset="0"/>
              <a:sym typeface="Fira Sans Extra Condensed Medium"/>
            </a:endParaRPr>
          </a:p>
        </p:txBody>
      </p:sp>
      <p:sp>
        <p:nvSpPr>
          <p:cNvPr id="107" name="Google Shape;675;p27">
            <a:extLst>
              <a:ext uri="{FF2B5EF4-FFF2-40B4-BE49-F238E27FC236}">
                <a16:creationId xmlns:a16="http://schemas.microsoft.com/office/drawing/2014/main" id="{103DA97E-3891-D99F-33F3-D2A2DA7D3783}"/>
              </a:ext>
            </a:extLst>
          </p:cNvPr>
          <p:cNvSpPr txBox="1"/>
          <p:nvPr/>
        </p:nvSpPr>
        <p:spPr>
          <a:xfrm>
            <a:off x="-4997344" y="395304"/>
            <a:ext cx="3669750" cy="1951792"/>
          </a:xfrm>
          <a:prstGeom prst="rect">
            <a:avLst/>
          </a:prstGeom>
          <a:noFill/>
          <a:ln>
            <a:noFill/>
          </a:ln>
        </p:spPr>
        <p:txBody>
          <a:bodyPr spcFirstLastPara="1" wrap="square" lIns="36000" tIns="36000" rIns="36000" bIns="36000" anchor="ctr" anchorCtr="0">
            <a:noAutofit/>
          </a:bodyPr>
          <a:lstStyle/>
          <a:p>
            <a:pPr>
              <a:spcAft>
                <a:spcPts val="600"/>
              </a:spcAft>
            </a:pPr>
            <a:r>
              <a:rPr lang="en-GB" sz="1400" b="1">
                <a:solidFill>
                  <a:srgbClr val="6D6E71"/>
                </a:solidFill>
                <a:ea typeface="Open Sans" panose="020B0606030504020204" pitchFamily="34" charset="0"/>
                <a:cs typeface="Open Sans" panose="020B0606030504020204" pitchFamily="34" charset="0"/>
                <a:sym typeface="Fira Sans Extra Condensed Medium"/>
              </a:rPr>
              <a:t>European Artificial Intelligence Board</a:t>
            </a:r>
          </a:p>
          <a:p>
            <a:r>
              <a:rPr lang="en-US" sz="1400">
                <a:solidFill>
                  <a:srgbClr val="6D6E71"/>
                </a:solidFill>
                <a:ea typeface="Open Sans" panose="020B0606030504020204" pitchFamily="34" charset="0"/>
                <a:cs typeface="Open Sans" panose="020B0606030504020204" pitchFamily="34" charset="0"/>
                <a:sym typeface="Fira Sans Extra Condensed Medium"/>
              </a:rPr>
              <a:t>The European Artificial Intelligence Board, composed of national supervisory authorities, the European Data Protection Supervisor, and other invited national authorities, provides advice and assistance to the Commission, ensuring effective cooperation, coordination, and consistent application of the regulation</a:t>
            </a:r>
            <a:endParaRPr lang="en-GB" sz="1400">
              <a:solidFill>
                <a:srgbClr val="6D6E71"/>
              </a:solidFill>
              <a:ea typeface="Open Sans" panose="020B0606030504020204" pitchFamily="34" charset="0"/>
              <a:cs typeface="Open Sans" panose="020B0606030504020204" pitchFamily="34" charset="0"/>
              <a:sym typeface="Fira Sans Extra Condensed Medium"/>
            </a:endParaRPr>
          </a:p>
        </p:txBody>
      </p:sp>
      <p:sp>
        <p:nvSpPr>
          <p:cNvPr id="110" name="Google Shape;675;p27">
            <a:extLst>
              <a:ext uri="{FF2B5EF4-FFF2-40B4-BE49-F238E27FC236}">
                <a16:creationId xmlns:a16="http://schemas.microsoft.com/office/drawing/2014/main" id="{25C5D1B6-2073-7C5D-5B67-A4CC4DF8F72C}"/>
              </a:ext>
            </a:extLst>
          </p:cNvPr>
          <p:cNvSpPr txBox="1"/>
          <p:nvPr/>
        </p:nvSpPr>
        <p:spPr>
          <a:xfrm>
            <a:off x="2022492" y="2465130"/>
            <a:ext cx="2101331" cy="460280"/>
          </a:xfrm>
          <a:prstGeom prst="rect">
            <a:avLst/>
          </a:prstGeom>
          <a:noFill/>
          <a:ln>
            <a:noFill/>
          </a:ln>
        </p:spPr>
        <p:txBody>
          <a:bodyPr spcFirstLastPara="1" wrap="square" lIns="91425" tIns="91425" rIns="91425" bIns="91425" anchor="ctr" anchorCtr="0">
            <a:noAutofit/>
          </a:bodyPr>
          <a:lstStyle/>
          <a:p>
            <a:pPr algn="ctr"/>
            <a:r>
              <a:rPr lang="en-GB" sz="1400" b="1">
                <a:solidFill>
                  <a:srgbClr val="60B3CE"/>
                </a:solidFill>
                <a:ea typeface="Open Sans" panose="020B0606030504020204" pitchFamily="34" charset="0"/>
                <a:cs typeface="Open Sans" panose="020B0606030504020204" pitchFamily="34" charset="0"/>
                <a:sym typeface="Fira Sans Extra Condensed Medium"/>
              </a:rPr>
              <a:t>National Competent Authorities</a:t>
            </a:r>
            <a:endParaRPr lang="hu-HU" sz="1400" b="1">
              <a:solidFill>
                <a:srgbClr val="60B3CE"/>
              </a:solidFill>
              <a:ea typeface="Open Sans" panose="020B0606030504020204" pitchFamily="34" charset="0"/>
              <a:cs typeface="Open Sans" panose="020B0606030504020204" pitchFamily="34" charset="0"/>
              <a:sym typeface="Fira Sans Extra Condensed Medium"/>
            </a:endParaRPr>
          </a:p>
        </p:txBody>
      </p:sp>
      <p:sp>
        <p:nvSpPr>
          <p:cNvPr id="113" name="Google Shape;675;p27">
            <a:extLst>
              <a:ext uri="{FF2B5EF4-FFF2-40B4-BE49-F238E27FC236}">
                <a16:creationId xmlns:a16="http://schemas.microsoft.com/office/drawing/2014/main" id="{74E395F5-2D7E-2B78-1080-10E0BD19A51C}"/>
              </a:ext>
            </a:extLst>
          </p:cNvPr>
          <p:cNvSpPr txBox="1"/>
          <p:nvPr/>
        </p:nvSpPr>
        <p:spPr>
          <a:xfrm>
            <a:off x="5620518" y="2465130"/>
            <a:ext cx="2884517" cy="460280"/>
          </a:xfrm>
          <a:prstGeom prst="rect">
            <a:avLst/>
          </a:prstGeom>
          <a:noFill/>
          <a:ln>
            <a:noFill/>
          </a:ln>
        </p:spPr>
        <p:txBody>
          <a:bodyPr spcFirstLastPara="1" wrap="square" lIns="91425" tIns="91425" rIns="91425" bIns="91425" anchor="ctr" anchorCtr="0">
            <a:noAutofit/>
          </a:bodyPr>
          <a:lstStyle/>
          <a:p>
            <a:pPr algn="ctr"/>
            <a:r>
              <a:rPr lang="en-GB" sz="1400" b="1">
                <a:ea typeface="Open Sans" panose="020B0606030504020204" pitchFamily="34" charset="0"/>
                <a:cs typeface="Open Sans" panose="020B0606030504020204" pitchFamily="34" charset="0"/>
                <a:sym typeface="Fira Sans Extra Condensed Medium"/>
              </a:rPr>
              <a:t>Post-Market</a:t>
            </a:r>
            <a:br>
              <a:rPr lang="en-GB" sz="1400" b="1">
                <a:ea typeface="Open Sans" panose="020B0606030504020204" pitchFamily="34" charset="0"/>
                <a:cs typeface="Open Sans" panose="020B0606030504020204" pitchFamily="34" charset="0"/>
                <a:sym typeface="Fira Sans Extra Condensed Medium"/>
              </a:rPr>
            </a:br>
            <a:r>
              <a:rPr lang="en-GB" sz="1400" b="1">
                <a:ea typeface="Open Sans" panose="020B0606030504020204" pitchFamily="34" charset="0"/>
                <a:cs typeface="Open Sans" panose="020B0606030504020204" pitchFamily="34" charset="0"/>
                <a:sym typeface="Fira Sans Extra Condensed Medium"/>
              </a:rPr>
              <a:t>Monitoring</a:t>
            </a:r>
            <a:endParaRPr lang="hu-HU" sz="1400" b="1">
              <a:ea typeface="Open Sans" panose="020B0606030504020204" pitchFamily="34" charset="0"/>
              <a:cs typeface="Open Sans" panose="020B0606030504020204" pitchFamily="34" charset="0"/>
              <a:sym typeface="Fira Sans Extra Condensed Medium"/>
            </a:endParaRPr>
          </a:p>
        </p:txBody>
      </p:sp>
      <p:sp>
        <p:nvSpPr>
          <p:cNvPr id="116" name="Google Shape;675;p27">
            <a:extLst>
              <a:ext uri="{FF2B5EF4-FFF2-40B4-BE49-F238E27FC236}">
                <a16:creationId xmlns:a16="http://schemas.microsoft.com/office/drawing/2014/main" id="{C74DB184-0EBA-AF81-CBA4-AA13DD600A35}"/>
              </a:ext>
            </a:extLst>
          </p:cNvPr>
          <p:cNvSpPr txBox="1"/>
          <p:nvPr/>
        </p:nvSpPr>
        <p:spPr>
          <a:xfrm>
            <a:off x="10018789" y="2465130"/>
            <a:ext cx="2173211" cy="460280"/>
          </a:xfrm>
          <a:prstGeom prst="rect">
            <a:avLst/>
          </a:prstGeom>
          <a:noFill/>
          <a:ln>
            <a:noFill/>
          </a:ln>
        </p:spPr>
        <p:txBody>
          <a:bodyPr spcFirstLastPara="1" wrap="square" lIns="91425" tIns="91425" rIns="91425" bIns="91425" anchor="ctr" anchorCtr="0">
            <a:noAutofit/>
          </a:bodyPr>
          <a:lstStyle/>
          <a:p>
            <a:pPr algn="ctr"/>
            <a:r>
              <a:rPr lang="en-GB" sz="1400" b="1">
                <a:solidFill>
                  <a:srgbClr val="ADD8E6"/>
                </a:solidFill>
                <a:ea typeface="Open Sans" panose="020B0606030504020204" pitchFamily="34" charset="0"/>
                <a:cs typeface="Open Sans" panose="020B0606030504020204" pitchFamily="34" charset="0"/>
                <a:sym typeface="Fira Sans Extra Condensed Medium"/>
              </a:rPr>
              <a:t>Market</a:t>
            </a:r>
            <a:br>
              <a:rPr lang="en-GB" sz="1400" b="1">
                <a:solidFill>
                  <a:srgbClr val="ADD8E6"/>
                </a:solidFill>
                <a:ea typeface="Open Sans" panose="020B0606030504020204" pitchFamily="34" charset="0"/>
                <a:cs typeface="Open Sans" panose="020B0606030504020204" pitchFamily="34" charset="0"/>
                <a:sym typeface="Fira Sans Extra Condensed Medium"/>
              </a:rPr>
            </a:br>
            <a:r>
              <a:rPr lang="en-GB" sz="1400" b="1">
                <a:solidFill>
                  <a:srgbClr val="ADD8E6"/>
                </a:solidFill>
                <a:ea typeface="Open Sans" panose="020B0606030504020204" pitchFamily="34" charset="0"/>
                <a:cs typeface="Open Sans" panose="020B0606030504020204" pitchFamily="34" charset="0"/>
                <a:sym typeface="Fira Sans Extra Condensed Medium"/>
              </a:rPr>
              <a:t>Surveillance</a:t>
            </a:r>
            <a:endParaRPr lang="hu-HU" sz="1400" b="1">
              <a:solidFill>
                <a:srgbClr val="ADD8E6"/>
              </a:solidFill>
              <a:ea typeface="Open Sans" panose="020B0606030504020204" pitchFamily="34" charset="0"/>
              <a:cs typeface="Open Sans" panose="020B0606030504020204" pitchFamily="34" charset="0"/>
              <a:sym typeface="Fira Sans Extra Condensed Medium"/>
            </a:endParaRPr>
          </a:p>
        </p:txBody>
      </p:sp>
      <p:sp>
        <p:nvSpPr>
          <p:cNvPr id="119" name="Google Shape;675;p27">
            <a:extLst>
              <a:ext uri="{FF2B5EF4-FFF2-40B4-BE49-F238E27FC236}">
                <a16:creationId xmlns:a16="http://schemas.microsoft.com/office/drawing/2014/main" id="{231E1516-107B-3AC8-EF1E-1E620DB36FFC}"/>
              </a:ext>
            </a:extLst>
          </p:cNvPr>
          <p:cNvSpPr txBox="1"/>
          <p:nvPr/>
        </p:nvSpPr>
        <p:spPr>
          <a:xfrm>
            <a:off x="8260759" y="2465130"/>
            <a:ext cx="1642798" cy="460280"/>
          </a:xfrm>
          <a:prstGeom prst="rect">
            <a:avLst/>
          </a:prstGeom>
          <a:noFill/>
          <a:ln>
            <a:noFill/>
          </a:ln>
        </p:spPr>
        <p:txBody>
          <a:bodyPr spcFirstLastPara="1" wrap="square" lIns="91425" tIns="91425" rIns="91425" bIns="91425" anchor="ctr" anchorCtr="0">
            <a:noAutofit/>
          </a:bodyPr>
          <a:lstStyle/>
          <a:p>
            <a:pPr algn="ctr"/>
            <a:r>
              <a:rPr lang="en-US" sz="1400" b="1">
                <a:solidFill>
                  <a:srgbClr val="BCBCBE"/>
                </a:solidFill>
                <a:ea typeface="Open Sans" panose="020B0606030504020204" pitchFamily="34" charset="0"/>
                <a:cs typeface="Open Sans" panose="020B0606030504020204" pitchFamily="34" charset="0"/>
                <a:sym typeface="Fira Sans Extra Condensed Medium"/>
              </a:rPr>
              <a:t>Sharing of information</a:t>
            </a:r>
            <a:endParaRPr lang="hu-HU" sz="1400" b="1">
              <a:solidFill>
                <a:srgbClr val="BCBCBE"/>
              </a:solidFill>
              <a:ea typeface="Open Sans" panose="020B0606030504020204" pitchFamily="34" charset="0"/>
              <a:cs typeface="Open Sans" panose="020B0606030504020204" pitchFamily="34" charset="0"/>
              <a:sym typeface="Fira Sans Extra Condensed Medium"/>
            </a:endParaRPr>
          </a:p>
        </p:txBody>
      </p:sp>
      <p:sp>
        <p:nvSpPr>
          <p:cNvPr id="138" name="TextBox 137">
            <a:extLst>
              <a:ext uri="{FF2B5EF4-FFF2-40B4-BE49-F238E27FC236}">
                <a16:creationId xmlns:a16="http://schemas.microsoft.com/office/drawing/2014/main" id="{B062633B-FB21-C05B-F980-E05923607C78}"/>
              </a:ext>
            </a:extLst>
          </p:cNvPr>
          <p:cNvSpPr txBox="1"/>
          <p:nvPr/>
        </p:nvSpPr>
        <p:spPr>
          <a:xfrm>
            <a:off x="131368" y="3078736"/>
            <a:ext cx="1816487" cy="2580450"/>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a:solidFill>
                  <a:schemeClr val="tx2"/>
                </a:solidFill>
              </a:rPr>
              <a:t>Offers </a:t>
            </a:r>
            <a:r>
              <a:rPr lang="en-US" sz="1200" b="1">
                <a:solidFill>
                  <a:schemeClr val="accent1"/>
                </a:solidFill>
              </a:rPr>
              <a:t>guidance and coordination</a:t>
            </a:r>
            <a:r>
              <a:rPr lang="en-US" sz="1200">
                <a:solidFill>
                  <a:schemeClr val="tx2"/>
                </a:solidFill>
              </a:rPr>
              <a:t> for national supervisors and Commission, ensuring rule consistency</a:t>
            </a:r>
          </a:p>
          <a:p>
            <a:pPr marL="171450" indent="-171450">
              <a:lnSpc>
                <a:spcPct val="110000"/>
              </a:lnSpc>
              <a:spcAft>
                <a:spcPts val="1200"/>
              </a:spcAft>
              <a:buFont typeface="Arial" panose="020B0604020202020204" pitchFamily="34" charset="0"/>
              <a:buChar char="•"/>
            </a:pPr>
            <a:r>
              <a:rPr lang="en-US" sz="1200">
                <a:solidFill>
                  <a:schemeClr val="tx2"/>
                </a:solidFill>
              </a:rPr>
              <a:t>Composed of national supervisors, European Supervisor, invited authorities, with rules, sub-groups, and Union collaboration</a:t>
            </a:r>
          </a:p>
        </p:txBody>
      </p:sp>
      <p:sp>
        <p:nvSpPr>
          <p:cNvPr id="140" name="TextBox 139">
            <a:extLst>
              <a:ext uri="{FF2B5EF4-FFF2-40B4-BE49-F238E27FC236}">
                <a16:creationId xmlns:a16="http://schemas.microsoft.com/office/drawing/2014/main" id="{511AF2FF-40A5-218D-BB02-EA53154B877E}"/>
              </a:ext>
            </a:extLst>
          </p:cNvPr>
          <p:cNvSpPr txBox="1"/>
          <p:nvPr/>
        </p:nvSpPr>
        <p:spPr>
          <a:xfrm>
            <a:off x="2184448" y="3078736"/>
            <a:ext cx="1816487" cy="2734338"/>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a:solidFill>
                  <a:schemeClr val="tx2"/>
                </a:solidFill>
              </a:rPr>
              <a:t>Ensures </a:t>
            </a:r>
            <a:r>
              <a:rPr lang="en-US" sz="1200" b="1">
                <a:solidFill>
                  <a:srgbClr val="60B3CE"/>
                </a:solidFill>
              </a:rPr>
              <a:t>regulation application </a:t>
            </a:r>
            <a:r>
              <a:rPr lang="en-US" sz="1200">
                <a:solidFill>
                  <a:schemeClr val="tx2"/>
                </a:solidFill>
              </a:rPr>
              <a:t>by each Member State</a:t>
            </a:r>
          </a:p>
          <a:p>
            <a:pPr marL="171450" indent="-171450">
              <a:lnSpc>
                <a:spcPct val="110000"/>
              </a:lnSpc>
              <a:spcAft>
                <a:spcPts val="1200"/>
              </a:spcAft>
              <a:buFont typeface="Arial" panose="020B0604020202020204" pitchFamily="34" charset="0"/>
              <a:buChar char="•"/>
            </a:pPr>
            <a:r>
              <a:rPr lang="en-US" sz="1200">
                <a:solidFill>
                  <a:schemeClr val="tx2"/>
                </a:solidFill>
              </a:rPr>
              <a:t>Assigns a national authority among competent ones, </a:t>
            </a:r>
            <a:r>
              <a:rPr lang="en-US" sz="1200" b="1">
                <a:solidFill>
                  <a:srgbClr val="60B3CE"/>
                </a:solidFill>
              </a:rPr>
              <a:t>supporting coordination</a:t>
            </a:r>
          </a:p>
          <a:p>
            <a:pPr marL="171450" indent="-171450">
              <a:lnSpc>
                <a:spcPct val="110000"/>
              </a:lnSpc>
              <a:spcAft>
                <a:spcPts val="1200"/>
              </a:spcAft>
              <a:buFont typeface="Arial" panose="020B0604020202020204" pitchFamily="34" charset="0"/>
              <a:buChar char="•"/>
            </a:pPr>
            <a:r>
              <a:rPr lang="en-US" sz="1200">
                <a:solidFill>
                  <a:schemeClr val="tx2"/>
                </a:solidFill>
              </a:rPr>
              <a:t>Provides </a:t>
            </a:r>
            <a:r>
              <a:rPr lang="en-US" sz="1200" b="1">
                <a:solidFill>
                  <a:srgbClr val="60B3CE"/>
                </a:solidFill>
              </a:rPr>
              <a:t>guidance, sets contact points</a:t>
            </a:r>
            <a:r>
              <a:rPr lang="en-US" sz="1200">
                <a:solidFill>
                  <a:schemeClr val="tx2"/>
                </a:solidFill>
              </a:rPr>
              <a:t>, and </a:t>
            </a:r>
            <a:r>
              <a:rPr lang="en-US" sz="1200" b="1">
                <a:solidFill>
                  <a:srgbClr val="60B3CE"/>
                </a:solidFill>
              </a:rPr>
              <a:t>reports</a:t>
            </a:r>
            <a:r>
              <a:rPr lang="en-US" sz="1200">
                <a:solidFill>
                  <a:schemeClr val="tx2"/>
                </a:solidFill>
              </a:rPr>
              <a:t> resources to the Commission</a:t>
            </a:r>
          </a:p>
        </p:txBody>
      </p:sp>
      <p:sp>
        <p:nvSpPr>
          <p:cNvPr id="141" name="TextBox 140">
            <a:extLst>
              <a:ext uri="{FF2B5EF4-FFF2-40B4-BE49-F238E27FC236}">
                <a16:creationId xmlns:a16="http://schemas.microsoft.com/office/drawing/2014/main" id="{054B7E3D-948F-28DA-FD85-5BE4645942DC}"/>
              </a:ext>
            </a:extLst>
          </p:cNvPr>
          <p:cNvSpPr txBox="1"/>
          <p:nvPr/>
        </p:nvSpPr>
        <p:spPr>
          <a:xfrm>
            <a:off x="8185332" y="3078736"/>
            <a:ext cx="1816487" cy="2124941"/>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a:solidFill>
                  <a:schemeClr val="tx2"/>
                </a:solidFill>
              </a:rPr>
              <a:t>Report </a:t>
            </a:r>
            <a:r>
              <a:rPr lang="en-US" sz="1200" b="1">
                <a:solidFill>
                  <a:schemeClr val="accent1"/>
                </a:solidFill>
              </a:rPr>
              <a:t>serious incidents </a:t>
            </a:r>
            <a:r>
              <a:rPr lang="en-US" sz="1200">
                <a:solidFill>
                  <a:schemeClr val="tx2"/>
                </a:solidFill>
              </a:rPr>
              <a:t>of high-risk AI to authorities</a:t>
            </a:r>
          </a:p>
          <a:p>
            <a:pPr marL="171450" indent="-171450">
              <a:lnSpc>
                <a:spcPct val="110000"/>
              </a:lnSpc>
              <a:spcAft>
                <a:spcPts val="1200"/>
              </a:spcAft>
              <a:buFont typeface="Arial" panose="020B0604020202020204" pitchFamily="34" charset="0"/>
              <a:buChar char="•"/>
            </a:pPr>
            <a:r>
              <a:rPr lang="en-US" sz="1200" b="1">
                <a:solidFill>
                  <a:schemeClr val="accent1"/>
                </a:solidFill>
              </a:rPr>
              <a:t>Authorities access </a:t>
            </a:r>
            <a:r>
              <a:rPr lang="en-US" sz="1200">
                <a:solidFill>
                  <a:schemeClr val="tx2"/>
                </a:solidFill>
              </a:rPr>
              <a:t>data, documentation, source code</a:t>
            </a:r>
          </a:p>
          <a:p>
            <a:pPr marL="171450" indent="-171450">
              <a:lnSpc>
                <a:spcPct val="110000"/>
              </a:lnSpc>
              <a:spcAft>
                <a:spcPts val="1200"/>
              </a:spcAft>
              <a:buFont typeface="Arial" panose="020B0604020202020204" pitchFamily="34" charset="0"/>
              <a:buChar char="•"/>
            </a:pPr>
            <a:r>
              <a:rPr lang="en-US" sz="1200" b="1">
                <a:solidFill>
                  <a:schemeClr val="accent1"/>
                </a:solidFill>
              </a:rPr>
              <a:t>Coordination</a:t>
            </a:r>
            <a:r>
              <a:rPr lang="en-US" sz="1200">
                <a:solidFill>
                  <a:schemeClr val="tx2"/>
                </a:solidFill>
              </a:rPr>
              <a:t> among authorities for information sharing</a:t>
            </a:r>
          </a:p>
        </p:txBody>
      </p:sp>
      <p:sp>
        <p:nvSpPr>
          <p:cNvPr id="142" name="TextBox 141">
            <a:extLst>
              <a:ext uri="{FF2B5EF4-FFF2-40B4-BE49-F238E27FC236}">
                <a16:creationId xmlns:a16="http://schemas.microsoft.com/office/drawing/2014/main" id="{C142A2D1-4E59-385D-D892-6B7C0FD8B004}"/>
              </a:ext>
            </a:extLst>
          </p:cNvPr>
          <p:cNvSpPr txBox="1"/>
          <p:nvPr/>
        </p:nvSpPr>
        <p:spPr>
          <a:xfrm>
            <a:off x="10238412" y="3078736"/>
            <a:ext cx="1816487" cy="2328073"/>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b="1">
                <a:solidFill>
                  <a:srgbClr val="ADD8E6"/>
                </a:solidFill>
              </a:rPr>
              <a:t>Procedures and measures </a:t>
            </a:r>
            <a:r>
              <a:rPr lang="en-US" sz="1200">
                <a:solidFill>
                  <a:schemeClr val="tx2"/>
                </a:solidFill>
              </a:rPr>
              <a:t>for non-compliant AI</a:t>
            </a:r>
          </a:p>
          <a:p>
            <a:pPr marL="171450" indent="-171450">
              <a:lnSpc>
                <a:spcPct val="110000"/>
              </a:lnSpc>
              <a:spcAft>
                <a:spcPts val="1200"/>
              </a:spcAft>
              <a:buFont typeface="Arial" panose="020B0604020202020204" pitchFamily="34" charset="0"/>
              <a:buChar char="•"/>
            </a:pPr>
            <a:r>
              <a:rPr lang="en-US" sz="1200">
                <a:solidFill>
                  <a:schemeClr val="tx2"/>
                </a:solidFill>
              </a:rPr>
              <a:t>Authorities act on </a:t>
            </a:r>
            <a:r>
              <a:rPr lang="en-US" sz="1200" b="1">
                <a:solidFill>
                  <a:srgbClr val="ADD8E6"/>
                </a:solidFill>
              </a:rPr>
              <a:t>non-compliance</a:t>
            </a:r>
            <a:r>
              <a:rPr lang="en-US" sz="1200">
                <a:solidFill>
                  <a:schemeClr val="tx2"/>
                </a:solidFill>
              </a:rPr>
              <a:t>, including AI withdrawal</a:t>
            </a:r>
          </a:p>
          <a:p>
            <a:pPr marL="171450" indent="-171450">
              <a:lnSpc>
                <a:spcPct val="110000"/>
              </a:lnSpc>
              <a:spcAft>
                <a:spcPts val="1200"/>
              </a:spcAft>
              <a:buFont typeface="Arial" panose="020B0604020202020204" pitchFamily="34" charset="0"/>
              <a:buChar char="•"/>
            </a:pPr>
            <a:r>
              <a:rPr lang="en-US" sz="1200">
                <a:solidFill>
                  <a:schemeClr val="tx2"/>
                </a:solidFill>
              </a:rPr>
              <a:t>Coordination for regulation </a:t>
            </a:r>
            <a:r>
              <a:rPr lang="en-US" sz="1200" b="1">
                <a:solidFill>
                  <a:srgbClr val="ADD8E6"/>
                </a:solidFill>
              </a:rPr>
              <a:t>enforcement and responsible AI use</a:t>
            </a:r>
          </a:p>
        </p:txBody>
      </p:sp>
      <p:sp>
        <p:nvSpPr>
          <p:cNvPr id="143" name="TextBox 142">
            <a:extLst>
              <a:ext uri="{FF2B5EF4-FFF2-40B4-BE49-F238E27FC236}">
                <a16:creationId xmlns:a16="http://schemas.microsoft.com/office/drawing/2014/main" id="{2FE7256F-E7EE-96C6-ED17-981EA084CF34}"/>
              </a:ext>
            </a:extLst>
          </p:cNvPr>
          <p:cNvSpPr txBox="1"/>
          <p:nvPr/>
        </p:nvSpPr>
        <p:spPr>
          <a:xfrm>
            <a:off x="4174899" y="3078736"/>
            <a:ext cx="1816487" cy="2838982"/>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a:solidFill>
                  <a:schemeClr val="tx2"/>
                </a:solidFill>
              </a:rPr>
              <a:t>Set up and maintained by the </a:t>
            </a:r>
            <a:r>
              <a:rPr lang="en-US" sz="1200" b="1">
                <a:solidFill>
                  <a:schemeClr val="tx2"/>
                </a:solidFill>
              </a:rPr>
              <a:t>EC with the Member States</a:t>
            </a:r>
          </a:p>
          <a:p>
            <a:pPr marL="171450" indent="-171450">
              <a:lnSpc>
                <a:spcPct val="110000"/>
              </a:lnSpc>
              <a:spcAft>
                <a:spcPts val="1200"/>
              </a:spcAft>
              <a:buFont typeface="Arial" panose="020B0604020202020204" pitchFamily="34" charset="0"/>
              <a:buChar char="•"/>
            </a:pPr>
            <a:r>
              <a:rPr lang="en-US" sz="1200">
                <a:solidFill>
                  <a:schemeClr val="tx2"/>
                </a:solidFill>
              </a:rPr>
              <a:t>Data on registered </a:t>
            </a:r>
            <a:r>
              <a:rPr lang="en-US" sz="1200" b="1">
                <a:solidFill>
                  <a:schemeClr val="tx2"/>
                </a:solidFill>
              </a:rPr>
              <a:t>high-risk</a:t>
            </a:r>
            <a:r>
              <a:rPr lang="en-US" sz="1200">
                <a:solidFill>
                  <a:schemeClr val="tx2"/>
                </a:solidFill>
              </a:rPr>
              <a:t> AI systems,</a:t>
            </a:r>
          </a:p>
          <a:p>
            <a:pPr marL="171450" indent="-171450">
              <a:lnSpc>
                <a:spcPct val="110000"/>
              </a:lnSpc>
              <a:spcAft>
                <a:spcPts val="1200"/>
              </a:spcAft>
              <a:buFont typeface="Arial" panose="020B0604020202020204" pitchFamily="34" charset="0"/>
              <a:buChar char="•"/>
            </a:pPr>
            <a:r>
              <a:rPr lang="en-US" sz="1200">
                <a:solidFill>
                  <a:schemeClr val="tx2"/>
                </a:solidFill>
              </a:rPr>
              <a:t>Includes necessary </a:t>
            </a:r>
            <a:r>
              <a:rPr lang="en-US" sz="1200" b="1">
                <a:solidFill>
                  <a:schemeClr val="tx2"/>
                </a:solidFill>
              </a:rPr>
              <a:t>personal data</a:t>
            </a:r>
          </a:p>
          <a:p>
            <a:pPr marL="171450" indent="-171450">
              <a:lnSpc>
                <a:spcPct val="110000"/>
              </a:lnSpc>
              <a:spcAft>
                <a:spcPts val="1200"/>
              </a:spcAft>
              <a:buFont typeface="Arial" panose="020B0604020202020204" pitchFamily="34" charset="0"/>
              <a:buChar char="•"/>
            </a:pPr>
            <a:r>
              <a:rPr lang="en-US" sz="1200">
                <a:solidFill>
                  <a:schemeClr val="tx2"/>
                </a:solidFill>
              </a:rPr>
              <a:t>Enhancing</a:t>
            </a:r>
            <a:r>
              <a:rPr lang="en-US" sz="1200" b="1">
                <a:solidFill>
                  <a:srgbClr val="58595B"/>
                </a:solidFill>
              </a:rPr>
              <a:t> transparency and oversight</a:t>
            </a:r>
            <a:endParaRPr lang="en-US" sz="1200" b="1">
              <a:solidFill>
                <a:schemeClr val="tx2"/>
              </a:solidFill>
            </a:endParaRPr>
          </a:p>
          <a:p>
            <a:pPr>
              <a:lnSpc>
                <a:spcPct val="110000"/>
              </a:lnSpc>
              <a:spcAft>
                <a:spcPts val="1200"/>
              </a:spcAft>
            </a:pPr>
            <a:endParaRPr lang="en-US" sz="1200">
              <a:solidFill>
                <a:schemeClr val="tx2"/>
              </a:solidFill>
            </a:endParaRPr>
          </a:p>
        </p:txBody>
      </p:sp>
      <p:sp>
        <p:nvSpPr>
          <p:cNvPr id="144" name="TextBox 143">
            <a:extLst>
              <a:ext uri="{FF2B5EF4-FFF2-40B4-BE49-F238E27FC236}">
                <a16:creationId xmlns:a16="http://schemas.microsoft.com/office/drawing/2014/main" id="{7BBC6A4A-78B8-4461-4335-47159964A1B9}"/>
              </a:ext>
            </a:extLst>
          </p:cNvPr>
          <p:cNvSpPr txBox="1"/>
          <p:nvPr/>
        </p:nvSpPr>
        <p:spPr>
          <a:xfrm>
            <a:off x="6227979" y="3078736"/>
            <a:ext cx="1816487" cy="2328073"/>
          </a:xfrm>
          <a:prstGeom prst="rect">
            <a:avLst/>
          </a:prstGeom>
          <a:noFill/>
        </p:spPr>
        <p:txBody>
          <a:bodyPr wrap="square" lIns="0" tIns="0" rIns="0" bIns="0">
            <a:spAutoFit/>
          </a:bodyPr>
          <a:lstStyle/>
          <a:p>
            <a:pPr marL="171450" indent="-171450">
              <a:lnSpc>
                <a:spcPct val="110000"/>
              </a:lnSpc>
              <a:spcAft>
                <a:spcPts val="1200"/>
              </a:spcAft>
              <a:buFont typeface="Arial" panose="020B0604020202020204" pitchFamily="34" charset="0"/>
              <a:buChar char="•"/>
            </a:pPr>
            <a:r>
              <a:rPr lang="en-US" sz="1200">
                <a:solidFill>
                  <a:schemeClr val="tx2"/>
                </a:solidFill>
              </a:rPr>
              <a:t>Providers set systems for </a:t>
            </a:r>
            <a:r>
              <a:rPr lang="en-US" sz="1200" b="1"/>
              <a:t>monitoring high-risk AI performance</a:t>
            </a:r>
          </a:p>
          <a:p>
            <a:pPr marL="171450" indent="-171450">
              <a:lnSpc>
                <a:spcPct val="110000"/>
              </a:lnSpc>
              <a:spcAft>
                <a:spcPts val="1200"/>
              </a:spcAft>
              <a:buFont typeface="Arial" panose="020B0604020202020204" pitchFamily="34" charset="0"/>
              <a:buChar char="•"/>
            </a:pPr>
            <a:r>
              <a:rPr lang="en-US" sz="1200">
                <a:solidFill>
                  <a:schemeClr val="tx2"/>
                </a:solidFill>
              </a:rPr>
              <a:t>Active </a:t>
            </a:r>
            <a:r>
              <a:rPr lang="en-US" sz="1200" b="1"/>
              <a:t>data collection </a:t>
            </a:r>
            <a:r>
              <a:rPr lang="en-US" sz="1200">
                <a:solidFill>
                  <a:schemeClr val="tx2"/>
                </a:solidFill>
              </a:rPr>
              <a:t>and analysis from users and relevant sources</a:t>
            </a:r>
          </a:p>
          <a:p>
            <a:pPr marL="171450" indent="-171450">
              <a:lnSpc>
                <a:spcPct val="110000"/>
              </a:lnSpc>
              <a:spcAft>
                <a:spcPts val="1200"/>
              </a:spcAft>
              <a:buFont typeface="Arial" panose="020B0604020202020204" pitchFamily="34" charset="0"/>
              <a:buChar char="•"/>
            </a:pPr>
            <a:r>
              <a:rPr lang="en-US" sz="1200">
                <a:solidFill>
                  <a:schemeClr val="tx2"/>
                </a:solidFill>
              </a:rPr>
              <a:t>Constant evaluation of </a:t>
            </a:r>
            <a:r>
              <a:rPr lang="en-US" sz="1200" b="1"/>
              <a:t>AI compliance </a:t>
            </a:r>
            <a:r>
              <a:rPr lang="en-US" sz="1200">
                <a:solidFill>
                  <a:schemeClr val="tx2"/>
                </a:solidFill>
              </a:rPr>
              <a:t>with regulations</a:t>
            </a:r>
          </a:p>
        </p:txBody>
      </p:sp>
      <p:sp>
        <p:nvSpPr>
          <p:cNvPr id="157" name="Google Shape;645;p27">
            <a:extLst>
              <a:ext uri="{FF2B5EF4-FFF2-40B4-BE49-F238E27FC236}">
                <a16:creationId xmlns:a16="http://schemas.microsoft.com/office/drawing/2014/main" id="{1F9D327F-0AF2-A5A2-C9C5-09FB5CAF51E2}"/>
              </a:ext>
            </a:extLst>
          </p:cNvPr>
          <p:cNvSpPr/>
          <p:nvPr/>
        </p:nvSpPr>
        <p:spPr>
          <a:xfrm rot="18894830">
            <a:off x="507997" y="1260825"/>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rgbClr val="BBBBB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sp>
        <p:nvSpPr>
          <p:cNvPr id="158" name="Google Shape;645;p27">
            <a:extLst>
              <a:ext uri="{FF2B5EF4-FFF2-40B4-BE49-F238E27FC236}">
                <a16:creationId xmlns:a16="http://schemas.microsoft.com/office/drawing/2014/main" id="{4B697940-4535-DEA6-6C81-FCE1367393E8}"/>
              </a:ext>
            </a:extLst>
          </p:cNvPr>
          <p:cNvSpPr/>
          <p:nvPr/>
        </p:nvSpPr>
        <p:spPr>
          <a:xfrm rot="18894830">
            <a:off x="2510076" y="1260826"/>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rgbClr val="60B3CE"/>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sp>
        <p:nvSpPr>
          <p:cNvPr id="159" name="Google Shape;645;p27">
            <a:extLst>
              <a:ext uri="{FF2B5EF4-FFF2-40B4-BE49-F238E27FC236}">
                <a16:creationId xmlns:a16="http://schemas.microsoft.com/office/drawing/2014/main" id="{4B144D66-0ECF-424A-4B70-CC1047F29374}"/>
              </a:ext>
            </a:extLst>
          </p:cNvPr>
          <p:cNvSpPr/>
          <p:nvPr/>
        </p:nvSpPr>
        <p:spPr>
          <a:xfrm rot="18894830">
            <a:off x="4494391" y="1260825"/>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rgbClr val="58595B"/>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sp>
        <p:nvSpPr>
          <p:cNvPr id="160" name="Google Shape;645;p27">
            <a:extLst>
              <a:ext uri="{FF2B5EF4-FFF2-40B4-BE49-F238E27FC236}">
                <a16:creationId xmlns:a16="http://schemas.microsoft.com/office/drawing/2014/main" id="{7B03A815-FFBD-3EC2-3021-3E0E491541A5}"/>
              </a:ext>
            </a:extLst>
          </p:cNvPr>
          <p:cNvSpPr/>
          <p:nvPr/>
        </p:nvSpPr>
        <p:spPr>
          <a:xfrm rot="18894830">
            <a:off x="6452862" y="1260825"/>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chemeClr val="tx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sp>
        <p:nvSpPr>
          <p:cNvPr id="161" name="Google Shape;645;p27">
            <a:extLst>
              <a:ext uri="{FF2B5EF4-FFF2-40B4-BE49-F238E27FC236}">
                <a16:creationId xmlns:a16="http://schemas.microsoft.com/office/drawing/2014/main" id="{A2F85D03-57B8-5F58-97B3-AF0E093CA093}"/>
              </a:ext>
            </a:extLst>
          </p:cNvPr>
          <p:cNvSpPr/>
          <p:nvPr/>
        </p:nvSpPr>
        <p:spPr>
          <a:xfrm rot="18894830">
            <a:off x="8412284" y="1260824"/>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rgbClr val="BCBCBE"/>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sp>
        <p:nvSpPr>
          <p:cNvPr id="162" name="Google Shape;645;p27">
            <a:extLst>
              <a:ext uri="{FF2B5EF4-FFF2-40B4-BE49-F238E27FC236}">
                <a16:creationId xmlns:a16="http://schemas.microsoft.com/office/drawing/2014/main" id="{0AF34B29-9B7B-AC14-0AF6-21CD0A8580D2}"/>
              </a:ext>
            </a:extLst>
          </p:cNvPr>
          <p:cNvSpPr/>
          <p:nvPr/>
        </p:nvSpPr>
        <p:spPr>
          <a:xfrm rot="18894830">
            <a:off x="10516645" y="1260825"/>
            <a:ext cx="1177498" cy="1172612"/>
          </a:xfrm>
          <a:custGeom>
            <a:avLst/>
            <a:gdLst>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5067 w 45131"/>
              <a:gd name="connsiteY16" fmla="*/ 6337 h 45134"/>
              <a:gd name="connsiteX17" fmla="*/ 33203 w 45131"/>
              <a:gd name="connsiteY17" fmla="*/ 9021 h 45134"/>
              <a:gd name="connsiteX18" fmla="*/ 32567 w 45131"/>
              <a:gd name="connsiteY18" fmla="*/ 8754 h 45134"/>
              <a:gd name="connsiteX19" fmla="*/ 24697 w 45131"/>
              <a:gd name="connsiteY19" fmla="*/ 884 h 45134"/>
              <a:gd name="connsiteX20" fmla="*/ 22566 w 45131"/>
              <a:gd name="connsiteY20"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5746 w 45131"/>
              <a:gd name="connsiteY15" fmla="*/ 5290 h 45134"/>
              <a:gd name="connsiteX16" fmla="*/ 33203 w 45131"/>
              <a:gd name="connsiteY16" fmla="*/ 9021 h 45134"/>
              <a:gd name="connsiteX17" fmla="*/ 32567 w 45131"/>
              <a:gd name="connsiteY17" fmla="*/ 8754 h 45134"/>
              <a:gd name="connsiteX18" fmla="*/ 24697 w 45131"/>
              <a:gd name="connsiteY18" fmla="*/ 884 h 45134"/>
              <a:gd name="connsiteX19" fmla="*/ 22566 w 45131"/>
              <a:gd name="connsiteY19"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7799 w 45131"/>
              <a:gd name="connsiteY14" fmla="*/ 4436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40223 w 45131"/>
              <a:gd name="connsiteY13" fmla="*/ 5730 h 45134"/>
              <a:gd name="connsiteX14" fmla="*/ 38021 w 45131"/>
              <a:gd name="connsiteY14" fmla="*/ 4288 h 45134"/>
              <a:gd name="connsiteX15" fmla="*/ 33203 w 45131"/>
              <a:gd name="connsiteY15" fmla="*/ 9021 h 45134"/>
              <a:gd name="connsiteX16" fmla="*/ 32567 w 45131"/>
              <a:gd name="connsiteY16" fmla="*/ 8754 h 45134"/>
              <a:gd name="connsiteX17" fmla="*/ 24697 w 45131"/>
              <a:gd name="connsiteY17" fmla="*/ 884 h 45134"/>
              <a:gd name="connsiteX18" fmla="*/ 22566 w 45131"/>
              <a:gd name="connsiteY18"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40104 w 45131"/>
              <a:gd name="connsiteY12" fmla="*/ 9100 h 45134"/>
              <a:gd name="connsiteX13" fmla="*/ 38021 w 45131"/>
              <a:gd name="connsiteY13" fmla="*/ 4288 h 45134"/>
              <a:gd name="connsiteX14" fmla="*/ 33203 w 45131"/>
              <a:gd name="connsiteY14" fmla="*/ 9021 h 45134"/>
              <a:gd name="connsiteX15" fmla="*/ 32567 w 45131"/>
              <a:gd name="connsiteY15" fmla="*/ 8754 h 45134"/>
              <a:gd name="connsiteX16" fmla="*/ 24697 w 45131"/>
              <a:gd name="connsiteY16" fmla="*/ 884 h 45134"/>
              <a:gd name="connsiteX17" fmla="*/ 22566 w 45131"/>
              <a:gd name="connsiteY17"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830 w 45131"/>
              <a:gd name="connsiteY11" fmla="*/ 10052 h 45134"/>
              <a:gd name="connsiteX12" fmla="*/ 38021 w 45131"/>
              <a:gd name="connsiteY12" fmla="*/ 4288 h 45134"/>
              <a:gd name="connsiteX13" fmla="*/ 33203 w 45131"/>
              <a:gd name="connsiteY13" fmla="*/ 9021 h 45134"/>
              <a:gd name="connsiteX14" fmla="*/ 32567 w 45131"/>
              <a:gd name="connsiteY14" fmla="*/ 8754 h 45134"/>
              <a:gd name="connsiteX15" fmla="*/ 24697 w 45131"/>
              <a:gd name="connsiteY15" fmla="*/ 884 h 45134"/>
              <a:gd name="connsiteX16" fmla="*/ 22566 w 45131"/>
              <a:gd name="connsiteY16"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8021 w 45131"/>
              <a:gd name="connsiteY11" fmla="*/ 4288 h 45134"/>
              <a:gd name="connsiteX12" fmla="*/ 33203 w 45131"/>
              <a:gd name="connsiteY12" fmla="*/ 9021 h 45134"/>
              <a:gd name="connsiteX13" fmla="*/ 32567 w 45131"/>
              <a:gd name="connsiteY13" fmla="*/ 8754 h 45134"/>
              <a:gd name="connsiteX14" fmla="*/ 24697 w 45131"/>
              <a:gd name="connsiteY14" fmla="*/ 884 h 45134"/>
              <a:gd name="connsiteX15" fmla="*/ 22566 w 45131"/>
              <a:gd name="connsiteY15"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6556 w 45131"/>
              <a:gd name="connsiteY10" fmla="*/ 11171 h 45134"/>
              <a:gd name="connsiteX11" fmla="*/ 33203 w 45131"/>
              <a:gd name="connsiteY11" fmla="*/ 9021 h 45134"/>
              <a:gd name="connsiteX12" fmla="*/ 32567 w 45131"/>
              <a:gd name="connsiteY12" fmla="*/ 8754 h 45134"/>
              <a:gd name="connsiteX13" fmla="*/ 24697 w 45131"/>
              <a:gd name="connsiteY13" fmla="*/ 884 h 45134"/>
              <a:gd name="connsiteX14" fmla="*/ 22566 w 45131"/>
              <a:gd name="connsiteY14"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3203 w 45131"/>
              <a:gd name="connsiteY10" fmla="*/ 9021 h 45134"/>
              <a:gd name="connsiteX11" fmla="*/ 32567 w 45131"/>
              <a:gd name="connsiteY11" fmla="*/ 8754 h 45134"/>
              <a:gd name="connsiteX12" fmla="*/ 24697 w 45131"/>
              <a:gd name="connsiteY12" fmla="*/ 884 h 45134"/>
              <a:gd name="connsiteX13" fmla="*/ 22566 w 45131"/>
              <a:gd name="connsiteY13" fmla="*/ 0 h 45134"/>
              <a:gd name="connsiteX0" fmla="*/ 22566 w 45131"/>
              <a:gd name="connsiteY0" fmla="*/ 0 h 45134"/>
              <a:gd name="connsiteX1" fmla="*/ 20435 w 45131"/>
              <a:gd name="connsiteY1" fmla="*/ 884 h 45134"/>
              <a:gd name="connsiteX2" fmla="*/ 885 w 45131"/>
              <a:gd name="connsiteY2" fmla="*/ 20446 h 45134"/>
              <a:gd name="connsiteX3" fmla="*/ 885 w 45131"/>
              <a:gd name="connsiteY3" fmla="*/ 24697 h 45134"/>
              <a:gd name="connsiteX4" fmla="*/ 20435 w 45131"/>
              <a:gd name="connsiteY4" fmla="*/ 44259 h 45134"/>
              <a:gd name="connsiteX5" fmla="*/ 22566 w 45131"/>
              <a:gd name="connsiteY5" fmla="*/ 45134 h 45134"/>
              <a:gd name="connsiteX6" fmla="*/ 24697 w 45131"/>
              <a:gd name="connsiteY6" fmla="*/ 44259 h 45134"/>
              <a:gd name="connsiteX7" fmla="*/ 44247 w 45131"/>
              <a:gd name="connsiteY7" fmla="*/ 24697 h 45134"/>
              <a:gd name="connsiteX8" fmla="*/ 44247 w 45131"/>
              <a:gd name="connsiteY8" fmla="*/ 20446 h 45134"/>
              <a:gd name="connsiteX9" fmla="*/ 36389 w 45131"/>
              <a:gd name="connsiteY9" fmla="*/ 12576 h 45134"/>
              <a:gd name="connsiteX10" fmla="*/ 32567 w 45131"/>
              <a:gd name="connsiteY10" fmla="*/ 8754 h 45134"/>
              <a:gd name="connsiteX11" fmla="*/ 24697 w 45131"/>
              <a:gd name="connsiteY11" fmla="*/ 884 h 45134"/>
              <a:gd name="connsiteX12" fmla="*/ 22566 w 45131"/>
              <a:gd name="connsiteY12" fmla="*/ 0 h 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31" h="45134" extrusionOk="0">
                <a:moveTo>
                  <a:pt x="22566" y="0"/>
                </a:moveTo>
                <a:cubicBezTo>
                  <a:pt x="21795" y="0"/>
                  <a:pt x="21024" y="295"/>
                  <a:pt x="20435" y="884"/>
                </a:cubicBezTo>
                <a:lnTo>
                  <a:pt x="885" y="20446"/>
                </a:lnTo>
                <a:cubicBezTo>
                  <a:pt x="-294" y="21613"/>
                  <a:pt x="-294" y="23518"/>
                  <a:pt x="885" y="24697"/>
                </a:cubicBezTo>
                <a:lnTo>
                  <a:pt x="20435" y="44259"/>
                </a:lnTo>
                <a:cubicBezTo>
                  <a:pt x="21024" y="44842"/>
                  <a:pt x="21795" y="45134"/>
                  <a:pt x="22566" y="45134"/>
                </a:cubicBezTo>
                <a:cubicBezTo>
                  <a:pt x="23337" y="45134"/>
                  <a:pt x="24108" y="44842"/>
                  <a:pt x="24697" y="44259"/>
                </a:cubicBezTo>
                <a:lnTo>
                  <a:pt x="44247" y="24697"/>
                </a:lnTo>
                <a:cubicBezTo>
                  <a:pt x="45426" y="23518"/>
                  <a:pt x="45426" y="21613"/>
                  <a:pt x="44247" y="20446"/>
                </a:cubicBezTo>
                <a:lnTo>
                  <a:pt x="36389" y="12576"/>
                </a:lnTo>
                <a:lnTo>
                  <a:pt x="32567" y="8754"/>
                </a:lnTo>
                <a:lnTo>
                  <a:pt x="24697" y="884"/>
                </a:lnTo>
                <a:cubicBezTo>
                  <a:pt x="24108" y="295"/>
                  <a:pt x="23337" y="0"/>
                  <a:pt x="22566" y="0"/>
                </a:cubicBezTo>
                <a:close/>
              </a:path>
            </a:pathLst>
          </a:custGeom>
          <a:solidFill>
            <a:srgbClr val="ADD8E6"/>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latin typeface="Open Sans" panose="020B0606030504020204" pitchFamily="34" charset="0"/>
              <a:ea typeface="Open Sans" panose="020B0606030504020204" pitchFamily="34" charset="0"/>
              <a:cs typeface="Open Sans" panose="020B0606030504020204" pitchFamily="34" charset="0"/>
            </a:endParaRPr>
          </a:p>
        </p:txBody>
      </p:sp>
      <p:pic>
        <p:nvPicPr>
          <p:cNvPr id="146" name="Picture 145" descr="A picture containing black, darkness&#10;&#10;Description automatically generated">
            <a:extLst>
              <a:ext uri="{FF2B5EF4-FFF2-40B4-BE49-F238E27FC236}">
                <a16:creationId xmlns:a16="http://schemas.microsoft.com/office/drawing/2014/main" id="{2D6E1EB7-2B5A-B3FB-C28C-13701B9E5B3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36617" y="1457161"/>
            <a:ext cx="720000" cy="720000"/>
          </a:xfrm>
          <a:prstGeom prst="rect">
            <a:avLst/>
          </a:prstGeom>
        </p:spPr>
      </p:pic>
      <p:pic>
        <p:nvPicPr>
          <p:cNvPr id="148" name="Picture 147" descr="A picture containing black, darkness&#10;&#10;Description automatically generated">
            <a:extLst>
              <a:ext uri="{FF2B5EF4-FFF2-40B4-BE49-F238E27FC236}">
                <a16:creationId xmlns:a16="http://schemas.microsoft.com/office/drawing/2014/main" id="{0952BA16-7420-C51B-3167-CC034FF7F23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26691" y="1473394"/>
            <a:ext cx="720000" cy="720000"/>
          </a:xfrm>
          <a:prstGeom prst="rect">
            <a:avLst/>
          </a:prstGeom>
        </p:spPr>
      </p:pic>
      <p:pic>
        <p:nvPicPr>
          <p:cNvPr id="150" name="Picture 149" descr="A picture containing black, darkness&#10;&#10;Description automatically generated">
            <a:extLst>
              <a:ext uri="{FF2B5EF4-FFF2-40B4-BE49-F238E27FC236}">
                <a16:creationId xmlns:a16="http://schemas.microsoft.com/office/drawing/2014/main" id="{E4E4F86C-91B8-4505-C8EE-96E8EFA43D4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691521" y="1461023"/>
            <a:ext cx="720000" cy="720000"/>
          </a:xfrm>
          <a:prstGeom prst="rect">
            <a:avLst/>
          </a:prstGeom>
        </p:spPr>
      </p:pic>
      <p:pic>
        <p:nvPicPr>
          <p:cNvPr id="152" name="Picture 151" descr="A picture containing black, darkness&#10;&#10;Description automatically generated">
            <a:extLst>
              <a:ext uri="{FF2B5EF4-FFF2-40B4-BE49-F238E27FC236}">
                <a16:creationId xmlns:a16="http://schemas.microsoft.com/office/drawing/2014/main" id="{29708D6F-E906-0DB0-CDC4-9C753E3112FB}"/>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02776" y="1509056"/>
            <a:ext cx="720000" cy="720000"/>
          </a:xfrm>
          <a:prstGeom prst="rect">
            <a:avLst/>
          </a:prstGeom>
        </p:spPr>
      </p:pic>
      <p:pic>
        <p:nvPicPr>
          <p:cNvPr id="154" name="Picture 153" descr="A picture containing black, darkness&#10;&#10;Description automatically generated">
            <a:extLst>
              <a:ext uri="{FF2B5EF4-FFF2-40B4-BE49-F238E27FC236}">
                <a16:creationId xmlns:a16="http://schemas.microsoft.com/office/drawing/2014/main" id="{EEBFCEE2-F35E-C910-128E-27913955B2CE}"/>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61255" y="1464491"/>
            <a:ext cx="720000" cy="720000"/>
          </a:xfrm>
          <a:prstGeom prst="rect">
            <a:avLst/>
          </a:prstGeom>
        </p:spPr>
      </p:pic>
      <p:pic>
        <p:nvPicPr>
          <p:cNvPr id="155" name="Kép 5">
            <a:extLst>
              <a:ext uri="{FF2B5EF4-FFF2-40B4-BE49-F238E27FC236}">
                <a16:creationId xmlns:a16="http://schemas.microsoft.com/office/drawing/2014/main" id="{80F62868-2251-D331-C897-A87D13D80C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81256" y="1442150"/>
            <a:ext cx="720000" cy="720000"/>
          </a:xfrm>
          <a:prstGeom prst="rect">
            <a:avLst/>
          </a:prstGeom>
        </p:spPr>
      </p:pic>
      <p:pic>
        <p:nvPicPr>
          <p:cNvPr id="48" name="Picture 47">
            <a:extLst>
              <a:ext uri="{FF2B5EF4-FFF2-40B4-BE49-F238E27FC236}">
                <a16:creationId xmlns:a16="http://schemas.microsoft.com/office/drawing/2014/main" id="{8BA0DB8C-91B9-2B86-87E6-573E2231F717}"/>
              </a:ext>
            </a:extLst>
          </p:cNvPr>
          <p:cNvPicPr>
            <a:picLocks noChangeAspect="1"/>
          </p:cNvPicPr>
          <p:nvPr/>
        </p:nvPicPr>
        <p:blipFill>
          <a:blip r:embed="rId15"/>
          <a:stretch>
            <a:fillRect/>
          </a:stretch>
        </p:blipFill>
        <p:spPr>
          <a:xfrm>
            <a:off x="3772800" y="36000"/>
            <a:ext cx="1387150" cy="810949"/>
          </a:xfrm>
          <a:prstGeom prst="rect">
            <a:avLst/>
          </a:prstGeom>
        </p:spPr>
      </p:pic>
    </p:spTree>
    <p:extLst>
      <p:ext uri="{BB962C8B-B14F-4D97-AF65-F5344CB8AC3E}">
        <p14:creationId xmlns:p14="http://schemas.microsoft.com/office/powerpoint/2010/main" val="375770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D2B98-621A-86DE-9101-821CF5E916F3}"/>
              </a:ext>
            </a:extLst>
          </p:cNvPr>
          <p:cNvSpPr>
            <a:spLocks noGrp="1"/>
          </p:cNvSpPr>
          <p:nvPr>
            <p:ph type="title"/>
          </p:nvPr>
        </p:nvSpPr>
        <p:spPr>
          <a:xfrm>
            <a:off x="3648075" y="1"/>
            <a:ext cx="8212999" cy="918780"/>
          </a:xfrm>
        </p:spPr>
        <p:txBody>
          <a:bodyPr anchor="ctr">
            <a:normAutofit/>
          </a:bodyPr>
          <a:lstStyle/>
          <a:p>
            <a:r>
              <a:rPr lang="en-GB">
                <a:ea typeface="Open Sans"/>
                <a:cs typeface="Open Sans"/>
              </a:rPr>
              <a:t>A strategic action plan to seize the AI opportunity and navigate your business towards regulatory compliance with the AI Act</a:t>
            </a:r>
            <a:endParaRPr lang="en-GB"/>
          </a:p>
        </p:txBody>
      </p:sp>
      <p:sp>
        <p:nvSpPr>
          <p:cNvPr id="3" name="Content Placeholder 2">
            <a:extLst>
              <a:ext uri="{FF2B5EF4-FFF2-40B4-BE49-F238E27FC236}">
                <a16:creationId xmlns:a16="http://schemas.microsoft.com/office/drawing/2014/main" id="{0133B20B-9856-9578-7122-993B6CBD135F}"/>
              </a:ext>
            </a:extLst>
          </p:cNvPr>
          <p:cNvSpPr>
            <a:spLocks noGrp="1"/>
          </p:cNvSpPr>
          <p:nvPr>
            <p:ph idx="1"/>
          </p:nvPr>
        </p:nvSpPr>
        <p:spPr>
          <a:xfrm>
            <a:off x="12860784" y="2735855"/>
            <a:ext cx="11464032" cy="5079408"/>
          </a:xfrm>
        </p:spPr>
        <p:txBody>
          <a:bodyPr/>
          <a:lstStyle/>
          <a:p>
            <a:pPr algn="l"/>
            <a:r>
              <a:rPr lang="en-US" b="1" i="0">
                <a:effectLst/>
                <a:latin typeface="var(--mdc-font-family-default-secondary)"/>
              </a:rPr>
              <a:t>1. Get smart on AI-related technologies and trends</a:t>
            </a:r>
          </a:p>
          <a:p>
            <a:r>
              <a:rPr lang="en-US" b="1" i="0">
                <a:effectLst/>
                <a:latin typeface="var(--mdc-font-family-default-secondary)"/>
              </a:rPr>
              <a:t>2. Develop and begin implementation of a coherent strategic plan</a:t>
            </a:r>
          </a:p>
          <a:p>
            <a:r>
              <a:rPr lang="en-US" b="1" i="0">
                <a:effectLst/>
                <a:latin typeface="var(--mdc-font-family-default-secondary)"/>
              </a:rPr>
              <a:t>3. Create and execute a comprehensive data strategy</a:t>
            </a:r>
          </a:p>
          <a:p>
            <a:r>
              <a:rPr lang="en-US" b="1" i="0">
                <a:effectLst/>
                <a:latin typeface="var(--mdc-font-family-default-secondary)"/>
              </a:rPr>
              <a:t>4. Create the right talent and technology infrastructure</a:t>
            </a:r>
          </a:p>
          <a:p>
            <a:r>
              <a:rPr lang="en-US">
                <a:hlinkClick r:id="rId4"/>
              </a:rPr>
              <a:t>Insurance 2030—The impact of AI on the future of insurance | McKinsey</a:t>
            </a:r>
            <a:br>
              <a:rPr lang="en-US"/>
            </a:br>
            <a:endParaRPr lang="en-GB"/>
          </a:p>
        </p:txBody>
      </p:sp>
      <p:sp>
        <p:nvSpPr>
          <p:cNvPr id="4" name="Slide Number Placeholder 3">
            <a:extLst>
              <a:ext uri="{FF2B5EF4-FFF2-40B4-BE49-F238E27FC236}">
                <a16:creationId xmlns:a16="http://schemas.microsoft.com/office/drawing/2014/main" id="{FF08FC84-1061-9CE6-4D2B-1E927A8225B9}"/>
              </a:ext>
            </a:extLst>
          </p:cNvPr>
          <p:cNvSpPr>
            <a:spLocks noGrp="1"/>
          </p:cNvSpPr>
          <p:nvPr>
            <p:ph type="sldNum" sz="quarter" idx="12"/>
          </p:nvPr>
        </p:nvSpPr>
        <p:spPr/>
        <p:txBody>
          <a:bodyPr/>
          <a:lstStyle/>
          <a:p>
            <a:fld id="{176DD4EC-FA55-45CE-8BB9-EF8129236C33}" type="slidenum">
              <a:rPr lang="en-NL" smtClean="0"/>
              <a:pPr/>
              <a:t>16</a:t>
            </a:fld>
            <a:endParaRPr lang="en-NL"/>
          </a:p>
        </p:txBody>
      </p:sp>
      <p:pic>
        <p:nvPicPr>
          <p:cNvPr id="6" name="Picture 5">
            <a:extLst>
              <a:ext uri="{FF2B5EF4-FFF2-40B4-BE49-F238E27FC236}">
                <a16:creationId xmlns:a16="http://schemas.microsoft.com/office/drawing/2014/main" id="{275C06CB-9006-55EC-1104-DA0801382865}"/>
              </a:ext>
            </a:extLst>
          </p:cNvPr>
          <p:cNvPicPr>
            <a:picLocks noChangeAspect="1"/>
          </p:cNvPicPr>
          <p:nvPr/>
        </p:nvPicPr>
        <p:blipFill>
          <a:blip r:embed="rId5"/>
          <a:stretch>
            <a:fillRect/>
          </a:stretch>
        </p:blipFill>
        <p:spPr>
          <a:xfrm>
            <a:off x="-285750" y="7084418"/>
            <a:ext cx="11841014" cy="6858000"/>
          </a:xfrm>
          <a:prstGeom prst="rect">
            <a:avLst/>
          </a:prstGeom>
        </p:spPr>
      </p:pic>
      <p:sp>
        <p:nvSpPr>
          <p:cNvPr id="7" name="TextBox 6">
            <a:extLst>
              <a:ext uri="{FF2B5EF4-FFF2-40B4-BE49-F238E27FC236}">
                <a16:creationId xmlns:a16="http://schemas.microsoft.com/office/drawing/2014/main" id="{8468B81F-DE31-FDAE-F086-224A74CEE4C5}"/>
              </a:ext>
            </a:extLst>
          </p:cNvPr>
          <p:cNvSpPr txBox="1"/>
          <p:nvPr/>
        </p:nvSpPr>
        <p:spPr>
          <a:xfrm>
            <a:off x="13086347" y="8242422"/>
            <a:ext cx="6093994" cy="2585323"/>
          </a:xfrm>
          <a:prstGeom prst="rect">
            <a:avLst/>
          </a:prstGeom>
          <a:noFill/>
        </p:spPr>
        <p:txBody>
          <a:bodyPr wrap="square">
            <a:spAutoFit/>
          </a:bodyPr>
          <a:lstStyle/>
          <a:p>
            <a:r>
              <a:rPr lang="en-GB" sz="1800">
                <a:solidFill>
                  <a:srgbClr val="525252"/>
                </a:solidFill>
              </a:rPr>
              <a:t>Companies should </a:t>
            </a:r>
            <a:r>
              <a:rPr lang="en-GB" sz="1800" b="1">
                <a:solidFill>
                  <a:srgbClr val="525252"/>
                </a:solidFill>
              </a:rPr>
              <a:t>evaluate their AI systems </a:t>
            </a:r>
            <a:r>
              <a:rPr lang="en-GB" sz="1800">
                <a:solidFill>
                  <a:srgbClr val="525252"/>
                </a:solidFill>
              </a:rPr>
              <a:t>to determine which ones are likely to be categorized as high-risk and perform a </a:t>
            </a:r>
            <a:r>
              <a:rPr lang="en-GB" sz="1800" b="1">
                <a:solidFill>
                  <a:srgbClr val="525252"/>
                </a:solidFill>
              </a:rPr>
              <a:t>preliminary gap analysis to assess compliance with the essential </a:t>
            </a:r>
            <a:r>
              <a:rPr lang="en-GB" sz="1800">
                <a:solidFill>
                  <a:srgbClr val="525252"/>
                </a:solidFill>
              </a:rPr>
              <a:t>requirements outlined in the Act. </a:t>
            </a:r>
          </a:p>
          <a:p>
            <a:endParaRPr lang="en-GB" sz="1800">
              <a:solidFill>
                <a:srgbClr val="525252"/>
              </a:solidFill>
            </a:endParaRPr>
          </a:p>
          <a:p>
            <a:r>
              <a:rPr lang="en-GB" sz="1800">
                <a:solidFill>
                  <a:srgbClr val="525252"/>
                </a:solidFill>
              </a:rPr>
              <a:t>Both providers and users of high-risk AI systems are obligated to adhere to the legislation before and after employing such systems.</a:t>
            </a:r>
          </a:p>
        </p:txBody>
      </p:sp>
      <p:sp>
        <p:nvSpPr>
          <p:cNvPr id="37" name="Shape 61666">
            <a:extLst>
              <a:ext uri="{FF2B5EF4-FFF2-40B4-BE49-F238E27FC236}">
                <a16:creationId xmlns:a16="http://schemas.microsoft.com/office/drawing/2014/main" id="{FB17F36A-CEF7-6503-0330-90F92B3A59C6}"/>
              </a:ext>
            </a:extLst>
          </p:cNvPr>
          <p:cNvSpPr/>
          <p:nvPr/>
        </p:nvSpPr>
        <p:spPr>
          <a:xfrm>
            <a:off x="-12407493" y="-2102870"/>
            <a:ext cx="3224472" cy="1518914"/>
          </a:xfrm>
          <a:prstGeom prst="roundRect">
            <a:avLst>
              <a:gd name="adj" fmla="val 9057"/>
            </a:avLst>
          </a:prstGeom>
          <a:solidFill>
            <a:schemeClr val="tx2"/>
          </a:solidFill>
          <a:ln w="12700" cap="flat">
            <a:noFill/>
            <a:miter lim="400000"/>
          </a:ln>
          <a:effectLst/>
        </p:spPr>
        <p:txBody>
          <a:bodyPr wrap="square" lIns="0" tIns="0" rIns="0" bIns="0" numCol="1" anchor="t">
            <a:noAutofit/>
          </a:bodyPr>
          <a:lstStyle/>
          <a:p>
            <a:endParaRPr lang="en-US" sz="1200">
              <a:latin typeface="+mj-lt"/>
            </a:endParaRPr>
          </a:p>
        </p:txBody>
      </p:sp>
      <p:sp>
        <p:nvSpPr>
          <p:cNvPr id="38" name="Shape 61667">
            <a:extLst>
              <a:ext uri="{FF2B5EF4-FFF2-40B4-BE49-F238E27FC236}">
                <a16:creationId xmlns:a16="http://schemas.microsoft.com/office/drawing/2014/main" id="{97D8B852-F969-1D58-6942-E64D463FCFEA}"/>
              </a:ext>
            </a:extLst>
          </p:cNvPr>
          <p:cNvSpPr/>
          <p:nvPr/>
        </p:nvSpPr>
        <p:spPr>
          <a:xfrm>
            <a:off x="-9318639" y="-2102870"/>
            <a:ext cx="2931886" cy="1518914"/>
          </a:xfrm>
          <a:prstGeom prst="rect">
            <a:avLst/>
          </a:prstGeom>
          <a:solidFill>
            <a:schemeClr val="accent3">
              <a:lumMod val="60000"/>
              <a:lumOff val="40000"/>
            </a:schemeClr>
          </a:solidFill>
          <a:ln w="12700" cap="flat">
            <a:noFill/>
            <a:miter lim="400000"/>
          </a:ln>
          <a:effectLst/>
        </p:spPr>
        <p:txBody>
          <a:bodyPr wrap="square" lIns="0" tIns="0" rIns="0" bIns="0" numCol="1" anchor="t">
            <a:noAutofit/>
          </a:bodyPr>
          <a:lstStyle/>
          <a:p>
            <a:endParaRPr sz="1200">
              <a:latin typeface="+mj-lt"/>
            </a:endParaRPr>
          </a:p>
        </p:txBody>
      </p:sp>
      <p:sp>
        <p:nvSpPr>
          <p:cNvPr id="39" name="Shape 61668">
            <a:extLst>
              <a:ext uri="{FF2B5EF4-FFF2-40B4-BE49-F238E27FC236}">
                <a16:creationId xmlns:a16="http://schemas.microsoft.com/office/drawing/2014/main" id="{178FE414-046B-08BE-5A2B-134718FFD46B}"/>
              </a:ext>
            </a:extLst>
          </p:cNvPr>
          <p:cNvSpPr/>
          <p:nvPr/>
        </p:nvSpPr>
        <p:spPr>
          <a:xfrm>
            <a:off x="-6409002" y="-2102768"/>
            <a:ext cx="2931886" cy="1518914"/>
          </a:xfrm>
          <a:prstGeom prst="rect">
            <a:avLst/>
          </a:prstGeom>
          <a:solidFill>
            <a:schemeClr val="accent2"/>
          </a:solidFill>
          <a:ln w="12700" cap="flat">
            <a:noFill/>
            <a:miter lim="400000"/>
          </a:ln>
          <a:effectLst/>
        </p:spPr>
        <p:txBody>
          <a:bodyPr wrap="square" lIns="0" tIns="0" rIns="0" bIns="0" numCol="1" anchor="t">
            <a:noAutofit/>
          </a:bodyPr>
          <a:lstStyle/>
          <a:p>
            <a:endParaRPr sz="1200">
              <a:latin typeface="+mj-lt"/>
            </a:endParaRPr>
          </a:p>
        </p:txBody>
      </p:sp>
      <p:sp>
        <p:nvSpPr>
          <p:cNvPr id="40" name="Shape 61669">
            <a:extLst>
              <a:ext uri="{FF2B5EF4-FFF2-40B4-BE49-F238E27FC236}">
                <a16:creationId xmlns:a16="http://schemas.microsoft.com/office/drawing/2014/main" id="{33C5ACEA-4914-E47D-E084-10B6E9170B89}"/>
              </a:ext>
            </a:extLst>
          </p:cNvPr>
          <p:cNvSpPr/>
          <p:nvPr/>
        </p:nvSpPr>
        <p:spPr>
          <a:xfrm>
            <a:off x="-3488618" y="-2102870"/>
            <a:ext cx="2373270" cy="22769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409"/>
                </a:lnTo>
                <a:lnTo>
                  <a:pt x="11134" y="14409"/>
                </a:lnTo>
                <a:lnTo>
                  <a:pt x="11134" y="21600"/>
                </a:lnTo>
                <a:lnTo>
                  <a:pt x="21600" y="21600"/>
                </a:lnTo>
                <a:lnTo>
                  <a:pt x="21600" y="12198"/>
                </a:lnTo>
                <a:lnTo>
                  <a:pt x="21600" y="2202"/>
                </a:lnTo>
                <a:cubicBezTo>
                  <a:pt x="21600" y="1886"/>
                  <a:pt x="21600" y="1647"/>
                  <a:pt x="21590" y="1445"/>
                </a:cubicBezTo>
                <a:cubicBezTo>
                  <a:pt x="21580" y="1244"/>
                  <a:pt x="21561" y="1080"/>
                  <a:pt x="21521" y="910"/>
                </a:cubicBezTo>
                <a:cubicBezTo>
                  <a:pt x="21472" y="723"/>
                  <a:pt x="21395" y="556"/>
                  <a:pt x="21296" y="419"/>
                </a:cubicBezTo>
                <a:cubicBezTo>
                  <a:pt x="21196" y="282"/>
                  <a:pt x="21075" y="176"/>
                  <a:pt x="20939" y="108"/>
                </a:cubicBezTo>
                <a:cubicBezTo>
                  <a:pt x="20816" y="54"/>
                  <a:pt x="20697" y="27"/>
                  <a:pt x="20550" y="14"/>
                </a:cubicBezTo>
                <a:cubicBezTo>
                  <a:pt x="20403" y="0"/>
                  <a:pt x="20227" y="0"/>
                  <a:pt x="19994" y="0"/>
                </a:cubicBezTo>
                <a:lnTo>
                  <a:pt x="12733" y="0"/>
                </a:lnTo>
                <a:lnTo>
                  <a:pt x="0" y="0"/>
                </a:lnTo>
                <a:close/>
              </a:path>
            </a:pathLst>
          </a:custGeom>
          <a:solidFill>
            <a:schemeClr val="accent1">
              <a:lumMod val="40000"/>
              <a:lumOff val="60000"/>
            </a:schemeClr>
          </a:solidFill>
          <a:ln w="12700" cap="flat">
            <a:noFill/>
            <a:miter lim="400000"/>
          </a:ln>
          <a:effectLst/>
        </p:spPr>
        <p:txBody>
          <a:bodyPr wrap="square" lIns="0" tIns="0" rIns="0" bIns="0" numCol="1" anchor="t">
            <a:noAutofit/>
          </a:bodyPr>
          <a:lstStyle/>
          <a:p>
            <a:endParaRPr sz="1200">
              <a:latin typeface="+mj-lt"/>
            </a:endParaRPr>
          </a:p>
        </p:txBody>
      </p:sp>
      <p:sp>
        <p:nvSpPr>
          <p:cNvPr id="41" name="Shape 61670">
            <a:extLst>
              <a:ext uri="{FF2B5EF4-FFF2-40B4-BE49-F238E27FC236}">
                <a16:creationId xmlns:a16="http://schemas.microsoft.com/office/drawing/2014/main" id="{E2679B2A-A1A6-D8FC-678E-104322B28278}"/>
              </a:ext>
            </a:extLst>
          </p:cNvPr>
          <p:cNvSpPr/>
          <p:nvPr/>
        </p:nvSpPr>
        <p:spPr>
          <a:xfrm>
            <a:off x="-3488618" y="171229"/>
            <a:ext cx="2373270" cy="2287864"/>
          </a:xfrm>
          <a:custGeom>
            <a:avLst/>
            <a:gdLst/>
            <a:ahLst/>
            <a:cxnLst>
              <a:cxn ang="0">
                <a:pos x="wd2" y="hd2"/>
              </a:cxn>
              <a:cxn ang="5400000">
                <a:pos x="wd2" y="hd2"/>
              </a:cxn>
              <a:cxn ang="10800000">
                <a:pos x="wd2" y="hd2"/>
              </a:cxn>
              <a:cxn ang="16200000">
                <a:pos x="wd2" y="hd2"/>
              </a:cxn>
            </a:cxnLst>
            <a:rect l="0" t="0" r="r" b="b"/>
            <a:pathLst>
              <a:path w="21600" h="21600" extrusionOk="0">
                <a:moveTo>
                  <a:pt x="11134" y="0"/>
                </a:moveTo>
                <a:lnTo>
                  <a:pt x="11134" y="7260"/>
                </a:lnTo>
                <a:lnTo>
                  <a:pt x="0" y="7260"/>
                </a:lnTo>
                <a:lnTo>
                  <a:pt x="0" y="21600"/>
                </a:lnTo>
                <a:lnTo>
                  <a:pt x="19994" y="21600"/>
                </a:lnTo>
                <a:lnTo>
                  <a:pt x="20001" y="21600"/>
                </a:lnTo>
                <a:cubicBezTo>
                  <a:pt x="20231" y="21600"/>
                  <a:pt x="20404" y="21600"/>
                  <a:pt x="20550" y="21586"/>
                </a:cubicBezTo>
                <a:cubicBezTo>
                  <a:pt x="20696" y="21573"/>
                  <a:pt x="20816" y="21546"/>
                  <a:pt x="20939" y="21492"/>
                </a:cubicBezTo>
                <a:cubicBezTo>
                  <a:pt x="21075" y="21425"/>
                  <a:pt x="21196" y="21319"/>
                  <a:pt x="21296" y="21183"/>
                </a:cubicBezTo>
                <a:cubicBezTo>
                  <a:pt x="21395" y="21047"/>
                  <a:pt x="21472" y="20880"/>
                  <a:pt x="21521" y="20695"/>
                </a:cubicBezTo>
                <a:cubicBezTo>
                  <a:pt x="21561" y="20525"/>
                  <a:pt x="21580" y="20362"/>
                  <a:pt x="21590" y="20161"/>
                </a:cubicBezTo>
                <a:cubicBezTo>
                  <a:pt x="21600" y="19961"/>
                  <a:pt x="21600" y="19723"/>
                  <a:pt x="21600" y="19409"/>
                </a:cubicBezTo>
                <a:lnTo>
                  <a:pt x="21600" y="19261"/>
                </a:lnTo>
                <a:lnTo>
                  <a:pt x="21600" y="19252"/>
                </a:lnTo>
                <a:lnTo>
                  <a:pt x="21600" y="9460"/>
                </a:lnTo>
                <a:lnTo>
                  <a:pt x="21600" y="0"/>
                </a:lnTo>
                <a:lnTo>
                  <a:pt x="11134" y="0"/>
                </a:lnTo>
                <a:close/>
              </a:path>
            </a:pathLst>
          </a:custGeom>
          <a:solidFill>
            <a:schemeClr val="accent3"/>
          </a:solidFill>
          <a:ln w="12700" cap="flat">
            <a:noFill/>
            <a:miter lim="400000"/>
          </a:ln>
          <a:effectLst/>
        </p:spPr>
        <p:txBody>
          <a:bodyPr wrap="square" lIns="0" tIns="0" rIns="0" bIns="0" numCol="1" anchor="t">
            <a:noAutofit/>
          </a:bodyPr>
          <a:lstStyle/>
          <a:p>
            <a:endParaRPr sz="1200">
              <a:latin typeface="+mj-lt"/>
            </a:endParaRPr>
          </a:p>
        </p:txBody>
      </p:sp>
      <p:sp>
        <p:nvSpPr>
          <p:cNvPr id="42" name="Shape 61671">
            <a:extLst>
              <a:ext uri="{FF2B5EF4-FFF2-40B4-BE49-F238E27FC236}">
                <a16:creationId xmlns:a16="http://schemas.microsoft.com/office/drawing/2014/main" id="{8FAB5BE5-21E5-5EE7-BBB3-D9F4D1F3F8D7}"/>
              </a:ext>
            </a:extLst>
          </p:cNvPr>
          <p:cNvSpPr/>
          <p:nvPr/>
        </p:nvSpPr>
        <p:spPr>
          <a:xfrm>
            <a:off x="-6420503" y="940257"/>
            <a:ext cx="2931886" cy="1518914"/>
          </a:xfrm>
          <a:prstGeom prst="rect">
            <a:avLst/>
          </a:prstGeom>
          <a:solidFill>
            <a:schemeClr val="tx2">
              <a:lumMod val="40000"/>
              <a:lumOff val="60000"/>
            </a:schemeClr>
          </a:solidFill>
          <a:ln w="12700" cap="flat">
            <a:noFill/>
            <a:miter lim="400000"/>
          </a:ln>
          <a:effectLst/>
        </p:spPr>
        <p:txBody>
          <a:bodyPr wrap="square" lIns="0" tIns="0" rIns="0" bIns="0" numCol="1" anchor="t">
            <a:noAutofit/>
          </a:bodyPr>
          <a:lstStyle/>
          <a:p>
            <a:endParaRPr sz="1200">
              <a:latin typeface="+mj-lt"/>
            </a:endParaRPr>
          </a:p>
        </p:txBody>
      </p:sp>
      <p:sp>
        <p:nvSpPr>
          <p:cNvPr id="44" name="Shape 61673">
            <a:extLst>
              <a:ext uri="{FF2B5EF4-FFF2-40B4-BE49-F238E27FC236}">
                <a16:creationId xmlns:a16="http://schemas.microsoft.com/office/drawing/2014/main" id="{B72E0634-5BAE-82F2-7C84-CF62802C74FB}"/>
              </a:ext>
            </a:extLst>
          </p:cNvPr>
          <p:cNvSpPr/>
          <p:nvPr/>
        </p:nvSpPr>
        <p:spPr>
          <a:xfrm rot="10800000">
            <a:off x="-12407494" y="939878"/>
            <a:ext cx="3224472" cy="2287863"/>
          </a:xfrm>
          <a:custGeom>
            <a:avLst/>
            <a:gdLst/>
            <a:ahLst/>
            <a:cxnLst>
              <a:cxn ang="0">
                <a:pos x="wd2" y="hd2"/>
              </a:cxn>
              <a:cxn ang="5400000">
                <a:pos x="wd2" y="hd2"/>
              </a:cxn>
              <a:cxn ang="10800000">
                <a:pos x="wd2" y="hd2"/>
              </a:cxn>
              <a:cxn ang="16200000">
                <a:pos x="wd2" y="hd2"/>
              </a:cxn>
            </a:cxnLst>
            <a:rect l="0" t="0" r="r" b="b"/>
            <a:pathLst>
              <a:path w="21600" h="21600" extrusionOk="0">
                <a:moveTo>
                  <a:pt x="11134" y="0"/>
                </a:moveTo>
                <a:lnTo>
                  <a:pt x="11134" y="7260"/>
                </a:lnTo>
                <a:lnTo>
                  <a:pt x="0" y="7260"/>
                </a:lnTo>
                <a:lnTo>
                  <a:pt x="0" y="21600"/>
                </a:lnTo>
                <a:lnTo>
                  <a:pt x="19994" y="21600"/>
                </a:lnTo>
                <a:lnTo>
                  <a:pt x="20001" y="21600"/>
                </a:lnTo>
                <a:cubicBezTo>
                  <a:pt x="20231" y="21600"/>
                  <a:pt x="20404" y="21600"/>
                  <a:pt x="20550" y="21586"/>
                </a:cubicBezTo>
                <a:cubicBezTo>
                  <a:pt x="20696" y="21573"/>
                  <a:pt x="20816" y="21546"/>
                  <a:pt x="20939" y="21492"/>
                </a:cubicBezTo>
                <a:cubicBezTo>
                  <a:pt x="21075" y="21425"/>
                  <a:pt x="21196" y="21319"/>
                  <a:pt x="21296" y="21183"/>
                </a:cubicBezTo>
                <a:cubicBezTo>
                  <a:pt x="21395" y="21047"/>
                  <a:pt x="21472" y="20880"/>
                  <a:pt x="21521" y="20695"/>
                </a:cubicBezTo>
                <a:cubicBezTo>
                  <a:pt x="21561" y="20525"/>
                  <a:pt x="21580" y="20362"/>
                  <a:pt x="21590" y="20161"/>
                </a:cubicBezTo>
                <a:cubicBezTo>
                  <a:pt x="21600" y="19961"/>
                  <a:pt x="21600" y="19723"/>
                  <a:pt x="21600" y="19409"/>
                </a:cubicBezTo>
                <a:lnTo>
                  <a:pt x="21600" y="19265"/>
                </a:lnTo>
                <a:lnTo>
                  <a:pt x="21600" y="19256"/>
                </a:lnTo>
                <a:lnTo>
                  <a:pt x="21600" y="9460"/>
                </a:lnTo>
                <a:lnTo>
                  <a:pt x="21600" y="0"/>
                </a:lnTo>
                <a:lnTo>
                  <a:pt x="11134" y="0"/>
                </a:lnTo>
                <a:close/>
              </a:path>
            </a:pathLst>
          </a:custGeom>
          <a:solidFill>
            <a:schemeClr val="accent2"/>
          </a:solidFill>
          <a:ln w="12700" cap="flat">
            <a:noFill/>
            <a:miter lim="400000"/>
          </a:ln>
          <a:effectLst/>
        </p:spPr>
        <p:txBody>
          <a:bodyPr wrap="square" lIns="0" tIns="0" rIns="0" bIns="0" numCol="1" anchor="t">
            <a:noAutofit/>
          </a:bodyPr>
          <a:lstStyle/>
          <a:p>
            <a:endParaRPr sz="1200">
              <a:latin typeface="+mj-lt"/>
            </a:endParaRPr>
          </a:p>
        </p:txBody>
      </p:sp>
      <p:sp>
        <p:nvSpPr>
          <p:cNvPr id="43" name="Shape 61672">
            <a:extLst>
              <a:ext uri="{FF2B5EF4-FFF2-40B4-BE49-F238E27FC236}">
                <a16:creationId xmlns:a16="http://schemas.microsoft.com/office/drawing/2014/main" id="{4F67C05E-04A9-5A82-66C6-08FD78897EB9}"/>
              </a:ext>
            </a:extLst>
          </p:cNvPr>
          <p:cNvSpPr/>
          <p:nvPr/>
        </p:nvSpPr>
        <p:spPr>
          <a:xfrm>
            <a:off x="-9318640" y="939882"/>
            <a:ext cx="2931886" cy="1518914"/>
          </a:xfrm>
          <a:prstGeom prst="rect">
            <a:avLst/>
          </a:prstGeom>
          <a:solidFill>
            <a:schemeClr val="accent2">
              <a:lumMod val="50000"/>
            </a:schemeClr>
          </a:solidFill>
          <a:ln w="12700" cap="flat">
            <a:noFill/>
            <a:miter lim="400000"/>
          </a:ln>
          <a:effectLst/>
        </p:spPr>
        <p:txBody>
          <a:bodyPr wrap="square" lIns="0" tIns="0" rIns="0" bIns="0" numCol="1" anchor="t">
            <a:noAutofit/>
          </a:bodyPr>
          <a:lstStyle/>
          <a:p>
            <a:endParaRPr sz="1200">
              <a:latin typeface="+mj-lt"/>
            </a:endParaRPr>
          </a:p>
        </p:txBody>
      </p:sp>
      <p:sp>
        <p:nvSpPr>
          <p:cNvPr id="1031" name="TextBox 1030">
            <a:extLst>
              <a:ext uri="{FF2B5EF4-FFF2-40B4-BE49-F238E27FC236}">
                <a16:creationId xmlns:a16="http://schemas.microsoft.com/office/drawing/2014/main" id="{AB1280A2-CB75-FD6C-8023-8DD44FD71BA4}"/>
              </a:ext>
            </a:extLst>
          </p:cNvPr>
          <p:cNvSpPr txBox="1"/>
          <p:nvPr/>
        </p:nvSpPr>
        <p:spPr>
          <a:xfrm>
            <a:off x="-11501446" y="-1966661"/>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2" name="TextBox 1031">
            <a:extLst>
              <a:ext uri="{FF2B5EF4-FFF2-40B4-BE49-F238E27FC236}">
                <a16:creationId xmlns:a16="http://schemas.microsoft.com/office/drawing/2014/main" id="{DD3468F8-E7FB-3FEC-7AC2-9A67797B24E6}"/>
              </a:ext>
            </a:extLst>
          </p:cNvPr>
          <p:cNvSpPr txBox="1"/>
          <p:nvPr/>
        </p:nvSpPr>
        <p:spPr>
          <a:xfrm>
            <a:off x="-8538177" y="-1966661"/>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Strategic Planning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3" name="TextBox 1032">
            <a:extLst>
              <a:ext uri="{FF2B5EF4-FFF2-40B4-BE49-F238E27FC236}">
                <a16:creationId xmlns:a16="http://schemas.microsoft.com/office/drawing/2014/main" id="{FF9799E8-E4C9-4191-3F43-3F9B250C2334}"/>
              </a:ext>
            </a:extLst>
          </p:cNvPr>
          <p:cNvSpPr txBox="1"/>
          <p:nvPr/>
        </p:nvSpPr>
        <p:spPr>
          <a:xfrm>
            <a:off x="-5617793" y="-1966661"/>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Data Strategy </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4" name="TextBox 1033">
            <a:extLst>
              <a:ext uri="{FF2B5EF4-FFF2-40B4-BE49-F238E27FC236}">
                <a16:creationId xmlns:a16="http://schemas.microsoft.com/office/drawing/2014/main" id="{0E1EC2EA-B79F-F96F-C43B-BE9A891E124E}"/>
              </a:ext>
            </a:extLst>
          </p:cNvPr>
          <p:cNvSpPr txBox="1"/>
          <p:nvPr/>
        </p:nvSpPr>
        <p:spPr>
          <a:xfrm>
            <a:off x="-3297899" y="-1972397"/>
            <a:ext cx="2266949" cy="1061829"/>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5" name="TextBox 1034">
            <a:extLst>
              <a:ext uri="{FF2B5EF4-FFF2-40B4-BE49-F238E27FC236}">
                <a16:creationId xmlns:a16="http://schemas.microsoft.com/office/drawing/2014/main" id="{4C07BC56-4981-2218-25F5-443F1FF4A9C0}"/>
              </a:ext>
            </a:extLst>
          </p:cNvPr>
          <p:cNvSpPr txBox="1"/>
          <p:nvPr/>
        </p:nvSpPr>
        <p:spPr>
          <a:xfrm>
            <a:off x="-2197535" y="177137"/>
            <a:ext cx="1134835" cy="2231380"/>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6" name="TextBox 1035">
            <a:extLst>
              <a:ext uri="{FF2B5EF4-FFF2-40B4-BE49-F238E27FC236}">
                <a16:creationId xmlns:a16="http://schemas.microsoft.com/office/drawing/2014/main" id="{140579AD-2FF1-1CAC-25EB-0B248E5AA732}"/>
              </a:ext>
            </a:extLst>
          </p:cNvPr>
          <p:cNvSpPr txBox="1"/>
          <p:nvPr/>
        </p:nvSpPr>
        <p:spPr>
          <a:xfrm>
            <a:off x="-11501446" y="1034158"/>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7" name="TextBox 1036">
            <a:extLst>
              <a:ext uri="{FF2B5EF4-FFF2-40B4-BE49-F238E27FC236}">
                <a16:creationId xmlns:a16="http://schemas.microsoft.com/office/drawing/2014/main" id="{A48B1F2D-D92A-A941-263D-868B63BA0D69}"/>
              </a:ext>
            </a:extLst>
          </p:cNvPr>
          <p:cNvSpPr txBox="1"/>
          <p:nvPr/>
        </p:nvSpPr>
        <p:spPr>
          <a:xfrm>
            <a:off x="-8538177" y="1034158"/>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38" name="TextBox 1037">
            <a:extLst>
              <a:ext uri="{FF2B5EF4-FFF2-40B4-BE49-F238E27FC236}">
                <a16:creationId xmlns:a16="http://schemas.microsoft.com/office/drawing/2014/main" id="{82701623-8136-BB45-A927-975C318BC21D}"/>
              </a:ext>
            </a:extLst>
          </p:cNvPr>
          <p:cNvSpPr txBox="1"/>
          <p:nvPr/>
        </p:nvSpPr>
        <p:spPr>
          <a:xfrm>
            <a:off x="-5617793" y="1034158"/>
            <a:ext cx="2075543" cy="1246495"/>
          </a:xfrm>
          <a:prstGeom prst="rect">
            <a:avLst/>
          </a:prstGeom>
          <a:noFill/>
        </p:spPr>
        <p:txBody>
          <a:bodyPr wrap="square" lIns="0" tIns="0" rIns="0" bIns="0">
            <a:spAutoFit/>
          </a:bodyPr>
          <a:lstStyle/>
          <a:p>
            <a:pPr>
              <a:spcAft>
                <a:spcPts val="600"/>
              </a:spcAft>
            </a:pPr>
            <a:r>
              <a:rPr lang="en-US" sz="1600" b="1" i="0">
                <a:solidFill>
                  <a:schemeClr val="bg1"/>
                </a:solidFill>
                <a:effectLst/>
                <a:latin typeface="+mj-lt"/>
              </a:rPr>
              <a:t>Awareness Building</a:t>
            </a:r>
          </a:p>
          <a:p>
            <a:pPr>
              <a:spcAft>
                <a:spcPts val="600"/>
              </a:spcAft>
            </a:pPr>
            <a:r>
              <a:rPr lang="en-US" sz="1200" b="0" i="0">
                <a:solidFill>
                  <a:schemeClr val="bg1"/>
                </a:solidFill>
                <a:effectLst/>
                <a:latin typeface="+mj-lt"/>
              </a:rPr>
              <a:t>Become educated about AI technologies and trends, understanding their potential implications and opportunities</a:t>
            </a:r>
            <a:endParaRPr lang="en-US" sz="1200">
              <a:solidFill>
                <a:schemeClr val="bg1"/>
              </a:solidFill>
              <a:latin typeface="+mj-lt"/>
            </a:endParaRPr>
          </a:p>
        </p:txBody>
      </p:sp>
      <p:sp>
        <p:nvSpPr>
          <p:cNvPr id="1040" name="Slide Number Placeholder 3">
            <a:extLst>
              <a:ext uri="{FF2B5EF4-FFF2-40B4-BE49-F238E27FC236}">
                <a16:creationId xmlns:a16="http://schemas.microsoft.com/office/drawing/2014/main" id="{AD48F383-697B-4649-32B0-96F8EF3F2F3E}"/>
              </a:ext>
            </a:extLst>
          </p:cNvPr>
          <p:cNvSpPr txBox="1">
            <a:spLocks/>
          </p:cNvSpPr>
          <p:nvPr/>
        </p:nvSpPr>
        <p:spPr>
          <a:xfrm>
            <a:off x="9437298" y="6339096"/>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DD4EC-FA55-45CE-8BB9-EF8129236C33}" type="slidenum">
              <a:rPr lang="en-GB" smtClean="0"/>
              <a:pPr/>
              <a:t>16</a:t>
            </a:fld>
            <a:endParaRPr lang="en-GB"/>
          </a:p>
        </p:txBody>
      </p:sp>
      <p:sp>
        <p:nvSpPr>
          <p:cNvPr id="1042" name="Google Shape;670;p27">
            <a:extLst>
              <a:ext uri="{FF2B5EF4-FFF2-40B4-BE49-F238E27FC236}">
                <a16:creationId xmlns:a16="http://schemas.microsoft.com/office/drawing/2014/main" id="{97D9FBF0-A0BE-7435-DB79-9CB8D1C43F78}"/>
              </a:ext>
            </a:extLst>
          </p:cNvPr>
          <p:cNvSpPr txBox="1"/>
          <p:nvPr/>
        </p:nvSpPr>
        <p:spPr>
          <a:xfrm>
            <a:off x="121549" y="1112314"/>
            <a:ext cx="2108338" cy="1971824"/>
          </a:xfrm>
          <a:prstGeom prst="rect">
            <a:avLst/>
          </a:prstGeom>
          <a:solidFill>
            <a:srgbClr val="00AEEF">
              <a:alpha val="8000"/>
            </a:srgbClr>
          </a:solidFill>
          <a:ln>
            <a:noFill/>
          </a:ln>
        </p:spPr>
        <p:txBody>
          <a:bodyPr spcFirstLastPara="1" wrap="square" lIns="91425" tIns="91425" rIns="91425" bIns="91425" anchor="t" anchorCtr="0">
            <a:noAutofit/>
          </a:bodyPr>
          <a:lstStyle/>
          <a:p>
            <a:pPr algn="ctr">
              <a:spcAft>
                <a:spcPts val="600"/>
              </a:spcAft>
            </a:pPr>
            <a:r>
              <a:rPr lang="en-US" sz="1600" b="1">
                <a:solidFill>
                  <a:srgbClr val="00AEEF"/>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Awareness Building</a:t>
            </a:r>
          </a:p>
          <a:p>
            <a:pPr algn="ctr">
              <a:spcAft>
                <a:spcPts val="1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Become educated about AI technologies and trends, understanding their potential implications and opportunities​</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76" name="Google Shape;670;p27">
            <a:extLst>
              <a:ext uri="{FF2B5EF4-FFF2-40B4-BE49-F238E27FC236}">
                <a16:creationId xmlns:a16="http://schemas.microsoft.com/office/drawing/2014/main" id="{8CD514AC-4F52-A6D5-B5BA-26FC57BB5490}"/>
              </a:ext>
            </a:extLst>
          </p:cNvPr>
          <p:cNvSpPr txBox="1"/>
          <p:nvPr/>
        </p:nvSpPr>
        <p:spPr>
          <a:xfrm>
            <a:off x="2534071" y="1112314"/>
            <a:ext cx="2108338" cy="1971824"/>
          </a:xfrm>
          <a:prstGeom prst="rect">
            <a:avLst/>
          </a:prstGeom>
          <a:solidFill>
            <a:schemeClr val="tx2">
              <a:alpha val="8000"/>
            </a:schemeClr>
          </a:solidFill>
          <a:ln>
            <a:noFill/>
          </a:ln>
        </p:spPr>
        <p:txBody>
          <a:bodyPr spcFirstLastPara="1" wrap="square" lIns="91425" tIns="91425" rIns="91425" bIns="91425" anchor="t" anchorCtr="0">
            <a:noAutofit/>
          </a:bodyPr>
          <a:lstStyle/>
          <a:p>
            <a:pPr algn="ctr">
              <a:spcAft>
                <a:spcPts val="600"/>
              </a:spcAft>
            </a:pPr>
            <a:r>
              <a:rPr lang="en-US" sz="1600" b="1">
                <a:solidFill>
                  <a:schemeClr val="tx2"/>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Data Strategy Execution</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Construct and execute a comprehensive data strategy </a:t>
            </a:r>
            <a:r>
              <a:rPr lang="en-US" sz="1100" err="1">
                <a:solidFill>
                  <a:srgbClr val="5D5D5D"/>
                </a:solidFill>
                <a:latin typeface="Open Sans" panose="020B0606030504020204" pitchFamily="34" charset="0"/>
                <a:ea typeface="Open Sans" panose="020B0606030504020204" pitchFamily="34" charset="0"/>
                <a:cs typeface="Open Sans" panose="020B0606030504020204" pitchFamily="34" charset="0"/>
              </a:rPr>
              <a:t>thta</a:t>
            </a:r>
            <a:r>
              <a:rPr lang="en-US" sz="1100">
                <a:solidFill>
                  <a:srgbClr val="5D5D5D"/>
                </a:solidFill>
                <a:latin typeface="Open Sans" panose="020B0606030504020204" pitchFamily="34" charset="0"/>
                <a:ea typeface="Open Sans" panose="020B0606030504020204" pitchFamily="34" charset="0"/>
                <a:cs typeface="Open Sans" panose="020B0606030504020204" pitchFamily="34" charset="0"/>
              </a:rPr>
              <a:t> </a:t>
            </a: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ensures data privacy, security, and ethics in AI initiatives</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77" name="Google Shape;670;p27">
            <a:extLst>
              <a:ext uri="{FF2B5EF4-FFF2-40B4-BE49-F238E27FC236}">
                <a16:creationId xmlns:a16="http://schemas.microsoft.com/office/drawing/2014/main" id="{B5B551F0-EEDF-71FA-5AE9-C561DE1B4A30}"/>
              </a:ext>
            </a:extLst>
          </p:cNvPr>
          <p:cNvSpPr txBox="1"/>
          <p:nvPr/>
        </p:nvSpPr>
        <p:spPr>
          <a:xfrm>
            <a:off x="6226189" y="4507314"/>
            <a:ext cx="2108338" cy="1952301"/>
          </a:xfrm>
          <a:prstGeom prst="rect">
            <a:avLst/>
          </a:prstGeom>
          <a:solidFill>
            <a:schemeClr val="accent1">
              <a:alpha val="8000"/>
            </a:schemeClr>
          </a:solidFill>
          <a:ln>
            <a:noFill/>
          </a:ln>
        </p:spPr>
        <p:txBody>
          <a:bodyPr spcFirstLastPara="1" wrap="square" lIns="91425" tIns="91425" rIns="91425" bIns="91425" anchor="t" anchorCtr="0">
            <a:noAutofit/>
          </a:bodyPr>
          <a:lstStyle/>
          <a:p>
            <a:pPr algn="ctr">
              <a:spcBef>
                <a:spcPts val="3000"/>
              </a:spcBef>
              <a:spcAft>
                <a:spcPts val="600"/>
              </a:spcAft>
            </a:pPr>
            <a:r>
              <a:rPr lang="en-US" sz="1600" b="1">
                <a:solidFill>
                  <a:schemeClr val="accent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AI Risk</a:t>
            </a:r>
            <a:br>
              <a:rPr lang="en-US" sz="1600" b="1">
                <a:solidFill>
                  <a:schemeClr val="accent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br>
            <a:r>
              <a:rPr lang="en-US" sz="1600" b="1">
                <a:solidFill>
                  <a:schemeClr val="accent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Evaluation</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Conduct an evaluation of AI systems to identify high-risk ones and prepare for compliance with the AI Act</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78" name="Google Shape;670;p27">
            <a:extLst>
              <a:ext uri="{FF2B5EF4-FFF2-40B4-BE49-F238E27FC236}">
                <a16:creationId xmlns:a16="http://schemas.microsoft.com/office/drawing/2014/main" id="{B0805D26-BFA0-94D2-0CE6-D48A0E86A9A4}"/>
              </a:ext>
            </a:extLst>
          </p:cNvPr>
          <p:cNvSpPr txBox="1"/>
          <p:nvPr/>
        </p:nvSpPr>
        <p:spPr>
          <a:xfrm>
            <a:off x="8599681" y="4498636"/>
            <a:ext cx="2108338" cy="1952301"/>
          </a:xfrm>
          <a:prstGeom prst="rect">
            <a:avLst/>
          </a:prstGeom>
          <a:solidFill>
            <a:srgbClr val="618D98">
              <a:alpha val="8000"/>
            </a:srgbClr>
          </a:solidFill>
          <a:ln>
            <a:noFill/>
          </a:ln>
        </p:spPr>
        <p:txBody>
          <a:bodyPr spcFirstLastPara="1" wrap="square" lIns="91425" tIns="91425" rIns="91425" bIns="91425" anchor="t" anchorCtr="0">
            <a:noAutofit/>
          </a:bodyPr>
          <a:lstStyle/>
          <a:p>
            <a:pPr algn="ctr">
              <a:spcBef>
                <a:spcPts val="3000"/>
              </a:spcBef>
              <a:spcAft>
                <a:spcPts val="600"/>
              </a:spcAft>
            </a:pPr>
            <a:r>
              <a:rPr lang="en-US" sz="1600" b="1">
                <a:solidFill>
                  <a:srgbClr val="ADD8E6"/>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Responsible AI Initiative</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Develop a Responsible AI (RAI) initiative promoting accountability, transparency, privacy, security, fairness</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79" name="Google Shape;670;p27">
            <a:extLst>
              <a:ext uri="{FF2B5EF4-FFF2-40B4-BE49-F238E27FC236}">
                <a16:creationId xmlns:a16="http://schemas.microsoft.com/office/drawing/2014/main" id="{E5ED5910-928E-F36B-3394-C3CE68A59247}"/>
              </a:ext>
            </a:extLst>
          </p:cNvPr>
          <p:cNvSpPr txBox="1"/>
          <p:nvPr/>
        </p:nvSpPr>
        <p:spPr>
          <a:xfrm>
            <a:off x="1319437" y="4507314"/>
            <a:ext cx="2108338" cy="2094782"/>
          </a:xfrm>
          <a:prstGeom prst="rect">
            <a:avLst/>
          </a:prstGeom>
          <a:solidFill>
            <a:schemeClr val="accent1">
              <a:alpha val="8000"/>
            </a:schemeClr>
          </a:solidFill>
          <a:ln>
            <a:noFill/>
          </a:ln>
        </p:spPr>
        <p:txBody>
          <a:bodyPr spcFirstLastPara="1" wrap="square" lIns="91425" tIns="91425" rIns="91425" bIns="91425" anchor="t" anchorCtr="0">
            <a:noAutofit/>
          </a:bodyPr>
          <a:lstStyle/>
          <a:p>
            <a:pPr algn="ctr">
              <a:spcBef>
                <a:spcPts val="3000"/>
              </a:spcBef>
              <a:spcAft>
                <a:spcPts val="600"/>
              </a:spcAft>
            </a:pPr>
            <a:r>
              <a:rPr lang="en-US" sz="1600" b="1">
                <a:solidFill>
                  <a:schemeClr val="accent1"/>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Strategic AI Planning</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Create a strategic plan for AI integration, balancing innovation with compliance and risk management</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80" name="Google Shape;670;p27">
            <a:extLst>
              <a:ext uri="{FF2B5EF4-FFF2-40B4-BE49-F238E27FC236}">
                <a16:creationId xmlns:a16="http://schemas.microsoft.com/office/drawing/2014/main" id="{6C48E698-BA08-45FF-D87F-E51428E98EFF}"/>
              </a:ext>
            </a:extLst>
          </p:cNvPr>
          <p:cNvSpPr txBox="1"/>
          <p:nvPr/>
        </p:nvSpPr>
        <p:spPr>
          <a:xfrm>
            <a:off x="3681032" y="4507314"/>
            <a:ext cx="2226479" cy="2094784"/>
          </a:xfrm>
          <a:prstGeom prst="rect">
            <a:avLst/>
          </a:prstGeom>
          <a:solidFill>
            <a:srgbClr val="618D98">
              <a:alpha val="8000"/>
            </a:srgbClr>
          </a:solidFill>
          <a:ln>
            <a:noFill/>
          </a:ln>
        </p:spPr>
        <p:txBody>
          <a:bodyPr spcFirstLastPara="1" wrap="square" lIns="91425" tIns="91425" rIns="91425" bIns="91425" anchor="t" anchorCtr="0">
            <a:noAutofit/>
          </a:bodyPr>
          <a:lstStyle/>
          <a:p>
            <a:pPr algn="ctr">
              <a:spcBef>
                <a:spcPts val="3000"/>
              </a:spcBef>
              <a:spcAft>
                <a:spcPts val="600"/>
              </a:spcAft>
            </a:pPr>
            <a:r>
              <a:rPr lang="en-US" sz="1600" b="1">
                <a:solidFill>
                  <a:srgbClr val="ADD8E6"/>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Talent Development</a:t>
            </a:r>
          </a:p>
          <a:p>
            <a:pPr algn="ctr">
              <a:spcAft>
                <a:spcPts val="1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Build a skilled, competent and reliable team to support AI development, deployment, and monitoring processes</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81" name="Google Shape;670;p27">
            <a:extLst>
              <a:ext uri="{FF2B5EF4-FFF2-40B4-BE49-F238E27FC236}">
                <a16:creationId xmlns:a16="http://schemas.microsoft.com/office/drawing/2014/main" id="{5CEC21A0-C512-10AC-544C-2774DFAA89D6}"/>
              </a:ext>
            </a:extLst>
          </p:cNvPr>
          <p:cNvSpPr txBox="1"/>
          <p:nvPr/>
        </p:nvSpPr>
        <p:spPr>
          <a:xfrm>
            <a:off x="7359115" y="1112314"/>
            <a:ext cx="2108338" cy="1971824"/>
          </a:xfrm>
          <a:prstGeom prst="rect">
            <a:avLst/>
          </a:prstGeom>
          <a:solidFill>
            <a:schemeClr val="tx2">
              <a:alpha val="8000"/>
            </a:schemeClr>
          </a:solidFill>
          <a:ln>
            <a:noFill/>
          </a:ln>
        </p:spPr>
        <p:txBody>
          <a:bodyPr spcFirstLastPara="1" wrap="square" lIns="91425" tIns="91425" rIns="91425" bIns="91425" anchor="t" anchorCtr="0">
            <a:noAutofit/>
          </a:bodyPr>
          <a:lstStyle/>
          <a:p>
            <a:pPr algn="ctr">
              <a:spcAft>
                <a:spcPts val="600"/>
              </a:spcAft>
            </a:pPr>
            <a:r>
              <a:rPr lang="en-US" sz="1600" b="1">
                <a:solidFill>
                  <a:schemeClr val="tx2"/>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Gap Analysis Implementation</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Perform a gap analysis to identify compliance discrepancies with the AI Act's requirements and guide strategic planning</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82" name="Google Shape;670;p27">
            <a:extLst>
              <a:ext uri="{FF2B5EF4-FFF2-40B4-BE49-F238E27FC236}">
                <a16:creationId xmlns:a16="http://schemas.microsoft.com/office/drawing/2014/main" id="{78C7A075-FF96-E350-E487-03896AAE0F07}"/>
              </a:ext>
            </a:extLst>
          </p:cNvPr>
          <p:cNvSpPr txBox="1"/>
          <p:nvPr/>
        </p:nvSpPr>
        <p:spPr>
          <a:xfrm>
            <a:off x="9771636" y="1112314"/>
            <a:ext cx="2108338" cy="1971824"/>
          </a:xfrm>
          <a:prstGeom prst="rect">
            <a:avLst/>
          </a:prstGeom>
          <a:solidFill>
            <a:srgbClr val="00AEEF">
              <a:alpha val="8000"/>
            </a:srgbClr>
          </a:solidFill>
          <a:ln>
            <a:noFill/>
          </a:ln>
        </p:spPr>
        <p:txBody>
          <a:bodyPr spcFirstLastPara="1" wrap="square" lIns="91425" tIns="91425" rIns="91425" bIns="91425" anchor="t" anchorCtr="0">
            <a:noAutofit/>
          </a:bodyPr>
          <a:lstStyle/>
          <a:p>
            <a:pPr algn="ctr">
              <a:spcAft>
                <a:spcPts val="600"/>
              </a:spcAft>
            </a:pPr>
            <a:r>
              <a:rPr lang="en-US" sz="1600" b="1">
                <a:solidFill>
                  <a:srgbClr val="00AEEF"/>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Continuous Monitoring</a:t>
            </a:r>
          </a:p>
          <a:p>
            <a:pPr algn="ctr">
              <a:spcAft>
                <a:spcPts val="2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Establish a system for continuous monitoring of AI programs to identify and correct issues, maintaining control</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83" name="Google Shape;670;p27">
            <a:extLst>
              <a:ext uri="{FF2B5EF4-FFF2-40B4-BE49-F238E27FC236}">
                <a16:creationId xmlns:a16="http://schemas.microsoft.com/office/drawing/2014/main" id="{FDD19DA9-F276-F778-5AC2-4E05DC401E9C}"/>
              </a:ext>
            </a:extLst>
          </p:cNvPr>
          <p:cNvSpPr txBox="1"/>
          <p:nvPr/>
        </p:nvSpPr>
        <p:spPr>
          <a:xfrm>
            <a:off x="4946593" y="1112314"/>
            <a:ext cx="2108338" cy="1971824"/>
          </a:xfrm>
          <a:prstGeom prst="rect">
            <a:avLst/>
          </a:prstGeom>
          <a:solidFill>
            <a:srgbClr val="00AEEF">
              <a:alpha val="8000"/>
            </a:srgbClr>
          </a:solidFill>
          <a:ln>
            <a:noFill/>
          </a:ln>
        </p:spPr>
        <p:txBody>
          <a:bodyPr spcFirstLastPara="1" wrap="square" lIns="91425" tIns="91425" rIns="91425" bIns="91425" anchor="t" anchorCtr="0">
            <a:noAutofit/>
          </a:bodyPr>
          <a:lstStyle/>
          <a:p>
            <a:pPr algn="ctr">
              <a:spcAft>
                <a:spcPts val="600"/>
              </a:spcAft>
            </a:pPr>
            <a:r>
              <a:rPr lang="en-US" sz="1600" b="1">
                <a:solidFill>
                  <a:srgbClr val="00AEEF"/>
                </a:solidFill>
                <a:latin typeface="Open Sans" panose="020B0606030504020204" pitchFamily="34" charset="0"/>
                <a:ea typeface="Open Sans" panose="020B0606030504020204" pitchFamily="34" charset="0"/>
                <a:cs typeface="Open Sans" panose="020B0606030504020204" pitchFamily="34" charset="0"/>
                <a:sym typeface="Fira Sans Extra Condensed Medium"/>
              </a:rPr>
              <a:t>Tech Infrastructure</a:t>
            </a:r>
          </a:p>
          <a:p>
            <a:pPr algn="ctr">
              <a:spcAft>
                <a:spcPts val="600"/>
              </a:spcAft>
            </a:pPr>
            <a:r>
              <a:rPr lang="en-US" sz="1100" i="0">
                <a:solidFill>
                  <a:srgbClr val="5D5D5D"/>
                </a:solidFill>
                <a:effectLst/>
                <a:latin typeface="Open Sans" panose="020B0606030504020204" pitchFamily="34" charset="0"/>
                <a:ea typeface="Open Sans" panose="020B0606030504020204" pitchFamily="34" charset="0"/>
                <a:cs typeface="Open Sans" panose="020B0606030504020204" pitchFamily="34" charset="0"/>
              </a:rPr>
              <a:t>Form a stat-of the-art technology infrastructure to support and accelerate all AI activities in the suitable environment</a:t>
            </a:r>
            <a:endParaRPr lang="en-US" sz="1100" b="1" i="0">
              <a:solidFill>
                <a:srgbClr val="5D5D5D"/>
              </a:solidFill>
              <a:effectLst/>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4FE67F86-505D-E0A5-08BC-7359DAF7DCD0}"/>
              </a:ext>
            </a:extLst>
          </p:cNvPr>
          <p:cNvCxnSpPr/>
          <p:nvPr/>
        </p:nvCxnSpPr>
        <p:spPr>
          <a:xfrm>
            <a:off x="216787" y="3773713"/>
            <a:ext cx="11758425" cy="0"/>
          </a:xfrm>
          <a:prstGeom prst="line">
            <a:avLst/>
          </a:prstGeom>
          <a:ln w="50800">
            <a:gradFill flip="none" rotWithShape="1">
              <a:gsLst>
                <a:gs pos="48000">
                  <a:schemeClr val="tx1"/>
                </a:gs>
                <a:gs pos="0">
                  <a:schemeClr val="tx1"/>
                </a:gs>
                <a:gs pos="31000">
                  <a:schemeClr val="tx2"/>
                </a:gs>
                <a:gs pos="100000">
                  <a:schemeClr val="tx1"/>
                </a:gs>
                <a:gs pos="75000">
                  <a:schemeClr val="accent2"/>
                </a:gs>
                <a:gs pos="71000">
                  <a:schemeClr val="tx2"/>
                </a:gs>
                <a:gs pos="62000">
                  <a:schemeClr val="accent1"/>
                </a:gs>
                <a:gs pos="35000">
                  <a:schemeClr val="accent2"/>
                </a:gs>
                <a:gs pos="15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C3A3FF3-DF5D-4EB6-FDD6-6F1FEA483197}"/>
              </a:ext>
            </a:extLst>
          </p:cNvPr>
          <p:cNvSpPr/>
          <p:nvPr/>
        </p:nvSpPr>
        <p:spPr>
          <a:xfrm>
            <a:off x="817803" y="3411262"/>
            <a:ext cx="725215" cy="72521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69215F-0E68-C464-A6C7-764646E9EF06}"/>
              </a:ext>
            </a:extLst>
          </p:cNvPr>
          <p:cNvSpPr/>
          <p:nvPr/>
        </p:nvSpPr>
        <p:spPr>
          <a:xfrm>
            <a:off x="3230253" y="3429006"/>
            <a:ext cx="725215" cy="72521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117F358-1930-7B3F-9FCC-054A22EBAF2D}"/>
              </a:ext>
            </a:extLst>
          </p:cNvPr>
          <p:cNvSpPr/>
          <p:nvPr/>
        </p:nvSpPr>
        <p:spPr>
          <a:xfrm>
            <a:off x="10467606" y="3429006"/>
            <a:ext cx="725215" cy="72521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3E56F0F-E19B-8E0E-00B5-BDA325E6803E}"/>
              </a:ext>
            </a:extLst>
          </p:cNvPr>
          <p:cNvSpPr/>
          <p:nvPr/>
        </p:nvSpPr>
        <p:spPr>
          <a:xfrm>
            <a:off x="9261378" y="3429006"/>
            <a:ext cx="725215" cy="72521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8E5A778-2DE6-AB72-D176-D416D7DA2653}"/>
              </a:ext>
            </a:extLst>
          </p:cNvPr>
          <p:cNvSpPr/>
          <p:nvPr/>
        </p:nvSpPr>
        <p:spPr>
          <a:xfrm>
            <a:off x="8055153" y="3429006"/>
            <a:ext cx="725215" cy="725215"/>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0B5071-F0D8-BF7F-E7B9-998DBF6C7CCD}"/>
              </a:ext>
            </a:extLst>
          </p:cNvPr>
          <p:cNvSpPr/>
          <p:nvPr/>
        </p:nvSpPr>
        <p:spPr>
          <a:xfrm>
            <a:off x="5642703" y="3429006"/>
            <a:ext cx="725215" cy="725215"/>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DCEEDAF-33D4-8FEC-4073-989ACD9E4610}"/>
              </a:ext>
            </a:extLst>
          </p:cNvPr>
          <p:cNvSpPr/>
          <p:nvPr/>
        </p:nvSpPr>
        <p:spPr>
          <a:xfrm>
            <a:off x="6848928" y="3429006"/>
            <a:ext cx="725215" cy="7252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5D6563-25F7-62E3-64B2-0F69134E2FBB}"/>
              </a:ext>
            </a:extLst>
          </p:cNvPr>
          <p:cNvSpPr/>
          <p:nvPr/>
        </p:nvSpPr>
        <p:spPr>
          <a:xfrm>
            <a:off x="4436478" y="3429006"/>
            <a:ext cx="725215" cy="725215"/>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58C70F1-2AC2-A40E-8B63-F3C507AA3186}"/>
              </a:ext>
            </a:extLst>
          </p:cNvPr>
          <p:cNvSpPr/>
          <p:nvPr/>
        </p:nvSpPr>
        <p:spPr>
          <a:xfrm>
            <a:off x="2024028" y="3429002"/>
            <a:ext cx="725215" cy="725215"/>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2A87A3E-1B17-4F1C-C836-BB792666D4E8}"/>
              </a:ext>
            </a:extLst>
          </p:cNvPr>
          <p:cNvGrpSpPr/>
          <p:nvPr/>
        </p:nvGrpSpPr>
        <p:grpSpPr>
          <a:xfrm>
            <a:off x="1094889" y="2753596"/>
            <a:ext cx="161658" cy="681772"/>
            <a:chOff x="1094889" y="2729487"/>
            <a:chExt cx="161658" cy="681772"/>
          </a:xfrm>
        </p:grpSpPr>
        <p:cxnSp>
          <p:nvCxnSpPr>
            <p:cNvPr id="24" name="Straight Connector 23">
              <a:extLst>
                <a:ext uri="{FF2B5EF4-FFF2-40B4-BE49-F238E27FC236}">
                  <a16:creationId xmlns:a16="http://schemas.microsoft.com/office/drawing/2014/main" id="{85DB6392-18F0-4741-DE50-D381C17AB66C}"/>
                </a:ext>
              </a:extLst>
            </p:cNvPr>
            <p:cNvCxnSpPr>
              <a:cxnSpLocks/>
              <a:stCxn id="13" idx="0"/>
              <a:endCxn id="27" idx="4"/>
            </p:cNvCxnSpPr>
            <p:nvPr/>
          </p:nvCxnSpPr>
          <p:spPr>
            <a:xfrm flipH="1" flipV="1">
              <a:off x="1175718" y="2891145"/>
              <a:ext cx="4692" cy="5201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D93E82C-1A5D-E799-774C-7BFE906B0354}"/>
                </a:ext>
              </a:extLst>
            </p:cNvPr>
            <p:cNvSpPr/>
            <p:nvPr/>
          </p:nvSpPr>
          <p:spPr>
            <a:xfrm>
              <a:off x="1094889" y="2729487"/>
              <a:ext cx="161658" cy="16165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1079CE7-CD72-DA41-2D39-51A9C3FDB401}"/>
              </a:ext>
            </a:extLst>
          </p:cNvPr>
          <p:cNvGrpSpPr/>
          <p:nvPr/>
        </p:nvGrpSpPr>
        <p:grpSpPr>
          <a:xfrm>
            <a:off x="3510350" y="2735855"/>
            <a:ext cx="161658" cy="699513"/>
            <a:chOff x="2094599" y="2718812"/>
            <a:chExt cx="161658" cy="699513"/>
          </a:xfrm>
        </p:grpSpPr>
        <p:cxnSp>
          <p:nvCxnSpPr>
            <p:cNvPr id="28" name="Straight Connector 27">
              <a:extLst>
                <a:ext uri="{FF2B5EF4-FFF2-40B4-BE49-F238E27FC236}">
                  <a16:creationId xmlns:a16="http://schemas.microsoft.com/office/drawing/2014/main" id="{A4F949FF-ED89-680A-2A5F-8CB38202E2DD}"/>
                </a:ext>
              </a:extLst>
            </p:cNvPr>
            <p:cNvCxnSpPr>
              <a:cxnSpLocks/>
            </p:cNvCxnSpPr>
            <p:nvPr/>
          </p:nvCxnSpPr>
          <p:spPr>
            <a:xfrm flipV="1">
              <a:off x="2175428" y="2837300"/>
              <a:ext cx="0" cy="5810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6E9FC96B-7199-BAC6-DA25-04996D7E6BD8}"/>
                </a:ext>
              </a:extLst>
            </p:cNvPr>
            <p:cNvSpPr/>
            <p:nvPr/>
          </p:nvSpPr>
          <p:spPr>
            <a:xfrm>
              <a:off x="2094599" y="2718812"/>
              <a:ext cx="161658" cy="161658"/>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E55EA26-5394-3F0F-D1D2-09C80F7D5365}"/>
              </a:ext>
            </a:extLst>
          </p:cNvPr>
          <p:cNvGrpSpPr/>
          <p:nvPr/>
        </p:nvGrpSpPr>
        <p:grpSpPr>
          <a:xfrm>
            <a:off x="5918463" y="2735855"/>
            <a:ext cx="161658" cy="699513"/>
            <a:chOff x="1094889" y="2729487"/>
            <a:chExt cx="161658" cy="699513"/>
          </a:xfrm>
        </p:grpSpPr>
        <p:cxnSp>
          <p:nvCxnSpPr>
            <p:cNvPr id="33" name="Straight Connector 32">
              <a:extLst>
                <a:ext uri="{FF2B5EF4-FFF2-40B4-BE49-F238E27FC236}">
                  <a16:creationId xmlns:a16="http://schemas.microsoft.com/office/drawing/2014/main" id="{F52D93DF-353C-32F7-0C04-FB005488D4EA}"/>
                </a:ext>
              </a:extLst>
            </p:cNvPr>
            <p:cNvCxnSpPr>
              <a:cxnSpLocks/>
            </p:cNvCxnSpPr>
            <p:nvPr/>
          </p:nvCxnSpPr>
          <p:spPr>
            <a:xfrm flipV="1">
              <a:off x="1175718" y="2847975"/>
              <a:ext cx="0" cy="581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0D1787D-8E16-D400-B156-1C4DC35B2B66}"/>
                </a:ext>
              </a:extLst>
            </p:cNvPr>
            <p:cNvSpPr/>
            <p:nvPr/>
          </p:nvSpPr>
          <p:spPr>
            <a:xfrm>
              <a:off x="1094889" y="2729487"/>
              <a:ext cx="161658" cy="16165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8B4A174-1E2B-405F-5348-397535A453EB}"/>
              </a:ext>
            </a:extLst>
          </p:cNvPr>
          <p:cNvGrpSpPr/>
          <p:nvPr/>
        </p:nvGrpSpPr>
        <p:grpSpPr>
          <a:xfrm>
            <a:off x="8333924" y="2735855"/>
            <a:ext cx="161658" cy="699513"/>
            <a:chOff x="2094599" y="2718812"/>
            <a:chExt cx="161658" cy="699513"/>
          </a:xfrm>
        </p:grpSpPr>
        <p:cxnSp>
          <p:nvCxnSpPr>
            <p:cNvPr id="36" name="Straight Connector 35">
              <a:extLst>
                <a:ext uri="{FF2B5EF4-FFF2-40B4-BE49-F238E27FC236}">
                  <a16:creationId xmlns:a16="http://schemas.microsoft.com/office/drawing/2014/main" id="{5C63853A-BB48-DD97-9460-B739E4F4B01D}"/>
                </a:ext>
              </a:extLst>
            </p:cNvPr>
            <p:cNvCxnSpPr>
              <a:cxnSpLocks/>
            </p:cNvCxnSpPr>
            <p:nvPr/>
          </p:nvCxnSpPr>
          <p:spPr>
            <a:xfrm flipV="1">
              <a:off x="2175428" y="2837300"/>
              <a:ext cx="0" cy="5810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ECE5867A-510B-922D-B1F9-50F08C28D417}"/>
                </a:ext>
              </a:extLst>
            </p:cNvPr>
            <p:cNvSpPr/>
            <p:nvPr/>
          </p:nvSpPr>
          <p:spPr>
            <a:xfrm>
              <a:off x="2094599" y="2718812"/>
              <a:ext cx="161658" cy="161658"/>
            </a:xfrm>
            <a:prstGeom prst="ellipse">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8E3A5A7D-79FF-5034-66AC-0410033B6FB2}"/>
              </a:ext>
            </a:extLst>
          </p:cNvPr>
          <p:cNvGrpSpPr/>
          <p:nvPr/>
        </p:nvGrpSpPr>
        <p:grpSpPr>
          <a:xfrm>
            <a:off x="10745703" y="2735855"/>
            <a:ext cx="161658" cy="699513"/>
            <a:chOff x="2094599" y="2718812"/>
            <a:chExt cx="161658" cy="699513"/>
          </a:xfrm>
        </p:grpSpPr>
        <p:cxnSp>
          <p:nvCxnSpPr>
            <p:cNvPr id="52" name="Straight Connector 51">
              <a:extLst>
                <a:ext uri="{FF2B5EF4-FFF2-40B4-BE49-F238E27FC236}">
                  <a16:creationId xmlns:a16="http://schemas.microsoft.com/office/drawing/2014/main" id="{A8805431-17A3-2E2D-46EC-B110625ACBFA}"/>
                </a:ext>
              </a:extLst>
            </p:cNvPr>
            <p:cNvCxnSpPr>
              <a:cxnSpLocks/>
            </p:cNvCxnSpPr>
            <p:nvPr/>
          </p:nvCxnSpPr>
          <p:spPr>
            <a:xfrm flipV="1">
              <a:off x="2175428" y="2837300"/>
              <a:ext cx="0" cy="5810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7904C48A-7782-C096-0F34-7B97E60051D6}"/>
                </a:ext>
              </a:extLst>
            </p:cNvPr>
            <p:cNvSpPr/>
            <p:nvPr/>
          </p:nvSpPr>
          <p:spPr>
            <a:xfrm>
              <a:off x="2094599" y="2718812"/>
              <a:ext cx="161658" cy="161658"/>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E95D3BC-270C-36A3-F900-FF592FB25588}"/>
              </a:ext>
            </a:extLst>
          </p:cNvPr>
          <p:cNvGrpSpPr/>
          <p:nvPr/>
        </p:nvGrpSpPr>
        <p:grpSpPr>
          <a:xfrm rot="10800000">
            <a:off x="9561467" y="4146070"/>
            <a:ext cx="161658" cy="681772"/>
            <a:chOff x="1094889" y="2729487"/>
            <a:chExt cx="161658" cy="681772"/>
          </a:xfrm>
          <a:solidFill>
            <a:srgbClr val="ADD8E6"/>
          </a:solidFill>
        </p:grpSpPr>
        <p:cxnSp>
          <p:nvCxnSpPr>
            <p:cNvPr id="1026" name="Straight Connector 1025">
              <a:extLst>
                <a:ext uri="{FF2B5EF4-FFF2-40B4-BE49-F238E27FC236}">
                  <a16:creationId xmlns:a16="http://schemas.microsoft.com/office/drawing/2014/main" id="{1EC33400-B033-B7BA-AC1F-386F183A7773}"/>
                </a:ext>
              </a:extLst>
            </p:cNvPr>
            <p:cNvCxnSpPr>
              <a:cxnSpLocks/>
              <a:endCxn id="1027" idx="4"/>
            </p:cNvCxnSpPr>
            <p:nvPr/>
          </p:nvCxnSpPr>
          <p:spPr>
            <a:xfrm flipH="1" flipV="1">
              <a:off x="1175718" y="2891145"/>
              <a:ext cx="4692" cy="520114"/>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27" name="Oval 1026">
              <a:extLst>
                <a:ext uri="{FF2B5EF4-FFF2-40B4-BE49-F238E27FC236}">
                  <a16:creationId xmlns:a16="http://schemas.microsoft.com/office/drawing/2014/main" id="{0322940C-7F38-0B7A-9C3A-32CFD35FD41B}"/>
                </a:ext>
              </a:extLst>
            </p:cNvPr>
            <p:cNvSpPr/>
            <p:nvPr/>
          </p:nvSpPr>
          <p:spPr>
            <a:xfrm>
              <a:off x="1094889" y="2729487"/>
              <a:ext cx="161658" cy="161658"/>
            </a:xfrm>
            <a:prstGeom prst="ellipse">
              <a:avLst/>
            </a:prstGeom>
            <a:grp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67B6A28E-F01F-23D6-44EE-D6F097A2186E}"/>
              </a:ext>
            </a:extLst>
          </p:cNvPr>
          <p:cNvGrpSpPr/>
          <p:nvPr/>
        </p:nvGrpSpPr>
        <p:grpSpPr>
          <a:xfrm rot="10800000">
            <a:off x="7146006" y="4146070"/>
            <a:ext cx="161658" cy="699513"/>
            <a:chOff x="2094599" y="2718812"/>
            <a:chExt cx="161658" cy="699513"/>
          </a:xfrm>
        </p:grpSpPr>
        <p:cxnSp>
          <p:nvCxnSpPr>
            <p:cNvPr id="1024" name="Straight Connector 1023">
              <a:extLst>
                <a:ext uri="{FF2B5EF4-FFF2-40B4-BE49-F238E27FC236}">
                  <a16:creationId xmlns:a16="http://schemas.microsoft.com/office/drawing/2014/main" id="{C443FD73-E9F5-DDA7-813B-7E0581A0B26F}"/>
                </a:ext>
              </a:extLst>
            </p:cNvPr>
            <p:cNvCxnSpPr>
              <a:cxnSpLocks/>
            </p:cNvCxnSpPr>
            <p:nvPr/>
          </p:nvCxnSpPr>
          <p:spPr>
            <a:xfrm flipV="1">
              <a:off x="2175428" y="2837300"/>
              <a:ext cx="0" cy="5810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5" name="Oval 1024">
              <a:extLst>
                <a:ext uri="{FF2B5EF4-FFF2-40B4-BE49-F238E27FC236}">
                  <a16:creationId xmlns:a16="http://schemas.microsoft.com/office/drawing/2014/main" id="{052C0E01-9380-28E6-11A3-6C25E4D87CA7}"/>
                </a:ext>
              </a:extLst>
            </p:cNvPr>
            <p:cNvSpPr/>
            <p:nvPr/>
          </p:nvSpPr>
          <p:spPr>
            <a:xfrm>
              <a:off x="2094599" y="2718812"/>
              <a:ext cx="161658" cy="161658"/>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CE21A1C-938B-FC69-B735-5781A73FD85B}"/>
              </a:ext>
            </a:extLst>
          </p:cNvPr>
          <p:cNvGrpSpPr/>
          <p:nvPr/>
        </p:nvGrpSpPr>
        <p:grpSpPr>
          <a:xfrm rot="10800000">
            <a:off x="4737893" y="4146070"/>
            <a:ext cx="161658" cy="699513"/>
            <a:chOff x="1094889" y="2729487"/>
            <a:chExt cx="161658" cy="699513"/>
          </a:xfrm>
          <a:solidFill>
            <a:srgbClr val="ADD8E6"/>
          </a:solidFill>
        </p:grpSpPr>
        <p:cxnSp>
          <p:nvCxnSpPr>
            <p:cNvPr id="62" name="Straight Connector 61">
              <a:extLst>
                <a:ext uri="{FF2B5EF4-FFF2-40B4-BE49-F238E27FC236}">
                  <a16:creationId xmlns:a16="http://schemas.microsoft.com/office/drawing/2014/main" id="{A129575E-D15B-461C-EFDD-B523F6E026E9}"/>
                </a:ext>
              </a:extLst>
            </p:cNvPr>
            <p:cNvCxnSpPr>
              <a:cxnSpLocks/>
            </p:cNvCxnSpPr>
            <p:nvPr/>
          </p:nvCxnSpPr>
          <p:spPr>
            <a:xfrm flipV="1">
              <a:off x="1175718" y="2847975"/>
              <a:ext cx="0" cy="581025"/>
            </a:xfrm>
            <a:prstGeom prst="line">
              <a:avLst/>
            </a:prstGeom>
            <a:grpFill/>
            <a:ln w="38100">
              <a:solidFill>
                <a:srgbClr val="ADD8E6"/>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85DC881-E893-1E07-8D80-E82ED49D838A}"/>
                </a:ext>
              </a:extLst>
            </p:cNvPr>
            <p:cNvSpPr/>
            <p:nvPr/>
          </p:nvSpPr>
          <p:spPr>
            <a:xfrm>
              <a:off x="1094889" y="2729487"/>
              <a:ext cx="161658" cy="161658"/>
            </a:xfrm>
            <a:prstGeom prst="ellipse">
              <a:avLst/>
            </a:prstGeom>
            <a:grpFill/>
            <a:ln w="38100">
              <a:solidFill>
                <a:srgbClr val="ADD8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4A3E76BD-CD91-65F9-171C-A94D8624409A}"/>
              </a:ext>
            </a:extLst>
          </p:cNvPr>
          <p:cNvGrpSpPr/>
          <p:nvPr/>
        </p:nvGrpSpPr>
        <p:grpSpPr>
          <a:xfrm rot="10800000">
            <a:off x="2322432" y="4146070"/>
            <a:ext cx="161658" cy="699513"/>
            <a:chOff x="2094599" y="2718812"/>
            <a:chExt cx="161658" cy="699513"/>
          </a:xfrm>
        </p:grpSpPr>
        <p:cxnSp>
          <p:nvCxnSpPr>
            <p:cNvPr id="60" name="Straight Connector 59">
              <a:extLst>
                <a:ext uri="{FF2B5EF4-FFF2-40B4-BE49-F238E27FC236}">
                  <a16:creationId xmlns:a16="http://schemas.microsoft.com/office/drawing/2014/main" id="{30CC5428-43A3-0E0A-E6FF-6FA98AD91D49}"/>
                </a:ext>
              </a:extLst>
            </p:cNvPr>
            <p:cNvCxnSpPr>
              <a:cxnSpLocks/>
            </p:cNvCxnSpPr>
            <p:nvPr/>
          </p:nvCxnSpPr>
          <p:spPr>
            <a:xfrm flipV="1">
              <a:off x="2175428" y="2837300"/>
              <a:ext cx="0" cy="5810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CAEEB83-85A5-E683-998A-8B947CD5B847}"/>
                </a:ext>
              </a:extLst>
            </p:cNvPr>
            <p:cNvSpPr/>
            <p:nvPr/>
          </p:nvSpPr>
          <p:spPr>
            <a:xfrm>
              <a:off x="2094599" y="2718812"/>
              <a:ext cx="161658" cy="161658"/>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1029" descr="A picture containing black, darkness&#10;&#10;Description automatically generated">
            <a:extLst>
              <a:ext uri="{FF2B5EF4-FFF2-40B4-BE49-F238E27FC236}">
                <a16:creationId xmlns:a16="http://schemas.microsoft.com/office/drawing/2014/main" id="{E13996BE-E787-2148-1A54-F99064D3CF8A}"/>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99000"/>
                    </a14:imgEffect>
                  </a14:imgLayer>
                </a14:imgProps>
              </a:ext>
              <a:ext uri="{28A0092B-C50C-407E-A947-70E740481C1C}">
                <a14:useLocalDpi xmlns:a14="http://schemas.microsoft.com/office/drawing/2010/main" val="0"/>
              </a:ext>
            </a:extLst>
          </a:blip>
          <a:stretch>
            <a:fillRect/>
          </a:stretch>
        </p:blipFill>
        <p:spPr>
          <a:xfrm>
            <a:off x="10615449" y="3561693"/>
            <a:ext cx="468000" cy="468000"/>
          </a:xfrm>
          <a:prstGeom prst="rect">
            <a:avLst/>
          </a:prstGeom>
        </p:spPr>
      </p:pic>
      <p:pic>
        <p:nvPicPr>
          <p:cNvPr id="1039" name="Picture 1038" descr="A picture containing black, darkness&#10;&#10;Description automatically generated">
            <a:extLst>
              <a:ext uri="{FF2B5EF4-FFF2-40B4-BE49-F238E27FC236}">
                <a16:creationId xmlns:a16="http://schemas.microsoft.com/office/drawing/2014/main" id="{E4B2AEF5-6D49-5114-5986-8299D13611E4}"/>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colorTemperature colorTemp="4700"/>
                    </a14:imgEffect>
                    <a14:imgEffect>
                      <a14:brightnessContrast bright="-37000" contrast="-100000"/>
                    </a14:imgEffect>
                  </a14:imgLayer>
                </a14:imgProps>
              </a:ext>
              <a:ext uri="{28A0092B-C50C-407E-A947-70E740481C1C}">
                <a14:useLocalDpi xmlns:a14="http://schemas.microsoft.com/office/drawing/2010/main" val="0"/>
              </a:ext>
            </a:extLst>
          </a:blip>
          <a:stretch>
            <a:fillRect/>
          </a:stretch>
        </p:blipFill>
        <p:spPr>
          <a:xfrm>
            <a:off x="3324235" y="3536461"/>
            <a:ext cx="504000" cy="504000"/>
          </a:xfrm>
          <a:prstGeom prst="rect">
            <a:avLst/>
          </a:prstGeom>
        </p:spPr>
      </p:pic>
      <p:pic>
        <p:nvPicPr>
          <p:cNvPr id="1044" name="Picture 1043" descr="A picture containing black, darkness&#10;&#10;Description automatically generated">
            <a:extLst>
              <a:ext uri="{FF2B5EF4-FFF2-40B4-BE49-F238E27FC236}">
                <a16:creationId xmlns:a16="http://schemas.microsoft.com/office/drawing/2014/main" id="{A380B6A5-7507-56FA-4903-041C4754BC5A}"/>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78356" y="3565828"/>
            <a:ext cx="468000" cy="468000"/>
          </a:xfrm>
          <a:prstGeom prst="rect">
            <a:avLst/>
          </a:prstGeom>
        </p:spPr>
      </p:pic>
      <p:pic>
        <p:nvPicPr>
          <p:cNvPr id="1046" name="Picture 1045" descr="A picture containing black, darkness&#10;&#10;Description automatically generated">
            <a:extLst>
              <a:ext uri="{FF2B5EF4-FFF2-40B4-BE49-F238E27FC236}">
                <a16:creationId xmlns:a16="http://schemas.microsoft.com/office/drawing/2014/main" id="{460AD83B-83AD-2DC9-CE86-6C9711E477D4}"/>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19719" y="3501416"/>
            <a:ext cx="540000" cy="540000"/>
          </a:xfrm>
          <a:prstGeom prst="rect">
            <a:avLst/>
          </a:prstGeom>
        </p:spPr>
      </p:pic>
      <p:pic>
        <p:nvPicPr>
          <p:cNvPr id="1051" name="Picture 1050" descr="A picture containing black, darkness&#10;&#10;Description automatically generated">
            <a:extLst>
              <a:ext uri="{FF2B5EF4-FFF2-40B4-BE49-F238E27FC236}">
                <a16:creationId xmlns:a16="http://schemas.microsoft.com/office/drawing/2014/main" id="{0A8DA333-26A5-4445-6490-CF0320492E74}"/>
              </a:ext>
            </a:extLst>
          </p:cNvPr>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2645" y="3473669"/>
            <a:ext cx="540000" cy="540000"/>
          </a:xfrm>
          <a:prstGeom prst="rect">
            <a:avLst/>
          </a:prstGeom>
        </p:spPr>
      </p:pic>
      <p:pic>
        <p:nvPicPr>
          <p:cNvPr id="1053" name="Picture 1052" descr="A picture containing black, darkness&#10;&#10;Description automatically generated">
            <a:extLst>
              <a:ext uri="{FF2B5EF4-FFF2-40B4-BE49-F238E27FC236}">
                <a16:creationId xmlns:a16="http://schemas.microsoft.com/office/drawing/2014/main" id="{3048D9E3-E8C5-83F1-1891-BF2C9748E7D2}"/>
              </a:ext>
            </a:extLst>
          </p:cNvPr>
          <p:cNvPicPr>
            <a:picLocks noChangeAspect="1"/>
          </p:cNvPicPr>
          <p:nvPr/>
        </p:nvPicPr>
        <p:blipFill>
          <a:blip r:embed="rId13">
            <a:duotone>
              <a:schemeClr val="accent2">
                <a:shade val="45000"/>
                <a:satMod val="135000"/>
              </a:schemeClr>
              <a:prstClr val="white"/>
            </a:duotone>
            <a:extLst>
              <a:ext uri="{BEBA8EAE-BF5A-486C-A8C5-ECC9F3942E4B}">
                <a14:imgProps xmlns:a14="http://schemas.microsoft.com/office/drawing/2010/main">
                  <a14:imgLayer r:embed="rId14">
                    <a14:imgEffect>
                      <a14:sharpenSoften amount="100000"/>
                    </a14:imgEffect>
                    <a14:imgEffect>
                      <a14:saturation sat="400000"/>
                    </a14:imgEffect>
                    <a14:imgEffect>
                      <a14:brightnessContrast bright="-16000" contrast="-100000"/>
                    </a14:imgEffect>
                  </a14:imgLayer>
                </a14:imgProps>
              </a:ext>
              <a:ext uri="{28A0092B-C50C-407E-A947-70E740481C1C}">
                <a14:useLocalDpi xmlns:a14="http://schemas.microsoft.com/office/drawing/2010/main" val="0"/>
              </a:ext>
            </a:extLst>
          </a:blip>
          <a:stretch>
            <a:fillRect/>
          </a:stretch>
        </p:blipFill>
        <p:spPr>
          <a:xfrm>
            <a:off x="4537636" y="3506217"/>
            <a:ext cx="540000" cy="540000"/>
          </a:xfrm>
          <a:prstGeom prst="rect">
            <a:avLst/>
          </a:prstGeom>
        </p:spPr>
      </p:pic>
      <p:pic>
        <p:nvPicPr>
          <p:cNvPr id="1056" name="Picture 1055" descr="A picture containing black, darkness&#10;&#10;Description automatically generated">
            <a:extLst>
              <a:ext uri="{FF2B5EF4-FFF2-40B4-BE49-F238E27FC236}">
                <a16:creationId xmlns:a16="http://schemas.microsoft.com/office/drawing/2014/main" id="{C6742010-333D-A40C-94A8-EA11F79E943E}"/>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29209" y="3505999"/>
            <a:ext cx="540000" cy="540000"/>
          </a:xfrm>
          <a:prstGeom prst="rect">
            <a:avLst/>
          </a:prstGeom>
        </p:spPr>
      </p:pic>
      <p:pic>
        <p:nvPicPr>
          <p:cNvPr id="1060" name="Picture 1059" descr="A picture containing black, darkness&#10;&#10;Description automatically generated">
            <a:extLst>
              <a:ext uri="{FF2B5EF4-FFF2-40B4-BE49-F238E27FC236}">
                <a16:creationId xmlns:a16="http://schemas.microsoft.com/office/drawing/2014/main" id="{78FBF775-C9F7-1154-2EFC-43E8781D205A}"/>
              </a:ext>
            </a:extLst>
          </p:cNvPr>
          <p:cNvPicPr>
            <a:picLocks noChangeAspect="1"/>
          </p:cNvPicPr>
          <p:nvPr/>
        </p:nvPicPr>
        <p:blipFill>
          <a:blip r:embed="rId16">
            <a:duotone>
              <a:schemeClr val="accent2">
                <a:shade val="45000"/>
                <a:satMod val="135000"/>
              </a:schemeClr>
              <a:prstClr val="white"/>
            </a:duotone>
            <a:extLst>
              <a:ext uri="{BEBA8EAE-BF5A-486C-A8C5-ECC9F3942E4B}">
                <a14:imgProps xmlns:a14="http://schemas.microsoft.com/office/drawing/2010/main">
                  <a14:imgLayer r:embed="rId17">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9342716" y="3525693"/>
            <a:ext cx="540000" cy="540000"/>
          </a:xfrm>
          <a:prstGeom prst="rect">
            <a:avLst/>
          </a:prstGeom>
        </p:spPr>
      </p:pic>
      <p:pic>
        <p:nvPicPr>
          <p:cNvPr id="1063" name="Picture 1062" descr="A picture containing black, darkness&#10;&#10;Description automatically generated">
            <a:extLst>
              <a:ext uri="{FF2B5EF4-FFF2-40B4-BE49-F238E27FC236}">
                <a16:creationId xmlns:a16="http://schemas.microsoft.com/office/drawing/2014/main" id="{FC437F07-EF51-1A19-CD86-0983FF49003A}"/>
              </a:ext>
            </a:extLst>
          </p:cNvPr>
          <p:cNvPicPr>
            <a:picLocks noChangeAspect="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186445" y="3514104"/>
            <a:ext cx="504000" cy="504000"/>
          </a:xfrm>
          <a:prstGeom prst="rect">
            <a:avLst/>
          </a:prstGeom>
        </p:spPr>
      </p:pic>
    </p:spTree>
    <p:extLst>
      <p:ext uri="{BB962C8B-B14F-4D97-AF65-F5344CB8AC3E}">
        <p14:creationId xmlns:p14="http://schemas.microsoft.com/office/powerpoint/2010/main" val="414537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88DD-78C3-A7F0-17B3-62C06AC55575}"/>
              </a:ext>
            </a:extLst>
          </p:cNvPr>
          <p:cNvSpPr>
            <a:spLocks noGrp="1"/>
          </p:cNvSpPr>
          <p:nvPr>
            <p:ph type="title"/>
          </p:nvPr>
        </p:nvSpPr>
        <p:spPr>
          <a:xfrm>
            <a:off x="3637482" y="182256"/>
            <a:ext cx="8212999" cy="576187"/>
          </a:xfrm>
        </p:spPr>
        <p:txBody>
          <a:bodyPr>
            <a:noAutofit/>
          </a:bodyPr>
          <a:lstStyle/>
          <a:p>
            <a:r>
              <a:rPr lang="en-US"/>
              <a:t>The path ahead: the current roadmap for advancing the EU AI Act and shaping the future of AI</a:t>
            </a:r>
          </a:p>
        </p:txBody>
      </p:sp>
      <p:sp>
        <p:nvSpPr>
          <p:cNvPr id="4" name="Slide Number Placeholder 3">
            <a:extLst>
              <a:ext uri="{FF2B5EF4-FFF2-40B4-BE49-F238E27FC236}">
                <a16:creationId xmlns:a16="http://schemas.microsoft.com/office/drawing/2014/main" id="{3BE48BB0-4713-D077-223F-195A4A661C94}"/>
              </a:ext>
            </a:extLst>
          </p:cNvPr>
          <p:cNvSpPr>
            <a:spLocks noGrp="1"/>
          </p:cNvSpPr>
          <p:nvPr>
            <p:ph type="sldNum" sz="quarter" idx="12"/>
          </p:nvPr>
        </p:nvSpPr>
        <p:spPr/>
        <p:txBody>
          <a:bodyPr/>
          <a:lstStyle/>
          <a:p>
            <a:fld id="{176DD4EC-FA55-45CE-8BB9-EF8129236C33}" type="slidenum">
              <a:rPr lang="en-NL" smtClean="0"/>
              <a:pPr/>
              <a:t>17</a:t>
            </a:fld>
            <a:endParaRPr lang="en-NL"/>
          </a:p>
        </p:txBody>
      </p:sp>
      <p:sp>
        <p:nvSpPr>
          <p:cNvPr id="5" name="Subtitle 2">
            <a:extLst>
              <a:ext uri="{FF2B5EF4-FFF2-40B4-BE49-F238E27FC236}">
                <a16:creationId xmlns:a16="http://schemas.microsoft.com/office/drawing/2014/main" id="{92B354F9-40FC-7F97-1C31-B4E805463638}"/>
              </a:ext>
            </a:extLst>
          </p:cNvPr>
          <p:cNvSpPr txBox="1">
            <a:spLocks/>
          </p:cNvSpPr>
          <p:nvPr/>
        </p:nvSpPr>
        <p:spPr>
          <a:xfrm>
            <a:off x="296799" y="3429000"/>
            <a:ext cx="1583439" cy="553998"/>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b="1">
                <a:solidFill>
                  <a:srgbClr val="5D5D5D"/>
                </a:solidFill>
                <a:latin typeface="+mj-lt"/>
                <a:ea typeface="Open Sans"/>
                <a:cs typeface="Open Sans"/>
              </a:rPr>
              <a:t>First draft request </a:t>
            </a:r>
            <a:r>
              <a:rPr lang="en-US" sz="1200">
                <a:solidFill>
                  <a:srgbClr val="5D5D5D"/>
                </a:solidFill>
                <a:latin typeface="+mj-lt"/>
                <a:ea typeface="Open Sans"/>
                <a:cs typeface="Open Sans"/>
              </a:rPr>
              <a:t>from the European Commission</a:t>
            </a:r>
          </a:p>
        </p:txBody>
      </p:sp>
      <p:sp>
        <p:nvSpPr>
          <p:cNvPr id="6" name="Subtitle 2">
            <a:extLst>
              <a:ext uri="{FF2B5EF4-FFF2-40B4-BE49-F238E27FC236}">
                <a16:creationId xmlns:a16="http://schemas.microsoft.com/office/drawing/2014/main" id="{2DF242BB-3838-C177-76D0-E95E76F2BAC7}"/>
              </a:ext>
            </a:extLst>
          </p:cNvPr>
          <p:cNvSpPr txBox="1">
            <a:spLocks/>
          </p:cNvSpPr>
          <p:nvPr/>
        </p:nvSpPr>
        <p:spPr>
          <a:xfrm>
            <a:off x="2298514" y="3429000"/>
            <a:ext cx="1583439" cy="923330"/>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b="1">
                <a:solidFill>
                  <a:srgbClr val="BBBBBB"/>
                </a:solidFill>
                <a:latin typeface="+mj-lt"/>
                <a:ea typeface="Open Sans"/>
                <a:cs typeface="Open Sans"/>
              </a:rPr>
              <a:t>Draft with amendments </a:t>
            </a:r>
            <a:r>
              <a:rPr lang="en-US" sz="1200">
                <a:solidFill>
                  <a:srgbClr val="BBBBBB"/>
                </a:solidFill>
                <a:latin typeface="+mj-lt"/>
                <a:ea typeface="Open Sans"/>
                <a:cs typeface="Open Sans"/>
              </a:rPr>
              <a:t>on the AI Act  from Presidencies is sent back tot the EC</a:t>
            </a:r>
          </a:p>
        </p:txBody>
      </p:sp>
      <p:sp>
        <p:nvSpPr>
          <p:cNvPr id="7" name="Subtitle 2">
            <a:extLst>
              <a:ext uri="{FF2B5EF4-FFF2-40B4-BE49-F238E27FC236}">
                <a16:creationId xmlns:a16="http://schemas.microsoft.com/office/drawing/2014/main" id="{DCAD94A9-5A7B-B7BD-C0DA-021E2076CE4E}"/>
              </a:ext>
            </a:extLst>
          </p:cNvPr>
          <p:cNvSpPr txBox="1">
            <a:spLocks/>
          </p:cNvSpPr>
          <p:nvPr/>
        </p:nvSpPr>
        <p:spPr>
          <a:xfrm>
            <a:off x="4300229" y="3429000"/>
            <a:ext cx="1583439" cy="553998"/>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a:latin typeface="+mj-lt"/>
                <a:ea typeface="Open Sans"/>
                <a:cs typeface="Open Sans"/>
              </a:rPr>
              <a:t>The Council adopted its </a:t>
            </a:r>
            <a:r>
              <a:rPr lang="en-US" sz="1200" b="1">
                <a:latin typeface="+mj-lt"/>
                <a:ea typeface="Open Sans"/>
                <a:cs typeface="Open Sans"/>
              </a:rPr>
              <a:t>general approach on the AI Act</a:t>
            </a:r>
          </a:p>
        </p:txBody>
      </p:sp>
      <p:sp>
        <p:nvSpPr>
          <p:cNvPr id="8" name="Subtitle 2">
            <a:extLst>
              <a:ext uri="{FF2B5EF4-FFF2-40B4-BE49-F238E27FC236}">
                <a16:creationId xmlns:a16="http://schemas.microsoft.com/office/drawing/2014/main" id="{0DB815D4-7EA5-47A2-75F6-5EE4B081672A}"/>
              </a:ext>
            </a:extLst>
          </p:cNvPr>
          <p:cNvSpPr txBox="1">
            <a:spLocks/>
          </p:cNvSpPr>
          <p:nvPr/>
        </p:nvSpPr>
        <p:spPr>
          <a:xfrm>
            <a:off x="6301944" y="3429000"/>
            <a:ext cx="1583439" cy="1107996"/>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a:solidFill>
                  <a:srgbClr val="ADD8E6"/>
                </a:solidFill>
                <a:latin typeface="+mj-lt"/>
              </a:rPr>
              <a:t>A </a:t>
            </a:r>
            <a:r>
              <a:rPr lang="en-US" sz="1200" b="1">
                <a:solidFill>
                  <a:srgbClr val="ADD8E6"/>
                </a:solidFill>
                <a:latin typeface="+mj-lt"/>
              </a:rPr>
              <a:t>draft negotiating mandate on the AI act is adopted </a:t>
            </a:r>
            <a:r>
              <a:rPr lang="en-US" sz="1200">
                <a:solidFill>
                  <a:srgbClr val="ADD8E6"/>
                </a:solidFill>
                <a:latin typeface="+mj-lt"/>
              </a:rPr>
              <a:t>by the Internal Market Committee and the EU Parliament</a:t>
            </a:r>
            <a:endParaRPr lang="en-US" sz="1200">
              <a:solidFill>
                <a:srgbClr val="ADD8E6"/>
              </a:solidFill>
              <a:latin typeface="+mj-lt"/>
              <a:ea typeface="Open Sans"/>
              <a:cs typeface="Open Sans"/>
            </a:endParaRPr>
          </a:p>
        </p:txBody>
      </p:sp>
      <p:sp>
        <p:nvSpPr>
          <p:cNvPr id="9" name="Subtitle 2">
            <a:extLst>
              <a:ext uri="{FF2B5EF4-FFF2-40B4-BE49-F238E27FC236}">
                <a16:creationId xmlns:a16="http://schemas.microsoft.com/office/drawing/2014/main" id="{BF402EAA-4902-220A-DF09-508CA72E368F}"/>
              </a:ext>
            </a:extLst>
          </p:cNvPr>
          <p:cNvSpPr txBox="1">
            <a:spLocks/>
          </p:cNvSpPr>
          <p:nvPr/>
        </p:nvSpPr>
        <p:spPr>
          <a:xfrm>
            <a:off x="8303658" y="3429000"/>
            <a:ext cx="1583439" cy="1107996"/>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a:solidFill>
                  <a:srgbClr val="5D5D5D"/>
                </a:solidFill>
                <a:latin typeface="+mj-lt"/>
                <a:ea typeface="Open Sans"/>
                <a:cs typeface="Open Sans"/>
              </a:rPr>
              <a:t>Work on </a:t>
            </a:r>
            <a:r>
              <a:rPr lang="en-US" sz="1200" b="1">
                <a:solidFill>
                  <a:srgbClr val="5D5D5D"/>
                </a:solidFill>
                <a:latin typeface="+mj-lt"/>
                <a:ea typeface="Open Sans"/>
                <a:cs typeface="Open Sans"/>
              </a:rPr>
              <a:t>general AI standards</a:t>
            </a:r>
          </a:p>
          <a:p>
            <a:pPr algn="l"/>
            <a:endParaRPr lang="en-US" sz="1200">
              <a:solidFill>
                <a:srgbClr val="5D5D5D"/>
              </a:solidFill>
              <a:latin typeface="+mj-lt"/>
              <a:ea typeface="Open Sans"/>
              <a:cs typeface="Open Sans"/>
              <a:sym typeface="Wingdings" panose="05000000000000000000" pitchFamily="2" charset="2"/>
            </a:endParaRPr>
          </a:p>
          <a:p>
            <a:pPr algn="l"/>
            <a:r>
              <a:rPr lang="en-US">
                <a:solidFill>
                  <a:srgbClr val="5D5D5D"/>
                </a:solidFill>
                <a:latin typeface="+mj-lt"/>
                <a:ea typeface="Open Sans"/>
                <a:cs typeface="Open Sans"/>
                <a:sym typeface="Wingdings" panose="05000000000000000000" pitchFamily="2" charset="2"/>
              </a:rPr>
              <a:t>The i</a:t>
            </a:r>
            <a:r>
              <a:rPr lang="en-US" sz="1200">
                <a:solidFill>
                  <a:srgbClr val="5D5D5D"/>
                </a:solidFill>
                <a:latin typeface="+mj-lt"/>
                <a:ea typeface="Open Sans"/>
                <a:cs typeface="Open Sans"/>
                <a:sym typeface="Wingdings" panose="05000000000000000000" pitchFamily="2" charset="2"/>
              </a:rPr>
              <a:t>dea is to work towards harmonized standards</a:t>
            </a:r>
            <a:endParaRPr lang="en-US" sz="1200">
              <a:solidFill>
                <a:srgbClr val="5D5D5D"/>
              </a:solidFill>
              <a:latin typeface="+mj-lt"/>
              <a:ea typeface="Open Sans"/>
              <a:cs typeface="Open Sans"/>
            </a:endParaRPr>
          </a:p>
        </p:txBody>
      </p:sp>
      <p:grpSp>
        <p:nvGrpSpPr>
          <p:cNvPr id="10" name="Group 9">
            <a:extLst>
              <a:ext uri="{FF2B5EF4-FFF2-40B4-BE49-F238E27FC236}">
                <a16:creationId xmlns:a16="http://schemas.microsoft.com/office/drawing/2014/main" id="{3A60B4F7-56A8-1896-F929-89765E56E77B}"/>
              </a:ext>
            </a:extLst>
          </p:cNvPr>
          <p:cNvGrpSpPr/>
          <p:nvPr/>
        </p:nvGrpSpPr>
        <p:grpSpPr>
          <a:xfrm>
            <a:off x="6135789" y="1323805"/>
            <a:ext cx="1943380" cy="1704704"/>
            <a:chOff x="7306962" y="2231929"/>
            <a:chExt cx="2224641" cy="2387441"/>
          </a:xfrm>
          <a:effectLst/>
        </p:grpSpPr>
        <p:sp>
          <p:nvSpPr>
            <p:cNvPr id="11" name="Side 1">
              <a:extLst>
                <a:ext uri="{FF2B5EF4-FFF2-40B4-BE49-F238E27FC236}">
                  <a16:creationId xmlns:a16="http://schemas.microsoft.com/office/drawing/2014/main" id="{13E87977-CE78-C3DD-D943-D1EF8C51E013}"/>
                </a:ext>
              </a:extLst>
            </p:cNvPr>
            <p:cNvSpPr>
              <a:spLocks/>
            </p:cNvSpPr>
            <p:nvPr/>
          </p:nvSpPr>
          <p:spPr bwMode="auto">
            <a:xfrm rot="16200000">
              <a:off x="7894565" y="2984543"/>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rgbClr val="ADD8E6"/>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12" name="Side 2">
              <a:extLst>
                <a:ext uri="{FF2B5EF4-FFF2-40B4-BE49-F238E27FC236}">
                  <a16:creationId xmlns:a16="http://schemas.microsoft.com/office/drawing/2014/main" id="{48E189D6-242E-4EA4-A25E-93FD0C7EA440}"/>
                </a:ext>
              </a:extLst>
            </p:cNvPr>
            <p:cNvSpPr>
              <a:spLocks/>
            </p:cNvSpPr>
            <p:nvPr/>
          </p:nvSpPr>
          <p:spPr bwMode="auto">
            <a:xfrm rot="5400000">
              <a:off x="7895102" y="2226069"/>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rgbClr val="ADD8E6"/>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13" name="Line 1">
              <a:extLst>
                <a:ext uri="{FF2B5EF4-FFF2-40B4-BE49-F238E27FC236}">
                  <a16:creationId xmlns:a16="http://schemas.microsoft.com/office/drawing/2014/main" id="{4239593E-5FA6-0168-B420-4031D9F8AA28}"/>
                </a:ext>
              </a:extLst>
            </p:cNvPr>
            <p:cNvSpPr>
              <a:spLocks/>
            </p:cNvSpPr>
            <p:nvPr/>
          </p:nvSpPr>
          <p:spPr bwMode="auto">
            <a:xfrm>
              <a:off x="7306962" y="3021995"/>
              <a:ext cx="2181443"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rgbClr val="ADD8E6"/>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11 MAY 2023</a:t>
              </a:r>
            </a:p>
          </p:txBody>
        </p:sp>
      </p:grpSp>
      <p:grpSp>
        <p:nvGrpSpPr>
          <p:cNvPr id="15" name="Group 14">
            <a:extLst>
              <a:ext uri="{FF2B5EF4-FFF2-40B4-BE49-F238E27FC236}">
                <a16:creationId xmlns:a16="http://schemas.microsoft.com/office/drawing/2014/main" id="{E0B61F48-8B5E-B5B7-BE02-48AF46669414}"/>
              </a:ext>
            </a:extLst>
          </p:cNvPr>
          <p:cNvGrpSpPr/>
          <p:nvPr/>
        </p:nvGrpSpPr>
        <p:grpSpPr>
          <a:xfrm>
            <a:off x="4125266" y="1323805"/>
            <a:ext cx="1943381" cy="1704704"/>
            <a:chOff x="5005462" y="2231929"/>
            <a:chExt cx="2224642" cy="2387441"/>
          </a:xfrm>
          <a:effectLst/>
        </p:grpSpPr>
        <p:sp>
          <p:nvSpPr>
            <p:cNvPr id="16" name="Side 1">
              <a:extLst>
                <a:ext uri="{FF2B5EF4-FFF2-40B4-BE49-F238E27FC236}">
                  <a16:creationId xmlns:a16="http://schemas.microsoft.com/office/drawing/2014/main" id="{4523C045-0214-1B70-19A6-A9BA73A01D51}"/>
                </a:ext>
              </a:extLst>
            </p:cNvPr>
            <p:cNvSpPr>
              <a:spLocks/>
            </p:cNvSpPr>
            <p:nvPr/>
          </p:nvSpPr>
          <p:spPr bwMode="auto">
            <a:xfrm rot="16200000">
              <a:off x="5593067" y="2984543"/>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chemeClr val="accent3"/>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17" name="Side 2">
              <a:extLst>
                <a:ext uri="{FF2B5EF4-FFF2-40B4-BE49-F238E27FC236}">
                  <a16:creationId xmlns:a16="http://schemas.microsoft.com/office/drawing/2014/main" id="{4D5BA349-F673-EDA6-9FF1-FE4282DF36F9}"/>
                </a:ext>
              </a:extLst>
            </p:cNvPr>
            <p:cNvSpPr>
              <a:spLocks/>
            </p:cNvSpPr>
            <p:nvPr/>
          </p:nvSpPr>
          <p:spPr bwMode="auto">
            <a:xfrm rot="5400000">
              <a:off x="5593603" y="2226069"/>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chemeClr val="accent3"/>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18" name="Line 1">
              <a:extLst>
                <a:ext uri="{FF2B5EF4-FFF2-40B4-BE49-F238E27FC236}">
                  <a16:creationId xmlns:a16="http://schemas.microsoft.com/office/drawing/2014/main" id="{BCDA0B59-D1B2-3D2B-FEC8-32AF527452FA}"/>
                </a:ext>
              </a:extLst>
            </p:cNvPr>
            <p:cNvSpPr>
              <a:spLocks/>
            </p:cNvSpPr>
            <p:nvPr/>
          </p:nvSpPr>
          <p:spPr bwMode="auto">
            <a:xfrm>
              <a:off x="5005462" y="3021995"/>
              <a:ext cx="2201340"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chemeClr val="accent3"/>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5 DECEMBER 2022</a:t>
              </a:r>
            </a:p>
          </p:txBody>
        </p:sp>
      </p:grpSp>
      <p:grpSp>
        <p:nvGrpSpPr>
          <p:cNvPr id="20" name="Group 19">
            <a:extLst>
              <a:ext uri="{FF2B5EF4-FFF2-40B4-BE49-F238E27FC236}">
                <a16:creationId xmlns:a16="http://schemas.microsoft.com/office/drawing/2014/main" id="{13AF1B7D-A7B9-2C76-25EC-C30EF7E43324}"/>
              </a:ext>
            </a:extLst>
          </p:cNvPr>
          <p:cNvGrpSpPr/>
          <p:nvPr/>
        </p:nvGrpSpPr>
        <p:grpSpPr>
          <a:xfrm>
            <a:off x="2104094" y="1323805"/>
            <a:ext cx="1943381" cy="1704704"/>
            <a:chOff x="2691771" y="2231929"/>
            <a:chExt cx="2224642" cy="2387441"/>
          </a:xfrm>
          <a:effectLst/>
        </p:grpSpPr>
        <p:sp>
          <p:nvSpPr>
            <p:cNvPr id="21" name="Side 1">
              <a:extLst>
                <a:ext uri="{FF2B5EF4-FFF2-40B4-BE49-F238E27FC236}">
                  <a16:creationId xmlns:a16="http://schemas.microsoft.com/office/drawing/2014/main" id="{03A2902E-578A-73A1-83E0-05A5B9356169}"/>
                </a:ext>
              </a:extLst>
            </p:cNvPr>
            <p:cNvSpPr>
              <a:spLocks/>
            </p:cNvSpPr>
            <p:nvPr/>
          </p:nvSpPr>
          <p:spPr bwMode="auto">
            <a:xfrm rot="16200000">
              <a:off x="3279374" y="2984543"/>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chemeClr val="accent1"/>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22" name="Side 2">
              <a:extLst>
                <a:ext uri="{FF2B5EF4-FFF2-40B4-BE49-F238E27FC236}">
                  <a16:creationId xmlns:a16="http://schemas.microsoft.com/office/drawing/2014/main" id="{3C73E451-7C06-3951-AA60-3B91D73E6A1F}"/>
                </a:ext>
              </a:extLst>
            </p:cNvPr>
            <p:cNvSpPr>
              <a:spLocks/>
            </p:cNvSpPr>
            <p:nvPr/>
          </p:nvSpPr>
          <p:spPr bwMode="auto">
            <a:xfrm rot="5400000">
              <a:off x="3279912" y="2226069"/>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chemeClr val="accent1"/>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23" name="Line 1">
              <a:extLst>
                <a:ext uri="{FF2B5EF4-FFF2-40B4-BE49-F238E27FC236}">
                  <a16:creationId xmlns:a16="http://schemas.microsoft.com/office/drawing/2014/main" id="{8D8607E7-1642-CA14-D943-6B4009B89868}"/>
                </a:ext>
              </a:extLst>
            </p:cNvPr>
            <p:cNvSpPr>
              <a:spLocks/>
            </p:cNvSpPr>
            <p:nvPr/>
          </p:nvSpPr>
          <p:spPr bwMode="auto">
            <a:xfrm>
              <a:off x="2691771" y="3021995"/>
              <a:ext cx="2181443"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chemeClr val="accent1"/>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JUNE 2022</a:t>
              </a:r>
            </a:p>
          </p:txBody>
        </p:sp>
      </p:grpSp>
      <p:grpSp>
        <p:nvGrpSpPr>
          <p:cNvPr id="25" name="Group 24">
            <a:extLst>
              <a:ext uri="{FF2B5EF4-FFF2-40B4-BE49-F238E27FC236}">
                <a16:creationId xmlns:a16="http://schemas.microsoft.com/office/drawing/2014/main" id="{856ACAA7-C876-6562-4045-4F3A7A442A64}"/>
              </a:ext>
            </a:extLst>
          </p:cNvPr>
          <p:cNvGrpSpPr/>
          <p:nvPr/>
        </p:nvGrpSpPr>
        <p:grpSpPr>
          <a:xfrm>
            <a:off x="88247" y="1323805"/>
            <a:ext cx="1943380" cy="1704704"/>
            <a:chOff x="384175" y="2231929"/>
            <a:chExt cx="2224641" cy="2387441"/>
          </a:xfrm>
          <a:effectLst/>
        </p:grpSpPr>
        <p:sp>
          <p:nvSpPr>
            <p:cNvPr id="26" name="Side 1">
              <a:extLst>
                <a:ext uri="{FF2B5EF4-FFF2-40B4-BE49-F238E27FC236}">
                  <a16:creationId xmlns:a16="http://schemas.microsoft.com/office/drawing/2014/main" id="{7DA5AB30-F5EB-9635-C30F-C2DC34BC12D0}"/>
                </a:ext>
              </a:extLst>
            </p:cNvPr>
            <p:cNvSpPr>
              <a:spLocks/>
            </p:cNvSpPr>
            <p:nvPr/>
          </p:nvSpPr>
          <p:spPr bwMode="auto">
            <a:xfrm rot="16200000">
              <a:off x="971778" y="2984543"/>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chemeClr val="tx2"/>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27" name="Side 2">
              <a:extLst>
                <a:ext uri="{FF2B5EF4-FFF2-40B4-BE49-F238E27FC236}">
                  <a16:creationId xmlns:a16="http://schemas.microsoft.com/office/drawing/2014/main" id="{32BCE53A-FC03-93C9-46DD-E4C5AC03A0E9}"/>
                </a:ext>
              </a:extLst>
            </p:cNvPr>
            <p:cNvSpPr>
              <a:spLocks/>
            </p:cNvSpPr>
            <p:nvPr/>
          </p:nvSpPr>
          <p:spPr bwMode="auto">
            <a:xfrm rot="5400000">
              <a:off x="972315" y="2226069"/>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chemeClr val="tx2"/>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28" name="Line 1">
              <a:extLst>
                <a:ext uri="{FF2B5EF4-FFF2-40B4-BE49-F238E27FC236}">
                  <a16:creationId xmlns:a16="http://schemas.microsoft.com/office/drawing/2014/main" id="{3CF458EB-4055-ADF8-BF97-34F13359995B}"/>
                </a:ext>
              </a:extLst>
            </p:cNvPr>
            <p:cNvSpPr>
              <a:spLocks/>
            </p:cNvSpPr>
            <p:nvPr/>
          </p:nvSpPr>
          <p:spPr bwMode="auto">
            <a:xfrm>
              <a:off x="384175" y="3021995"/>
              <a:ext cx="2181443"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chemeClr val="tx2"/>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20 MAY 2022</a:t>
              </a:r>
            </a:p>
          </p:txBody>
        </p:sp>
      </p:grpSp>
      <p:grpSp>
        <p:nvGrpSpPr>
          <p:cNvPr id="30" name="Group 29">
            <a:extLst>
              <a:ext uri="{FF2B5EF4-FFF2-40B4-BE49-F238E27FC236}">
                <a16:creationId xmlns:a16="http://schemas.microsoft.com/office/drawing/2014/main" id="{084B22B7-1EC9-9A13-24ED-40426792E3FF}"/>
              </a:ext>
            </a:extLst>
          </p:cNvPr>
          <p:cNvGrpSpPr/>
          <p:nvPr/>
        </p:nvGrpSpPr>
        <p:grpSpPr>
          <a:xfrm>
            <a:off x="8135323" y="1323746"/>
            <a:ext cx="1943380" cy="1704705"/>
            <a:chOff x="9595884" y="2231852"/>
            <a:chExt cx="2224641" cy="2387442"/>
          </a:xfrm>
          <a:effectLst/>
        </p:grpSpPr>
        <p:sp>
          <p:nvSpPr>
            <p:cNvPr id="31" name="Side 1">
              <a:extLst>
                <a:ext uri="{FF2B5EF4-FFF2-40B4-BE49-F238E27FC236}">
                  <a16:creationId xmlns:a16="http://schemas.microsoft.com/office/drawing/2014/main" id="{E860F1EA-1903-7261-AAF8-DE0DF6BF926E}"/>
                </a:ext>
              </a:extLst>
            </p:cNvPr>
            <p:cNvSpPr>
              <a:spLocks/>
            </p:cNvSpPr>
            <p:nvPr/>
          </p:nvSpPr>
          <p:spPr bwMode="auto">
            <a:xfrm rot="16200000">
              <a:off x="10183487" y="2984467"/>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chemeClr val="accent5"/>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32" name="Side 2">
              <a:extLst>
                <a:ext uri="{FF2B5EF4-FFF2-40B4-BE49-F238E27FC236}">
                  <a16:creationId xmlns:a16="http://schemas.microsoft.com/office/drawing/2014/main" id="{FE699D00-1519-4C85-2FBF-DD0982CDC214}"/>
                </a:ext>
              </a:extLst>
            </p:cNvPr>
            <p:cNvSpPr>
              <a:spLocks/>
            </p:cNvSpPr>
            <p:nvPr/>
          </p:nvSpPr>
          <p:spPr bwMode="auto">
            <a:xfrm rot="5400000">
              <a:off x="10184024" y="2225992"/>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chemeClr val="accent5"/>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33" name="Line 1">
              <a:extLst>
                <a:ext uri="{FF2B5EF4-FFF2-40B4-BE49-F238E27FC236}">
                  <a16:creationId xmlns:a16="http://schemas.microsoft.com/office/drawing/2014/main" id="{6ABA412F-566D-46E1-81B5-DEE2516DE781}"/>
                </a:ext>
              </a:extLst>
            </p:cNvPr>
            <p:cNvSpPr>
              <a:spLocks/>
            </p:cNvSpPr>
            <p:nvPr/>
          </p:nvSpPr>
          <p:spPr bwMode="auto">
            <a:xfrm>
              <a:off x="9595884" y="3021995"/>
              <a:ext cx="2181443"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chemeClr val="accent5"/>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2023 - 2024</a:t>
              </a:r>
            </a:p>
          </p:txBody>
        </p:sp>
      </p:grpSp>
      <p:sp>
        <p:nvSpPr>
          <p:cNvPr id="41" name="Subtitle 2">
            <a:extLst>
              <a:ext uri="{FF2B5EF4-FFF2-40B4-BE49-F238E27FC236}">
                <a16:creationId xmlns:a16="http://schemas.microsoft.com/office/drawing/2014/main" id="{B32FBAD0-4D6E-96A8-8B91-A79763AF27DB}"/>
              </a:ext>
            </a:extLst>
          </p:cNvPr>
          <p:cNvSpPr txBox="1">
            <a:spLocks/>
          </p:cNvSpPr>
          <p:nvPr/>
        </p:nvSpPr>
        <p:spPr>
          <a:xfrm>
            <a:off x="10234613" y="3400831"/>
            <a:ext cx="1834306" cy="1107996"/>
          </a:xfrm>
          <a:prstGeom prst="rect">
            <a:avLst/>
          </a:prstGeom>
          <a:noFill/>
        </p:spPr>
        <p:txBody>
          <a:bodyPr wrap="square" lIns="0" tIns="0" rIns="0" bIns="0" rtlCol="0">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sz="1200" b="1">
                <a:solidFill>
                  <a:srgbClr val="BBBBBB"/>
                </a:solidFill>
                <a:latin typeface="+mj-lt"/>
                <a:ea typeface="Open Sans"/>
                <a:cs typeface="Open Sans"/>
              </a:rPr>
              <a:t>Finalize standards </a:t>
            </a:r>
            <a:r>
              <a:rPr lang="en-US" sz="1200">
                <a:solidFill>
                  <a:srgbClr val="BBBBBB"/>
                </a:solidFill>
                <a:latin typeface="+mj-lt"/>
                <a:ea typeface="Open Sans"/>
                <a:cs typeface="Open Sans"/>
              </a:rPr>
              <a:t>to be in place before AI Act is applied</a:t>
            </a:r>
          </a:p>
          <a:p>
            <a:pPr algn="l"/>
            <a:endParaRPr lang="en-US">
              <a:solidFill>
                <a:srgbClr val="BBBBBB"/>
              </a:solidFill>
              <a:latin typeface="+mj-lt"/>
              <a:ea typeface="Open Sans"/>
              <a:cs typeface="Open Sans"/>
            </a:endParaRPr>
          </a:p>
          <a:p>
            <a:pPr algn="l"/>
            <a:r>
              <a:rPr lang="en-US" sz="1200">
                <a:solidFill>
                  <a:srgbClr val="BBBBBB"/>
                </a:solidFill>
                <a:latin typeface="+mj-lt"/>
                <a:ea typeface="Open Sans"/>
                <a:cs typeface="Open Sans"/>
              </a:rPr>
              <a:t>Start of </a:t>
            </a:r>
            <a:r>
              <a:rPr lang="en-US" sz="1200" b="1">
                <a:solidFill>
                  <a:srgbClr val="BBBBBB"/>
                </a:solidFill>
                <a:latin typeface="+mj-lt"/>
                <a:ea typeface="Open Sans"/>
                <a:cs typeface="Open Sans"/>
              </a:rPr>
              <a:t>implementation</a:t>
            </a:r>
            <a:r>
              <a:rPr lang="en-US" sz="1200">
                <a:solidFill>
                  <a:srgbClr val="BBBBBB"/>
                </a:solidFill>
                <a:latin typeface="+mj-lt"/>
                <a:ea typeface="Open Sans"/>
                <a:cs typeface="Open Sans"/>
              </a:rPr>
              <a:t> phase</a:t>
            </a:r>
          </a:p>
        </p:txBody>
      </p:sp>
      <p:grpSp>
        <p:nvGrpSpPr>
          <p:cNvPr id="42" name="Group 41">
            <a:extLst>
              <a:ext uri="{FF2B5EF4-FFF2-40B4-BE49-F238E27FC236}">
                <a16:creationId xmlns:a16="http://schemas.microsoft.com/office/drawing/2014/main" id="{C3A4B618-47E2-FB4D-904E-9F325918F821}"/>
              </a:ext>
            </a:extLst>
          </p:cNvPr>
          <p:cNvGrpSpPr/>
          <p:nvPr/>
        </p:nvGrpSpPr>
        <p:grpSpPr>
          <a:xfrm>
            <a:off x="10163275" y="1323805"/>
            <a:ext cx="1943381" cy="1704704"/>
            <a:chOff x="2691771" y="2231929"/>
            <a:chExt cx="2224642" cy="2387441"/>
          </a:xfrm>
          <a:effectLst/>
        </p:grpSpPr>
        <p:sp>
          <p:nvSpPr>
            <p:cNvPr id="43" name="Side 1">
              <a:extLst>
                <a:ext uri="{FF2B5EF4-FFF2-40B4-BE49-F238E27FC236}">
                  <a16:creationId xmlns:a16="http://schemas.microsoft.com/office/drawing/2014/main" id="{2678E683-0786-4EC5-6059-2A6967E638EC}"/>
                </a:ext>
              </a:extLst>
            </p:cNvPr>
            <p:cNvSpPr>
              <a:spLocks/>
            </p:cNvSpPr>
            <p:nvPr/>
          </p:nvSpPr>
          <p:spPr bwMode="auto">
            <a:xfrm rot="16200000">
              <a:off x="3279374" y="2984543"/>
              <a:ext cx="1630641" cy="1639013"/>
            </a:xfrm>
            <a:custGeom>
              <a:avLst/>
              <a:gdLst>
                <a:gd name="T0" fmla="*/ 373 w 412"/>
                <a:gd name="T1" fmla="*/ 230 h 412"/>
                <a:gd name="T2" fmla="*/ 373 w 412"/>
                <a:gd name="T3" fmla="*/ 373 h 412"/>
                <a:gd name="T4" fmla="*/ 230 w 412"/>
                <a:gd name="T5" fmla="*/ 373 h 412"/>
                <a:gd name="T6" fmla="*/ 39 w 412"/>
                <a:gd name="T7" fmla="*/ 183 h 412"/>
                <a:gd name="T8" fmla="*/ 39 w 412"/>
                <a:gd name="T9" fmla="*/ 39 h 412"/>
                <a:gd name="T10" fmla="*/ 182 w 412"/>
                <a:gd name="T11" fmla="*/ 39 h 412"/>
                <a:gd name="T12" fmla="*/ 373 w 412"/>
                <a:gd name="T13" fmla="*/ 230 h 412"/>
              </a:gdLst>
              <a:ahLst/>
              <a:cxnLst>
                <a:cxn ang="0">
                  <a:pos x="T0" y="T1"/>
                </a:cxn>
                <a:cxn ang="0">
                  <a:pos x="T2" y="T3"/>
                </a:cxn>
                <a:cxn ang="0">
                  <a:pos x="T4" y="T5"/>
                </a:cxn>
                <a:cxn ang="0">
                  <a:pos x="T6" y="T7"/>
                </a:cxn>
                <a:cxn ang="0">
                  <a:pos x="T8" y="T9"/>
                </a:cxn>
                <a:cxn ang="0">
                  <a:pos x="T10" y="T11"/>
                </a:cxn>
                <a:cxn ang="0">
                  <a:pos x="T12" y="T13"/>
                </a:cxn>
              </a:cxnLst>
              <a:rect l="0" t="0" r="r" b="b"/>
              <a:pathLst>
                <a:path w="412" h="412">
                  <a:moveTo>
                    <a:pt x="373" y="230"/>
                  </a:moveTo>
                  <a:cubicBezTo>
                    <a:pt x="412" y="269"/>
                    <a:pt x="412" y="333"/>
                    <a:pt x="373" y="373"/>
                  </a:cubicBezTo>
                  <a:cubicBezTo>
                    <a:pt x="333" y="412"/>
                    <a:pt x="269" y="412"/>
                    <a:pt x="230" y="373"/>
                  </a:cubicBezTo>
                  <a:cubicBezTo>
                    <a:pt x="39" y="183"/>
                    <a:pt x="39" y="183"/>
                    <a:pt x="39" y="183"/>
                  </a:cubicBezTo>
                  <a:cubicBezTo>
                    <a:pt x="0" y="143"/>
                    <a:pt x="0" y="79"/>
                    <a:pt x="39" y="39"/>
                  </a:cubicBezTo>
                  <a:cubicBezTo>
                    <a:pt x="79" y="0"/>
                    <a:pt x="143" y="0"/>
                    <a:pt x="182" y="39"/>
                  </a:cubicBezTo>
                  <a:lnTo>
                    <a:pt x="373" y="230"/>
                  </a:lnTo>
                  <a:close/>
                </a:path>
              </a:pathLst>
            </a:custGeom>
            <a:solidFill>
              <a:schemeClr val="accent1"/>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44" name="Side 2">
              <a:extLst>
                <a:ext uri="{FF2B5EF4-FFF2-40B4-BE49-F238E27FC236}">
                  <a16:creationId xmlns:a16="http://schemas.microsoft.com/office/drawing/2014/main" id="{BCAF48EE-B2E1-4CAC-DB43-F8139F9D925A}"/>
                </a:ext>
              </a:extLst>
            </p:cNvPr>
            <p:cNvSpPr>
              <a:spLocks/>
            </p:cNvSpPr>
            <p:nvPr/>
          </p:nvSpPr>
          <p:spPr bwMode="auto">
            <a:xfrm rot="5400000">
              <a:off x="3279912" y="2226069"/>
              <a:ext cx="1630641" cy="1642361"/>
            </a:xfrm>
            <a:custGeom>
              <a:avLst/>
              <a:gdLst>
                <a:gd name="T0" fmla="*/ 230 w 412"/>
                <a:gd name="T1" fmla="*/ 40 h 413"/>
                <a:gd name="T2" fmla="*/ 373 w 412"/>
                <a:gd name="T3" fmla="*/ 40 h 413"/>
                <a:gd name="T4" fmla="*/ 373 w 412"/>
                <a:gd name="T5" fmla="*/ 183 h 413"/>
                <a:gd name="T6" fmla="*/ 182 w 412"/>
                <a:gd name="T7" fmla="*/ 373 h 413"/>
                <a:gd name="T8" fmla="*/ 39 w 412"/>
                <a:gd name="T9" fmla="*/ 373 h 413"/>
                <a:gd name="T10" fmla="*/ 39 w 412"/>
                <a:gd name="T11" fmla="*/ 230 h 413"/>
                <a:gd name="T12" fmla="*/ 230 w 412"/>
                <a:gd name="T13" fmla="*/ 40 h 413"/>
              </a:gdLst>
              <a:ahLst/>
              <a:cxnLst>
                <a:cxn ang="0">
                  <a:pos x="T0" y="T1"/>
                </a:cxn>
                <a:cxn ang="0">
                  <a:pos x="T2" y="T3"/>
                </a:cxn>
                <a:cxn ang="0">
                  <a:pos x="T4" y="T5"/>
                </a:cxn>
                <a:cxn ang="0">
                  <a:pos x="T6" y="T7"/>
                </a:cxn>
                <a:cxn ang="0">
                  <a:pos x="T8" y="T9"/>
                </a:cxn>
                <a:cxn ang="0">
                  <a:pos x="T10" y="T11"/>
                </a:cxn>
                <a:cxn ang="0">
                  <a:pos x="T12" y="T13"/>
                </a:cxn>
              </a:cxnLst>
              <a:rect l="0" t="0" r="r" b="b"/>
              <a:pathLst>
                <a:path w="412" h="413">
                  <a:moveTo>
                    <a:pt x="230" y="40"/>
                  </a:moveTo>
                  <a:cubicBezTo>
                    <a:pt x="269" y="0"/>
                    <a:pt x="333" y="0"/>
                    <a:pt x="373" y="40"/>
                  </a:cubicBezTo>
                  <a:cubicBezTo>
                    <a:pt x="412" y="79"/>
                    <a:pt x="412" y="143"/>
                    <a:pt x="373" y="183"/>
                  </a:cubicBezTo>
                  <a:cubicBezTo>
                    <a:pt x="182" y="373"/>
                    <a:pt x="182" y="373"/>
                    <a:pt x="182" y="373"/>
                  </a:cubicBezTo>
                  <a:cubicBezTo>
                    <a:pt x="143" y="413"/>
                    <a:pt x="79" y="413"/>
                    <a:pt x="39" y="373"/>
                  </a:cubicBezTo>
                  <a:cubicBezTo>
                    <a:pt x="0" y="334"/>
                    <a:pt x="0" y="270"/>
                    <a:pt x="39" y="230"/>
                  </a:cubicBezTo>
                  <a:lnTo>
                    <a:pt x="230" y="40"/>
                  </a:lnTo>
                  <a:close/>
                </a:path>
              </a:pathLst>
            </a:custGeom>
            <a:solidFill>
              <a:schemeClr val="accent1"/>
            </a:solidFill>
            <a:ln>
              <a:noFill/>
            </a:ln>
            <a:effectLst/>
          </p:spPr>
          <p:txBody>
            <a:bodyPr vert="horz" wrap="square" lIns="182832" tIns="91418" rIns="182832" bIns="91418" numCol="1" anchor="t" anchorCtr="0" compatLnSpc="1">
              <a:prstTxWarp prst="textNoShape">
                <a:avLst/>
              </a:prstTxWarp>
            </a:bodyPr>
            <a:lstStyle/>
            <a:p>
              <a:endParaRPr lang="en-US" sz="1000"/>
            </a:p>
          </p:txBody>
        </p:sp>
        <p:sp>
          <p:nvSpPr>
            <p:cNvPr id="45" name="Line 1">
              <a:extLst>
                <a:ext uri="{FF2B5EF4-FFF2-40B4-BE49-F238E27FC236}">
                  <a16:creationId xmlns:a16="http://schemas.microsoft.com/office/drawing/2014/main" id="{DC4DBB50-6FE5-8F99-4807-6BF7E3E41599}"/>
                </a:ext>
              </a:extLst>
            </p:cNvPr>
            <p:cNvSpPr>
              <a:spLocks/>
            </p:cNvSpPr>
            <p:nvPr/>
          </p:nvSpPr>
          <p:spPr bwMode="auto">
            <a:xfrm>
              <a:off x="2691771" y="3021995"/>
              <a:ext cx="2181443" cy="806951"/>
            </a:xfrm>
            <a:custGeom>
              <a:avLst/>
              <a:gdLst>
                <a:gd name="T0" fmla="*/ 101 w 551"/>
                <a:gd name="T1" fmla="*/ 203 h 203"/>
                <a:gd name="T2" fmla="*/ 0 w 551"/>
                <a:gd name="T3" fmla="*/ 101 h 203"/>
                <a:gd name="T4" fmla="*/ 101 w 551"/>
                <a:gd name="T5" fmla="*/ 0 h 203"/>
                <a:gd name="T6" fmla="*/ 450 w 551"/>
                <a:gd name="T7" fmla="*/ 0 h 203"/>
                <a:gd name="T8" fmla="*/ 551 w 551"/>
                <a:gd name="T9" fmla="*/ 101 h 203"/>
                <a:gd name="T10" fmla="*/ 450 w 551"/>
                <a:gd name="T11" fmla="*/ 203 h 203"/>
                <a:gd name="T12" fmla="*/ 101 w 551"/>
                <a:gd name="T13" fmla="*/ 203 h 203"/>
              </a:gdLst>
              <a:ahLst/>
              <a:cxnLst>
                <a:cxn ang="0">
                  <a:pos x="T0" y="T1"/>
                </a:cxn>
                <a:cxn ang="0">
                  <a:pos x="T2" y="T3"/>
                </a:cxn>
                <a:cxn ang="0">
                  <a:pos x="T4" y="T5"/>
                </a:cxn>
                <a:cxn ang="0">
                  <a:pos x="T6" y="T7"/>
                </a:cxn>
                <a:cxn ang="0">
                  <a:pos x="T8" y="T9"/>
                </a:cxn>
                <a:cxn ang="0">
                  <a:pos x="T10" y="T11"/>
                </a:cxn>
                <a:cxn ang="0">
                  <a:pos x="T12" y="T13"/>
                </a:cxn>
              </a:cxnLst>
              <a:rect l="0" t="0" r="r" b="b"/>
              <a:pathLst>
                <a:path w="551" h="203">
                  <a:moveTo>
                    <a:pt x="101" y="203"/>
                  </a:moveTo>
                  <a:cubicBezTo>
                    <a:pt x="45" y="203"/>
                    <a:pt x="0" y="157"/>
                    <a:pt x="0" y="101"/>
                  </a:cubicBezTo>
                  <a:cubicBezTo>
                    <a:pt x="0" y="46"/>
                    <a:pt x="45" y="0"/>
                    <a:pt x="101" y="0"/>
                  </a:cubicBezTo>
                  <a:cubicBezTo>
                    <a:pt x="450" y="0"/>
                    <a:pt x="450" y="0"/>
                    <a:pt x="450" y="0"/>
                  </a:cubicBezTo>
                  <a:cubicBezTo>
                    <a:pt x="506" y="0"/>
                    <a:pt x="551" y="46"/>
                    <a:pt x="551" y="101"/>
                  </a:cubicBezTo>
                  <a:cubicBezTo>
                    <a:pt x="551" y="157"/>
                    <a:pt x="506" y="203"/>
                    <a:pt x="450" y="203"/>
                  </a:cubicBezTo>
                  <a:lnTo>
                    <a:pt x="101" y="203"/>
                  </a:lnTo>
                  <a:close/>
                </a:path>
              </a:pathLst>
            </a:custGeom>
            <a:solidFill>
              <a:schemeClr val="accent1"/>
            </a:solidFill>
            <a:ln>
              <a:noFill/>
            </a:ln>
            <a:effectLst/>
          </p:spPr>
          <p:txBody>
            <a:bodyPr vert="horz" wrap="square" lIns="182832" tIns="91418" rIns="182832" bIns="91418" numCol="1" anchor="ctr" anchorCtr="0" compatLnSpc="1">
              <a:prstTxWarp prst="textNoShape">
                <a:avLst/>
              </a:prstTxWarp>
            </a:bodyPr>
            <a:lstStyle/>
            <a:p>
              <a:pPr algn="ctr"/>
              <a:r>
                <a:rPr lang="en-US" sz="1400" b="1">
                  <a:solidFill>
                    <a:schemeClr val="bg1"/>
                  </a:solidFill>
                </a:rPr>
                <a:t>EARLY 2025</a:t>
              </a:r>
            </a:p>
          </p:txBody>
        </p:sp>
      </p:grpSp>
      <p:sp>
        <p:nvSpPr>
          <p:cNvPr id="49" name="Text Placeholder 6">
            <a:extLst>
              <a:ext uri="{FF2B5EF4-FFF2-40B4-BE49-F238E27FC236}">
                <a16:creationId xmlns:a16="http://schemas.microsoft.com/office/drawing/2014/main" id="{762D4FFB-3756-7327-4BCA-CD70E3EDC1AB}"/>
              </a:ext>
            </a:extLst>
          </p:cNvPr>
          <p:cNvSpPr txBox="1">
            <a:spLocks/>
          </p:cNvSpPr>
          <p:nvPr/>
        </p:nvSpPr>
        <p:spPr>
          <a:xfrm>
            <a:off x="401430" y="5140895"/>
            <a:ext cx="11449051" cy="1164326"/>
          </a:xfrm>
          <a:prstGeom prst="rect">
            <a:avLst/>
          </a:prstGeom>
          <a:solidFill>
            <a:schemeClr val="bg1">
              <a:lumMod val="95000"/>
            </a:schemeClr>
          </a:solidFill>
          <a:effectLst/>
        </p:spPr>
        <p:txBody>
          <a:bodyPr lIns="108000" tIns="72000" rIns="72000" bIns="72000" anchor="t"/>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r>
              <a:rPr lang="en-GB" sz="1200" b="0">
                <a:solidFill>
                  <a:srgbClr val="5D5D5D"/>
                </a:solidFill>
                <a:latin typeface="+mn-lt"/>
              </a:rPr>
              <a:t>Since the European Commission has released the EU AI Act on 21 April 2021, amendments have been proposed by Council Presidencies. On 11 </a:t>
            </a:r>
            <a:r>
              <a:rPr lang="en-GB" sz="1200">
                <a:solidFill>
                  <a:srgbClr val="5D5D5D"/>
                </a:solidFill>
                <a:latin typeface="+mn-lt"/>
              </a:rPr>
              <a:t>May 2023 , the AI Act took a giant leap forward </a:t>
            </a:r>
            <a:r>
              <a:rPr lang="en-GB" sz="1200" b="0">
                <a:solidFill>
                  <a:srgbClr val="5D5D5D"/>
                </a:solidFill>
                <a:latin typeface="+mn-lt"/>
              </a:rPr>
              <a:t>when the compromised text was approved. The compromised text contains the concessions made after the amendments.</a:t>
            </a:r>
          </a:p>
          <a:p>
            <a:br>
              <a:rPr lang="en-GB" sz="1200" b="0">
                <a:solidFill>
                  <a:srgbClr val="5D5D5D"/>
                </a:solidFill>
                <a:latin typeface="+mn-lt"/>
              </a:rPr>
            </a:br>
            <a:r>
              <a:rPr lang="en-GB" sz="1200" b="0">
                <a:solidFill>
                  <a:srgbClr val="5D5D5D"/>
                </a:solidFill>
                <a:latin typeface="+mn-lt"/>
              </a:rPr>
              <a:t>The proposal of the EU AI Act </a:t>
            </a:r>
            <a:r>
              <a:rPr lang="en-GB" sz="1200">
                <a:solidFill>
                  <a:srgbClr val="5D5D5D"/>
                </a:solidFill>
                <a:latin typeface="+mn-lt"/>
              </a:rPr>
              <a:t>will become law once both the Council (that represents the 27 EU Member States) and the European Parliament agree </a:t>
            </a:r>
            <a:r>
              <a:rPr lang="en-GB" sz="1200" b="0">
                <a:solidFill>
                  <a:srgbClr val="5D5D5D"/>
                </a:solidFill>
                <a:latin typeface="+mn-lt"/>
              </a:rPr>
              <a:t>on a common version of the Act.</a:t>
            </a:r>
            <a:r>
              <a:rPr lang="en-GB" sz="1200">
                <a:solidFill>
                  <a:srgbClr val="5D5D5D"/>
                </a:solidFill>
                <a:latin typeface="+mn-lt"/>
              </a:rPr>
              <a:t> </a:t>
            </a:r>
          </a:p>
          <a:p>
            <a:pPr defTabSz="914400"/>
            <a:endParaRPr lang="en-US" sz="1200" b="0">
              <a:latin typeface="+mn-lt"/>
              <a:ea typeface="Verdana" panose="020B0604030504040204" pitchFamily="34" charset="0"/>
              <a:cs typeface="Verdana" panose="020B0604030504040204" pitchFamily="34" charset="0"/>
            </a:endParaRPr>
          </a:p>
        </p:txBody>
      </p:sp>
      <p:sp>
        <p:nvSpPr>
          <p:cNvPr id="50" name="TextBox 24">
            <a:extLst>
              <a:ext uri="{FF2B5EF4-FFF2-40B4-BE49-F238E27FC236}">
                <a16:creationId xmlns:a16="http://schemas.microsoft.com/office/drawing/2014/main" id="{B2B7803A-C108-09FA-95B7-E147EFFEB95A}"/>
              </a:ext>
            </a:extLst>
          </p:cNvPr>
          <p:cNvSpPr txBox="1"/>
          <p:nvPr/>
        </p:nvSpPr>
        <p:spPr>
          <a:xfrm>
            <a:off x="415764" y="4536996"/>
            <a:ext cx="2679489" cy="307777"/>
          </a:xfrm>
          <a:prstGeom prst="rect">
            <a:avLst/>
          </a:prstGeom>
          <a:noFill/>
        </p:spPr>
        <p:txBody>
          <a:bodyPr wrap="square" lIns="0" tIns="0" rIns="0" bIns="0" rtlCol="0" anchor="b">
            <a:noAutofit/>
          </a:bodyPr>
          <a:lstStyle/>
          <a:p>
            <a:r>
              <a:rPr lang="en-US">
                <a:solidFill>
                  <a:srgbClr val="00AEEF"/>
                </a:solidFill>
                <a:ea typeface="Verdana" panose="020B0604030504040204" pitchFamily="34" charset="0"/>
                <a:cs typeface="Verdana" panose="020B0604030504040204" pitchFamily="34" charset="0"/>
                <a:sym typeface="Verdana" panose="020B0604030504040204" pitchFamily="34" charset="0"/>
              </a:rPr>
              <a:t>The timeline</a:t>
            </a:r>
          </a:p>
        </p:txBody>
      </p:sp>
      <p:cxnSp>
        <p:nvCxnSpPr>
          <p:cNvPr id="51" name="Conector recto 48">
            <a:extLst>
              <a:ext uri="{FF2B5EF4-FFF2-40B4-BE49-F238E27FC236}">
                <a16:creationId xmlns:a16="http://schemas.microsoft.com/office/drawing/2014/main" id="{0BF4F9CE-7D4F-363B-EA0F-1FF4F3F5711D}"/>
              </a:ext>
            </a:extLst>
          </p:cNvPr>
          <p:cNvCxnSpPr>
            <a:cxnSpLocks/>
          </p:cNvCxnSpPr>
          <p:nvPr/>
        </p:nvCxnSpPr>
        <p:spPr>
          <a:xfrm>
            <a:off x="401430" y="4978751"/>
            <a:ext cx="1339745"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9037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699834" y="19083"/>
            <a:ext cx="8212999" cy="736821"/>
          </a:xfrm>
        </p:spPr>
        <p:txBody>
          <a:bodyPr>
            <a:normAutofit/>
          </a:bodyPr>
          <a:lstStyle/>
          <a:p>
            <a:r>
              <a:rPr lang="en-GB">
                <a:latin typeface="Open Sans"/>
                <a:ea typeface="Open Sans"/>
                <a:cs typeface="Open Sans"/>
              </a:rPr>
              <a:t>Navigating key milestones, ensuring compliance, and harnessing the potential of AI safely and responsibly</a:t>
            </a:r>
            <a:endParaRPr lang="nl-NL">
              <a:latin typeface="Open Sans" pitchFamily="2" charset="0"/>
              <a:ea typeface="Open Sans" pitchFamily="2" charset="0"/>
              <a:cs typeface="Open Sans" pitchFamily="2" charset="0"/>
            </a:endParaRPr>
          </a:p>
        </p:txBody>
      </p:sp>
      <p:sp>
        <p:nvSpPr>
          <p:cNvPr id="3" name="Content Placeholder 2">
            <a:extLst>
              <a:ext uri="{FF2B5EF4-FFF2-40B4-BE49-F238E27FC236}">
                <a16:creationId xmlns:a16="http://schemas.microsoft.com/office/drawing/2014/main" id="{293D3797-39C1-4FEB-AED9-0635E9F1E613}"/>
              </a:ext>
            </a:extLst>
          </p:cNvPr>
          <p:cNvSpPr>
            <a:spLocks noGrp="1"/>
          </p:cNvSpPr>
          <p:nvPr>
            <p:ph idx="1"/>
          </p:nvPr>
        </p:nvSpPr>
        <p:spPr>
          <a:xfrm>
            <a:off x="3751869" y="1175956"/>
            <a:ext cx="7919142" cy="5079408"/>
          </a:xfrm>
        </p:spPr>
        <p:txBody>
          <a:bodyPr vert="horz" lIns="91440" tIns="45720" rIns="91440" bIns="45720" rtlCol="0" anchor="t">
            <a:normAutofit lnSpcReduction="10000"/>
          </a:bodyPr>
          <a:lstStyle/>
          <a:p>
            <a:pPr marL="0" indent="0" algn="just">
              <a:lnSpc>
                <a:spcPct val="110000"/>
              </a:lnSpc>
              <a:buNone/>
            </a:pPr>
            <a:r>
              <a:rPr lang="en-GB" sz="1400" b="0" i="0" dirty="0">
                <a:solidFill>
                  <a:srgbClr val="5D5D5D"/>
                </a:solidFill>
                <a:effectLst/>
              </a:rPr>
              <a:t>In conclusion, the EU Artificial Intelligence Act has </a:t>
            </a:r>
            <a:r>
              <a:rPr lang="en-GB" sz="1400" b="1" i="0" dirty="0">
                <a:solidFill>
                  <a:srgbClr val="00AEEF"/>
                </a:solidFill>
                <a:effectLst/>
              </a:rPr>
              <a:t>profound implications for the financial industry</a:t>
            </a:r>
            <a:r>
              <a:rPr lang="en-GB" sz="1400" b="0" i="0" dirty="0">
                <a:solidFill>
                  <a:srgbClr val="5D5D5D"/>
                </a:solidFill>
                <a:effectLst/>
              </a:rPr>
              <a:t>, requiring financial institutions to ensure compliance with regulatory requirements when utilizing AI systems when the Act is enforced. The Act specifically addresses key provisions that are relevant to the industry; </a:t>
            </a:r>
            <a:r>
              <a:rPr lang="en-GB" sz="1400" b="1" i="0" dirty="0">
                <a:solidFill>
                  <a:srgbClr val="00AEEF"/>
                </a:solidFill>
                <a:effectLst/>
              </a:rPr>
              <a:t>financial institutions that use high-risk AI systems</a:t>
            </a:r>
            <a:r>
              <a:rPr lang="en-GB" sz="1400" b="0" i="0" dirty="0">
                <a:solidFill>
                  <a:srgbClr val="5D5D5D"/>
                </a:solidFill>
                <a:effectLst/>
              </a:rPr>
              <a:t>, such as credit scoring or loan granting, </a:t>
            </a:r>
            <a:r>
              <a:rPr lang="en-GB" sz="1400" b="1" i="0" dirty="0">
                <a:solidFill>
                  <a:srgbClr val="00AEEF"/>
                </a:solidFill>
                <a:effectLst/>
              </a:rPr>
              <a:t>will have to adhere to additional obligations</a:t>
            </a:r>
            <a:r>
              <a:rPr lang="en-GB" sz="1400" b="0" i="0" dirty="0">
                <a:solidFill>
                  <a:srgbClr val="5D5D5D"/>
                </a:solidFill>
                <a:effectLst/>
              </a:rPr>
              <a:t>, including conformity assessments, data quality and traceability, human oversight, and record-keeping. </a:t>
            </a:r>
          </a:p>
          <a:p>
            <a:pPr marL="0" indent="0" algn="just">
              <a:lnSpc>
                <a:spcPct val="110000"/>
              </a:lnSpc>
              <a:buNone/>
            </a:pPr>
            <a:r>
              <a:rPr lang="en-GB" sz="1400" b="0" i="0" dirty="0">
                <a:solidFill>
                  <a:srgbClr val="5D5D5D"/>
                </a:solidFill>
                <a:effectLst/>
              </a:rPr>
              <a:t>It is worth noting that low-risk AI systems will have limited transparency obligations imposed, while high-risk AI systems will face numerous obligations, including high-quality data, documentation, traceability, transparency, human oversight, accuracy, and robustness. Transparency and </a:t>
            </a:r>
            <a:r>
              <a:rPr lang="en-GB" sz="1400" b="0" i="0" dirty="0" err="1">
                <a:solidFill>
                  <a:srgbClr val="5D5D5D"/>
                </a:solidFill>
                <a:effectLst/>
              </a:rPr>
              <a:t>explainability</a:t>
            </a:r>
            <a:r>
              <a:rPr lang="en-GB" sz="1400" b="0" i="0" dirty="0">
                <a:solidFill>
                  <a:srgbClr val="5D5D5D"/>
                </a:solidFill>
                <a:effectLst/>
              </a:rPr>
              <a:t> are essential, necessitating financial institutions to </a:t>
            </a:r>
            <a:r>
              <a:rPr lang="en-GB" sz="1400" b="1" i="0" dirty="0">
                <a:solidFill>
                  <a:srgbClr val="00AEEF"/>
                </a:solidFill>
                <a:effectLst/>
              </a:rPr>
              <a:t>ensure that AI systems used in decision-making processes are transparent and capable of providing appropriate information to users</a:t>
            </a:r>
            <a:r>
              <a:rPr lang="en-GB" sz="1400" b="0" i="0" dirty="0">
                <a:solidFill>
                  <a:srgbClr val="5D5D5D"/>
                </a:solidFill>
                <a:effectLst/>
              </a:rPr>
              <a:t>. </a:t>
            </a:r>
          </a:p>
          <a:p>
            <a:pPr marL="0" indent="0" algn="just">
              <a:lnSpc>
                <a:spcPct val="110000"/>
              </a:lnSpc>
              <a:buNone/>
            </a:pPr>
            <a:r>
              <a:rPr lang="en-GB" sz="1400" b="0" i="0" dirty="0">
                <a:solidFill>
                  <a:srgbClr val="5D5D5D"/>
                </a:solidFill>
                <a:effectLst/>
              </a:rPr>
              <a:t>Non-compliance may in the future result in </a:t>
            </a:r>
            <a:r>
              <a:rPr lang="en-GB" sz="1400" b="1" i="0" dirty="0">
                <a:solidFill>
                  <a:srgbClr val="00AEEF"/>
                </a:solidFill>
                <a:effectLst/>
              </a:rPr>
              <a:t>significant penalties and fines</a:t>
            </a:r>
            <a:r>
              <a:rPr lang="en-GB" sz="1400" b="0" i="0" dirty="0">
                <a:solidFill>
                  <a:srgbClr val="5D5D5D"/>
                </a:solidFill>
                <a:effectLst/>
              </a:rPr>
              <a:t>, which could have financial implications for the industry. Expectations are that, after agreement on the Act, the implementation phase will </a:t>
            </a:r>
            <a:r>
              <a:rPr lang="en-GB" sz="1400" dirty="0">
                <a:solidFill>
                  <a:srgbClr val="5D5D5D"/>
                </a:solidFill>
              </a:rPr>
              <a:t>start in 2025. </a:t>
            </a:r>
            <a:r>
              <a:rPr lang="en-GB" sz="1400" b="1" dirty="0" err="1">
                <a:solidFill>
                  <a:srgbClr val="00AEEF"/>
                </a:solidFill>
              </a:rPr>
              <a:t>FiSer</a:t>
            </a:r>
            <a:r>
              <a:rPr lang="en-GB" sz="1400" b="1" dirty="0">
                <a:solidFill>
                  <a:srgbClr val="00AEEF"/>
                </a:solidFill>
              </a:rPr>
              <a:t> Consulting provides agile project management and strategic advisory services </a:t>
            </a:r>
            <a:r>
              <a:rPr lang="en-GB" sz="1400" dirty="0">
                <a:solidFill>
                  <a:srgbClr val="5D5D5D"/>
                </a:solidFill>
              </a:rPr>
              <a:t>to assist financial institutions in effectively implementing AI systems, ensuring compliance and delivering reliable and transparent AI-driven solutions.</a:t>
            </a:r>
          </a:p>
          <a:p>
            <a:pPr marL="0" indent="0" algn="just">
              <a:lnSpc>
                <a:spcPct val="110000"/>
              </a:lnSpc>
              <a:buNone/>
            </a:pPr>
            <a:r>
              <a:rPr lang="en-GB" sz="1400" b="0" i="0" dirty="0">
                <a:solidFill>
                  <a:srgbClr val="5D5D5D"/>
                </a:solidFill>
                <a:effectLst/>
              </a:rPr>
              <a:t>Overall, the EU Artificial Intelligence Act aims to foster responsible AI usage, promoting transparency, fairness, and the protection of consumer interests.</a:t>
            </a:r>
          </a:p>
          <a:p>
            <a:pPr algn="just">
              <a:lnSpc>
                <a:spcPct val="110000"/>
              </a:lnSpc>
            </a:pPr>
            <a:endParaRPr lang="en-GB" sz="1400" dirty="0">
              <a:solidFill>
                <a:srgbClr val="5D5D5D"/>
              </a:solidFill>
            </a:endParaRPr>
          </a:p>
          <a:p>
            <a:pPr algn="just">
              <a:lnSpc>
                <a:spcPct val="110000"/>
              </a:lnSpc>
            </a:pPr>
            <a:endParaRPr lang="en-GB" sz="1400" dirty="0">
              <a:solidFill>
                <a:srgbClr val="5D5D5D"/>
              </a:solidFill>
            </a:endParaRPr>
          </a:p>
          <a:p>
            <a:pPr algn="just">
              <a:lnSpc>
                <a:spcPct val="110000"/>
              </a:lnSpc>
            </a:pPr>
            <a:endParaRPr lang="en-US" sz="1400" b="0" dirty="0">
              <a:solidFill>
                <a:srgbClr val="5D5D5D"/>
              </a:solidFill>
              <a:effectLst/>
            </a:endParaRPr>
          </a:p>
        </p:txBody>
      </p:sp>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fld id="{176DD4EC-FA55-45CE-8BB9-EF8129236C33}" type="slidenum">
              <a:rPr lang="en-NL" smtClean="0"/>
              <a:pPr/>
              <a:t>18</a:t>
            </a:fld>
            <a:endParaRPr lang="en-NL"/>
          </a:p>
        </p:txBody>
      </p:sp>
      <p:sp>
        <p:nvSpPr>
          <p:cNvPr id="13" name="Rectangle 12">
            <a:extLst>
              <a:ext uri="{FF2B5EF4-FFF2-40B4-BE49-F238E27FC236}">
                <a16:creationId xmlns:a16="http://schemas.microsoft.com/office/drawing/2014/main" id="{75FA905A-0F91-6DE2-1868-65955627CE30}"/>
              </a:ext>
            </a:extLst>
          </p:cNvPr>
          <p:cNvSpPr/>
          <p:nvPr/>
        </p:nvSpPr>
        <p:spPr>
          <a:xfrm>
            <a:off x="3532340" y="776614"/>
            <a:ext cx="8492646" cy="23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63B1D9A4-66EA-6A9A-68C9-DFF295BDC9E3}"/>
              </a:ext>
            </a:extLst>
          </p:cNvPr>
          <p:cNvCxnSpPr>
            <a:cxnSpLocks/>
          </p:cNvCxnSpPr>
          <p:nvPr/>
        </p:nvCxnSpPr>
        <p:spPr>
          <a:xfrm>
            <a:off x="3803904" y="890016"/>
            <a:ext cx="7815072" cy="0"/>
          </a:xfrm>
          <a:prstGeom prst="line">
            <a:avLst/>
          </a:prstGeom>
        </p:spPr>
        <p:style>
          <a:lnRef idx="1">
            <a:schemeClr val="accent5"/>
          </a:lnRef>
          <a:fillRef idx="0">
            <a:schemeClr val="accent5"/>
          </a:fillRef>
          <a:effectRef idx="0">
            <a:schemeClr val="accent5"/>
          </a:effectRef>
          <a:fontRef idx="minor">
            <a:schemeClr val="tx1"/>
          </a:fontRef>
        </p:style>
      </p:cxnSp>
      <p:sp>
        <p:nvSpPr>
          <p:cNvPr id="21" name="object 6">
            <a:extLst>
              <a:ext uri="{FF2B5EF4-FFF2-40B4-BE49-F238E27FC236}">
                <a16:creationId xmlns:a16="http://schemas.microsoft.com/office/drawing/2014/main" id="{53E3F40D-2170-28DA-9186-7ABE00456156}"/>
              </a:ext>
            </a:extLst>
          </p:cNvPr>
          <p:cNvSpPr/>
          <p:nvPr/>
        </p:nvSpPr>
        <p:spPr>
          <a:xfrm rot="5400000">
            <a:off x="7212901" y="5869621"/>
            <a:ext cx="619125" cy="195770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5D5D5D"/>
          </a:solidFill>
          <a:ln>
            <a:solidFill>
              <a:srgbClr val="5D5D5D"/>
            </a:solidFill>
          </a:ln>
        </p:spPr>
        <p:txBody>
          <a:bodyPr wrap="square" lIns="0" tIns="0" rIns="0" bIns="0" rtlCol="0"/>
          <a:lstStyle/>
          <a:p>
            <a:endParaRPr>
              <a:solidFill>
                <a:srgbClr val="5D5D5D"/>
              </a:solidFill>
              <a:latin typeface="Open Sans" pitchFamily="2" charset="0"/>
              <a:ea typeface="Open Sans" pitchFamily="2" charset="0"/>
              <a:cs typeface="Open Sans" pitchFamily="2" charset="0"/>
            </a:endParaRPr>
          </a:p>
        </p:txBody>
      </p:sp>
      <p:pic>
        <p:nvPicPr>
          <p:cNvPr id="14" name="Picture 13" descr="A close-up of a human head&#10;&#10;Description automatically generated with low confidence">
            <a:extLst>
              <a:ext uri="{FF2B5EF4-FFF2-40B4-BE49-F238E27FC236}">
                <a16:creationId xmlns:a16="http://schemas.microsoft.com/office/drawing/2014/main" id="{218E2BBF-03C1-3DBD-0B8E-3E3912B44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67" y="0"/>
            <a:ext cx="4405907" cy="6858000"/>
          </a:xfrm>
          <a:prstGeom prst="rect">
            <a:avLst/>
          </a:prstGeom>
        </p:spPr>
      </p:pic>
      <p:graphicFrame>
        <p:nvGraphicFramePr>
          <p:cNvPr id="15" name="Table 14">
            <a:extLst>
              <a:ext uri="{FF2B5EF4-FFF2-40B4-BE49-F238E27FC236}">
                <a16:creationId xmlns:a16="http://schemas.microsoft.com/office/drawing/2014/main" id="{754CB0E0-96EA-EC4D-50D9-47CD45DF8B3B}"/>
              </a:ext>
            </a:extLst>
          </p:cNvPr>
          <p:cNvGraphicFramePr>
            <a:graphicFrameLocks noGrp="1"/>
          </p:cNvGraphicFramePr>
          <p:nvPr>
            <p:extLst>
              <p:ext uri="{D42A27DB-BD31-4B8C-83A1-F6EECF244321}">
                <p14:modId xmlns:p14="http://schemas.microsoft.com/office/powerpoint/2010/main" val="821119907"/>
              </p:ext>
            </p:extLst>
          </p:nvPr>
        </p:nvGraphicFramePr>
        <p:xfrm>
          <a:off x="3759200" y="862013"/>
          <a:ext cx="8101875" cy="45719"/>
        </p:xfrm>
        <a:graphic>
          <a:graphicData uri="http://schemas.openxmlformats.org/drawingml/2006/table">
            <a:tbl>
              <a:tblPr>
                <a:tableStyleId>{5C22544A-7EE6-4342-B048-85BDC9FD1C3A}</a:tableStyleId>
              </a:tblPr>
              <a:tblGrid>
                <a:gridCol w="2700625">
                  <a:extLst>
                    <a:ext uri="{9D8B030D-6E8A-4147-A177-3AD203B41FA5}">
                      <a16:colId xmlns:a16="http://schemas.microsoft.com/office/drawing/2014/main" val="2172721209"/>
                    </a:ext>
                  </a:extLst>
                </a:gridCol>
                <a:gridCol w="2700625">
                  <a:extLst>
                    <a:ext uri="{9D8B030D-6E8A-4147-A177-3AD203B41FA5}">
                      <a16:colId xmlns:a16="http://schemas.microsoft.com/office/drawing/2014/main" val="2691351896"/>
                    </a:ext>
                  </a:extLst>
                </a:gridCol>
                <a:gridCol w="2700625">
                  <a:extLst>
                    <a:ext uri="{9D8B030D-6E8A-4147-A177-3AD203B41FA5}">
                      <a16:colId xmlns:a16="http://schemas.microsoft.com/office/drawing/2014/main" val="4109188576"/>
                    </a:ext>
                  </a:extLst>
                </a:gridCol>
              </a:tblGrid>
              <a:tr h="45719">
                <a:tc>
                  <a:txBody>
                    <a:bodyPr/>
                    <a:lstStyle/>
                    <a:p>
                      <a:endParaRPr lang="nl-NL" sz="100">
                        <a:solidFill>
                          <a:srgbClr val="00AEEF"/>
                        </a:solidFill>
                      </a:endParaRPr>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solidFill>
                          <a:srgbClr val="00AEEF"/>
                        </a:solidFill>
                      </a:endParaRPr>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solidFill>
                          <a:srgbClr val="00AEEF"/>
                        </a:solidFill>
                      </a:endParaRPr>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spTree>
    <p:extLst>
      <p:ext uri="{BB962C8B-B14F-4D97-AF65-F5344CB8AC3E}">
        <p14:creationId xmlns:p14="http://schemas.microsoft.com/office/powerpoint/2010/main" val="296570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erson in a suit&#10;&#10;Description automatically generated with low confidence">
            <a:extLst>
              <a:ext uri="{FF2B5EF4-FFF2-40B4-BE49-F238E27FC236}">
                <a16:creationId xmlns:a16="http://schemas.microsoft.com/office/drawing/2014/main" id="{6DBCB7A6-6960-FE12-AFB1-DDE26FAD922B}"/>
              </a:ext>
            </a:extLst>
          </p:cNvPr>
          <p:cNvPicPr>
            <a:picLocks noChangeAspect="1"/>
          </p:cNvPicPr>
          <p:nvPr/>
        </p:nvPicPr>
        <p:blipFill rotWithShape="1">
          <a:blip r:embed="rId2">
            <a:extLst>
              <a:ext uri="{28A0092B-C50C-407E-A947-70E740481C1C}">
                <a14:useLocalDpi xmlns:a14="http://schemas.microsoft.com/office/drawing/2010/main" val="0"/>
              </a:ext>
            </a:extLst>
          </a:blip>
          <a:srcRect l="18749" r="22097" b="5999"/>
          <a:stretch/>
        </p:blipFill>
        <p:spPr>
          <a:xfrm>
            <a:off x="8272893" y="1115056"/>
            <a:ext cx="1598219" cy="1692009"/>
          </a:xfrm>
          <a:prstGeom prst="roundRect">
            <a:avLst>
              <a:gd name="adj" fmla="val 8594"/>
            </a:avLst>
          </a:prstGeom>
          <a:solidFill>
            <a:srgbClr val="00AEEF">
              <a:lumMod val="20000"/>
              <a:lumOff val="80000"/>
            </a:srgbClr>
          </a:solidFill>
          <a:ln>
            <a:noFill/>
          </a:ln>
          <a:effectLst>
            <a:reflection blurRad="12700" stA="38000" endPos="28000" dir="5400000" sy="-100000" algn="bl" rotWithShape="0"/>
          </a:effectLst>
        </p:spPr>
      </p:pic>
      <p:pic>
        <p:nvPicPr>
          <p:cNvPr id="6" name="Picture 5">
            <a:extLst>
              <a:ext uri="{FF2B5EF4-FFF2-40B4-BE49-F238E27FC236}">
                <a16:creationId xmlns:a16="http://schemas.microsoft.com/office/drawing/2014/main" id="{503AAD15-4CC2-640E-05E1-1C60550D42A2}"/>
              </a:ext>
            </a:extLst>
          </p:cNvPr>
          <p:cNvPicPr>
            <a:picLocks noChangeAspect="1"/>
          </p:cNvPicPr>
          <p:nvPr/>
        </p:nvPicPr>
        <p:blipFill rotWithShape="1">
          <a:blip r:embed="rId3"/>
          <a:srcRect l="14090" t="2752" r="14872" b="9314"/>
          <a:stretch/>
        </p:blipFill>
        <p:spPr>
          <a:xfrm>
            <a:off x="1444298" y="1017279"/>
            <a:ext cx="2166216" cy="1787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object 2">
            <a:extLst>
              <a:ext uri="{FF2B5EF4-FFF2-40B4-BE49-F238E27FC236}">
                <a16:creationId xmlns:a16="http://schemas.microsoft.com/office/drawing/2014/main" id="{BA7E442B-3E9A-2B89-7130-504FF00B1C30}"/>
              </a:ext>
            </a:extLst>
          </p:cNvPr>
          <p:cNvPicPr>
            <a:picLocks noGrp="1" noRot="1" noMove="1" noResize="1" noEditPoints="1" noAdjustHandles="1" noChangeArrowheads="1" noChangeShapeType="1" noCrop="1"/>
          </p:cNvPicPr>
          <p:nvPr/>
        </p:nvPicPr>
        <p:blipFill>
          <a:blip r:embed="rId4" cstate="print">
            <a:alphaModFix amt="80000"/>
          </a:blip>
          <a:stretch>
            <a:fillRect/>
          </a:stretch>
        </p:blipFill>
        <p:spPr>
          <a:xfrm>
            <a:off x="0" y="-2121"/>
            <a:ext cx="12192000" cy="6860121"/>
          </a:xfrm>
          <a:prstGeom prst="rect">
            <a:avLst/>
          </a:prstGeom>
        </p:spPr>
      </p:pic>
      <p:sp>
        <p:nvSpPr>
          <p:cNvPr id="2" name="Title 1">
            <a:extLst>
              <a:ext uri="{FF2B5EF4-FFF2-40B4-BE49-F238E27FC236}">
                <a16:creationId xmlns:a16="http://schemas.microsoft.com/office/drawing/2014/main" id="{7696E165-556C-70B6-CA50-9484B9F36D1A}"/>
              </a:ext>
            </a:extLst>
          </p:cNvPr>
          <p:cNvSpPr>
            <a:spLocks noGrp="1"/>
          </p:cNvSpPr>
          <p:nvPr>
            <p:ph type="title"/>
          </p:nvPr>
        </p:nvSpPr>
        <p:spPr/>
        <p:txBody>
          <a:bodyPr/>
          <a:lstStyle/>
          <a:p>
            <a:r>
              <a:rPr lang="en-US"/>
              <a:t>Get in touch</a:t>
            </a:r>
          </a:p>
        </p:txBody>
      </p:sp>
      <p:sp>
        <p:nvSpPr>
          <p:cNvPr id="4" name="Slide Number Placeholder 3">
            <a:extLst>
              <a:ext uri="{FF2B5EF4-FFF2-40B4-BE49-F238E27FC236}">
                <a16:creationId xmlns:a16="http://schemas.microsoft.com/office/drawing/2014/main" id="{5BE63BBB-1CC6-0345-F766-1712DBE86E0D}"/>
              </a:ext>
            </a:extLst>
          </p:cNvPr>
          <p:cNvSpPr>
            <a:spLocks noGrp="1"/>
          </p:cNvSpPr>
          <p:nvPr>
            <p:ph type="sldNum" sz="quarter" idx="12"/>
          </p:nvPr>
        </p:nvSpPr>
        <p:spPr/>
        <p:txBody>
          <a:bodyPr/>
          <a:lstStyle/>
          <a:p>
            <a:fld id="{176DD4EC-FA55-45CE-8BB9-EF8129236C33}" type="slidenum">
              <a:rPr lang="en-NL" smtClean="0"/>
              <a:pPr/>
              <a:t>19</a:t>
            </a:fld>
            <a:endParaRPr lang="en-NL"/>
          </a:p>
        </p:txBody>
      </p:sp>
      <p:sp>
        <p:nvSpPr>
          <p:cNvPr id="21" name="object 7">
            <a:extLst>
              <a:ext uri="{FF2B5EF4-FFF2-40B4-BE49-F238E27FC236}">
                <a16:creationId xmlns:a16="http://schemas.microsoft.com/office/drawing/2014/main" id="{14E8481F-1BE2-3D6E-CBA7-2BBF7ECE45CE}"/>
              </a:ext>
            </a:extLst>
          </p:cNvPr>
          <p:cNvSpPr txBox="1"/>
          <p:nvPr/>
        </p:nvSpPr>
        <p:spPr>
          <a:xfrm>
            <a:off x="7677686" y="4977627"/>
            <a:ext cx="1892300" cy="170069"/>
          </a:xfrm>
          <a:prstGeom prst="rect">
            <a:avLst/>
          </a:prstGeom>
        </p:spPr>
        <p:txBody>
          <a:bodyPr vert="horz" wrap="square" lIns="0" tIns="11007" rIns="0" bIns="0" rtlCol="0">
            <a:spAutoFit/>
          </a:bodyPr>
          <a:lstStyle/>
          <a:p>
            <a:pPr marL="8467">
              <a:spcBef>
                <a:spcPts val="87"/>
              </a:spcBef>
            </a:pPr>
            <a:r>
              <a:rPr lang="en-GB" sz="1000" spc="-7" err="1">
                <a:solidFill>
                  <a:srgbClr val="6D6E71"/>
                </a:solidFill>
                <a:ea typeface="Open Sans" pitchFamily="2" charset="0"/>
                <a:cs typeface="Open Sans" pitchFamily="2" charset="0"/>
              </a:rPr>
              <a:t>g.lorincz@fiser.consulting</a:t>
            </a:r>
            <a:endParaRPr lang="en-GB" sz="1000">
              <a:solidFill>
                <a:srgbClr val="6D6E71"/>
              </a:solidFill>
              <a:ea typeface="Open Sans" pitchFamily="2" charset="0"/>
              <a:cs typeface="Open Sans" pitchFamily="2" charset="0"/>
            </a:endParaRPr>
          </a:p>
        </p:txBody>
      </p:sp>
      <p:sp>
        <p:nvSpPr>
          <p:cNvPr id="22" name="object 8">
            <a:extLst>
              <a:ext uri="{FF2B5EF4-FFF2-40B4-BE49-F238E27FC236}">
                <a16:creationId xmlns:a16="http://schemas.microsoft.com/office/drawing/2014/main" id="{06A1CDE0-8423-C3FE-CA30-5E8A15B5D818}"/>
              </a:ext>
            </a:extLst>
          </p:cNvPr>
          <p:cNvSpPr txBox="1"/>
          <p:nvPr/>
        </p:nvSpPr>
        <p:spPr>
          <a:xfrm>
            <a:off x="819144" y="3036456"/>
            <a:ext cx="3786743" cy="147049"/>
          </a:xfrm>
          <a:prstGeom prst="rect">
            <a:avLst/>
          </a:prstGeom>
        </p:spPr>
        <p:txBody>
          <a:bodyPr vert="horz" wrap="square" lIns="0" tIns="8467" rIns="0" bIns="0" rtlCol="0">
            <a:spAutoFit/>
          </a:bodyPr>
          <a:lstStyle/>
          <a:p>
            <a:pPr marL="8467">
              <a:spcBef>
                <a:spcPts val="67"/>
              </a:spcBef>
            </a:pPr>
            <a:r>
              <a:rPr lang="en-GB" sz="900" b="1" spc="80">
                <a:solidFill>
                  <a:srgbClr val="6D6E71"/>
                </a:solidFill>
                <a:ea typeface="Open Sans" pitchFamily="2" charset="0"/>
                <a:cs typeface="Open Sans" pitchFamily="2" charset="0"/>
              </a:rPr>
              <a:t>Roos Meijer – Insurance Consultant</a:t>
            </a:r>
            <a:endParaRPr lang="en-GB" sz="900">
              <a:solidFill>
                <a:srgbClr val="6D6E71"/>
              </a:solidFill>
              <a:ea typeface="Open Sans" pitchFamily="2" charset="0"/>
              <a:cs typeface="Open Sans" pitchFamily="2" charset="0"/>
            </a:endParaRPr>
          </a:p>
        </p:txBody>
      </p:sp>
      <p:sp>
        <p:nvSpPr>
          <p:cNvPr id="25" name="object 8">
            <a:extLst>
              <a:ext uri="{FF2B5EF4-FFF2-40B4-BE49-F238E27FC236}">
                <a16:creationId xmlns:a16="http://schemas.microsoft.com/office/drawing/2014/main" id="{C4BE22DA-600B-603F-6ACE-B6CC61B84EE8}"/>
              </a:ext>
            </a:extLst>
          </p:cNvPr>
          <p:cNvSpPr txBox="1"/>
          <p:nvPr/>
        </p:nvSpPr>
        <p:spPr>
          <a:xfrm>
            <a:off x="7279743" y="3036456"/>
            <a:ext cx="3649619" cy="436872"/>
          </a:xfrm>
          <a:prstGeom prst="rect">
            <a:avLst/>
          </a:prstGeom>
        </p:spPr>
        <p:txBody>
          <a:bodyPr vert="horz" wrap="square" lIns="0" tIns="8467" rIns="0" bIns="0" rtlCol="0">
            <a:spAutoFit/>
          </a:bodyPr>
          <a:lstStyle/>
          <a:p>
            <a:pPr marL="8467">
              <a:spcBef>
                <a:spcPts val="67"/>
              </a:spcBef>
            </a:pPr>
            <a:r>
              <a:rPr lang="en-GB" sz="900" b="1" spc="80">
                <a:solidFill>
                  <a:srgbClr val="6D6E71"/>
                </a:solidFill>
                <a:ea typeface="Open Sans" pitchFamily="2" charset="0"/>
                <a:cs typeface="Open Sans" pitchFamily="2" charset="0"/>
              </a:rPr>
              <a:t>Gabor Lorincz – Banking Consultant</a:t>
            </a:r>
            <a:br>
              <a:rPr lang="en-GB" sz="900" b="1" spc="80">
                <a:solidFill>
                  <a:srgbClr val="6D6E71"/>
                </a:solidFill>
                <a:ea typeface="Open Sans" pitchFamily="2" charset="0"/>
                <a:cs typeface="Open Sans" pitchFamily="2" charset="0"/>
              </a:rPr>
            </a:br>
            <a:endParaRPr lang="en-GB" sz="900" i="1">
              <a:solidFill>
                <a:srgbClr val="6D6E71"/>
              </a:solidFill>
              <a:ea typeface="Open Sans" pitchFamily="2" charset="0"/>
              <a:cs typeface="Open Sans" pitchFamily="2" charset="0"/>
            </a:endParaRPr>
          </a:p>
          <a:p>
            <a:pPr marL="8467">
              <a:spcBef>
                <a:spcPts val="67"/>
              </a:spcBef>
            </a:pPr>
            <a:endParaRPr lang="en-GB" sz="900">
              <a:solidFill>
                <a:srgbClr val="6D6E71"/>
              </a:solidFill>
              <a:ea typeface="Open Sans" pitchFamily="2" charset="0"/>
              <a:cs typeface="Open Sans" pitchFamily="2" charset="0"/>
            </a:endParaRPr>
          </a:p>
        </p:txBody>
      </p:sp>
      <p:sp>
        <p:nvSpPr>
          <p:cNvPr id="27" name="object 5">
            <a:extLst>
              <a:ext uri="{FF2B5EF4-FFF2-40B4-BE49-F238E27FC236}">
                <a16:creationId xmlns:a16="http://schemas.microsoft.com/office/drawing/2014/main" id="{C3301DD2-9603-4094-9B05-87675D92A25D}"/>
              </a:ext>
            </a:extLst>
          </p:cNvPr>
          <p:cNvSpPr txBox="1"/>
          <p:nvPr/>
        </p:nvSpPr>
        <p:spPr>
          <a:xfrm>
            <a:off x="7296377" y="3309728"/>
            <a:ext cx="3786742" cy="1647075"/>
          </a:xfrm>
          <a:prstGeom prst="rect">
            <a:avLst/>
          </a:prstGeom>
        </p:spPr>
        <p:txBody>
          <a:bodyPr vert="horz" wrap="square" lIns="0" tIns="8467" rIns="0" bIns="0" rtlCol="0">
            <a:spAutoFit/>
          </a:bodyPr>
          <a:lstStyle/>
          <a:p>
            <a:pPr marL="8467" marR="3387" algn="just">
              <a:lnSpc>
                <a:spcPct val="106600"/>
              </a:lnSpc>
              <a:spcBef>
                <a:spcPts val="67"/>
              </a:spcBef>
            </a:pPr>
            <a:r>
              <a:rPr lang="en-GB" sz="1000">
                <a:solidFill>
                  <a:srgbClr val="6D6E71"/>
                </a:solidFill>
                <a:ea typeface="Open Sans" pitchFamily="2" charset="0"/>
                <a:cs typeface="Open Sans" pitchFamily="2" charset="0"/>
              </a:rPr>
              <a:t>Gabor is a consultant in the Banking practice, </a:t>
            </a:r>
            <a:r>
              <a:rPr lang="en-US" sz="1000">
                <a:solidFill>
                  <a:srgbClr val="6D6E71"/>
                </a:solidFill>
                <a:ea typeface="Open Sans" pitchFamily="2" charset="0"/>
                <a:cs typeface="Open Sans" pitchFamily="2" charset="0"/>
              </a:rPr>
              <a:t>focusing on risk advisory services for banks. His proficiency in model development and validation was acquired through previous roles at Zanders and OTP Bank, where he held strategic and analytical positions. He also has valuable experience in energy and climate financial models. He excelled in business case competitions including delivering various sustainable solutions, furthermore, attended Sustainable Finance and Sustainable Entrepreneurship courses. </a:t>
            </a:r>
            <a:r>
              <a:rPr lang="en-US" sz="1000" b="1">
                <a:solidFill>
                  <a:srgbClr val="6D6E71"/>
                </a:solidFill>
                <a:ea typeface="Open Sans" pitchFamily="2" charset="0"/>
                <a:cs typeface="Open Sans" pitchFamily="2" charset="0"/>
              </a:rPr>
              <a:t>Owns AI stocks and uses Chat GPT therefore reliable expert in AI.</a:t>
            </a:r>
            <a:endParaRPr lang="en-GB" sz="1000" b="1">
              <a:solidFill>
                <a:srgbClr val="6D6E71"/>
              </a:solidFill>
              <a:ea typeface="Open Sans" pitchFamily="2" charset="0"/>
              <a:cs typeface="Open Sans" pitchFamily="2" charset="0"/>
            </a:endParaRPr>
          </a:p>
        </p:txBody>
      </p:sp>
      <p:grpSp>
        <p:nvGrpSpPr>
          <p:cNvPr id="28" name="Csoportba foglalás 12">
            <a:extLst>
              <a:ext uri="{FF2B5EF4-FFF2-40B4-BE49-F238E27FC236}">
                <a16:creationId xmlns:a16="http://schemas.microsoft.com/office/drawing/2014/main" id="{B13D9701-A3EB-7A16-9738-722C9684D428}"/>
              </a:ext>
            </a:extLst>
          </p:cNvPr>
          <p:cNvGrpSpPr/>
          <p:nvPr/>
        </p:nvGrpSpPr>
        <p:grpSpPr>
          <a:xfrm>
            <a:off x="816921" y="4984207"/>
            <a:ext cx="2029690" cy="190489"/>
            <a:chOff x="3825719" y="5289094"/>
            <a:chExt cx="2029690" cy="190489"/>
          </a:xfrm>
        </p:grpSpPr>
        <p:sp>
          <p:nvSpPr>
            <p:cNvPr id="29" name="object 11">
              <a:extLst>
                <a:ext uri="{FF2B5EF4-FFF2-40B4-BE49-F238E27FC236}">
                  <a16:creationId xmlns:a16="http://schemas.microsoft.com/office/drawing/2014/main" id="{64B550C2-A45A-E628-236C-17799366AC3F}"/>
                </a:ext>
              </a:extLst>
            </p:cNvPr>
            <p:cNvSpPr txBox="1"/>
            <p:nvPr/>
          </p:nvSpPr>
          <p:spPr>
            <a:xfrm>
              <a:off x="4196366" y="5289094"/>
              <a:ext cx="1659043" cy="170069"/>
            </a:xfrm>
            <a:prstGeom prst="rect">
              <a:avLst/>
            </a:prstGeom>
          </p:spPr>
          <p:txBody>
            <a:bodyPr vert="horz" wrap="square" lIns="0" tIns="11007" rIns="0" bIns="0" rtlCol="0">
              <a:spAutoFit/>
            </a:bodyPr>
            <a:lstStyle/>
            <a:p>
              <a:pPr marL="8467">
                <a:spcBef>
                  <a:spcPts val="87"/>
                </a:spcBef>
              </a:pPr>
              <a:r>
                <a:rPr lang="en-GB" sz="1000" spc="-7" err="1">
                  <a:solidFill>
                    <a:srgbClr val="6D6E71"/>
                  </a:solidFill>
                  <a:ea typeface="Open Sans" pitchFamily="2" charset="0"/>
                  <a:cs typeface="Open Sans" pitchFamily="2" charset="0"/>
                </a:rPr>
                <a:t>r.meijer@fiser.consulting</a:t>
              </a:r>
              <a:endParaRPr lang="en-GB" sz="1000">
                <a:solidFill>
                  <a:srgbClr val="6D6E71"/>
                </a:solidFill>
                <a:ea typeface="Open Sans" pitchFamily="2" charset="0"/>
                <a:cs typeface="Open Sans" pitchFamily="2" charset="0"/>
              </a:endParaRPr>
            </a:p>
          </p:txBody>
        </p:sp>
        <p:sp>
          <p:nvSpPr>
            <p:cNvPr id="30" name="object 8">
              <a:extLst>
                <a:ext uri="{FF2B5EF4-FFF2-40B4-BE49-F238E27FC236}">
                  <a16:creationId xmlns:a16="http://schemas.microsoft.com/office/drawing/2014/main" id="{AA0E4A77-F5C0-E19B-5E81-563DBA92E1AD}"/>
                </a:ext>
              </a:extLst>
            </p:cNvPr>
            <p:cNvSpPr/>
            <p:nvPr/>
          </p:nvSpPr>
          <p:spPr>
            <a:xfrm>
              <a:off x="3825719" y="5289777"/>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rgbClr val="00AEEF"/>
                </a:solidFill>
                <a:ea typeface="Open Sans" pitchFamily="2" charset="0"/>
                <a:cs typeface="Open Sans" pitchFamily="2" charset="0"/>
              </a:endParaRPr>
            </a:p>
          </p:txBody>
        </p:sp>
      </p:grpSp>
      <p:sp>
        <p:nvSpPr>
          <p:cNvPr id="31" name="object 8">
            <a:extLst>
              <a:ext uri="{FF2B5EF4-FFF2-40B4-BE49-F238E27FC236}">
                <a16:creationId xmlns:a16="http://schemas.microsoft.com/office/drawing/2014/main" id="{B18C8631-E48A-DA31-74DC-13C8B53B906F}"/>
              </a:ext>
            </a:extLst>
          </p:cNvPr>
          <p:cNvSpPr/>
          <p:nvPr/>
        </p:nvSpPr>
        <p:spPr>
          <a:xfrm>
            <a:off x="7299595" y="4977283"/>
            <a:ext cx="290725" cy="189806"/>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sz="1400">
              <a:solidFill>
                <a:srgbClr val="00AEEF"/>
              </a:solidFill>
              <a:ea typeface="Open Sans" pitchFamily="2" charset="0"/>
              <a:cs typeface="Open Sans" pitchFamily="2" charset="0"/>
            </a:endParaRPr>
          </a:p>
        </p:txBody>
      </p:sp>
      <p:sp>
        <p:nvSpPr>
          <p:cNvPr id="32" name="object 6">
            <a:extLst>
              <a:ext uri="{FF2B5EF4-FFF2-40B4-BE49-F238E27FC236}">
                <a16:creationId xmlns:a16="http://schemas.microsoft.com/office/drawing/2014/main" id="{42E3EADA-6E47-881B-7ED1-540DCBDF2729}"/>
              </a:ext>
            </a:extLst>
          </p:cNvPr>
          <p:cNvSpPr/>
          <p:nvPr/>
        </p:nvSpPr>
        <p:spPr>
          <a:xfrm rot="10800000">
            <a:off x="5704708" y="2687792"/>
            <a:ext cx="473992" cy="148241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BABABA"/>
          </a:solidFill>
          <a:ln>
            <a:solidFill>
              <a:srgbClr val="6D6E71">
                <a:lumMod val="65000"/>
                <a:lumOff val="35000"/>
              </a:srgbClr>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6D6E71"/>
              </a:solidFill>
              <a:effectLst/>
              <a:uLnTx/>
              <a:uFillTx/>
              <a:ea typeface="Open Sans" pitchFamily="2" charset="0"/>
              <a:cs typeface="Open Sans" pitchFamily="2" charset="0"/>
            </a:endParaRPr>
          </a:p>
        </p:txBody>
      </p:sp>
      <p:sp>
        <p:nvSpPr>
          <p:cNvPr id="33" name="object 9">
            <a:hlinkClick r:id="rId5"/>
            <a:extLst>
              <a:ext uri="{FF2B5EF4-FFF2-40B4-BE49-F238E27FC236}">
                <a16:creationId xmlns:a16="http://schemas.microsoft.com/office/drawing/2014/main" id="{81FB8F15-51A3-3823-7BF9-B228A09CFC64}"/>
              </a:ext>
            </a:extLst>
          </p:cNvPr>
          <p:cNvSpPr/>
          <p:nvPr/>
        </p:nvSpPr>
        <p:spPr>
          <a:xfrm>
            <a:off x="4632539" y="6422758"/>
            <a:ext cx="271628" cy="239821"/>
          </a:xfrm>
          <a:custGeom>
            <a:avLst/>
            <a:gdLst/>
            <a:ahLst/>
            <a:cxnLst/>
            <a:rect l="l" t="t" r="r" b="b"/>
            <a:pathLst>
              <a:path w="770254" h="771525">
                <a:moveTo>
                  <a:pt x="705912" y="771524"/>
                </a:moveTo>
                <a:lnTo>
                  <a:pt x="64068" y="771524"/>
                </a:lnTo>
                <a:lnTo>
                  <a:pt x="39240" y="766507"/>
                </a:lnTo>
                <a:lnTo>
                  <a:pt x="18863" y="752806"/>
                </a:lnTo>
                <a:lnTo>
                  <a:pt x="5071" y="732446"/>
                </a:lnTo>
                <a:lnTo>
                  <a:pt x="0" y="707456"/>
                </a:lnTo>
                <a:lnTo>
                  <a:pt x="0" y="64068"/>
                </a:lnTo>
                <a:lnTo>
                  <a:pt x="5017" y="39240"/>
                </a:lnTo>
                <a:lnTo>
                  <a:pt x="18718" y="18863"/>
                </a:lnTo>
                <a:lnTo>
                  <a:pt x="39077" y="5071"/>
                </a:lnTo>
                <a:lnTo>
                  <a:pt x="64068" y="0"/>
                </a:lnTo>
                <a:lnTo>
                  <a:pt x="706298" y="0"/>
                </a:lnTo>
                <a:lnTo>
                  <a:pt x="751599" y="18863"/>
                </a:lnTo>
                <a:lnTo>
                  <a:pt x="769981" y="64068"/>
                </a:lnTo>
                <a:lnTo>
                  <a:pt x="769981" y="123505"/>
                </a:lnTo>
                <a:lnTo>
                  <a:pt x="170978" y="123505"/>
                </a:lnTo>
                <a:lnTo>
                  <a:pt x="145704" y="128589"/>
                </a:lnTo>
                <a:lnTo>
                  <a:pt x="125097" y="142465"/>
                </a:lnTo>
                <a:lnTo>
                  <a:pt x="111221" y="163072"/>
                </a:lnTo>
                <a:lnTo>
                  <a:pt x="106137" y="188346"/>
                </a:lnTo>
                <a:lnTo>
                  <a:pt x="111221" y="213620"/>
                </a:lnTo>
                <a:lnTo>
                  <a:pt x="125097" y="234226"/>
                </a:lnTo>
                <a:lnTo>
                  <a:pt x="145704" y="248102"/>
                </a:lnTo>
                <a:lnTo>
                  <a:pt x="170978" y="253186"/>
                </a:lnTo>
                <a:lnTo>
                  <a:pt x="769981" y="253186"/>
                </a:lnTo>
                <a:lnTo>
                  <a:pt x="769981" y="286764"/>
                </a:lnTo>
                <a:lnTo>
                  <a:pt x="527215" y="286764"/>
                </a:lnTo>
                <a:lnTo>
                  <a:pt x="509756" y="287205"/>
                </a:lnTo>
                <a:lnTo>
                  <a:pt x="487123" y="290286"/>
                </a:lnTo>
                <a:lnTo>
                  <a:pt x="471919" y="294483"/>
                </a:lnTo>
                <a:lnTo>
                  <a:pt x="114242" y="294483"/>
                </a:lnTo>
                <a:lnTo>
                  <a:pt x="114242" y="636440"/>
                </a:lnTo>
                <a:lnTo>
                  <a:pt x="769981" y="636440"/>
                </a:lnTo>
                <a:lnTo>
                  <a:pt x="769981" y="707456"/>
                </a:lnTo>
                <a:lnTo>
                  <a:pt x="764963" y="732284"/>
                </a:lnTo>
                <a:lnTo>
                  <a:pt x="751262" y="752661"/>
                </a:lnTo>
                <a:lnTo>
                  <a:pt x="730903" y="766453"/>
                </a:lnTo>
                <a:lnTo>
                  <a:pt x="705912" y="771524"/>
                </a:lnTo>
                <a:close/>
              </a:path>
              <a:path w="770254" h="771525">
                <a:moveTo>
                  <a:pt x="769981" y="253186"/>
                </a:moveTo>
                <a:lnTo>
                  <a:pt x="170978" y="253186"/>
                </a:lnTo>
                <a:lnTo>
                  <a:pt x="196252" y="248102"/>
                </a:lnTo>
                <a:lnTo>
                  <a:pt x="216858" y="234226"/>
                </a:lnTo>
                <a:lnTo>
                  <a:pt x="230734" y="213620"/>
                </a:lnTo>
                <a:lnTo>
                  <a:pt x="235818" y="188346"/>
                </a:lnTo>
                <a:lnTo>
                  <a:pt x="230734" y="163072"/>
                </a:lnTo>
                <a:lnTo>
                  <a:pt x="216858" y="142465"/>
                </a:lnTo>
                <a:lnTo>
                  <a:pt x="196252" y="128589"/>
                </a:lnTo>
                <a:lnTo>
                  <a:pt x="170978" y="123505"/>
                </a:lnTo>
                <a:lnTo>
                  <a:pt x="769981" y="123505"/>
                </a:lnTo>
                <a:lnTo>
                  <a:pt x="769981" y="253186"/>
                </a:lnTo>
                <a:close/>
              </a:path>
              <a:path w="770254" h="771525">
                <a:moveTo>
                  <a:pt x="769981" y="636440"/>
                </a:moveTo>
                <a:lnTo>
                  <a:pt x="656510" y="636440"/>
                </a:lnTo>
                <a:lnTo>
                  <a:pt x="656896" y="423393"/>
                </a:lnTo>
                <a:lnTo>
                  <a:pt x="656021" y="410433"/>
                </a:lnTo>
                <a:lnTo>
                  <a:pt x="637194" y="343120"/>
                </a:lnTo>
                <a:lnTo>
                  <a:pt x="611353" y="313009"/>
                </a:lnTo>
                <a:lnTo>
                  <a:pt x="560600" y="289466"/>
                </a:lnTo>
                <a:lnTo>
                  <a:pt x="527215" y="286764"/>
                </a:lnTo>
                <a:lnTo>
                  <a:pt x="769981" y="286764"/>
                </a:lnTo>
                <a:lnTo>
                  <a:pt x="769981" y="636440"/>
                </a:lnTo>
                <a:close/>
              </a:path>
              <a:path w="770254" h="771525">
                <a:moveTo>
                  <a:pt x="301045" y="636440"/>
                </a:moveTo>
                <a:lnTo>
                  <a:pt x="228099" y="636440"/>
                </a:lnTo>
                <a:lnTo>
                  <a:pt x="228099" y="294483"/>
                </a:lnTo>
                <a:lnTo>
                  <a:pt x="301045" y="294483"/>
                </a:lnTo>
                <a:lnTo>
                  <a:pt x="301045" y="636440"/>
                </a:lnTo>
                <a:close/>
              </a:path>
              <a:path w="770254" h="771525">
                <a:moveTo>
                  <a:pt x="411428" y="341570"/>
                </a:moveTo>
                <a:lnTo>
                  <a:pt x="411428" y="294483"/>
                </a:lnTo>
                <a:lnTo>
                  <a:pt x="471919" y="294483"/>
                </a:lnTo>
                <a:lnTo>
                  <a:pt x="463116" y="296914"/>
                </a:lnTo>
                <a:lnTo>
                  <a:pt x="441532" y="307992"/>
                </a:lnTo>
                <a:lnTo>
                  <a:pt x="426082" y="320891"/>
                </a:lnTo>
                <a:lnTo>
                  <a:pt x="416928" y="331583"/>
                </a:lnTo>
                <a:lnTo>
                  <a:pt x="412550" y="338874"/>
                </a:lnTo>
                <a:lnTo>
                  <a:pt x="411428" y="341570"/>
                </a:lnTo>
                <a:close/>
              </a:path>
              <a:path w="770254" h="771525">
                <a:moveTo>
                  <a:pt x="542267" y="636440"/>
                </a:moveTo>
                <a:lnTo>
                  <a:pt x="416059" y="636440"/>
                </a:lnTo>
                <a:lnTo>
                  <a:pt x="416059" y="433427"/>
                </a:lnTo>
                <a:lnTo>
                  <a:pt x="418249" y="425099"/>
                </a:lnTo>
                <a:lnTo>
                  <a:pt x="427493" y="406748"/>
                </a:lnTo>
                <a:lnTo>
                  <a:pt x="447810" y="388325"/>
                </a:lnTo>
                <a:lnTo>
                  <a:pt x="483216" y="379780"/>
                </a:lnTo>
                <a:lnTo>
                  <a:pt x="516933" y="387999"/>
                </a:lnTo>
                <a:lnTo>
                  <a:pt x="533535" y="406459"/>
                </a:lnTo>
                <a:lnTo>
                  <a:pt x="539065" y="424991"/>
                </a:lnTo>
                <a:lnTo>
                  <a:pt x="539565" y="433427"/>
                </a:lnTo>
                <a:lnTo>
                  <a:pt x="542267" y="636440"/>
                </a:lnTo>
                <a:close/>
              </a:path>
            </a:pathLst>
          </a:custGeom>
          <a:solidFill>
            <a:srgbClr val="0177B4"/>
          </a:solidFill>
        </p:spPr>
        <p:txBody>
          <a:bodyPr wrap="square" lIns="0" tIns="0" rIns="0" bIns="0" rtlCol="0"/>
          <a:lstStyle/>
          <a:p>
            <a:endParaRPr lang="en-GB">
              <a:solidFill>
                <a:srgbClr val="6D6E71"/>
              </a:solidFill>
              <a:ea typeface="Open Sans" pitchFamily="2" charset="0"/>
              <a:cs typeface="Open Sans" pitchFamily="2" charset="0"/>
            </a:endParaRPr>
          </a:p>
        </p:txBody>
      </p:sp>
      <p:sp>
        <p:nvSpPr>
          <p:cNvPr id="34" name="object 11">
            <a:hlinkClick r:id="rId6"/>
            <a:extLst>
              <a:ext uri="{FF2B5EF4-FFF2-40B4-BE49-F238E27FC236}">
                <a16:creationId xmlns:a16="http://schemas.microsoft.com/office/drawing/2014/main" id="{E0567A76-C0C5-C3DB-7C6D-3E376DBADD16}"/>
              </a:ext>
            </a:extLst>
          </p:cNvPr>
          <p:cNvSpPr/>
          <p:nvPr/>
        </p:nvSpPr>
        <p:spPr>
          <a:xfrm>
            <a:off x="4637344" y="5492142"/>
            <a:ext cx="236111" cy="253412"/>
          </a:xfrm>
          <a:custGeom>
            <a:avLst/>
            <a:gdLst/>
            <a:ahLst/>
            <a:cxnLst/>
            <a:rect l="l" t="t" r="r" b="b"/>
            <a:pathLst>
              <a:path w="751204" h="752475">
                <a:moveTo>
                  <a:pt x="375384" y="752035"/>
                </a:moveTo>
                <a:lnTo>
                  <a:pt x="328303" y="749110"/>
                </a:lnTo>
                <a:lnTo>
                  <a:pt x="282965" y="740572"/>
                </a:lnTo>
                <a:lnTo>
                  <a:pt x="239722" y="726771"/>
                </a:lnTo>
                <a:lnTo>
                  <a:pt x="198928" y="708059"/>
                </a:lnTo>
                <a:lnTo>
                  <a:pt x="160932" y="684788"/>
                </a:lnTo>
                <a:lnTo>
                  <a:pt x="126089" y="657308"/>
                </a:lnTo>
                <a:lnTo>
                  <a:pt x="94749" y="625972"/>
                </a:lnTo>
                <a:lnTo>
                  <a:pt x="67264" y="591131"/>
                </a:lnTo>
                <a:lnTo>
                  <a:pt x="43988" y="553136"/>
                </a:lnTo>
                <a:lnTo>
                  <a:pt x="25271" y="512339"/>
                </a:lnTo>
                <a:lnTo>
                  <a:pt x="11466" y="469091"/>
                </a:lnTo>
                <a:lnTo>
                  <a:pt x="2925" y="423745"/>
                </a:lnTo>
                <a:lnTo>
                  <a:pt x="0" y="376650"/>
                </a:lnTo>
                <a:lnTo>
                  <a:pt x="2684" y="330278"/>
                </a:lnTo>
                <a:lnTo>
                  <a:pt x="10826" y="285554"/>
                </a:lnTo>
                <a:lnTo>
                  <a:pt x="24092" y="242821"/>
                </a:lnTo>
                <a:lnTo>
                  <a:pt x="42151" y="202418"/>
                </a:lnTo>
                <a:lnTo>
                  <a:pt x="64672" y="164690"/>
                </a:lnTo>
                <a:lnTo>
                  <a:pt x="91323" y="129977"/>
                </a:lnTo>
                <a:lnTo>
                  <a:pt x="121771" y="98621"/>
                </a:lnTo>
                <a:lnTo>
                  <a:pt x="155687" y="70964"/>
                </a:lnTo>
                <a:lnTo>
                  <a:pt x="192737" y="47349"/>
                </a:lnTo>
                <a:lnTo>
                  <a:pt x="232590" y="28116"/>
                </a:lnTo>
                <a:lnTo>
                  <a:pt x="274915" y="13608"/>
                </a:lnTo>
                <a:lnTo>
                  <a:pt x="319380" y="4166"/>
                </a:lnTo>
                <a:lnTo>
                  <a:pt x="365653" y="133"/>
                </a:lnTo>
                <a:lnTo>
                  <a:pt x="372984" y="0"/>
                </a:lnTo>
                <a:lnTo>
                  <a:pt x="376650" y="0"/>
                </a:lnTo>
                <a:lnTo>
                  <a:pt x="423735" y="3090"/>
                </a:lnTo>
                <a:lnTo>
                  <a:pt x="469055" y="11789"/>
                </a:lnTo>
                <a:lnTo>
                  <a:pt x="512258" y="25743"/>
                </a:lnTo>
                <a:lnTo>
                  <a:pt x="543904" y="40391"/>
                </a:lnTo>
                <a:lnTo>
                  <a:pt x="317197" y="40391"/>
                </a:lnTo>
                <a:lnTo>
                  <a:pt x="269321" y="52282"/>
                </a:lnTo>
                <a:lnTo>
                  <a:pt x="224231" y="70678"/>
                </a:lnTo>
                <a:lnTo>
                  <a:pt x="182511" y="95113"/>
                </a:lnTo>
                <a:lnTo>
                  <a:pt x="144744" y="125123"/>
                </a:lnTo>
                <a:lnTo>
                  <a:pt x="111512" y="160242"/>
                </a:lnTo>
                <a:lnTo>
                  <a:pt x="83374" y="200052"/>
                </a:lnTo>
                <a:lnTo>
                  <a:pt x="60986" y="243946"/>
                </a:lnTo>
                <a:lnTo>
                  <a:pt x="726935" y="243946"/>
                </a:lnTo>
                <a:lnTo>
                  <a:pt x="737698" y="278072"/>
                </a:lnTo>
                <a:lnTo>
                  <a:pt x="48722" y="278072"/>
                </a:lnTo>
                <a:lnTo>
                  <a:pt x="37775" y="326977"/>
                </a:lnTo>
                <a:lnTo>
                  <a:pt x="34125" y="376675"/>
                </a:lnTo>
                <a:lnTo>
                  <a:pt x="37775" y="426361"/>
                </a:lnTo>
                <a:lnTo>
                  <a:pt x="48722" y="475229"/>
                </a:lnTo>
                <a:lnTo>
                  <a:pt x="737347" y="475229"/>
                </a:lnTo>
                <a:lnTo>
                  <a:pt x="726457" y="509354"/>
                </a:lnTo>
                <a:lnTo>
                  <a:pt x="60986" y="509354"/>
                </a:lnTo>
                <a:lnTo>
                  <a:pt x="83398" y="553317"/>
                </a:lnTo>
                <a:lnTo>
                  <a:pt x="111512" y="593089"/>
                </a:lnTo>
                <a:lnTo>
                  <a:pt x="144744" y="628211"/>
                </a:lnTo>
                <a:lnTo>
                  <a:pt x="182511" y="658221"/>
                </a:lnTo>
                <a:lnTo>
                  <a:pt x="224231" y="682658"/>
                </a:lnTo>
                <a:lnTo>
                  <a:pt x="269321" y="701064"/>
                </a:lnTo>
                <a:lnTo>
                  <a:pt x="317197" y="712976"/>
                </a:lnTo>
                <a:lnTo>
                  <a:pt x="541149" y="712976"/>
                </a:lnTo>
                <a:lnTo>
                  <a:pt x="511073" y="726771"/>
                </a:lnTo>
                <a:lnTo>
                  <a:pt x="467825" y="740572"/>
                </a:lnTo>
                <a:lnTo>
                  <a:pt x="422478" y="749110"/>
                </a:lnTo>
                <a:lnTo>
                  <a:pt x="375384" y="752035"/>
                </a:lnTo>
                <a:close/>
              </a:path>
              <a:path w="751204" h="752475">
                <a:moveTo>
                  <a:pt x="276472" y="243946"/>
                </a:moveTo>
                <a:lnTo>
                  <a:pt x="241613" y="243946"/>
                </a:lnTo>
                <a:lnTo>
                  <a:pt x="254370" y="190911"/>
                </a:lnTo>
                <a:lnTo>
                  <a:pt x="271282" y="139144"/>
                </a:lnTo>
                <a:lnTo>
                  <a:pt x="292255" y="88889"/>
                </a:lnTo>
                <a:lnTo>
                  <a:pt x="317197" y="40391"/>
                </a:lnTo>
                <a:lnTo>
                  <a:pt x="433571" y="40391"/>
                </a:lnTo>
                <a:lnTo>
                  <a:pt x="437723" y="48456"/>
                </a:lnTo>
                <a:lnTo>
                  <a:pt x="374517" y="48456"/>
                </a:lnTo>
                <a:lnTo>
                  <a:pt x="363997" y="50107"/>
                </a:lnTo>
                <a:lnTo>
                  <a:pt x="319513" y="111356"/>
                </a:lnTo>
                <a:lnTo>
                  <a:pt x="302017" y="154466"/>
                </a:lnTo>
                <a:lnTo>
                  <a:pt x="287645" y="198725"/>
                </a:lnTo>
                <a:lnTo>
                  <a:pt x="276472" y="243946"/>
                </a:lnTo>
                <a:close/>
              </a:path>
              <a:path w="751204" h="752475">
                <a:moveTo>
                  <a:pt x="726935" y="243946"/>
                </a:moveTo>
                <a:lnTo>
                  <a:pt x="689782" y="243946"/>
                </a:lnTo>
                <a:lnTo>
                  <a:pt x="667366" y="200005"/>
                </a:lnTo>
                <a:lnTo>
                  <a:pt x="639244" y="160242"/>
                </a:lnTo>
                <a:lnTo>
                  <a:pt x="606003" y="125123"/>
                </a:lnTo>
                <a:lnTo>
                  <a:pt x="568228" y="95113"/>
                </a:lnTo>
                <a:lnTo>
                  <a:pt x="526507" y="70678"/>
                </a:lnTo>
                <a:lnTo>
                  <a:pt x="481426" y="52282"/>
                </a:lnTo>
                <a:lnTo>
                  <a:pt x="433571" y="40391"/>
                </a:lnTo>
                <a:lnTo>
                  <a:pt x="543904" y="40391"/>
                </a:lnTo>
                <a:lnTo>
                  <a:pt x="590913" y="68003"/>
                </a:lnTo>
                <a:lnTo>
                  <a:pt x="625664" y="95603"/>
                </a:lnTo>
                <a:lnTo>
                  <a:pt x="656897" y="127047"/>
                </a:lnTo>
                <a:lnTo>
                  <a:pt x="684260" y="161981"/>
                </a:lnTo>
                <a:lnTo>
                  <a:pt x="707403" y="200052"/>
                </a:lnTo>
                <a:lnTo>
                  <a:pt x="725976" y="240908"/>
                </a:lnTo>
                <a:lnTo>
                  <a:pt x="726935" y="243946"/>
                </a:lnTo>
                <a:close/>
              </a:path>
              <a:path w="751204" h="752475">
                <a:moveTo>
                  <a:pt x="509154" y="243946"/>
                </a:moveTo>
                <a:lnTo>
                  <a:pt x="474295" y="243946"/>
                </a:lnTo>
                <a:lnTo>
                  <a:pt x="463123" y="198725"/>
                </a:lnTo>
                <a:lnTo>
                  <a:pt x="448751" y="154466"/>
                </a:lnTo>
                <a:lnTo>
                  <a:pt x="431255" y="111356"/>
                </a:lnTo>
                <a:lnTo>
                  <a:pt x="410709" y="69584"/>
                </a:lnTo>
                <a:lnTo>
                  <a:pt x="374517" y="48456"/>
                </a:lnTo>
                <a:lnTo>
                  <a:pt x="437723" y="48456"/>
                </a:lnTo>
                <a:lnTo>
                  <a:pt x="458541" y="88889"/>
                </a:lnTo>
                <a:lnTo>
                  <a:pt x="479511" y="139144"/>
                </a:lnTo>
                <a:lnTo>
                  <a:pt x="496407" y="190911"/>
                </a:lnTo>
                <a:lnTo>
                  <a:pt x="509154" y="243946"/>
                </a:lnTo>
                <a:close/>
              </a:path>
              <a:path w="751204" h="752475">
                <a:moveTo>
                  <a:pt x="270340" y="475229"/>
                </a:moveTo>
                <a:lnTo>
                  <a:pt x="235814" y="475229"/>
                </a:lnTo>
                <a:lnTo>
                  <a:pt x="230449" y="426361"/>
                </a:lnTo>
                <a:lnTo>
                  <a:pt x="230331" y="423745"/>
                </a:lnTo>
                <a:lnTo>
                  <a:pt x="228617" y="376650"/>
                </a:lnTo>
                <a:lnTo>
                  <a:pt x="230332" y="329560"/>
                </a:lnTo>
                <a:lnTo>
                  <a:pt x="230449" y="326977"/>
                </a:lnTo>
                <a:lnTo>
                  <a:pt x="235814" y="278072"/>
                </a:lnTo>
                <a:lnTo>
                  <a:pt x="270340" y="278072"/>
                </a:lnTo>
                <a:lnTo>
                  <a:pt x="264710" y="326977"/>
                </a:lnTo>
                <a:lnTo>
                  <a:pt x="264563" y="330278"/>
                </a:lnTo>
                <a:lnTo>
                  <a:pt x="262793" y="376675"/>
                </a:lnTo>
                <a:lnTo>
                  <a:pt x="264591" y="423745"/>
                </a:lnTo>
                <a:lnTo>
                  <a:pt x="264715" y="426361"/>
                </a:lnTo>
                <a:lnTo>
                  <a:pt x="270340" y="475229"/>
                </a:lnTo>
                <a:close/>
              </a:path>
              <a:path w="751204" h="752475">
                <a:moveTo>
                  <a:pt x="514953" y="475229"/>
                </a:moveTo>
                <a:lnTo>
                  <a:pt x="480494" y="475229"/>
                </a:lnTo>
                <a:lnTo>
                  <a:pt x="486120" y="426361"/>
                </a:lnTo>
                <a:lnTo>
                  <a:pt x="486243" y="423745"/>
                </a:lnTo>
                <a:lnTo>
                  <a:pt x="488042" y="376650"/>
                </a:lnTo>
                <a:lnTo>
                  <a:pt x="486244" y="329560"/>
                </a:lnTo>
                <a:lnTo>
                  <a:pt x="486124" y="326977"/>
                </a:lnTo>
                <a:lnTo>
                  <a:pt x="480494" y="278072"/>
                </a:lnTo>
                <a:lnTo>
                  <a:pt x="514953" y="278072"/>
                </a:lnTo>
                <a:lnTo>
                  <a:pt x="520319" y="326977"/>
                </a:lnTo>
                <a:lnTo>
                  <a:pt x="520461" y="330278"/>
                </a:lnTo>
                <a:lnTo>
                  <a:pt x="522152" y="376675"/>
                </a:lnTo>
                <a:lnTo>
                  <a:pt x="520436" y="423745"/>
                </a:lnTo>
                <a:lnTo>
                  <a:pt x="520319" y="426361"/>
                </a:lnTo>
                <a:lnTo>
                  <a:pt x="514953" y="475229"/>
                </a:lnTo>
                <a:close/>
              </a:path>
              <a:path w="751204" h="752475">
                <a:moveTo>
                  <a:pt x="737347" y="475229"/>
                </a:moveTo>
                <a:lnTo>
                  <a:pt x="702112" y="475229"/>
                </a:lnTo>
                <a:lnTo>
                  <a:pt x="712985" y="426361"/>
                </a:lnTo>
                <a:lnTo>
                  <a:pt x="716607" y="376650"/>
                </a:lnTo>
                <a:lnTo>
                  <a:pt x="712985" y="326977"/>
                </a:lnTo>
                <a:lnTo>
                  <a:pt x="702112" y="278072"/>
                </a:lnTo>
                <a:lnTo>
                  <a:pt x="737698" y="278072"/>
                </a:lnTo>
                <a:lnTo>
                  <a:pt x="739629" y="284194"/>
                </a:lnTo>
                <a:lnTo>
                  <a:pt x="748009" y="329560"/>
                </a:lnTo>
                <a:lnTo>
                  <a:pt x="750767" y="376675"/>
                </a:lnTo>
                <a:lnTo>
                  <a:pt x="747844" y="423745"/>
                </a:lnTo>
                <a:lnTo>
                  <a:pt x="739306" y="469091"/>
                </a:lnTo>
                <a:lnTo>
                  <a:pt x="737347" y="475229"/>
                </a:lnTo>
                <a:close/>
              </a:path>
              <a:path w="751204" h="752475">
                <a:moveTo>
                  <a:pt x="433571" y="712976"/>
                </a:moveTo>
                <a:lnTo>
                  <a:pt x="317197" y="712976"/>
                </a:lnTo>
                <a:lnTo>
                  <a:pt x="292255" y="664467"/>
                </a:lnTo>
                <a:lnTo>
                  <a:pt x="271282" y="614190"/>
                </a:lnTo>
                <a:lnTo>
                  <a:pt x="254370" y="562400"/>
                </a:lnTo>
                <a:lnTo>
                  <a:pt x="241613" y="509354"/>
                </a:lnTo>
                <a:lnTo>
                  <a:pt x="276472" y="509354"/>
                </a:lnTo>
                <a:lnTo>
                  <a:pt x="287645" y="554605"/>
                </a:lnTo>
                <a:lnTo>
                  <a:pt x="302017" y="598868"/>
                </a:lnTo>
                <a:lnTo>
                  <a:pt x="319513" y="641982"/>
                </a:lnTo>
                <a:lnTo>
                  <a:pt x="340058" y="683783"/>
                </a:lnTo>
                <a:lnTo>
                  <a:pt x="371643" y="704713"/>
                </a:lnTo>
                <a:lnTo>
                  <a:pt x="437825" y="704713"/>
                </a:lnTo>
                <a:lnTo>
                  <a:pt x="433571" y="712976"/>
                </a:lnTo>
                <a:close/>
              </a:path>
              <a:path w="751204" h="752475">
                <a:moveTo>
                  <a:pt x="437825" y="704713"/>
                </a:moveTo>
                <a:lnTo>
                  <a:pt x="371643" y="704713"/>
                </a:lnTo>
                <a:lnTo>
                  <a:pt x="386948" y="703170"/>
                </a:lnTo>
                <a:lnTo>
                  <a:pt x="400553" y="696017"/>
                </a:lnTo>
                <a:lnTo>
                  <a:pt x="431255" y="641982"/>
                </a:lnTo>
                <a:lnTo>
                  <a:pt x="448751" y="598868"/>
                </a:lnTo>
                <a:lnTo>
                  <a:pt x="463123" y="554605"/>
                </a:lnTo>
                <a:lnTo>
                  <a:pt x="474295" y="509354"/>
                </a:lnTo>
                <a:lnTo>
                  <a:pt x="509154" y="509354"/>
                </a:lnTo>
                <a:lnTo>
                  <a:pt x="496407" y="562400"/>
                </a:lnTo>
                <a:lnTo>
                  <a:pt x="479511" y="614190"/>
                </a:lnTo>
                <a:lnTo>
                  <a:pt x="458541" y="664467"/>
                </a:lnTo>
                <a:lnTo>
                  <a:pt x="437825" y="704713"/>
                </a:lnTo>
                <a:close/>
              </a:path>
              <a:path w="751204" h="752475">
                <a:moveTo>
                  <a:pt x="541149" y="712976"/>
                </a:moveTo>
                <a:lnTo>
                  <a:pt x="433571" y="712976"/>
                </a:lnTo>
                <a:lnTo>
                  <a:pt x="481426" y="701064"/>
                </a:lnTo>
                <a:lnTo>
                  <a:pt x="526507" y="682658"/>
                </a:lnTo>
                <a:lnTo>
                  <a:pt x="568228" y="658221"/>
                </a:lnTo>
                <a:lnTo>
                  <a:pt x="606003" y="628211"/>
                </a:lnTo>
                <a:lnTo>
                  <a:pt x="639244" y="593089"/>
                </a:lnTo>
                <a:lnTo>
                  <a:pt x="667366" y="553317"/>
                </a:lnTo>
                <a:lnTo>
                  <a:pt x="689782" y="509354"/>
                </a:lnTo>
                <a:lnTo>
                  <a:pt x="726457" y="509354"/>
                </a:lnTo>
                <a:lnTo>
                  <a:pt x="706793" y="553136"/>
                </a:lnTo>
                <a:lnTo>
                  <a:pt x="683521" y="591131"/>
                </a:lnTo>
                <a:lnTo>
                  <a:pt x="656042" y="625972"/>
                </a:lnTo>
                <a:lnTo>
                  <a:pt x="624706" y="657308"/>
                </a:lnTo>
                <a:lnTo>
                  <a:pt x="589864" y="684788"/>
                </a:lnTo>
                <a:lnTo>
                  <a:pt x="551870" y="708059"/>
                </a:lnTo>
                <a:lnTo>
                  <a:pt x="541149" y="712976"/>
                </a:lnTo>
                <a:close/>
              </a:path>
            </a:pathLst>
          </a:custGeom>
          <a:solidFill>
            <a:srgbClr val="00AEEF"/>
          </a:solidFill>
        </p:spPr>
        <p:txBody>
          <a:bodyPr wrap="square" lIns="0" tIns="0" rIns="0" bIns="0" rtlCol="0"/>
          <a:lstStyle/>
          <a:p>
            <a:endParaRPr lang="en-GB">
              <a:solidFill>
                <a:srgbClr val="6D6E71"/>
              </a:solidFill>
              <a:ea typeface="Open Sans" pitchFamily="2" charset="0"/>
              <a:cs typeface="Open Sans" pitchFamily="2" charset="0"/>
            </a:endParaRPr>
          </a:p>
        </p:txBody>
      </p:sp>
      <p:sp>
        <p:nvSpPr>
          <p:cNvPr id="35" name="object 8">
            <a:hlinkClick r:id="rId7"/>
            <a:extLst>
              <a:ext uri="{FF2B5EF4-FFF2-40B4-BE49-F238E27FC236}">
                <a16:creationId xmlns:a16="http://schemas.microsoft.com/office/drawing/2014/main" id="{A15DC676-EBAE-A052-74BA-BB5F68625233}"/>
              </a:ext>
            </a:extLst>
          </p:cNvPr>
          <p:cNvSpPr/>
          <p:nvPr/>
        </p:nvSpPr>
        <p:spPr>
          <a:xfrm>
            <a:off x="4594210" y="5991169"/>
            <a:ext cx="347472" cy="216948"/>
          </a:xfrm>
          <a:custGeom>
            <a:avLst/>
            <a:gdLst/>
            <a:ahLst/>
            <a:cxnLst/>
            <a:rect l="l" t="t" r="r" b="b"/>
            <a:pathLst>
              <a:path w="828675" h="541020">
                <a:moveTo>
                  <a:pt x="787646" y="540705"/>
                </a:moveTo>
                <a:lnTo>
                  <a:pt x="40739" y="540704"/>
                </a:lnTo>
                <a:lnTo>
                  <a:pt x="5894" y="517454"/>
                </a:lnTo>
                <a:lnTo>
                  <a:pt x="0" y="40316"/>
                </a:lnTo>
                <a:lnTo>
                  <a:pt x="1113" y="34753"/>
                </a:lnTo>
                <a:lnTo>
                  <a:pt x="34745" y="1194"/>
                </a:lnTo>
                <a:lnTo>
                  <a:pt x="40739" y="0"/>
                </a:lnTo>
                <a:lnTo>
                  <a:pt x="787651" y="0"/>
                </a:lnTo>
                <a:lnTo>
                  <a:pt x="822497" y="23249"/>
                </a:lnTo>
                <a:lnTo>
                  <a:pt x="822950" y="24338"/>
                </a:lnTo>
                <a:lnTo>
                  <a:pt x="46979" y="24338"/>
                </a:lnTo>
                <a:lnTo>
                  <a:pt x="46117" y="24375"/>
                </a:lnTo>
                <a:lnTo>
                  <a:pt x="45260" y="24461"/>
                </a:lnTo>
                <a:lnTo>
                  <a:pt x="44408" y="24596"/>
                </a:lnTo>
                <a:lnTo>
                  <a:pt x="62074" y="40316"/>
                </a:lnTo>
                <a:lnTo>
                  <a:pt x="25416" y="40316"/>
                </a:lnTo>
                <a:lnTo>
                  <a:pt x="24702" y="42478"/>
                </a:lnTo>
                <a:lnTo>
                  <a:pt x="24330" y="44697"/>
                </a:lnTo>
                <a:lnTo>
                  <a:pt x="24330" y="496007"/>
                </a:lnTo>
                <a:lnTo>
                  <a:pt x="24702" y="498226"/>
                </a:lnTo>
                <a:lnTo>
                  <a:pt x="25416" y="500387"/>
                </a:lnTo>
                <a:lnTo>
                  <a:pt x="62098" y="500387"/>
                </a:lnTo>
                <a:lnTo>
                  <a:pt x="44408" y="516128"/>
                </a:lnTo>
                <a:lnTo>
                  <a:pt x="45260" y="516263"/>
                </a:lnTo>
                <a:lnTo>
                  <a:pt x="46117" y="516349"/>
                </a:lnTo>
                <a:lnTo>
                  <a:pt x="46979" y="516386"/>
                </a:lnTo>
                <a:lnTo>
                  <a:pt x="822941" y="516386"/>
                </a:lnTo>
                <a:lnTo>
                  <a:pt x="822496" y="517456"/>
                </a:lnTo>
                <a:lnTo>
                  <a:pt x="819094" y="522535"/>
                </a:lnTo>
                <a:lnTo>
                  <a:pt x="810268" y="531342"/>
                </a:lnTo>
                <a:lnTo>
                  <a:pt x="805179" y="534737"/>
                </a:lnTo>
                <a:lnTo>
                  <a:pt x="793649" y="539509"/>
                </a:lnTo>
                <a:lnTo>
                  <a:pt x="787646" y="540705"/>
                </a:lnTo>
                <a:close/>
              </a:path>
              <a:path w="828675" h="541020">
                <a:moveTo>
                  <a:pt x="459478" y="345920"/>
                </a:moveTo>
                <a:lnTo>
                  <a:pt x="416914" y="345920"/>
                </a:lnTo>
                <a:lnTo>
                  <a:pt x="419603" y="345425"/>
                </a:lnTo>
                <a:lnTo>
                  <a:pt x="424798" y="343447"/>
                </a:lnTo>
                <a:lnTo>
                  <a:pt x="427134" y="342029"/>
                </a:lnTo>
                <a:lnTo>
                  <a:pt x="783956" y="24596"/>
                </a:lnTo>
                <a:lnTo>
                  <a:pt x="783102" y="24460"/>
                </a:lnTo>
                <a:lnTo>
                  <a:pt x="782242" y="24375"/>
                </a:lnTo>
                <a:lnTo>
                  <a:pt x="781378" y="24338"/>
                </a:lnTo>
                <a:lnTo>
                  <a:pt x="822950" y="24338"/>
                </a:lnTo>
                <a:lnTo>
                  <a:pt x="827279" y="34754"/>
                </a:lnTo>
                <a:lnTo>
                  <a:pt x="828392" y="40316"/>
                </a:lnTo>
                <a:lnTo>
                  <a:pt x="802983" y="40316"/>
                </a:lnTo>
                <a:lnTo>
                  <a:pt x="544414" y="270352"/>
                </a:lnTo>
                <a:lnTo>
                  <a:pt x="562741" y="286656"/>
                </a:lnTo>
                <a:lnTo>
                  <a:pt x="526091" y="286656"/>
                </a:lnTo>
                <a:lnTo>
                  <a:pt x="459478" y="345920"/>
                </a:lnTo>
                <a:close/>
              </a:path>
              <a:path w="828675" h="541020">
                <a:moveTo>
                  <a:pt x="62098" y="500387"/>
                </a:moveTo>
                <a:lnTo>
                  <a:pt x="25416" y="500387"/>
                </a:lnTo>
                <a:lnTo>
                  <a:pt x="283978" y="270352"/>
                </a:lnTo>
                <a:lnTo>
                  <a:pt x="25416" y="40316"/>
                </a:lnTo>
                <a:lnTo>
                  <a:pt x="62074" y="40316"/>
                </a:lnTo>
                <a:lnTo>
                  <a:pt x="338929" y="286677"/>
                </a:lnTo>
                <a:lnTo>
                  <a:pt x="302279" y="286677"/>
                </a:lnTo>
                <a:lnTo>
                  <a:pt x="62098" y="500387"/>
                </a:lnTo>
                <a:close/>
              </a:path>
              <a:path w="828675" h="541020">
                <a:moveTo>
                  <a:pt x="828392" y="500387"/>
                </a:moveTo>
                <a:lnTo>
                  <a:pt x="802983" y="500387"/>
                </a:lnTo>
                <a:lnTo>
                  <a:pt x="803697" y="498226"/>
                </a:lnTo>
                <a:lnTo>
                  <a:pt x="804069" y="496007"/>
                </a:lnTo>
                <a:lnTo>
                  <a:pt x="804069" y="44697"/>
                </a:lnTo>
                <a:lnTo>
                  <a:pt x="803697" y="42478"/>
                </a:lnTo>
                <a:lnTo>
                  <a:pt x="802983" y="40316"/>
                </a:lnTo>
                <a:lnTo>
                  <a:pt x="828392" y="40316"/>
                </a:lnTo>
                <a:lnTo>
                  <a:pt x="828392" y="500387"/>
                </a:lnTo>
                <a:close/>
              </a:path>
              <a:path w="828675" h="541020">
                <a:moveTo>
                  <a:pt x="822941" y="516386"/>
                </a:moveTo>
                <a:lnTo>
                  <a:pt x="46979" y="516386"/>
                </a:lnTo>
                <a:lnTo>
                  <a:pt x="781385" y="516365"/>
                </a:lnTo>
                <a:lnTo>
                  <a:pt x="782249" y="516329"/>
                </a:lnTo>
                <a:lnTo>
                  <a:pt x="783109" y="516243"/>
                </a:lnTo>
                <a:lnTo>
                  <a:pt x="783963" y="516108"/>
                </a:lnTo>
                <a:lnTo>
                  <a:pt x="526091" y="286656"/>
                </a:lnTo>
                <a:lnTo>
                  <a:pt x="562741" y="286656"/>
                </a:lnTo>
                <a:lnTo>
                  <a:pt x="802983" y="500387"/>
                </a:lnTo>
                <a:lnTo>
                  <a:pt x="828392" y="500387"/>
                </a:lnTo>
                <a:lnTo>
                  <a:pt x="827279" y="505950"/>
                </a:lnTo>
                <a:lnTo>
                  <a:pt x="822941" y="516386"/>
                </a:lnTo>
                <a:close/>
              </a:path>
              <a:path w="828675" h="541020">
                <a:moveTo>
                  <a:pt x="419968" y="370264"/>
                </a:moveTo>
                <a:lnTo>
                  <a:pt x="408424" y="370264"/>
                </a:lnTo>
                <a:lnTo>
                  <a:pt x="402841" y="369238"/>
                </a:lnTo>
                <a:lnTo>
                  <a:pt x="392054" y="365134"/>
                </a:lnTo>
                <a:lnTo>
                  <a:pt x="387203" y="362191"/>
                </a:lnTo>
                <a:lnTo>
                  <a:pt x="302279" y="286677"/>
                </a:lnTo>
                <a:lnTo>
                  <a:pt x="338929" y="286677"/>
                </a:lnTo>
                <a:lnTo>
                  <a:pt x="401132" y="342029"/>
                </a:lnTo>
                <a:lnTo>
                  <a:pt x="403468" y="343447"/>
                </a:lnTo>
                <a:lnTo>
                  <a:pt x="408664" y="345425"/>
                </a:lnTo>
                <a:lnTo>
                  <a:pt x="411353" y="345920"/>
                </a:lnTo>
                <a:lnTo>
                  <a:pt x="459478" y="345920"/>
                </a:lnTo>
                <a:lnTo>
                  <a:pt x="441188" y="362191"/>
                </a:lnTo>
                <a:lnTo>
                  <a:pt x="436338" y="365134"/>
                </a:lnTo>
                <a:lnTo>
                  <a:pt x="425551" y="369238"/>
                </a:lnTo>
                <a:lnTo>
                  <a:pt x="419968" y="370264"/>
                </a:lnTo>
                <a:close/>
              </a:path>
            </a:pathLst>
          </a:custGeom>
          <a:solidFill>
            <a:srgbClr val="00AEEF"/>
          </a:solidFill>
        </p:spPr>
        <p:txBody>
          <a:bodyPr wrap="square" lIns="0" tIns="0" rIns="0" bIns="0" rtlCol="0"/>
          <a:lstStyle/>
          <a:p>
            <a:endParaRPr lang="en-GB">
              <a:solidFill>
                <a:srgbClr val="6D6E71"/>
              </a:solidFill>
              <a:ea typeface="Open Sans" pitchFamily="2" charset="0"/>
              <a:cs typeface="Open Sans" pitchFamily="2" charset="0"/>
            </a:endParaRPr>
          </a:p>
        </p:txBody>
      </p:sp>
      <p:sp>
        <p:nvSpPr>
          <p:cNvPr id="36" name="TextBox 24">
            <a:extLst>
              <a:ext uri="{FF2B5EF4-FFF2-40B4-BE49-F238E27FC236}">
                <a16:creationId xmlns:a16="http://schemas.microsoft.com/office/drawing/2014/main" id="{C4B8098F-7ACC-13CC-C5DB-A6AED55B5514}"/>
              </a:ext>
            </a:extLst>
          </p:cNvPr>
          <p:cNvSpPr txBox="1"/>
          <p:nvPr/>
        </p:nvSpPr>
        <p:spPr>
          <a:xfrm>
            <a:off x="4423805" y="5464080"/>
            <a:ext cx="3181905" cy="1259319"/>
          </a:xfrm>
          <a:prstGeom prst="rect">
            <a:avLst/>
          </a:prstGeom>
          <a:noFill/>
        </p:spPr>
        <p:txBody>
          <a:bodyPr wrap="square">
            <a:spAutoFit/>
          </a:bodyPr>
          <a:lstStyle/>
          <a:p>
            <a:pPr marL="8467" marR="3387" algn="ctr">
              <a:lnSpc>
                <a:spcPct val="106600"/>
              </a:lnSpc>
              <a:spcBef>
                <a:spcPts val="67"/>
              </a:spcBef>
            </a:pPr>
            <a:r>
              <a:rPr lang="en-GB" sz="1400">
                <a:solidFill>
                  <a:srgbClr val="5D5D5D"/>
                </a:solidFill>
                <a:ea typeface="Open Sans" pitchFamily="2" charset="0"/>
                <a:cs typeface="Open Sans" pitchFamily="2" charset="0"/>
              </a:rPr>
              <a:t>      </a:t>
            </a:r>
            <a:r>
              <a:rPr lang="en-GB" sz="1400">
                <a:solidFill>
                  <a:srgbClr val="5D5D5D"/>
                </a:solidFill>
                <a:ea typeface="Open Sans" pitchFamily="2" charset="0"/>
                <a:cs typeface="Open Sans" pitchFamily="2" charset="0"/>
                <a:hlinkClick r:id="rId8">
                  <a:extLst>
                    <a:ext uri="{A12FA001-AC4F-418D-AE19-62706E023703}">
                      <ahyp:hlinkClr xmlns:ahyp="http://schemas.microsoft.com/office/drawing/2018/hyperlinkcolor" val="tx"/>
                    </a:ext>
                  </a:extLst>
                </a:hlinkClick>
              </a:rPr>
              <a:t>FiSer Consulting Website</a:t>
            </a:r>
            <a:br>
              <a:rPr lang="en-GB" sz="1400">
                <a:solidFill>
                  <a:srgbClr val="5D5D5D"/>
                </a:solidFill>
                <a:ea typeface="Open Sans" pitchFamily="2" charset="0"/>
                <a:cs typeface="Open Sans" pitchFamily="2" charset="0"/>
              </a:rPr>
            </a:br>
            <a:br>
              <a:rPr lang="en-GB" sz="1400">
                <a:solidFill>
                  <a:srgbClr val="5D5D5D"/>
                </a:solidFill>
                <a:ea typeface="Open Sans" pitchFamily="2" charset="0"/>
                <a:cs typeface="Open Sans" pitchFamily="2" charset="0"/>
              </a:rPr>
            </a:br>
            <a:r>
              <a:rPr lang="en-GB" sz="1400" err="1">
                <a:solidFill>
                  <a:srgbClr val="5D5D5D"/>
                </a:solidFill>
                <a:ea typeface="Open Sans" pitchFamily="2" charset="0"/>
                <a:cs typeface="Open Sans" pitchFamily="2" charset="0"/>
                <a:hlinkClick r:id="rId7">
                  <a:extLst>
                    <a:ext uri="{A12FA001-AC4F-418D-AE19-62706E023703}">
                      <ahyp:hlinkClr xmlns:ahyp="http://schemas.microsoft.com/office/drawing/2018/hyperlinkcolor" val="tx"/>
                    </a:ext>
                  </a:extLst>
                </a:hlinkClick>
              </a:rPr>
              <a:t>info@fiser.consulting</a:t>
            </a:r>
            <a:r>
              <a:rPr lang="en-GB" sz="1400">
                <a:solidFill>
                  <a:srgbClr val="5D5D5D"/>
                </a:solidFill>
                <a:ea typeface="Open Sans" pitchFamily="2" charset="0"/>
                <a:cs typeface="Open Sans" pitchFamily="2" charset="0"/>
              </a:rPr>
              <a:t> </a:t>
            </a:r>
          </a:p>
          <a:p>
            <a:pPr marL="8467" marR="3387" algn="ctr">
              <a:lnSpc>
                <a:spcPct val="106600"/>
              </a:lnSpc>
              <a:spcBef>
                <a:spcPts val="67"/>
              </a:spcBef>
            </a:pPr>
            <a:endParaRPr lang="en-GB" sz="1400">
              <a:solidFill>
                <a:srgbClr val="5D5D5D"/>
              </a:solidFill>
              <a:ea typeface="Open Sans" pitchFamily="2" charset="0"/>
              <a:cs typeface="Open Sans" pitchFamily="2" charset="0"/>
            </a:endParaRPr>
          </a:p>
          <a:p>
            <a:pPr marL="8467" marR="3387" algn="ctr">
              <a:lnSpc>
                <a:spcPct val="106600"/>
              </a:lnSpc>
              <a:spcBef>
                <a:spcPts val="67"/>
              </a:spcBef>
            </a:pPr>
            <a:r>
              <a:rPr lang="en-GB" sz="1400">
                <a:solidFill>
                  <a:srgbClr val="5D5D5D"/>
                </a:solidFill>
                <a:ea typeface="Open Sans" pitchFamily="2" charset="0"/>
                <a:cs typeface="Open Sans" pitchFamily="2" charset="0"/>
              </a:rPr>
              <a:t>Follow us on </a:t>
            </a:r>
            <a:r>
              <a:rPr lang="en-GB" sz="1400" err="1">
                <a:solidFill>
                  <a:srgbClr val="5D5D5D"/>
                </a:solidFill>
                <a:ea typeface="Open Sans" pitchFamily="2" charset="0"/>
                <a:cs typeface="Open Sans" pitchFamily="2" charset="0"/>
                <a:hlinkClick r:id="rId5">
                  <a:extLst>
                    <a:ext uri="{A12FA001-AC4F-418D-AE19-62706E023703}">
                      <ahyp:hlinkClr xmlns:ahyp="http://schemas.microsoft.com/office/drawing/2018/hyperlinkcolor" val="tx"/>
                    </a:ext>
                  </a:extLst>
                </a:hlinkClick>
              </a:rPr>
              <a:t>Linkedin</a:t>
            </a:r>
            <a:endParaRPr lang="en-GB" sz="1400">
              <a:solidFill>
                <a:srgbClr val="5D5D5D"/>
              </a:solidFill>
              <a:ea typeface="Open Sans" pitchFamily="2" charset="0"/>
              <a:cs typeface="Open Sans" pitchFamily="2" charset="0"/>
            </a:endParaRPr>
          </a:p>
        </p:txBody>
      </p:sp>
      <p:sp>
        <p:nvSpPr>
          <p:cNvPr id="3" name="object 5">
            <a:extLst>
              <a:ext uri="{FF2B5EF4-FFF2-40B4-BE49-F238E27FC236}">
                <a16:creationId xmlns:a16="http://schemas.microsoft.com/office/drawing/2014/main" id="{565AF6FC-9E0C-0D70-CA7C-C17EA283C516}"/>
              </a:ext>
            </a:extLst>
          </p:cNvPr>
          <p:cNvSpPr txBox="1"/>
          <p:nvPr/>
        </p:nvSpPr>
        <p:spPr>
          <a:xfrm>
            <a:off x="816921" y="3254892"/>
            <a:ext cx="3786741" cy="1824560"/>
          </a:xfrm>
          <a:prstGeom prst="rect">
            <a:avLst/>
          </a:prstGeom>
        </p:spPr>
        <p:txBody>
          <a:bodyPr vert="horz" wrap="square" lIns="0" tIns="8467" rIns="0" bIns="0" rtlCol="0">
            <a:spAutoFit/>
          </a:bodyPr>
          <a:lstStyle/>
          <a:p>
            <a:pPr marL="8467" marR="3387" algn="just">
              <a:lnSpc>
                <a:spcPct val="106600"/>
              </a:lnSpc>
              <a:spcBef>
                <a:spcPts val="67"/>
              </a:spcBef>
            </a:pPr>
            <a:r>
              <a:rPr lang="en-GB" sz="1000">
                <a:solidFill>
                  <a:srgbClr val="6D6E71"/>
                </a:solidFill>
                <a:ea typeface="Open Sans" pitchFamily="2" charset="0"/>
                <a:cs typeface="Open Sans" pitchFamily="2" charset="0"/>
              </a:rPr>
              <a:t>Roos is a consultant in the Insurance and Pensions practice at </a:t>
            </a:r>
            <a:r>
              <a:rPr lang="en-GB" sz="1000" err="1">
                <a:solidFill>
                  <a:srgbClr val="6D6E71"/>
                </a:solidFill>
                <a:ea typeface="Open Sans" pitchFamily="2" charset="0"/>
                <a:cs typeface="Open Sans" pitchFamily="2" charset="0"/>
              </a:rPr>
              <a:t>FiSer</a:t>
            </a:r>
            <a:r>
              <a:rPr lang="en-GB" sz="1000">
                <a:solidFill>
                  <a:srgbClr val="6D6E71"/>
                </a:solidFill>
                <a:ea typeface="Open Sans" pitchFamily="2" charset="0"/>
                <a:cs typeface="Open Sans" pitchFamily="2" charset="0"/>
              </a:rPr>
              <a:t> Consulting. Over the past 2 years, she was involved in advisory work for an insurance intermediary. She has extensive knowledge about risk minimization, the requirements of the WFT and the value of different insurance products for end-users. Fascinated by AI's possibilities, she recently finished a Master's course in Artificial Intelligence Strategy, gaining a strong grasp of its uses and impacts. She actively stays updated with the latest AI developments to keep up with innovative solutions and strategies in this fast-changing field.</a:t>
            </a:r>
          </a:p>
          <a:p>
            <a:pPr marL="8467" marR="3387" algn="just">
              <a:lnSpc>
                <a:spcPct val="106600"/>
              </a:lnSpc>
              <a:spcBef>
                <a:spcPts val="67"/>
              </a:spcBef>
            </a:pPr>
            <a:endParaRPr lang="en-GB" sz="1000">
              <a:solidFill>
                <a:srgbClr val="6D6E71"/>
              </a:solidFill>
              <a:ea typeface="Open Sans" pitchFamily="2" charset="0"/>
              <a:cs typeface="Open Sans" pitchFamily="2" charset="0"/>
            </a:endParaRPr>
          </a:p>
        </p:txBody>
      </p:sp>
    </p:spTree>
    <p:extLst>
      <p:ext uri="{BB962C8B-B14F-4D97-AF65-F5344CB8AC3E}">
        <p14:creationId xmlns:p14="http://schemas.microsoft.com/office/powerpoint/2010/main" val="4611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3D3797-39C1-4FEB-AED9-0635E9F1E613}"/>
              </a:ext>
            </a:extLst>
          </p:cNvPr>
          <p:cNvSpPr>
            <a:spLocks noGrp="1"/>
          </p:cNvSpPr>
          <p:nvPr>
            <p:ph idx="1"/>
          </p:nvPr>
        </p:nvSpPr>
        <p:spPr>
          <a:xfrm>
            <a:off x="3723833" y="1423319"/>
            <a:ext cx="8016678" cy="5079408"/>
          </a:xfrm>
        </p:spPr>
        <p:txBody>
          <a:bodyPr vert="horz" lIns="91440" tIns="45720" rIns="91440" bIns="45720" rtlCol="0" anchor="t">
            <a:normAutofit fontScale="92500" lnSpcReduction="10000"/>
          </a:bodyPr>
          <a:lstStyle/>
          <a:p>
            <a:pPr marL="0" indent="0" algn="just">
              <a:lnSpc>
                <a:spcPct val="110000"/>
              </a:lnSpc>
              <a:buNone/>
            </a:pPr>
            <a:r>
              <a:rPr lang="en-US" sz="1400" b="0" i="0">
                <a:solidFill>
                  <a:srgbClr val="5D5D5D"/>
                </a:solidFill>
                <a:effectLst/>
              </a:rPr>
              <a:t>Artificial Intelligence (AI) has gained immense prominence in recent years as it has been </a:t>
            </a:r>
            <a:r>
              <a:rPr lang="en-US" sz="1400" b="1" i="0">
                <a:solidFill>
                  <a:srgbClr val="00AEEF"/>
                </a:solidFill>
                <a:effectLst/>
              </a:rPr>
              <a:t>transforming industries worldwide</a:t>
            </a:r>
            <a:r>
              <a:rPr lang="en-US" sz="1400" b="0" i="0">
                <a:solidFill>
                  <a:srgbClr val="5D5D5D"/>
                </a:solidFill>
                <a:effectLst/>
              </a:rPr>
              <a:t>. </a:t>
            </a:r>
          </a:p>
          <a:p>
            <a:pPr marL="0" indent="0" algn="just">
              <a:lnSpc>
                <a:spcPct val="110000"/>
              </a:lnSpc>
              <a:buNone/>
            </a:pPr>
            <a:r>
              <a:rPr lang="en-US" sz="1400" b="0" i="0">
                <a:solidFill>
                  <a:srgbClr val="5D5D5D"/>
                </a:solidFill>
                <a:effectLst/>
              </a:rPr>
              <a:t>AI is a fast-evolving family of technologies that can bring a wide array of economic and societal benefits by improving prediction, optimizing operations and resource allocation, and personalizing service delivery through smart algorithms. </a:t>
            </a:r>
            <a:r>
              <a:rPr lang="en-US" sz="1400" b="1" i="0">
                <a:solidFill>
                  <a:srgbClr val="00AEEF"/>
                </a:solidFill>
                <a:effectLst/>
              </a:rPr>
              <a:t>The use of artificial intelligence can support socially and environmentally beneficial outcomes</a:t>
            </a:r>
            <a:r>
              <a:rPr lang="en-US" sz="1400" b="0" i="0">
                <a:solidFill>
                  <a:srgbClr val="5D5D5D"/>
                </a:solidFill>
                <a:effectLst/>
              </a:rPr>
              <a:t> and provide key competitive advantages to companies and the European economy, especially in high impact sectors such as finance.</a:t>
            </a:r>
            <a:endParaRPr lang="en-US" sz="1400" b="0" i="1">
              <a:solidFill>
                <a:srgbClr val="5D5D5D"/>
              </a:solidFill>
              <a:effectLst/>
              <a:latin typeface="Open Sans" pitchFamily="2" charset="0"/>
              <a:ea typeface="Open Sans" pitchFamily="2" charset="0"/>
              <a:cs typeface="Open Sans" pitchFamily="2" charset="0"/>
            </a:endParaRPr>
          </a:p>
          <a:p>
            <a:pPr marL="0" indent="0" algn="just">
              <a:lnSpc>
                <a:spcPct val="110000"/>
              </a:lnSpc>
              <a:buNone/>
            </a:pPr>
            <a:r>
              <a:rPr lang="en-US" sz="1400">
                <a:solidFill>
                  <a:srgbClr val="5D5D5D"/>
                </a:solidFill>
                <a:latin typeface="Open Sans" pitchFamily="2" charset="0"/>
                <a:ea typeface="Open Sans" pitchFamily="2" charset="0"/>
                <a:cs typeface="Open Sans" pitchFamily="2" charset="0"/>
              </a:rPr>
              <a:t>The European Union recognizes the potential of AI while acknowledging the need for responsible regulation. </a:t>
            </a:r>
            <a:r>
              <a:rPr lang="en-GB" sz="1400" b="1" i="0">
                <a:solidFill>
                  <a:srgbClr val="00AEEF"/>
                </a:solidFill>
                <a:effectLst/>
              </a:rPr>
              <a:t>In 2017, the European Commission (EC) urged action on emerging technological trends, including AI</a:t>
            </a:r>
            <a:r>
              <a:rPr lang="en-GB" sz="1400" i="0">
                <a:solidFill>
                  <a:srgbClr val="5D5D5D"/>
                </a:solidFill>
                <a:effectLst/>
              </a:rPr>
              <a:t>. In February 2020, the EC released a White Paper outlining policy options for AI. In October 2020, resolutions on AI ethics, liability, and copyright were adopted – but these are not binding.</a:t>
            </a:r>
            <a:r>
              <a:rPr lang="en-GB" sz="1400">
                <a:solidFill>
                  <a:srgbClr val="5D5D5D"/>
                </a:solidFill>
              </a:rPr>
              <a:t> On 21 April 2021, the EC has released the </a:t>
            </a:r>
            <a:r>
              <a:rPr lang="en-GB" sz="1400" b="1">
                <a:solidFill>
                  <a:srgbClr val="00AEEF"/>
                </a:solidFill>
              </a:rPr>
              <a:t>proposed Regulation on Artificial Intelligence (the EU AI Act). </a:t>
            </a:r>
            <a:r>
              <a:rPr lang="en-GB" sz="1400">
                <a:solidFill>
                  <a:srgbClr val="5D5D5D"/>
                </a:solidFill>
              </a:rPr>
              <a:t>The Act will harness the challenges and risks associated with AI, while enhancing the opportunities AI can bring.</a:t>
            </a:r>
          </a:p>
          <a:p>
            <a:pPr marL="0" indent="0" algn="just">
              <a:lnSpc>
                <a:spcPct val="110000"/>
              </a:lnSpc>
              <a:buNone/>
            </a:pPr>
            <a:r>
              <a:rPr lang="en-GB" sz="1400" i="0">
                <a:solidFill>
                  <a:srgbClr val="5D5D5D"/>
                </a:solidFill>
                <a:effectLst/>
              </a:rPr>
              <a:t>Similar to the General Data Protection Regulation (GDPR), the EU Act has the </a:t>
            </a:r>
            <a:r>
              <a:rPr lang="en-GB" sz="1400" b="1" i="0">
                <a:solidFill>
                  <a:srgbClr val="00AEEF"/>
                </a:solidFill>
                <a:effectLst/>
              </a:rPr>
              <a:t>potential to become a global standard</a:t>
            </a:r>
            <a:r>
              <a:rPr lang="en-GB" sz="1400" i="0">
                <a:solidFill>
                  <a:srgbClr val="5D5D5D"/>
                </a:solidFill>
                <a:effectLst/>
              </a:rPr>
              <a:t> that dictates the extent to which AI can be used. As tech-driven innovation is fundamentally reshaping the financial industry, </a:t>
            </a:r>
            <a:r>
              <a:rPr lang="en-GB" sz="1400" b="1" i="0">
                <a:solidFill>
                  <a:srgbClr val="00AEEF"/>
                </a:solidFill>
                <a:effectLst/>
              </a:rPr>
              <a:t>the EU AI Act will have a significant impact on financial institutions</a:t>
            </a:r>
            <a:r>
              <a:rPr lang="en-GB" sz="1400" i="0">
                <a:solidFill>
                  <a:srgbClr val="5D5D5D"/>
                </a:solidFill>
                <a:effectLst/>
              </a:rPr>
              <a:t>, requiring them to adapt strategies and practices to align with new legal and ethical standards.</a:t>
            </a:r>
          </a:p>
          <a:p>
            <a:pPr marL="0" indent="0" algn="just">
              <a:lnSpc>
                <a:spcPct val="110000"/>
              </a:lnSpc>
              <a:buNone/>
            </a:pPr>
            <a:r>
              <a:rPr lang="en-GB" sz="1400" i="0">
                <a:solidFill>
                  <a:srgbClr val="5D5D5D"/>
                </a:solidFill>
                <a:effectLst/>
              </a:rPr>
              <a:t>By understanding the implications and requirements outlined in this document, </a:t>
            </a:r>
            <a:r>
              <a:rPr lang="en-GB" sz="1400" b="1" i="0">
                <a:solidFill>
                  <a:srgbClr val="00AEEF"/>
                </a:solidFill>
                <a:effectLst/>
              </a:rPr>
              <a:t>financial institutions can proactively adapt their AI strategies</a:t>
            </a:r>
            <a:r>
              <a:rPr lang="en-GB" sz="1400" i="0">
                <a:solidFill>
                  <a:srgbClr val="5D5D5D"/>
                </a:solidFill>
                <a:effectLst/>
              </a:rPr>
              <a:t>, mitigate risks, and capitalize on the opportunities presented by the evolving AI landscape.</a:t>
            </a:r>
          </a:p>
          <a:p>
            <a:pPr algn="just">
              <a:lnSpc>
                <a:spcPct val="110000"/>
              </a:lnSpc>
            </a:pPr>
            <a:endParaRPr lang="en-GB" sz="1400" b="0" i="0">
              <a:solidFill>
                <a:srgbClr val="5D5D5D"/>
              </a:solidFill>
              <a:effectLst/>
            </a:endParaRPr>
          </a:p>
          <a:p>
            <a:pPr algn="just">
              <a:lnSpc>
                <a:spcPct val="110000"/>
              </a:lnSpc>
            </a:pPr>
            <a:endParaRPr lang="en-GB" sz="1400">
              <a:solidFill>
                <a:srgbClr val="5D5D5D"/>
              </a:solidFill>
            </a:endParaRPr>
          </a:p>
          <a:p>
            <a:pPr marL="0" indent="0" algn="just">
              <a:lnSpc>
                <a:spcPct val="110000"/>
              </a:lnSpc>
              <a:buNone/>
            </a:pPr>
            <a:endParaRPr lang="en-GB" sz="1400" b="0" i="0">
              <a:solidFill>
                <a:srgbClr val="5D5D5D"/>
              </a:solidFill>
              <a:effectLst/>
            </a:endParaRPr>
          </a:p>
          <a:p>
            <a:pPr algn="just">
              <a:lnSpc>
                <a:spcPct val="110000"/>
              </a:lnSpc>
            </a:pPr>
            <a:endParaRPr lang="en-GB" sz="1400">
              <a:solidFill>
                <a:srgbClr val="5D5D5D"/>
              </a:solidFill>
            </a:endParaRPr>
          </a:p>
          <a:p>
            <a:pPr algn="just">
              <a:lnSpc>
                <a:spcPct val="110000"/>
              </a:lnSpc>
            </a:pPr>
            <a:endParaRPr lang="en-GB" sz="1400">
              <a:solidFill>
                <a:srgbClr val="5D5D5D"/>
              </a:solidFill>
            </a:endParaRPr>
          </a:p>
          <a:p>
            <a:pPr algn="just">
              <a:lnSpc>
                <a:spcPct val="110000"/>
              </a:lnSpc>
            </a:pPr>
            <a:endParaRPr lang="en-US" sz="1400" b="0">
              <a:solidFill>
                <a:srgbClr val="5D5D5D"/>
              </a:solidFill>
              <a:effectLst/>
            </a:endParaRPr>
          </a:p>
        </p:txBody>
      </p:sp>
      <p:sp>
        <p:nvSpPr>
          <p:cNvPr id="4" name="Slide Number Placeholder 3">
            <a:extLst>
              <a:ext uri="{FF2B5EF4-FFF2-40B4-BE49-F238E27FC236}">
                <a16:creationId xmlns:a16="http://schemas.microsoft.com/office/drawing/2014/main" id="{10C70E72-936A-4F77-8EE6-FD989A0230FE}"/>
              </a:ext>
            </a:extLst>
          </p:cNvPr>
          <p:cNvSpPr>
            <a:spLocks noGrp="1"/>
          </p:cNvSpPr>
          <p:nvPr>
            <p:ph type="sldNum" sz="quarter" idx="12"/>
          </p:nvPr>
        </p:nvSpPr>
        <p:spPr/>
        <p:txBody>
          <a:bodyPr/>
          <a:lstStyle/>
          <a:p>
            <a:fld id="{176DD4EC-FA55-45CE-8BB9-EF8129236C33}" type="slidenum">
              <a:rPr lang="en-NL" smtClean="0"/>
              <a:pPr/>
              <a:t>2</a:t>
            </a:fld>
            <a:endParaRPr lang="en-NL"/>
          </a:p>
        </p:txBody>
      </p:sp>
      <p:sp>
        <p:nvSpPr>
          <p:cNvPr id="13" name="Rectangle 12">
            <a:extLst>
              <a:ext uri="{FF2B5EF4-FFF2-40B4-BE49-F238E27FC236}">
                <a16:creationId xmlns:a16="http://schemas.microsoft.com/office/drawing/2014/main" id="{75FA905A-0F91-6DE2-1868-65955627CE30}"/>
              </a:ext>
            </a:extLst>
          </p:cNvPr>
          <p:cNvSpPr/>
          <p:nvPr/>
        </p:nvSpPr>
        <p:spPr>
          <a:xfrm>
            <a:off x="3532340" y="776614"/>
            <a:ext cx="8492646" cy="2321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bject 6">
            <a:extLst>
              <a:ext uri="{FF2B5EF4-FFF2-40B4-BE49-F238E27FC236}">
                <a16:creationId xmlns:a16="http://schemas.microsoft.com/office/drawing/2014/main" id="{53E3F40D-2170-28DA-9186-7ABE00456156}"/>
              </a:ext>
            </a:extLst>
          </p:cNvPr>
          <p:cNvSpPr/>
          <p:nvPr/>
        </p:nvSpPr>
        <p:spPr>
          <a:xfrm rot="5400000">
            <a:off x="7212901" y="5869621"/>
            <a:ext cx="619125" cy="195770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5D5D5D"/>
          </a:solidFill>
          <a:ln>
            <a:solidFill>
              <a:srgbClr val="5D5D5D"/>
            </a:solidFill>
          </a:ln>
        </p:spPr>
        <p:txBody>
          <a:bodyPr wrap="square" lIns="0" tIns="0" rIns="0" bIns="0" rtlCol="0"/>
          <a:lstStyle/>
          <a:p>
            <a:endParaRPr>
              <a:solidFill>
                <a:srgbClr val="5D5D5D"/>
              </a:solidFill>
              <a:latin typeface="Open Sans" pitchFamily="2" charset="0"/>
              <a:ea typeface="Open Sans" pitchFamily="2" charset="0"/>
              <a:cs typeface="Open Sans" pitchFamily="2" charset="0"/>
            </a:endParaRPr>
          </a:p>
        </p:txBody>
      </p:sp>
      <p:pic>
        <p:nvPicPr>
          <p:cNvPr id="5" name="Picture 4" descr="A picture containing text, art, statue, building&#10;&#10;Description automatically generated">
            <a:extLst>
              <a:ext uri="{FF2B5EF4-FFF2-40B4-BE49-F238E27FC236}">
                <a16:creationId xmlns:a16="http://schemas.microsoft.com/office/drawing/2014/main" id="{422A643D-7C15-2BA5-77E2-1EFE6D691480}"/>
              </a:ext>
            </a:extLst>
          </p:cNvPr>
          <p:cNvPicPr>
            <a:picLocks noChangeAspect="1"/>
          </p:cNvPicPr>
          <p:nvPr/>
        </p:nvPicPr>
        <p:blipFill rotWithShape="1">
          <a:blip r:embed="rId4">
            <a:extLst>
              <a:ext uri="{28A0092B-C50C-407E-A947-70E740481C1C}">
                <a14:useLocalDpi xmlns:a14="http://schemas.microsoft.com/office/drawing/2010/main" val="0"/>
              </a:ext>
            </a:extLst>
          </a:blip>
          <a:srcRect l="37260" r="32653"/>
          <a:stretch/>
        </p:blipFill>
        <p:spPr>
          <a:xfrm flipH="1">
            <a:off x="0" y="0"/>
            <a:ext cx="3584879" cy="6858000"/>
          </a:xfrm>
          <a:prstGeom prst="rect">
            <a:avLst/>
          </a:prstGeom>
        </p:spPr>
      </p:pic>
      <p:graphicFrame>
        <p:nvGraphicFramePr>
          <p:cNvPr id="6" name="Table 5">
            <a:extLst>
              <a:ext uri="{FF2B5EF4-FFF2-40B4-BE49-F238E27FC236}">
                <a16:creationId xmlns:a16="http://schemas.microsoft.com/office/drawing/2014/main" id="{C4438052-52A8-A21A-5FDA-209AFE18FCCD}"/>
              </a:ext>
            </a:extLst>
          </p:cNvPr>
          <p:cNvGraphicFramePr>
            <a:graphicFrameLocks noGrp="1"/>
          </p:cNvGraphicFramePr>
          <p:nvPr>
            <p:extLst>
              <p:ext uri="{D42A27DB-BD31-4B8C-83A1-F6EECF244321}">
                <p14:modId xmlns:p14="http://schemas.microsoft.com/office/powerpoint/2010/main" val="4077805893"/>
              </p:ext>
            </p:extLst>
          </p:nvPr>
        </p:nvGraphicFramePr>
        <p:xfrm>
          <a:off x="3759200" y="1140279"/>
          <a:ext cx="8101875" cy="45719"/>
        </p:xfrm>
        <a:graphic>
          <a:graphicData uri="http://schemas.openxmlformats.org/drawingml/2006/table">
            <a:tbl>
              <a:tblPr>
                <a:tableStyleId>{5C22544A-7EE6-4342-B048-85BDC9FD1C3A}</a:tableStyleId>
              </a:tblPr>
              <a:tblGrid>
                <a:gridCol w="2700625">
                  <a:extLst>
                    <a:ext uri="{9D8B030D-6E8A-4147-A177-3AD203B41FA5}">
                      <a16:colId xmlns:a16="http://schemas.microsoft.com/office/drawing/2014/main" val="2172721209"/>
                    </a:ext>
                  </a:extLst>
                </a:gridCol>
                <a:gridCol w="2700625">
                  <a:extLst>
                    <a:ext uri="{9D8B030D-6E8A-4147-A177-3AD203B41FA5}">
                      <a16:colId xmlns:a16="http://schemas.microsoft.com/office/drawing/2014/main" val="2691351896"/>
                    </a:ext>
                  </a:extLst>
                </a:gridCol>
                <a:gridCol w="2700625">
                  <a:extLst>
                    <a:ext uri="{9D8B030D-6E8A-4147-A177-3AD203B41FA5}">
                      <a16:colId xmlns:a16="http://schemas.microsoft.com/office/drawing/2014/main" val="4109188576"/>
                    </a:ext>
                  </a:extLst>
                </a:gridCol>
              </a:tblGrid>
              <a:tr h="45719">
                <a:tc>
                  <a:txBody>
                    <a:bodyPr/>
                    <a:lstStyle/>
                    <a:p>
                      <a:endParaRPr lang="nl-NL" sz="100"/>
                    </a:p>
                  </a:txBody>
                  <a:tcPr marL="0" marR="0" marT="0" marB="0">
                    <a:lnL w="12700" cmpd="sng">
                      <a:noFill/>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AEEF"/>
                    </a:solidFill>
                  </a:tcPr>
                </a:tc>
                <a:tc>
                  <a:txBody>
                    <a:bodyPr/>
                    <a:lstStyle/>
                    <a:p>
                      <a:endParaRPr lang="nl-NL" sz="100"/>
                    </a:p>
                  </a:txBody>
                  <a:tcPr marL="0" marR="0" marT="0" marB="0">
                    <a:lnL w="762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AEEF"/>
                    </a:solidFill>
                  </a:tcPr>
                </a:tc>
                <a:extLst>
                  <a:ext uri="{0D108BD9-81ED-4DB2-BD59-A6C34878D82A}">
                    <a16:rowId xmlns:a16="http://schemas.microsoft.com/office/drawing/2014/main" val="2350688513"/>
                  </a:ext>
                </a:extLst>
              </a:tr>
            </a:tbl>
          </a:graphicData>
        </a:graphic>
      </p:graphicFrame>
      <p:sp>
        <p:nvSpPr>
          <p:cNvPr id="2" name="Title 1">
            <a:extLst>
              <a:ext uri="{FF2B5EF4-FFF2-40B4-BE49-F238E27FC236}">
                <a16:creationId xmlns:a16="http://schemas.microsoft.com/office/drawing/2014/main" id="{465BF2C5-DB65-4EBB-8AA4-4B7C2AAFFDF8}"/>
              </a:ext>
            </a:extLst>
          </p:cNvPr>
          <p:cNvSpPr>
            <a:spLocks noGrp="1"/>
          </p:cNvSpPr>
          <p:nvPr>
            <p:ph type="title"/>
          </p:nvPr>
        </p:nvSpPr>
        <p:spPr>
          <a:xfrm>
            <a:off x="3698433" y="235336"/>
            <a:ext cx="8212999" cy="720502"/>
          </a:xfrm>
        </p:spPr>
        <p:txBody>
          <a:bodyPr>
            <a:normAutofit/>
          </a:bodyPr>
          <a:lstStyle/>
          <a:p>
            <a:r>
              <a:rPr lang="en-GB">
                <a:latin typeface="Open Sans"/>
                <a:ea typeface="Open Sans"/>
                <a:cs typeface="Open Sans"/>
              </a:rPr>
              <a:t>The power of AI: the EU AI Act and its impact on financial institutions</a:t>
            </a:r>
            <a:endParaRPr lang="nl-N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08418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electric blue, blue&#10;&#10;Description automatically generated">
            <a:extLst>
              <a:ext uri="{FF2B5EF4-FFF2-40B4-BE49-F238E27FC236}">
                <a16:creationId xmlns:a16="http://schemas.microsoft.com/office/drawing/2014/main" id="{9E4424F9-3FD0-E92D-1D79-42538403F20B}"/>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Szövegdoboz 5">
            <a:extLst>
              <a:ext uri="{FF2B5EF4-FFF2-40B4-BE49-F238E27FC236}">
                <a16:creationId xmlns:a16="http://schemas.microsoft.com/office/drawing/2014/main" id="{6D3D1508-EB26-C242-642F-362011FEC379}"/>
              </a:ext>
            </a:extLst>
          </p:cNvPr>
          <p:cNvSpPr txBox="1"/>
          <p:nvPr/>
        </p:nvSpPr>
        <p:spPr>
          <a:xfrm>
            <a:off x="517221" y="1920426"/>
            <a:ext cx="184731" cy="261610"/>
          </a:xfrm>
          <a:prstGeom prst="rect">
            <a:avLst/>
          </a:prstGeom>
          <a:noFill/>
        </p:spPr>
        <p:txBody>
          <a:bodyPr wrap="none" rtlCol="0">
            <a:spAutoFit/>
          </a:bodyPr>
          <a:lstStyle/>
          <a:p>
            <a:endParaRPr lang="en-GB" sz="1100">
              <a:latin typeface="Open Sans" panose="020B0606030504020204" pitchFamily="34" charset="0"/>
              <a:ea typeface="Open Sans" panose="020B0606030504020204" pitchFamily="34" charset="0"/>
              <a:cs typeface="Open Sans" panose="020B0606030504020204" pitchFamily="34" charset="0"/>
            </a:endParaRPr>
          </a:p>
        </p:txBody>
      </p:sp>
      <p:sp>
        <p:nvSpPr>
          <p:cNvPr id="6" name="Slide Number Placeholder 3">
            <a:extLst>
              <a:ext uri="{FF2B5EF4-FFF2-40B4-BE49-F238E27FC236}">
                <a16:creationId xmlns:a16="http://schemas.microsoft.com/office/drawing/2014/main" id="{A7726391-10C1-70BF-F4BD-3C917B4B364A}"/>
              </a:ext>
            </a:extLst>
          </p:cNvPr>
          <p:cNvSpPr txBox="1">
            <a:spLocks/>
          </p:cNvSpPr>
          <p:nvPr/>
        </p:nvSpPr>
        <p:spPr>
          <a:xfrm>
            <a:off x="9601200" y="6508749"/>
            <a:ext cx="2412275" cy="365125"/>
          </a:xfrm>
          <a:prstGeom prst="rect">
            <a:avLst/>
          </a:prstGeom>
        </p:spPr>
        <p:txBody>
          <a:bodyPr vert="horz" lIns="91440" tIns="45720" rIns="91440" bIns="45720" rtlCol="0" anchor="ctr"/>
          <a:lstStyle>
            <a:defPPr>
              <a:defRPr lang="en-NL"/>
            </a:defPPr>
            <a:lvl1pPr marL="0" algn="r" defTabSz="914400" rtl="0" eaLnBrk="1" latinLnBrk="0" hangingPunct="1">
              <a:defRPr sz="1200" kern="1200">
                <a:solidFill>
                  <a:srgbClr val="52525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6DD4EC-FA55-45CE-8BB9-EF8129236C33}" type="slidenum">
              <a:rPr lang="en-NL" smtClean="0">
                <a:solidFill>
                  <a:schemeClr val="bg1"/>
                </a:solidFill>
              </a:rPr>
              <a:pPr/>
              <a:t>3</a:t>
            </a:fld>
            <a:endParaRPr lang="en-NL">
              <a:solidFill>
                <a:schemeClr val="bg1"/>
              </a:solidFill>
            </a:endParaRPr>
          </a:p>
        </p:txBody>
      </p:sp>
      <p:sp>
        <p:nvSpPr>
          <p:cNvPr id="4" name="object 6">
            <a:extLst>
              <a:ext uri="{FF2B5EF4-FFF2-40B4-BE49-F238E27FC236}">
                <a16:creationId xmlns:a16="http://schemas.microsoft.com/office/drawing/2014/main" id="{ED01FA30-202E-201A-BD35-24F0C677A35D}"/>
              </a:ext>
            </a:extLst>
          </p:cNvPr>
          <p:cNvSpPr/>
          <p:nvPr/>
        </p:nvSpPr>
        <p:spPr>
          <a:xfrm rot="5400000">
            <a:off x="5758579" y="5883096"/>
            <a:ext cx="619125" cy="1957705"/>
          </a:xfrm>
          <a:custGeom>
            <a:avLst/>
            <a:gdLst/>
            <a:ahLst/>
            <a:cxnLst/>
            <a:rect l="l" t="t" r="r" b="b"/>
            <a:pathLst>
              <a:path w="619125" h="1957704">
                <a:moveTo>
                  <a:pt x="619010" y="178612"/>
                </a:moveTo>
                <a:lnTo>
                  <a:pt x="611174" y="174091"/>
                </a:lnTo>
                <a:lnTo>
                  <a:pt x="611174" y="183134"/>
                </a:lnTo>
                <a:lnTo>
                  <a:pt x="611174" y="531291"/>
                </a:lnTo>
                <a:lnTo>
                  <a:pt x="553427" y="564616"/>
                </a:lnTo>
                <a:lnTo>
                  <a:pt x="545592" y="560095"/>
                </a:lnTo>
                <a:lnTo>
                  <a:pt x="545592" y="569137"/>
                </a:lnTo>
                <a:lnTo>
                  <a:pt x="309499" y="705370"/>
                </a:lnTo>
                <a:lnTo>
                  <a:pt x="73406" y="569137"/>
                </a:lnTo>
                <a:lnTo>
                  <a:pt x="309499" y="432904"/>
                </a:lnTo>
                <a:lnTo>
                  <a:pt x="545592" y="569137"/>
                </a:lnTo>
                <a:lnTo>
                  <a:pt x="545592" y="560095"/>
                </a:lnTo>
                <a:lnTo>
                  <a:pt x="325183" y="432904"/>
                </a:lnTo>
                <a:lnTo>
                  <a:pt x="309499" y="423849"/>
                </a:lnTo>
                <a:lnTo>
                  <a:pt x="65570" y="564616"/>
                </a:lnTo>
                <a:lnTo>
                  <a:pt x="7835" y="531291"/>
                </a:lnTo>
                <a:lnTo>
                  <a:pt x="7835" y="183134"/>
                </a:lnTo>
                <a:lnTo>
                  <a:pt x="309499" y="9055"/>
                </a:lnTo>
                <a:lnTo>
                  <a:pt x="611174" y="183134"/>
                </a:lnTo>
                <a:lnTo>
                  <a:pt x="611174" y="174091"/>
                </a:lnTo>
                <a:lnTo>
                  <a:pt x="325183" y="9055"/>
                </a:lnTo>
                <a:lnTo>
                  <a:pt x="309499" y="0"/>
                </a:lnTo>
                <a:lnTo>
                  <a:pt x="0" y="178612"/>
                </a:lnTo>
                <a:lnTo>
                  <a:pt x="0" y="535813"/>
                </a:lnTo>
                <a:lnTo>
                  <a:pt x="57734" y="569137"/>
                </a:lnTo>
                <a:lnTo>
                  <a:pt x="0" y="602449"/>
                </a:lnTo>
                <a:lnTo>
                  <a:pt x="0" y="959662"/>
                </a:lnTo>
                <a:lnTo>
                  <a:pt x="32969" y="978700"/>
                </a:lnTo>
                <a:lnTo>
                  <a:pt x="0" y="997724"/>
                </a:lnTo>
                <a:lnTo>
                  <a:pt x="0" y="1354924"/>
                </a:lnTo>
                <a:lnTo>
                  <a:pt x="57734" y="1388249"/>
                </a:lnTo>
                <a:lnTo>
                  <a:pt x="0" y="1421561"/>
                </a:lnTo>
                <a:lnTo>
                  <a:pt x="0" y="1778774"/>
                </a:lnTo>
                <a:lnTo>
                  <a:pt x="309499" y="1957374"/>
                </a:lnTo>
                <a:lnTo>
                  <a:pt x="325183" y="1948332"/>
                </a:lnTo>
                <a:lnTo>
                  <a:pt x="619010" y="1778774"/>
                </a:lnTo>
                <a:lnTo>
                  <a:pt x="619010" y="1421561"/>
                </a:lnTo>
                <a:lnTo>
                  <a:pt x="611174" y="1417053"/>
                </a:lnTo>
                <a:lnTo>
                  <a:pt x="611174" y="1426095"/>
                </a:lnTo>
                <a:lnTo>
                  <a:pt x="611174" y="1774253"/>
                </a:lnTo>
                <a:lnTo>
                  <a:pt x="309499" y="1948332"/>
                </a:lnTo>
                <a:lnTo>
                  <a:pt x="7835" y="1774253"/>
                </a:lnTo>
                <a:lnTo>
                  <a:pt x="7835" y="1426095"/>
                </a:lnTo>
                <a:lnTo>
                  <a:pt x="65582" y="1392783"/>
                </a:lnTo>
                <a:lnTo>
                  <a:pt x="309499" y="1533525"/>
                </a:lnTo>
                <a:lnTo>
                  <a:pt x="325183" y="1524482"/>
                </a:lnTo>
                <a:lnTo>
                  <a:pt x="553415" y="1392783"/>
                </a:lnTo>
                <a:lnTo>
                  <a:pt x="611174" y="1426095"/>
                </a:lnTo>
                <a:lnTo>
                  <a:pt x="611174" y="1417053"/>
                </a:lnTo>
                <a:lnTo>
                  <a:pt x="561263" y="1388249"/>
                </a:lnTo>
                <a:lnTo>
                  <a:pt x="619010" y="1354924"/>
                </a:lnTo>
                <a:lnTo>
                  <a:pt x="619010" y="997724"/>
                </a:lnTo>
                <a:lnTo>
                  <a:pt x="611174" y="993216"/>
                </a:lnTo>
                <a:lnTo>
                  <a:pt x="611174" y="1002245"/>
                </a:lnTo>
                <a:lnTo>
                  <a:pt x="611174" y="1350403"/>
                </a:lnTo>
                <a:lnTo>
                  <a:pt x="553427" y="1383728"/>
                </a:lnTo>
                <a:lnTo>
                  <a:pt x="545579" y="1379207"/>
                </a:lnTo>
                <a:lnTo>
                  <a:pt x="545579" y="1388249"/>
                </a:lnTo>
                <a:lnTo>
                  <a:pt x="309499" y="1524482"/>
                </a:lnTo>
                <a:lnTo>
                  <a:pt x="73418" y="1388249"/>
                </a:lnTo>
                <a:lnTo>
                  <a:pt x="309499" y="1252016"/>
                </a:lnTo>
                <a:lnTo>
                  <a:pt x="545579" y="1388249"/>
                </a:lnTo>
                <a:lnTo>
                  <a:pt x="545579" y="1379207"/>
                </a:lnTo>
                <a:lnTo>
                  <a:pt x="325183" y="1252016"/>
                </a:lnTo>
                <a:lnTo>
                  <a:pt x="309499" y="1242961"/>
                </a:lnTo>
                <a:lnTo>
                  <a:pt x="65570" y="1383728"/>
                </a:lnTo>
                <a:lnTo>
                  <a:pt x="7835" y="1350403"/>
                </a:lnTo>
                <a:lnTo>
                  <a:pt x="7835" y="1002245"/>
                </a:lnTo>
                <a:lnTo>
                  <a:pt x="40805" y="983221"/>
                </a:lnTo>
                <a:lnTo>
                  <a:pt x="309499" y="1138262"/>
                </a:lnTo>
                <a:lnTo>
                  <a:pt x="325183" y="1129207"/>
                </a:lnTo>
                <a:lnTo>
                  <a:pt x="578192" y="983221"/>
                </a:lnTo>
                <a:lnTo>
                  <a:pt x="611174" y="1002245"/>
                </a:lnTo>
                <a:lnTo>
                  <a:pt x="611174" y="993216"/>
                </a:lnTo>
                <a:lnTo>
                  <a:pt x="586028" y="978700"/>
                </a:lnTo>
                <a:lnTo>
                  <a:pt x="619010" y="959662"/>
                </a:lnTo>
                <a:lnTo>
                  <a:pt x="619010" y="602449"/>
                </a:lnTo>
                <a:lnTo>
                  <a:pt x="611174" y="597941"/>
                </a:lnTo>
                <a:lnTo>
                  <a:pt x="611174" y="606971"/>
                </a:lnTo>
                <a:lnTo>
                  <a:pt x="611174" y="955128"/>
                </a:lnTo>
                <a:lnTo>
                  <a:pt x="578180" y="974166"/>
                </a:lnTo>
                <a:lnTo>
                  <a:pt x="570344" y="969645"/>
                </a:lnTo>
                <a:lnTo>
                  <a:pt x="570344" y="978687"/>
                </a:lnTo>
                <a:lnTo>
                  <a:pt x="309499" y="1129207"/>
                </a:lnTo>
                <a:lnTo>
                  <a:pt x="48653" y="978687"/>
                </a:lnTo>
                <a:lnTo>
                  <a:pt x="309499" y="828167"/>
                </a:lnTo>
                <a:lnTo>
                  <a:pt x="570344" y="978687"/>
                </a:lnTo>
                <a:lnTo>
                  <a:pt x="570344" y="969645"/>
                </a:lnTo>
                <a:lnTo>
                  <a:pt x="325183" y="828167"/>
                </a:lnTo>
                <a:lnTo>
                  <a:pt x="309499" y="819124"/>
                </a:lnTo>
                <a:lnTo>
                  <a:pt x="40817" y="974166"/>
                </a:lnTo>
                <a:lnTo>
                  <a:pt x="7835" y="955128"/>
                </a:lnTo>
                <a:lnTo>
                  <a:pt x="7835" y="606971"/>
                </a:lnTo>
                <a:lnTo>
                  <a:pt x="65570" y="573659"/>
                </a:lnTo>
                <a:lnTo>
                  <a:pt x="309499" y="714413"/>
                </a:lnTo>
                <a:lnTo>
                  <a:pt x="325183" y="705370"/>
                </a:lnTo>
                <a:lnTo>
                  <a:pt x="553427" y="573659"/>
                </a:lnTo>
                <a:lnTo>
                  <a:pt x="611174" y="606971"/>
                </a:lnTo>
                <a:lnTo>
                  <a:pt x="611174" y="597941"/>
                </a:lnTo>
                <a:lnTo>
                  <a:pt x="561263" y="569137"/>
                </a:lnTo>
                <a:lnTo>
                  <a:pt x="619010" y="535813"/>
                </a:lnTo>
                <a:lnTo>
                  <a:pt x="619010" y="178612"/>
                </a:lnTo>
                <a:close/>
              </a:path>
            </a:pathLst>
          </a:custGeom>
          <a:solidFill>
            <a:srgbClr val="BABABA"/>
          </a:solidFill>
          <a:ln>
            <a:solidFill>
              <a:schemeClr val="bg1"/>
            </a:solidFill>
          </a:ln>
        </p:spPr>
        <p:txBody>
          <a:bodyPr wrap="square" lIns="0" tIns="0" rIns="0" bIns="0" rtlCol="0"/>
          <a:lstStyle/>
          <a:p>
            <a:endParaRPr>
              <a:latin typeface="Open Sans" pitchFamily="2" charset="0"/>
              <a:ea typeface="Open Sans" pitchFamily="2" charset="0"/>
              <a:cs typeface="Open Sans" pitchFamily="2" charset="0"/>
            </a:endParaRPr>
          </a:p>
        </p:txBody>
      </p:sp>
      <p:graphicFrame>
        <p:nvGraphicFramePr>
          <p:cNvPr id="3" name="Táblázat 7">
            <a:extLst>
              <a:ext uri="{FF2B5EF4-FFF2-40B4-BE49-F238E27FC236}">
                <a16:creationId xmlns:a16="http://schemas.microsoft.com/office/drawing/2014/main" id="{7C82A087-0BB7-B3AE-2DA8-A45F57C9A10D}"/>
              </a:ext>
            </a:extLst>
          </p:cNvPr>
          <p:cNvGraphicFramePr>
            <a:graphicFrameLocks noGrp="1"/>
          </p:cNvGraphicFramePr>
          <p:nvPr>
            <p:extLst>
              <p:ext uri="{D42A27DB-BD31-4B8C-83A1-F6EECF244321}">
                <p14:modId xmlns:p14="http://schemas.microsoft.com/office/powerpoint/2010/main" val="1196981338"/>
              </p:ext>
            </p:extLst>
          </p:nvPr>
        </p:nvGraphicFramePr>
        <p:xfrm>
          <a:off x="183770" y="1256743"/>
          <a:ext cx="11768745" cy="6248400"/>
        </p:xfrm>
        <a:graphic>
          <a:graphicData uri="http://schemas.openxmlformats.org/drawingml/2006/table">
            <a:tbl>
              <a:tblPr firstRow="1" bandRow="1">
                <a:tableStyleId>{5C22544A-7EE6-4342-B048-85BDC9FD1C3A}</a:tableStyleId>
              </a:tblPr>
              <a:tblGrid>
                <a:gridCol w="701754">
                  <a:extLst>
                    <a:ext uri="{9D8B030D-6E8A-4147-A177-3AD203B41FA5}">
                      <a16:colId xmlns:a16="http://schemas.microsoft.com/office/drawing/2014/main" val="2540493722"/>
                    </a:ext>
                  </a:extLst>
                </a:gridCol>
                <a:gridCol w="5014762">
                  <a:extLst>
                    <a:ext uri="{9D8B030D-6E8A-4147-A177-3AD203B41FA5}">
                      <a16:colId xmlns:a16="http://schemas.microsoft.com/office/drawing/2014/main" val="2823142620"/>
                    </a:ext>
                  </a:extLst>
                </a:gridCol>
                <a:gridCol w="625642">
                  <a:extLst>
                    <a:ext uri="{9D8B030D-6E8A-4147-A177-3AD203B41FA5}">
                      <a16:colId xmlns:a16="http://schemas.microsoft.com/office/drawing/2014/main" val="83251920"/>
                    </a:ext>
                  </a:extLst>
                </a:gridCol>
                <a:gridCol w="5426587">
                  <a:extLst>
                    <a:ext uri="{9D8B030D-6E8A-4147-A177-3AD203B41FA5}">
                      <a16:colId xmlns:a16="http://schemas.microsoft.com/office/drawing/2014/main" val="3916728502"/>
                    </a:ext>
                  </a:extLst>
                </a:gridCol>
              </a:tblGrid>
              <a:tr h="124915">
                <a:tc>
                  <a:txBody>
                    <a:bodyPr/>
                    <a:lstStyle/>
                    <a:p>
                      <a:pPr algn="ctr"/>
                      <a:r>
                        <a:rPr lang="en-GB" sz="2000" b="1" dirty="0">
                          <a:solidFill>
                            <a:schemeClr val="bg1"/>
                          </a:solidFill>
                          <a:latin typeface="+mj-lt"/>
                          <a:ea typeface="Open Sans" panose="020B0606030504020204" pitchFamily="34" charset="0"/>
                          <a:cs typeface="Open Sans" panose="020B0606030504020204" pitchFamily="34" charset="0"/>
                        </a:rPr>
                        <a:t>2</a:t>
                      </a:r>
                      <a:endParaRPr lang="en-US"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a:solidFill>
                            <a:schemeClr val="bg1"/>
                          </a:solidFill>
                          <a:latin typeface="+mj-lt"/>
                          <a:ea typeface="Open Sans" panose="020B0606030504020204" pitchFamily="34" charset="0"/>
                          <a:cs typeface="Open Sans" panose="020B0606030504020204" pitchFamily="34" charset="0"/>
                        </a:rPr>
                        <a:t>Introduction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11</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bg1"/>
                          </a:solidFill>
                          <a:latin typeface="+mj-lt"/>
                          <a:ea typeface="Open Sans" panose="020B0606030504020204" pitchFamily="34" charset="0"/>
                          <a:cs typeface="Open Sans" panose="020B0606030504020204" pitchFamily="34" charset="0"/>
                        </a:rPr>
                        <a:t>Prohibited AI Practices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191029"/>
                  </a:ext>
                </a:extLst>
              </a:tr>
              <a:tr h="174882">
                <a:tc>
                  <a:txBody>
                    <a:bodyPr/>
                    <a:lstStyle/>
                    <a:p>
                      <a:pPr algn="ctr"/>
                      <a:r>
                        <a:rPr lang="en-GB" sz="2000" b="1">
                          <a:solidFill>
                            <a:schemeClr val="bg1"/>
                          </a:solidFill>
                          <a:latin typeface="+mj-lt"/>
                          <a:ea typeface="Open Sans" panose="020B0606030504020204" pitchFamily="34" charset="0"/>
                          <a:cs typeface="Open Sans" panose="020B0606030504020204" pitchFamily="34" charset="0"/>
                        </a:rPr>
                        <a:t>3</a:t>
                      </a:r>
                      <a:endParaRPr lang="en-US" sz="2000" b="1">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bg1"/>
                          </a:solidFill>
                          <a:latin typeface="+mj-lt"/>
                          <a:ea typeface="Open Sans" panose="020B0606030504020204" pitchFamily="34" charset="0"/>
                          <a:cs typeface="Open Sans" panose="020B0606030504020204" pitchFamily="34" charset="0"/>
                        </a:rPr>
                        <a:t>Table of content</a:t>
                      </a:r>
                      <a:endParaRPr lang="en-US"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12</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bg1"/>
                          </a:solidFill>
                          <a:latin typeface="+mj-lt"/>
                          <a:ea typeface="Open Sans" panose="020B0606030504020204" pitchFamily="34" charset="0"/>
                          <a:cs typeface="Open Sans" panose="020B0606030504020204" pitchFamily="34" charset="0"/>
                        </a:rPr>
                        <a:t>High-Risk AI Systems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416719"/>
                  </a:ext>
                </a:extLst>
              </a:tr>
              <a:tr h="174882">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4</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bg1"/>
                          </a:solidFill>
                          <a:latin typeface="+mj-lt"/>
                          <a:ea typeface="Open Sans" panose="020B0606030504020204" pitchFamily="34" charset="0"/>
                          <a:cs typeface="Open Sans" panose="020B0606030504020204" pitchFamily="34" charset="0"/>
                        </a:rPr>
                        <a:t>Integral role of AI</a:t>
                      </a:r>
                      <a:endParaRPr lang="en-US"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13</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mj-lt"/>
                          <a:ea typeface="Open Sans" panose="020B0606030504020204" pitchFamily="34" charset="0"/>
                          <a:cs typeface="Open Sans" panose="020B0606030504020204" pitchFamily="34" charset="0"/>
                        </a:rPr>
                        <a:t>Transparency Obligations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4266231"/>
                  </a:ext>
                </a:extLst>
              </a:tr>
              <a:tr h="174882">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bg1"/>
                          </a:solidFill>
                          <a:latin typeface="+mj-lt"/>
                          <a:ea typeface="Open Sans" panose="020B0606030504020204" pitchFamily="34" charset="0"/>
                          <a:cs typeface="Open Sans" panose="020B0606030504020204" pitchFamily="34" charset="0"/>
                        </a:rPr>
                        <a:t>A brief history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14</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000" b="1">
                          <a:solidFill>
                            <a:schemeClr val="bg1"/>
                          </a:solidFill>
                          <a:latin typeface="+mj-lt"/>
                          <a:ea typeface="Open Sans" panose="020B0606030504020204" pitchFamily="34" charset="0"/>
                          <a:cs typeface="Open Sans" panose="020B0606030504020204" pitchFamily="34" charset="0"/>
                        </a:rPr>
                        <a:t>Measures in Support</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929908"/>
                  </a:ext>
                </a:extLst>
              </a:tr>
              <a:tr h="224848">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6</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bg1"/>
                          </a:solidFill>
                          <a:latin typeface="+mj-lt"/>
                          <a:ea typeface="Open Sans" panose="020B0606030504020204" pitchFamily="34" charset="0"/>
                          <a:cs typeface="Open Sans" panose="020B0606030504020204" pitchFamily="34" charset="0"/>
                        </a:rPr>
                        <a:t>Drivers of AI integration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15</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bg1"/>
                          </a:solidFill>
                          <a:latin typeface="+mj-lt"/>
                          <a:ea typeface="Open Sans" panose="020B0606030504020204" pitchFamily="34" charset="0"/>
                          <a:cs typeface="Open Sans" panose="020B0606030504020204" pitchFamily="34" charset="0"/>
                        </a:rPr>
                        <a:t>Governance &amp;  Implementation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3361331"/>
                  </a:ext>
                </a:extLst>
              </a:tr>
              <a:tr h="0">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7</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bg1"/>
                          </a:solidFill>
                          <a:latin typeface="+mj-lt"/>
                          <a:ea typeface="Open Sans" panose="020B0606030504020204" pitchFamily="34" charset="0"/>
                          <a:cs typeface="Open Sans" panose="020B0606030504020204" pitchFamily="34" charset="0"/>
                        </a:rPr>
                        <a:t>Current barriers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16</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000" b="1">
                          <a:solidFill>
                            <a:schemeClr val="bg1"/>
                          </a:solidFill>
                          <a:latin typeface="+mj-lt"/>
                          <a:ea typeface="Open Sans" panose="020B0606030504020204" pitchFamily="34" charset="0"/>
                          <a:cs typeface="Open Sans" panose="020B0606030504020204" pitchFamily="34" charset="0"/>
                        </a:rPr>
                        <a:t>Strategic action plan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780131"/>
                  </a:ext>
                </a:extLst>
              </a:tr>
              <a:tr h="0">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8</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a:solidFill>
                            <a:schemeClr val="bg1"/>
                          </a:solidFill>
                          <a:latin typeface="+mj-lt"/>
                          <a:ea typeface="Open Sans"/>
                          <a:cs typeface="Open Sans"/>
                        </a:rPr>
                        <a:t>Legislative landscape </a:t>
                      </a:r>
                      <a:endParaRPr lang="en-US" sz="2000" b="1">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noProof="0">
                          <a:solidFill>
                            <a:schemeClr val="bg1"/>
                          </a:solidFill>
                          <a:latin typeface="+mj-lt"/>
                          <a:ea typeface="Open Sans" panose="020B0606030504020204" pitchFamily="34" charset="0"/>
                          <a:cs typeface="Open Sans" panose="020B0606030504020204" pitchFamily="34" charset="0"/>
                        </a:rPr>
                        <a:t>17</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bg1"/>
                          </a:solidFill>
                          <a:latin typeface="+mj-lt"/>
                          <a:ea typeface="Open Sans"/>
                          <a:cs typeface="Open Sans"/>
                        </a:rPr>
                        <a:t>Timeline - Roadmap EU AI Act</a:t>
                      </a:r>
                      <a:endParaRPr lang="en-US"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1220426"/>
                  </a:ext>
                </a:extLst>
              </a:tr>
              <a:tr h="0">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9</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b="1" dirty="0">
                          <a:solidFill>
                            <a:schemeClr val="bg1"/>
                          </a:solidFill>
                          <a:latin typeface="+mj-lt"/>
                          <a:ea typeface="Open Sans"/>
                          <a:cs typeface="Open Sans"/>
                        </a:rPr>
                        <a:t>Objectives and scope of the AI Act</a:t>
                      </a:r>
                      <a:endParaRPr lang="en-GB"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noProof="0">
                          <a:solidFill>
                            <a:schemeClr val="bg1"/>
                          </a:solidFill>
                          <a:latin typeface="+mj-lt"/>
                          <a:ea typeface="Open Sans" panose="020B0606030504020204" pitchFamily="34" charset="0"/>
                          <a:cs typeface="Open Sans" panose="020B0606030504020204" pitchFamily="34" charset="0"/>
                        </a:rPr>
                        <a:t>18</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US" sz="2000" b="1" noProof="0" dirty="0">
                          <a:solidFill>
                            <a:schemeClr val="bg1"/>
                          </a:solidFill>
                          <a:latin typeface="+mj-lt"/>
                          <a:ea typeface="Open Sans" panose="020B0606030504020204" pitchFamily="34" charset="0"/>
                          <a:cs typeface="Open Sans" panose="020B0606030504020204" pitchFamily="34" charset="0"/>
                        </a:rPr>
                        <a:t>Conclusion</a:t>
                      </a:r>
                      <a:endParaRPr lang="en-GB" sz="2000" b="1" noProof="0"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5743920"/>
                  </a:ext>
                </a:extLst>
              </a:tr>
              <a:tr h="0">
                <a:tc>
                  <a:txBody>
                    <a:bodyPr/>
                    <a:lstStyle/>
                    <a:p>
                      <a:pPr algn="ctr"/>
                      <a:r>
                        <a:rPr lang="en-US" sz="2000" b="1">
                          <a:solidFill>
                            <a:schemeClr val="bg1"/>
                          </a:solidFill>
                          <a:latin typeface="+mj-lt"/>
                          <a:ea typeface="Open Sans" panose="020B0606030504020204" pitchFamily="34" charset="0"/>
                          <a:cs typeface="Open Sans" panose="020B0606030504020204" pitchFamily="34" charset="0"/>
                        </a:rPr>
                        <a:t>10</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mj-lt"/>
                          <a:ea typeface="Open Sans"/>
                          <a:cs typeface="Open Sans"/>
                        </a:rPr>
                        <a:t>The core elements of the EU AI Act </a:t>
                      </a:r>
                      <a:endParaRPr lang="en-US" sz="2000" b="1" dirty="0">
                        <a:solidFill>
                          <a:schemeClr val="bg1"/>
                        </a:solidFill>
                        <a:latin typeface="+mj-lt"/>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noProof="0">
                          <a:solidFill>
                            <a:schemeClr val="bg1"/>
                          </a:solidFill>
                          <a:latin typeface="+mj-lt"/>
                          <a:ea typeface="Open Sans" panose="020B0606030504020204" pitchFamily="34" charset="0"/>
                          <a:cs typeface="Open Sans" panose="020B0606030504020204" pitchFamily="34" charset="0"/>
                        </a:rPr>
                        <a:t>19</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r>
                        <a:rPr lang="en-GB" sz="2000" b="1" noProof="0" dirty="0">
                          <a:solidFill>
                            <a:schemeClr val="bg1"/>
                          </a:solidFill>
                          <a:latin typeface="+mj-lt"/>
                          <a:ea typeface="Open Sans" panose="020B0606030504020204" pitchFamily="34" charset="0"/>
                          <a:cs typeface="Open Sans" panose="020B0606030504020204" pitchFamily="34" charset="0"/>
                        </a:rPr>
                        <a:t>Get in touch with </a:t>
                      </a:r>
                      <a:r>
                        <a:rPr lang="en-GB" sz="2000" b="1" noProof="0" dirty="0" err="1">
                          <a:solidFill>
                            <a:schemeClr val="bg1"/>
                          </a:solidFill>
                          <a:latin typeface="+mj-lt"/>
                          <a:ea typeface="Open Sans" panose="020B0606030504020204" pitchFamily="34" charset="0"/>
                          <a:cs typeface="Open Sans" panose="020B0606030504020204" pitchFamily="34" charset="0"/>
                        </a:rPr>
                        <a:t>FiSer</a:t>
                      </a:r>
                      <a:r>
                        <a:rPr lang="en-GB" sz="2000" b="1" noProof="0" dirty="0">
                          <a:solidFill>
                            <a:schemeClr val="bg1"/>
                          </a:solidFill>
                          <a:latin typeface="+mj-lt"/>
                          <a:ea typeface="Open Sans" panose="020B0606030504020204" pitchFamily="34" charset="0"/>
                          <a:cs typeface="Open Sans" panose="020B0606030504020204" pitchFamily="34" charset="0"/>
                        </a:rPr>
                        <a:t> Consulting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4830582"/>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427998"/>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936880"/>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56632"/>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1730719"/>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2370003"/>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701599"/>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192482"/>
                  </a:ext>
                </a:extLst>
              </a:tr>
              <a:tr h="0">
                <a:tc>
                  <a:txBody>
                    <a:bodyPr/>
                    <a:lstStyle/>
                    <a:p>
                      <a:pPr algn="ct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3497612"/>
                  </a:ext>
                </a:extLst>
              </a:tr>
            </a:tbl>
          </a:graphicData>
        </a:graphic>
      </p:graphicFrame>
      <p:sp>
        <p:nvSpPr>
          <p:cNvPr id="13" name="Title 1">
            <a:extLst>
              <a:ext uri="{FF2B5EF4-FFF2-40B4-BE49-F238E27FC236}">
                <a16:creationId xmlns:a16="http://schemas.microsoft.com/office/drawing/2014/main" id="{12B26F6E-AF07-3CEB-7885-19A3B341226B}"/>
              </a:ext>
            </a:extLst>
          </p:cNvPr>
          <p:cNvSpPr>
            <a:spLocks noGrp="1"/>
          </p:cNvSpPr>
          <p:nvPr>
            <p:ph type="title"/>
          </p:nvPr>
        </p:nvSpPr>
        <p:spPr>
          <a:xfrm>
            <a:off x="183770" y="229057"/>
            <a:ext cx="8078099" cy="377438"/>
          </a:xfrm>
        </p:spPr>
        <p:txBody>
          <a:bodyPr>
            <a:normAutofit fontScale="90000"/>
          </a:bodyPr>
          <a:lstStyle/>
          <a:p>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Table of Content</a:t>
            </a:r>
          </a:p>
        </p:txBody>
      </p:sp>
      <p:pic>
        <p:nvPicPr>
          <p:cNvPr id="2052" name="Picture 4" descr="Robot Terminator PNG Isolated HD | PNG Mart">
            <a:extLst>
              <a:ext uri="{FF2B5EF4-FFF2-40B4-BE49-F238E27FC236}">
                <a16:creationId xmlns:a16="http://schemas.microsoft.com/office/drawing/2014/main" id="{7F53584B-69AB-D6F5-DDE8-5285E0EEF9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77" y="6400800"/>
            <a:ext cx="256814" cy="4667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rminator Robot png images | PNGEgg">
            <a:extLst>
              <a:ext uri="{FF2B5EF4-FFF2-40B4-BE49-F238E27FC236}">
                <a16:creationId xmlns:a16="http://schemas.microsoft.com/office/drawing/2014/main" id="{4CB0DC8B-CE52-BE6B-A47F-92061C471D9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000" b="99697" l="10000" r="90000">
                        <a14:foregroundMark x1="51111" y1="8636" x2="52778" y2="5000"/>
                        <a14:foregroundMark x1="59000" y1="89848" x2="59000" y2="99697"/>
                        <a14:foregroundMark x1="43889" y1="91818" x2="42444" y2="97727"/>
                      </a14:backgroundRemoval>
                    </a14:imgEffect>
                  </a14:imgLayer>
                </a14:imgProps>
              </a:ext>
              <a:ext uri="{28A0092B-C50C-407E-A947-70E740481C1C}">
                <a14:useLocalDpi xmlns:a14="http://schemas.microsoft.com/office/drawing/2010/main" val="0"/>
              </a:ext>
            </a:extLst>
          </a:blip>
          <a:srcRect/>
          <a:stretch>
            <a:fillRect/>
          </a:stretch>
        </p:blipFill>
        <p:spPr bwMode="auto">
          <a:xfrm>
            <a:off x="11013805" y="6614258"/>
            <a:ext cx="332375" cy="24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5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C853-ED96-E429-6941-3503BDEE758A}"/>
              </a:ext>
            </a:extLst>
          </p:cNvPr>
          <p:cNvSpPr>
            <a:spLocks noGrp="1"/>
          </p:cNvSpPr>
          <p:nvPr>
            <p:ph type="title"/>
          </p:nvPr>
        </p:nvSpPr>
        <p:spPr>
          <a:xfrm>
            <a:off x="3648075" y="0"/>
            <a:ext cx="8212999" cy="876300"/>
          </a:xfrm>
        </p:spPr>
        <p:txBody>
          <a:bodyPr anchor="ctr">
            <a:normAutofit/>
          </a:bodyPr>
          <a:lstStyle/>
          <a:p>
            <a:r>
              <a:rPr lang="en-US">
                <a:ea typeface="Open Sans"/>
                <a:cs typeface="Open Sans"/>
              </a:rPr>
              <a:t>Accelerating financial evolution: the integral role of AI in global and European markets</a:t>
            </a:r>
            <a:endParaRPr lang="en-US"/>
          </a:p>
        </p:txBody>
      </p:sp>
      <p:sp>
        <p:nvSpPr>
          <p:cNvPr id="3" name="Content Placeholder 2">
            <a:extLst>
              <a:ext uri="{FF2B5EF4-FFF2-40B4-BE49-F238E27FC236}">
                <a16:creationId xmlns:a16="http://schemas.microsoft.com/office/drawing/2014/main" id="{0967E26A-E20C-6BCF-35EE-2F9D52D57C8F}"/>
              </a:ext>
            </a:extLst>
          </p:cNvPr>
          <p:cNvSpPr>
            <a:spLocks noGrp="1"/>
          </p:cNvSpPr>
          <p:nvPr>
            <p:ph idx="1"/>
          </p:nvPr>
        </p:nvSpPr>
        <p:spPr>
          <a:xfrm>
            <a:off x="12766956" y="-1108874"/>
            <a:ext cx="11464032" cy="5079408"/>
          </a:xfrm>
        </p:spPr>
        <p:txBody>
          <a:bodyPr>
            <a:normAutofit/>
          </a:bodyPr>
          <a:lstStyle/>
          <a:p>
            <a:r>
              <a:rPr lang="en-US" i="0">
                <a:solidFill>
                  <a:srgbClr val="0B1224"/>
                </a:solidFill>
                <a:effectLst/>
                <a:latin typeface="+mj-lt"/>
              </a:rPr>
              <a:t>77% of financial institutions have implemented or plan to implement AI to improve client communication.</a:t>
            </a:r>
          </a:p>
          <a:p>
            <a:r>
              <a:rPr lang="en-US" i="0">
                <a:solidFill>
                  <a:srgbClr val="0B1224"/>
                </a:solidFill>
                <a:effectLst/>
                <a:latin typeface="+mj-lt"/>
              </a:rPr>
              <a:t>AI has the potential to increase financial services revenues by 34% and economic growth by 26%.</a:t>
            </a:r>
          </a:p>
          <a:p>
            <a:r>
              <a:rPr lang="en-US" i="0">
                <a:solidFill>
                  <a:srgbClr val="0B1224"/>
                </a:solidFill>
                <a:effectLst/>
                <a:latin typeface="+mj-lt"/>
              </a:rPr>
              <a:t>41% of financial services executives believe AI chatbots will have the largest impact on their industry by 2025.</a:t>
            </a:r>
          </a:p>
          <a:p>
            <a:r>
              <a:rPr lang="en-US" i="0">
                <a:solidFill>
                  <a:srgbClr val="0B1224"/>
                </a:solidFill>
                <a:effectLst/>
                <a:latin typeface="+mj-lt"/>
              </a:rPr>
              <a:t>AI-driven customized financial advice is expected to grow at a CAGR of 12.6% between 2021 and 2026.</a:t>
            </a:r>
          </a:p>
          <a:p>
            <a:r>
              <a:rPr lang="en-US" i="0">
                <a:solidFill>
                  <a:srgbClr val="0B1224"/>
                </a:solidFill>
                <a:effectLst/>
                <a:latin typeface="+mj-lt"/>
              </a:rPr>
              <a:t>By 2022, AI technologies in the financial industry could reduce the need for lower-skilled jobs by over 50%.</a:t>
            </a:r>
            <a:endParaRPr lang="en-US">
              <a:solidFill>
                <a:srgbClr val="0B1224"/>
              </a:solidFill>
              <a:latin typeface="+mj-lt"/>
            </a:endParaRPr>
          </a:p>
          <a:p>
            <a:r>
              <a:rPr lang="en-US" i="0">
                <a:solidFill>
                  <a:srgbClr val="0B1224"/>
                </a:solidFill>
                <a:effectLst/>
                <a:latin typeface="+mj-lt"/>
              </a:rPr>
              <a:t>AI applications are expected to represent 25% of global investment in non-human-underwritten loans by 2025.</a:t>
            </a:r>
          </a:p>
          <a:p>
            <a:r>
              <a:rPr lang="en-US" i="0">
                <a:solidFill>
                  <a:srgbClr val="0B1224"/>
                </a:solidFill>
                <a:effectLst/>
                <a:latin typeface="+mj-lt"/>
              </a:rPr>
              <a:t>60% of financial services firms believe that using AI for customer interactions can enable personalized customer experiences.</a:t>
            </a:r>
            <a:endParaRPr lang="en-US">
              <a:solidFill>
                <a:srgbClr val="0B1224"/>
              </a:solidFill>
              <a:latin typeface="+mj-lt"/>
            </a:endParaRPr>
          </a:p>
          <a:p>
            <a:r>
              <a:rPr lang="en-US" i="0">
                <a:solidFill>
                  <a:srgbClr val="0B1224"/>
                </a:solidFill>
                <a:effectLst/>
                <a:latin typeface="+mj-lt"/>
              </a:rPr>
              <a:t>66% of financial services firms see AI as a priority for process automation and optimizing back-end operations.</a:t>
            </a:r>
          </a:p>
          <a:p>
            <a:r>
              <a:rPr lang="en-US" i="0">
                <a:solidFill>
                  <a:srgbClr val="0B1224"/>
                </a:solidFill>
                <a:effectLst/>
                <a:latin typeface="+mj-lt"/>
              </a:rPr>
              <a:t>83% of financial services executives believe that AI will boost productivity and enhance decision-making capabilities.</a:t>
            </a:r>
            <a:endParaRPr lang="en-GB">
              <a:latin typeface="+mj-lt"/>
            </a:endParaRPr>
          </a:p>
        </p:txBody>
      </p:sp>
      <p:sp>
        <p:nvSpPr>
          <p:cNvPr id="4" name="Slide Number Placeholder 3">
            <a:extLst>
              <a:ext uri="{FF2B5EF4-FFF2-40B4-BE49-F238E27FC236}">
                <a16:creationId xmlns:a16="http://schemas.microsoft.com/office/drawing/2014/main" id="{67022AD4-8F5D-C358-FAD8-718CEC5105BC}"/>
              </a:ext>
            </a:extLst>
          </p:cNvPr>
          <p:cNvSpPr>
            <a:spLocks noGrp="1"/>
          </p:cNvSpPr>
          <p:nvPr>
            <p:ph type="sldNum" sz="quarter" idx="12"/>
          </p:nvPr>
        </p:nvSpPr>
        <p:spPr/>
        <p:txBody>
          <a:bodyPr/>
          <a:lstStyle/>
          <a:p>
            <a:fld id="{176DD4EC-FA55-45CE-8BB9-EF8129236C33}" type="slidenum">
              <a:rPr lang="en-NL" smtClean="0"/>
              <a:pPr/>
              <a:t>4</a:t>
            </a:fld>
            <a:endParaRPr lang="en-NL"/>
          </a:p>
        </p:txBody>
      </p:sp>
      <p:sp>
        <p:nvSpPr>
          <p:cNvPr id="6" name="TextBox 5">
            <a:extLst>
              <a:ext uri="{FF2B5EF4-FFF2-40B4-BE49-F238E27FC236}">
                <a16:creationId xmlns:a16="http://schemas.microsoft.com/office/drawing/2014/main" id="{AEA473AE-2DD8-A677-F201-8AD76A2A5387}"/>
              </a:ext>
            </a:extLst>
          </p:cNvPr>
          <p:cNvSpPr txBox="1"/>
          <p:nvPr/>
        </p:nvSpPr>
        <p:spPr>
          <a:xfrm>
            <a:off x="3648075" y="10446435"/>
            <a:ext cx="6096000" cy="646331"/>
          </a:xfrm>
          <a:prstGeom prst="rect">
            <a:avLst/>
          </a:prstGeom>
          <a:noFill/>
        </p:spPr>
        <p:txBody>
          <a:bodyPr wrap="square">
            <a:spAutoFit/>
          </a:bodyPr>
          <a:lstStyle/>
          <a:p>
            <a:r>
              <a:rPr lang="en-US">
                <a:hlinkClick r:id="rId4"/>
              </a:rPr>
              <a:t>AI Use In Financial Services Statistics And Trends in 2023 • GITNUX</a:t>
            </a:r>
            <a:endParaRPr lang="en-US"/>
          </a:p>
        </p:txBody>
      </p:sp>
      <p:sp>
        <p:nvSpPr>
          <p:cNvPr id="8" name="TextBox 7">
            <a:extLst>
              <a:ext uri="{FF2B5EF4-FFF2-40B4-BE49-F238E27FC236}">
                <a16:creationId xmlns:a16="http://schemas.microsoft.com/office/drawing/2014/main" id="{D7B87BBD-AB0A-3788-31B3-EAC48DF5B94D}"/>
              </a:ext>
            </a:extLst>
          </p:cNvPr>
          <p:cNvSpPr txBox="1"/>
          <p:nvPr/>
        </p:nvSpPr>
        <p:spPr>
          <a:xfrm>
            <a:off x="9367562" y="3971199"/>
            <a:ext cx="2450323" cy="1692771"/>
          </a:xfrm>
          <a:prstGeom prst="rect">
            <a:avLst/>
          </a:prstGeom>
          <a:noFill/>
        </p:spPr>
        <p:txBody>
          <a:bodyPr wrap="square">
            <a:spAutoFit/>
          </a:bodyPr>
          <a:lstStyle/>
          <a:p>
            <a:r>
              <a:rPr lang="en-US" sz="4800" b="1" i="0">
                <a:solidFill>
                  <a:schemeClr val="tx2">
                    <a:lumMod val="75000"/>
                  </a:schemeClr>
                </a:solidFill>
                <a:effectLst/>
                <a:latin typeface="+mj-lt"/>
              </a:rPr>
              <a:t>77%</a:t>
            </a:r>
          </a:p>
          <a:p>
            <a:r>
              <a:rPr lang="en-US" sz="1400" i="0">
                <a:solidFill>
                  <a:srgbClr val="0B1224"/>
                </a:solidFill>
                <a:effectLst/>
                <a:latin typeface="+mj-lt"/>
              </a:rPr>
              <a:t>of financial institutions have implemented or plan to implement AI solutions and applications</a:t>
            </a:r>
          </a:p>
        </p:txBody>
      </p:sp>
      <p:sp>
        <p:nvSpPr>
          <p:cNvPr id="9" name="TextBox 8">
            <a:extLst>
              <a:ext uri="{FF2B5EF4-FFF2-40B4-BE49-F238E27FC236}">
                <a16:creationId xmlns:a16="http://schemas.microsoft.com/office/drawing/2014/main" id="{B8A6DE6D-3B76-08A3-0430-2AB440B54430}"/>
              </a:ext>
            </a:extLst>
          </p:cNvPr>
          <p:cNvSpPr txBox="1"/>
          <p:nvPr/>
        </p:nvSpPr>
        <p:spPr>
          <a:xfrm>
            <a:off x="3373982" y="3971199"/>
            <a:ext cx="2450323" cy="1692771"/>
          </a:xfrm>
          <a:prstGeom prst="rect">
            <a:avLst/>
          </a:prstGeom>
          <a:noFill/>
        </p:spPr>
        <p:txBody>
          <a:bodyPr wrap="square">
            <a:spAutoFit/>
          </a:bodyPr>
          <a:lstStyle/>
          <a:p>
            <a:r>
              <a:rPr lang="en-US" sz="4800" b="1" i="0">
                <a:solidFill>
                  <a:schemeClr val="accent1">
                    <a:lumMod val="75000"/>
                  </a:schemeClr>
                </a:solidFill>
                <a:effectLst/>
                <a:latin typeface="+mj-lt"/>
              </a:rPr>
              <a:t>83%</a:t>
            </a:r>
          </a:p>
          <a:p>
            <a:r>
              <a:rPr lang="en-US" sz="1400" i="0">
                <a:solidFill>
                  <a:srgbClr val="0B1224"/>
                </a:solidFill>
                <a:effectLst/>
                <a:latin typeface="+mj-lt"/>
              </a:rPr>
              <a:t>of financial services executives believe that AI will boost productivity and decision-making</a:t>
            </a:r>
          </a:p>
        </p:txBody>
      </p:sp>
      <p:sp>
        <p:nvSpPr>
          <p:cNvPr id="10" name="TextBox 9">
            <a:extLst>
              <a:ext uri="{FF2B5EF4-FFF2-40B4-BE49-F238E27FC236}">
                <a16:creationId xmlns:a16="http://schemas.microsoft.com/office/drawing/2014/main" id="{A4B5827C-BF86-FA65-A0F6-2A8638A96C11}"/>
              </a:ext>
            </a:extLst>
          </p:cNvPr>
          <p:cNvSpPr txBox="1"/>
          <p:nvPr/>
        </p:nvSpPr>
        <p:spPr>
          <a:xfrm>
            <a:off x="377194" y="3971199"/>
            <a:ext cx="2450322" cy="1692771"/>
          </a:xfrm>
          <a:prstGeom prst="rect">
            <a:avLst/>
          </a:prstGeom>
          <a:noFill/>
        </p:spPr>
        <p:txBody>
          <a:bodyPr wrap="square">
            <a:spAutoFit/>
          </a:bodyPr>
          <a:lstStyle/>
          <a:p>
            <a:r>
              <a:rPr lang="en-US" sz="4800" b="1" i="0">
                <a:effectLst/>
                <a:latin typeface="+mj-lt"/>
              </a:rPr>
              <a:t>34%</a:t>
            </a:r>
          </a:p>
          <a:p>
            <a:r>
              <a:rPr lang="en-US" sz="1400" i="0">
                <a:solidFill>
                  <a:srgbClr val="0B1224"/>
                </a:solidFill>
                <a:effectLst/>
                <a:latin typeface="+mj-lt"/>
              </a:rPr>
              <a:t>potential increase in financial services</a:t>
            </a:r>
            <a:br>
              <a:rPr lang="en-US" sz="1400" i="0">
                <a:solidFill>
                  <a:srgbClr val="0B1224"/>
                </a:solidFill>
                <a:effectLst/>
                <a:latin typeface="+mj-lt"/>
              </a:rPr>
            </a:br>
            <a:r>
              <a:rPr lang="en-US" sz="1400" i="0">
                <a:solidFill>
                  <a:srgbClr val="0B1224"/>
                </a:solidFill>
                <a:effectLst/>
                <a:latin typeface="+mj-lt"/>
              </a:rPr>
              <a:t>revenues due to</a:t>
            </a:r>
            <a:br>
              <a:rPr lang="en-US" sz="1400" i="0">
                <a:solidFill>
                  <a:srgbClr val="0B1224"/>
                </a:solidFill>
                <a:effectLst/>
                <a:latin typeface="+mj-lt"/>
              </a:rPr>
            </a:br>
            <a:r>
              <a:rPr lang="en-US" sz="1400" i="0">
                <a:solidFill>
                  <a:srgbClr val="0B1224"/>
                </a:solidFill>
                <a:effectLst/>
                <a:latin typeface="+mj-lt"/>
              </a:rPr>
              <a:t>solutions powered by AI</a:t>
            </a:r>
          </a:p>
        </p:txBody>
      </p:sp>
      <p:sp>
        <p:nvSpPr>
          <p:cNvPr id="11" name="TextBox 10">
            <a:extLst>
              <a:ext uri="{FF2B5EF4-FFF2-40B4-BE49-F238E27FC236}">
                <a16:creationId xmlns:a16="http://schemas.microsoft.com/office/drawing/2014/main" id="{614B8F1A-F0F1-7719-74DB-56E02770030F}"/>
              </a:ext>
            </a:extLst>
          </p:cNvPr>
          <p:cNvSpPr txBox="1"/>
          <p:nvPr/>
        </p:nvSpPr>
        <p:spPr>
          <a:xfrm>
            <a:off x="3372957" y="1314270"/>
            <a:ext cx="2450323" cy="1692771"/>
          </a:xfrm>
          <a:prstGeom prst="rect">
            <a:avLst/>
          </a:prstGeom>
          <a:noFill/>
        </p:spPr>
        <p:txBody>
          <a:bodyPr wrap="square">
            <a:spAutoFit/>
          </a:bodyPr>
          <a:lstStyle/>
          <a:p>
            <a:r>
              <a:rPr lang="en-US" sz="4800" b="1" i="0">
                <a:solidFill>
                  <a:srgbClr val="0082B3"/>
                </a:solidFill>
                <a:effectLst/>
                <a:latin typeface="+mj-lt"/>
              </a:rPr>
              <a:t>€33 </a:t>
            </a:r>
            <a:r>
              <a:rPr lang="en-US" sz="4000" b="1" i="0">
                <a:solidFill>
                  <a:srgbClr val="0082B3"/>
                </a:solidFill>
                <a:effectLst/>
                <a:latin typeface="+mj-lt"/>
              </a:rPr>
              <a:t>bn</a:t>
            </a:r>
          </a:p>
          <a:p>
            <a:r>
              <a:rPr lang="en-US" sz="1400" i="0">
                <a:solidFill>
                  <a:srgbClr val="0B1224"/>
                </a:solidFill>
                <a:effectLst/>
                <a:latin typeface="+mj-lt"/>
              </a:rPr>
              <a:t>projected AI spending in Europe for 2023, making up 20% of the global</a:t>
            </a:r>
            <a:br>
              <a:rPr lang="en-US" sz="1400" i="0">
                <a:solidFill>
                  <a:srgbClr val="0B1224"/>
                </a:solidFill>
                <a:effectLst/>
                <a:latin typeface="+mj-lt"/>
              </a:rPr>
            </a:br>
            <a:r>
              <a:rPr lang="en-US" sz="1400" i="0">
                <a:solidFill>
                  <a:srgbClr val="0B1224"/>
                </a:solidFill>
                <a:effectLst/>
                <a:latin typeface="+mj-lt"/>
              </a:rPr>
              <a:t>AI market</a:t>
            </a:r>
          </a:p>
        </p:txBody>
      </p:sp>
      <p:sp>
        <p:nvSpPr>
          <p:cNvPr id="12" name="TextBox 11">
            <a:extLst>
              <a:ext uri="{FF2B5EF4-FFF2-40B4-BE49-F238E27FC236}">
                <a16:creationId xmlns:a16="http://schemas.microsoft.com/office/drawing/2014/main" id="{404946C2-3F28-5D99-026A-0BF2429FD209}"/>
              </a:ext>
            </a:extLst>
          </p:cNvPr>
          <p:cNvSpPr txBox="1"/>
          <p:nvPr/>
        </p:nvSpPr>
        <p:spPr>
          <a:xfrm>
            <a:off x="6370771" y="3971199"/>
            <a:ext cx="2450324" cy="1692771"/>
          </a:xfrm>
          <a:prstGeom prst="rect">
            <a:avLst/>
          </a:prstGeom>
          <a:noFill/>
        </p:spPr>
        <p:txBody>
          <a:bodyPr wrap="square">
            <a:spAutoFit/>
          </a:bodyPr>
          <a:lstStyle/>
          <a:p>
            <a:r>
              <a:rPr lang="en-US" sz="4800" b="1" i="0">
                <a:solidFill>
                  <a:schemeClr val="accent3">
                    <a:lumMod val="75000"/>
                  </a:schemeClr>
                </a:solidFill>
                <a:effectLst/>
                <a:latin typeface="+mj-lt"/>
              </a:rPr>
              <a:t>41%</a:t>
            </a:r>
          </a:p>
          <a:p>
            <a:r>
              <a:rPr lang="en-US" sz="1400" i="0">
                <a:solidFill>
                  <a:srgbClr val="0B1224"/>
                </a:solidFill>
                <a:effectLst/>
                <a:latin typeface="+mj-lt"/>
              </a:rPr>
              <a:t>of banking executives believe AI chatbots will have the largest impact on their industry by 2025</a:t>
            </a:r>
          </a:p>
        </p:txBody>
      </p:sp>
      <p:sp>
        <p:nvSpPr>
          <p:cNvPr id="13" name="TextBox 12">
            <a:extLst>
              <a:ext uri="{FF2B5EF4-FFF2-40B4-BE49-F238E27FC236}">
                <a16:creationId xmlns:a16="http://schemas.microsoft.com/office/drawing/2014/main" id="{F83E8DBF-15B0-94EF-093E-13AC281A2A95}"/>
              </a:ext>
            </a:extLst>
          </p:cNvPr>
          <p:cNvSpPr txBox="1"/>
          <p:nvPr/>
        </p:nvSpPr>
        <p:spPr>
          <a:xfrm>
            <a:off x="6368721" y="1314270"/>
            <a:ext cx="2450323" cy="1692771"/>
          </a:xfrm>
          <a:prstGeom prst="rect">
            <a:avLst/>
          </a:prstGeom>
          <a:noFill/>
        </p:spPr>
        <p:txBody>
          <a:bodyPr wrap="square">
            <a:spAutoFit/>
          </a:bodyPr>
          <a:lstStyle/>
          <a:p>
            <a:r>
              <a:rPr lang="en-US" sz="4800" b="1" i="0">
                <a:solidFill>
                  <a:schemeClr val="tx2"/>
                </a:solidFill>
                <a:effectLst/>
                <a:latin typeface="+mj-lt"/>
              </a:rPr>
              <a:t>29.6%</a:t>
            </a:r>
          </a:p>
          <a:p>
            <a:r>
              <a:rPr lang="en-US" sz="1400" i="0">
                <a:solidFill>
                  <a:srgbClr val="0B1224"/>
                </a:solidFill>
                <a:effectLst/>
                <a:latin typeface="+mj-lt"/>
              </a:rPr>
              <a:t>expected compound annual growth rate (CAGR) of AI spending in Europe between 2021 and 2026</a:t>
            </a:r>
          </a:p>
        </p:txBody>
      </p:sp>
      <p:sp>
        <p:nvSpPr>
          <p:cNvPr id="14" name="TextBox 13">
            <a:extLst>
              <a:ext uri="{FF2B5EF4-FFF2-40B4-BE49-F238E27FC236}">
                <a16:creationId xmlns:a16="http://schemas.microsoft.com/office/drawing/2014/main" id="{E2E5B5B6-06A0-7977-ECA6-F7404AEFC77F}"/>
              </a:ext>
            </a:extLst>
          </p:cNvPr>
          <p:cNvSpPr txBox="1"/>
          <p:nvPr/>
        </p:nvSpPr>
        <p:spPr>
          <a:xfrm>
            <a:off x="9364484" y="1325922"/>
            <a:ext cx="2450323" cy="1692771"/>
          </a:xfrm>
          <a:prstGeom prst="rect">
            <a:avLst/>
          </a:prstGeom>
          <a:noFill/>
        </p:spPr>
        <p:txBody>
          <a:bodyPr wrap="square">
            <a:spAutoFit/>
          </a:bodyPr>
          <a:lstStyle/>
          <a:p>
            <a:r>
              <a:rPr lang="en-US" sz="4800" b="1" i="0">
                <a:solidFill>
                  <a:schemeClr val="accent2">
                    <a:lumMod val="75000"/>
                  </a:schemeClr>
                </a:solidFill>
                <a:effectLst/>
                <a:latin typeface="+mj-lt"/>
              </a:rPr>
              <a:t>25%</a:t>
            </a:r>
          </a:p>
          <a:p>
            <a:r>
              <a:rPr lang="en-US" sz="1400" i="0">
                <a:solidFill>
                  <a:srgbClr val="0B1224"/>
                </a:solidFill>
                <a:effectLst/>
                <a:latin typeface="+mj-lt"/>
              </a:rPr>
              <a:t>of global investment in non-human underwritten loans is expected to be generated by AI until 2025</a:t>
            </a:r>
          </a:p>
        </p:txBody>
      </p:sp>
      <p:sp>
        <p:nvSpPr>
          <p:cNvPr id="17" name="TextBox 16">
            <a:extLst>
              <a:ext uri="{FF2B5EF4-FFF2-40B4-BE49-F238E27FC236}">
                <a16:creationId xmlns:a16="http://schemas.microsoft.com/office/drawing/2014/main" id="{466EC527-2B72-8350-7878-7CF3589923F7}"/>
              </a:ext>
            </a:extLst>
          </p:cNvPr>
          <p:cNvSpPr txBox="1"/>
          <p:nvPr/>
        </p:nvSpPr>
        <p:spPr>
          <a:xfrm>
            <a:off x="13049250" y="5013314"/>
            <a:ext cx="12287250" cy="3416320"/>
          </a:xfrm>
          <a:prstGeom prst="rect">
            <a:avLst/>
          </a:prstGeom>
          <a:noFill/>
        </p:spPr>
        <p:txBody>
          <a:bodyPr wrap="square">
            <a:spAutoFit/>
          </a:bodyPr>
          <a:lstStyle/>
          <a:p>
            <a:pPr algn="l">
              <a:buFont typeface="Arial" panose="020B0604020202020204" pitchFamily="34" charset="0"/>
              <a:buChar char="•"/>
            </a:pPr>
            <a:r>
              <a:rPr lang="en-US" b="0" i="0" dirty="0">
                <a:solidFill>
                  <a:srgbClr val="374151"/>
                </a:solidFill>
                <a:effectLst/>
                <a:latin typeface="Söhne"/>
              </a:rPr>
              <a:t>$7 billion was the value of the European AI market in 2019, with forecasts predicting a tripling to over $21 billion by 2023​</a:t>
            </a:r>
            <a:r>
              <a:rPr lang="en-US" b="0" i="0" u="sng" baseline="30000" dirty="0">
                <a:solidFill>
                  <a:srgbClr val="374151"/>
                </a:solidFill>
                <a:effectLst/>
                <a:latin typeface="Söhne"/>
                <a:hlinkClick r:id="rId5"/>
              </a:rPr>
              <a:t>1</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$33.2 billion is the projected AI spending in Europe for 2023, making up 20% of the global AI market, according to another source​</a:t>
            </a:r>
            <a:r>
              <a:rPr lang="en-US" b="0" i="0" u="sng" baseline="30000" dirty="0">
                <a:solidFill>
                  <a:srgbClr val="374151"/>
                </a:solidFill>
                <a:effectLst/>
                <a:latin typeface="Söhne"/>
                <a:hlinkClick r:id="rId6"/>
              </a:rPr>
              <a:t>2</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29.6% is the expected compound annual growth rate (CAGR) of AI spending in Europe between 2021 and 2026​</a:t>
            </a:r>
            <a:r>
              <a:rPr lang="en-US" b="0" i="0" u="sng" baseline="30000" dirty="0">
                <a:solidFill>
                  <a:srgbClr val="374151"/>
                </a:solidFill>
                <a:effectLst/>
                <a:latin typeface="Söhne"/>
                <a:hlinkClick r:id="rId6"/>
              </a:rPr>
              <a:t>2</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Two-thirds of total spending in 2023 is estimated to be on software within the AI market​</a:t>
            </a:r>
            <a:r>
              <a:rPr lang="en-US" b="0" i="0" u="sng" baseline="30000" dirty="0">
                <a:solidFill>
                  <a:srgbClr val="374151"/>
                </a:solidFill>
                <a:effectLst/>
                <a:latin typeface="Söhne"/>
                <a:hlinkClick r:id="rId6"/>
              </a:rPr>
              <a:t>2</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Over half (55.5%) of the total European AI market spending in 2023 is expected to come from the banking, retail, and manufacturing sectors, followed by professional services​</a:t>
            </a:r>
            <a:r>
              <a:rPr lang="en-US" b="0" i="0" u="sng" baseline="30000" dirty="0">
                <a:solidFill>
                  <a:srgbClr val="374151"/>
                </a:solidFill>
                <a:effectLst/>
                <a:latin typeface="Söhne"/>
                <a:hlinkClick r:id="rId6"/>
              </a:rPr>
              <a:t>2</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€6,000 to €7,000 is the estimated cost of AI Act compliance for vendors per system, and €5,000 to €8,000 per annum for users, according to the European Commission​</a:t>
            </a:r>
            <a:r>
              <a:rPr lang="en-US" b="0" i="0" u="sng" baseline="30000" dirty="0">
                <a:solidFill>
                  <a:srgbClr val="374151"/>
                </a:solidFill>
                <a:effectLst/>
                <a:latin typeface="Söhne"/>
                <a:hlinkClick r:id="rId7"/>
              </a:rPr>
              <a:t>3</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Up to 6% of a company's global annual revenue could be the penalty for non-compliance with the AI Act, depending on the severity of the breach​</a:t>
            </a:r>
            <a:r>
              <a:rPr lang="en-US" b="0" i="0" u="sng" baseline="30000" dirty="0">
                <a:solidFill>
                  <a:srgbClr val="374151"/>
                </a:solidFill>
                <a:effectLst/>
                <a:latin typeface="Söhne"/>
                <a:hlinkClick r:id="rId7"/>
              </a:rPr>
              <a:t>3</a:t>
            </a:r>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$9.45 billion was the estimated market value of AI in finance in 2021, with growth expected to reach 16.5% by 2030​</a:t>
            </a:r>
            <a:r>
              <a:rPr lang="en-US" b="0" i="0" u="sng" baseline="30000" dirty="0">
                <a:solidFill>
                  <a:srgbClr val="374151"/>
                </a:solidFill>
                <a:effectLst/>
                <a:latin typeface="Söhne"/>
                <a:hlinkClick r:id="rId8"/>
              </a:rPr>
              <a:t>4</a:t>
            </a:r>
            <a:r>
              <a:rPr lang="en-US" b="0" i="0" dirty="0">
                <a:solidFill>
                  <a:srgbClr val="374151"/>
                </a:solidFill>
                <a:effectLst/>
                <a:latin typeface="Söhne"/>
              </a:rPr>
              <a:t>​.</a:t>
            </a:r>
          </a:p>
        </p:txBody>
      </p:sp>
      <p:sp>
        <p:nvSpPr>
          <p:cNvPr id="18" name="TextBox 17">
            <a:extLst>
              <a:ext uri="{FF2B5EF4-FFF2-40B4-BE49-F238E27FC236}">
                <a16:creationId xmlns:a16="http://schemas.microsoft.com/office/drawing/2014/main" id="{C6152D7F-3AAA-E34C-4D2A-D393403B96B2}"/>
              </a:ext>
            </a:extLst>
          </p:cNvPr>
          <p:cNvSpPr txBox="1"/>
          <p:nvPr/>
        </p:nvSpPr>
        <p:spPr>
          <a:xfrm>
            <a:off x="377193" y="1325922"/>
            <a:ext cx="2450323" cy="1692771"/>
          </a:xfrm>
          <a:prstGeom prst="rect">
            <a:avLst/>
          </a:prstGeom>
          <a:noFill/>
        </p:spPr>
        <p:txBody>
          <a:bodyPr wrap="square">
            <a:spAutoFit/>
          </a:bodyPr>
          <a:lstStyle/>
          <a:p>
            <a:r>
              <a:rPr lang="en-US" sz="4800" b="1" i="0">
                <a:solidFill>
                  <a:schemeClr val="accent1"/>
                </a:solidFill>
                <a:effectLst/>
                <a:latin typeface="+mj-lt"/>
              </a:rPr>
              <a:t>€9.5 </a:t>
            </a:r>
            <a:r>
              <a:rPr lang="en-US" sz="4000" b="1" i="0">
                <a:solidFill>
                  <a:schemeClr val="accent1"/>
                </a:solidFill>
                <a:effectLst/>
                <a:latin typeface="+mj-lt"/>
              </a:rPr>
              <a:t>bn</a:t>
            </a:r>
          </a:p>
          <a:p>
            <a:r>
              <a:rPr lang="en-US" sz="1400" i="0">
                <a:solidFill>
                  <a:srgbClr val="0B1224"/>
                </a:solidFill>
                <a:effectLst/>
                <a:latin typeface="+mj-lt"/>
              </a:rPr>
              <a:t>estimated market value of AI in finance in 2021, with growth expected to reach 16.5% by 2030</a:t>
            </a:r>
          </a:p>
        </p:txBody>
      </p:sp>
      <p:pic>
        <p:nvPicPr>
          <p:cNvPr id="19" name="Picture 18">
            <a:extLst>
              <a:ext uri="{FF2B5EF4-FFF2-40B4-BE49-F238E27FC236}">
                <a16:creationId xmlns:a16="http://schemas.microsoft.com/office/drawing/2014/main" id="{16ECE5FA-D896-A4ED-F53B-9269A665CEF4}"/>
              </a:ext>
            </a:extLst>
          </p:cNvPr>
          <p:cNvPicPr>
            <a:picLocks noChangeAspect="1"/>
          </p:cNvPicPr>
          <p:nvPr/>
        </p:nvPicPr>
        <p:blipFill>
          <a:blip r:embed="rId9"/>
          <a:stretch>
            <a:fillRect/>
          </a:stretch>
        </p:blipFill>
        <p:spPr>
          <a:xfrm>
            <a:off x="0" y="-4555595"/>
            <a:ext cx="11027778" cy="3703461"/>
          </a:xfrm>
          <a:prstGeom prst="rect">
            <a:avLst/>
          </a:prstGeom>
        </p:spPr>
      </p:pic>
      <p:pic>
        <p:nvPicPr>
          <p:cNvPr id="20" name="Picture 19">
            <a:extLst>
              <a:ext uri="{FF2B5EF4-FFF2-40B4-BE49-F238E27FC236}">
                <a16:creationId xmlns:a16="http://schemas.microsoft.com/office/drawing/2014/main" id="{EE62DC8E-7F39-8744-8674-2EF97C939016}"/>
              </a:ext>
            </a:extLst>
          </p:cNvPr>
          <p:cNvPicPr>
            <a:picLocks noChangeAspect="1"/>
          </p:cNvPicPr>
          <p:nvPr/>
        </p:nvPicPr>
        <p:blipFill>
          <a:blip r:embed="rId10"/>
          <a:stretch>
            <a:fillRect/>
          </a:stretch>
        </p:blipFill>
        <p:spPr>
          <a:xfrm>
            <a:off x="2271243" y="7509445"/>
            <a:ext cx="6858000" cy="3848427"/>
          </a:xfrm>
          <a:prstGeom prst="rect">
            <a:avLst/>
          </a:prstGeom>
        </p:spPr>
      </p:pic>
    </p:spTree>
    <p:extLst>
      <p:ext uri="{BB962C8B-B14F-4D97-AF65-F5344CB8AC3E}">
        <p14:creationId xmlns:p14="http://schemas.microsoft.com/office/powerpoint/2010/main" val="34539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3BFF-D1DA-C409-ADBF-1FDE862C9467}"/>
              </a:ext>
            </a:extLst>
          </p:cNvPr>
          <p:cNvSpPr>
            <a:spLocks noGrp="1"/>
          </p:cNvSpPr>
          <p:nvPr>
            <p:ph type="title"/>
          </p:nvPr>
        </p:nvSpPr>
        <p:spPr>
          <a:xfrm>
            <a:off x="3648076" y="147705"/>
            <a:ext cx="8212999" cy="611754"/>
          </a:xfrm>
        </p:spPr>
        <p:txBody>
          <a:bodyPr>
            <a:noAutofit/>
          </a:bodyPr>
          <a:lstStyle/>
          <a:p>
            <a:r>
              <a:rPr lang="en-US"/>
              <a:t>The history of AI is marked by periods of acceleration and stagnation</a:t>
            </a:r>
          </a:p>
        </p:txBody>
      </p:sp>
      <p:sp>
        <p:nvSpPr>
          <p:cNvPr id="3" name="Content Placeholder 2">
            <a:extLst>
              <a:ext uri="{FF2B5EF4-FFF2-40B4-BE49-F238E27FC236}">
                <a16:creationId xmlns:a16="http://schemas.microsoft.com/office/drawing/2014/main" id="{2B63829B-EE7F-FF7B-C8A6-31C6B1FD8761}"/>
              </a:ext>
            </a:extLst>
          </p:cNvPr>
          <p:cNvSpPr>
            <a:spLocks noGrp="1"/>
          </p:cNvSpPr>
          <p:nvPr>
            <p:ph idx="1"/>
          </p:nvPr>
        </p:nvSpPr>
        <p:spPr>
          <a:xfrm>
            <a:off x="227260" y="7202973"/>
            <a:ext cx="11464032" cy="923330"/>
          </a:xfrm>
        </p:spPr>
        <p:txBody>
          <a:bodyPr/>
          <a:lstStyle/>
          <a:p>
            <a:r>
              <a:rPr lang="en-US"/>
              <a:t>The developments on AI are characterized by periods of stagnation and acceleration</a:t>
            </a:r>
          </a:p>
        </p:txBody>
      </p:sp>
      <p:sp>
        <p:nvSpPr>
          <p:cNvPr id="4" name="Slide Number Placeholder 3">
            <a:extLst>
              <a:ext uri="{FF2B5EF4-FFF2-40B4-BE49-F238E27FC236}">
                <a16:creationId xmlns:a16="http://schemas.microsoft.com/office/drawing/2014/main" id="{ECDBCD70-670C-B484-AAE8-AB5E9698F2BF}"/>
              </a:ext>
            </a:extLst>
          </p:cNvPr>
          <p:cNvSpPr>
            <a:spLocks noGrp="1"/>
          </p:cNvSpPr>
          <p:nvPr>
            <p:ph type="sldNum" sz="quarter" idx="12"/>
          </p:nvPr>
        </p:nvSpPr>
        <p:spPr/>
        <p:txBody>
          <a:bodyPr/>
          <a:lstStyle/>
          <a:p>
            <a:fld id="{176DD4EC-FA55-45CE-8BB9-EF8129236C33}" type="slidenum">
              <a:rPr lang="en-NL" smtClean="0"/>
              <a:pPr/>
              <a:t>5</a:t>
            </a:fld>
            <a:endParaRPr lang="en-NL"/>
          </a:p>
        </p:txBody>
      </p:sp>
      <p:sp>
        <p:nvSpPr>
          <p:cNvPr id="31" name="Arrow: Right 30">
            <a:extLst>
              <a:ext uri="{FF2B5EF4-FFF2-40B4-BE49-F238E27FC236}">
                <a16:creationId xmlns:a16="http://schemas.microsoft.com/office/drawing/2014/main" id="{66008A21-3206-8CB2-9B0F-E146019969D1}"/>
              </a:ext>
            </a:extLst>
          </p:cNvPr>
          <p:cNvSpPr/>
          <p:nvPr/>
        </p:nvSpPr>
        <p:spPr>
          <a:xfrm>
            <a:off x="923939" y="6105454"/>
            <a:ext cx="9975620" cy="463315"/>
          </a:xfrm>
          <a:prstGeom prst="rightArrow">
            <a:avLst/>
          </a:prstGeom>
          <a:gradFill flip="none" rotWithShape="1">
            <a:gsLst>
              <a:gs pos="19000">
                <a:schemeClr val="bg1">
                  <a:lumMod val="85000"/>
                </a:schemeClr>
              </a:gs>
              <a:gs pos="65000">
                <a:srgbClr val="A4A7B1"/>
              </a:gs>
              <a:gs pos="100000">
                <a:srgbClr val="52525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t>Artificial Intelligence	    	             	 Machine Learning			         Deep Learning	</a:t>
            </a:r>
          </a:p>
        </p:txBody>
      </p:sp>
      <p:grpSp>
        <p:nvGrpSpPr>
          <p:cNvPr id="70" name="Group 69">
            <a:extLst>
              <a:ext uri="{FF2B5EF4-FFF2-40B4-BE49-F238E27FC236}">
                <a16:creationId xmlns:a16="http://schemas.microsoft.com/office/drawing/2014/main" id="{A7D67C7D-B1E1-4999-A1CD-26CF418204F2}"/>
              </a:ext>
            </a:extLst>
          </p:cNvPr>
          <p:cNvGrpSpPr/>
          <p:nvPr/>
        </p:nvGrpSpPr>
        <p:grpSpPr>
          <a:xfrm>
            <a:off x="923939" y="1229686"/>
            <a:ext cx="1762111" cy="1129936"/>
            <a:chOff x="923939" y="1229686"/>
            <a:chExt cx="1762111" cy="1129936"/>
          </a:xfrm>
        </p:grpSpPr>
        <p:sp>
          <p:nvSpPr>
            <p:cNvPr id="32" name="TextBox 4">
              <a:extLst>
                <a:ext uri="{FF2B5EF4-FFF2-40B4-BE49-F238E27FC236}">
                  <a16:creationId xmlns:a16="http://schemas.microsoft.com/office/drawing/2014/main" id="{FD0F668D-99A9-C6FA-72F0-1E2500A3943F}"/>
                </a:ext>
              </a:extLst>
            </p:cNvPr>
            <p:cNvSpPr txBox="1"/>
            <p:nvPr/>
          </p:nvSpPr>
          <p:spPr>
            <a:xfrm>
              <a:off x="923939" y="1229686"/>
              <a:ext cx="1460512" cy="276999"/>
            </a:xfrm>
            <a:prstGeom prst="rect">
              <a:avLst/>
            </a:prstGeom>
            <a:noFill/>
          </p:spPr>
          <p:txBody>
            <a:bodyPr wrap="square" lIns="0" rtlCol="0" anchor="b" anchorCtr="0">
              <a:spAutoFit/>
            </a:bodyPr>
            <a:lstStyle/>
            <a:p>
              <a:r>
                <a:rPr lang="en-US" sz="1200" b="1">
                  <a:solidFill>
                    <a:srgbClr val="525252"/>
                  </a:solidFill>
                  <a:ea typeface="League Spartan" charset="0"/>
                  <a:cs typeface="Poppins SemiBold" pitchFamily="2" charset="77"/>
                </a:rPr>
                <a:t>1950</a:t>
              </a:r>
            </a:p>
          </p:txBody>
        </p:sp>
        <p:sp>
          <p:nvSpPr>
            <p:cNvPr id="33" name="Subtitle 2">
              <a:extLst>
                <a:ext uri="{FF2B5EF4-FFF2-40B4-BE49-F238E27FC236}">
                  <a16:creationId xmlns:a16="http://schemas.microsoft.com/office/drawing/2014/main" id="{A723C39C-257E-11EF-D8E6-9DC203B09C04}"/>
                </a:ext>
              </a:extLst>
            </p:cNvPr>
            <p:cNvSpPr txBox="1">
              <a:spLocks/>
            </p:cNvSpPr>
            <p:nvPr/>
          </p:nvSpPr>
          <p:spPr>
            <a:xfrm>
              <a:off x="923939" y="1528625"/>
              <a:ext cx="1762111" cy="830997"/>
            </a:xfrm>
            <a:prstGeom prst="rect">
              <a:avLst/>
            </a:prstGeom>
          </p:spPr>
          <p:txBody>
            <a:bodyPr vert="horz" wrap="square" lIns="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25252"/>
                  </a:solidFill>
                </a:rPr>
                <a:t>The term Artificial Intelligence was coined by John McCarthy (Stanford University)</a:t>
              </a:r>
            </a:p>
          </p:txBody>
        </p:sp>
      </p:grpSp>
      <p:grpSp>
        <p:nvGrpSpPr>
          <p:cNvPr id="73" name="Group 72">
            <a:extLst>
              <a:ext uri="{FF2B5EF4-FFF2-40B4-BE49-F238E27FC236}">
                <a16:creationId xmlns:a16="http://schemas.microsoft.com/office/drawing/2014/main" id="{07D5B7A0-4C72-6824-D694-273308C825D6}"/>
              </a:ext>
            </a:extLst>
          </p:cNvPr>
          <p:cNvGrpSpPr/>
          <p:nvPr/>
        </p:nvGrpSpPr>
        <p:grpSpPr>
          <a:xfrm>
            <a:off x="9108162" y="1229686"/>
            <a:ext cx="2252770" cy="1129936"/>
            <a:chOff x="9108162" y="1229686"/>
            <a:chExt cx="2252770" cy="1129936"/>
          </a:xfrm>
        </p:grpSpPr>
        <p:sp>
          <p:nvSpPr>
            <p:cNvPr id="40" name="TextBox 17">
              <a:extLst>
                <a:ext uri="{FF2B5EF4-FFF2-40B4-BE49-F238E27FC236}">
                  <a16:creationId xmlns:a16="http://schemas.microsoft.com/office/drawing/2014/main" id="{171429EA-0E03-057E-FAF1-8917C643AF0F}"/>
                </a:ext>
              </a:extLst>
            </p:cNvPr>
            <p:cNvSpPr txBox="1"/>
            <p:nvPr/>
          </p:nvSpPr>
          <p:spPr>
            <a:xfrm>
              <a:off x="9108162" y="1229686"/>
              <a:ext cx="1460512" cy="276999"/>
            </a:xfrm>
            <a:prstGeom prst="rect">
              <a:avLst/>
            </a:prstGeom>
            <a:noFill/>
          </p:spPr>
          <p:txBody>
            <a:bodyPr wrap="square" lIns="0" rtlCol="0" anchor="b" anchorCtr="0">
              <a:spAutoFit/>
            </a:bodyPr>
            <a:lstStyle/>
            <a:p>
              <a:r>
                <a:rPr lang="en-US" sz="1200" b="1">
                  <a:solidFill>
                    <a:srgbClr val="525252"/>
                  </a:solidFill>
                  <a:ea typeface="League Spartan" charset="0"/>
                  <a:cs typeface="Poppins SemiBold" pitchFamily="2" charset="77"/>
                </a:rPr>
                <a:t>2000 - now</a:t>
              </a:r>
            </a:p>
          </p:txBody>
        </p:sp>
        <p:sp>
          <p:nvSpPr>
            <p:cNvPr id="41" name="Subtitle 2">
              <a:extLst>
                <a:ext uri="{FF2B5EF4-FFF2-40B4-BE49-F238E27FC236}">
                  <a16:creationId xmlns:a16="http://schemas.microsoft.com/office/drawing/2014/main" id="{E425ABF2-2A81-B84C-AB85-0F4B14527FC0}"/>
                </a:ext>
              </a:extLst>
            </p:cNvPr>
            <p:cNvSpPr txBox="1">
              <a:spLocks/>
            </p:cNvSpPr>
            <p:nvPr/>
          </p:nvSpPr>
          <p:spPr>
            <a:xfrm>
              <a:off x="9108162" y="1528625"/>
              <a:ext cx="2252770" cy="830997"/>
            </a:xfrm>
            <a:prstGeom prst="rect">
              <a:avLst/>
            </a:prstGeom>
          </p:spPr>
          <p:txBody>
            <a:bodyPr vert="horz" wrap="square" lIns="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25252"/>
                  </a:solidFill>
                </a:rPr>
                <a:t>Why would things be different this time? Is it AI’s big moment in the sun?</a:t>
              </a:r>
            </a:p>
            <a:p>
              <a:pPr algn="l"/>
              <a:endParaRPr lang="en-US">
                <a:solidFill>
                  <a:srgbClr val="525252"/>
                </a:solidFill>
              </a:endParaRPr>
            </a:p>
          </p:txBody>
        </p:sp>
      </p:grpSp>
      <p:grpSp>
        <p:nvGrpSpPr>
          <p:cNvPr id="47" name="Group 46">
            <a:extLst>
              <a:ext uri="{FF2B5EF4-FFF2-40B4-BE49-F238E27FC236}">
                <a16:creationId xmlns:a16="http://schemas.microsoft.com/office/drawing/2014/main" id="{998E6DB3-4A9A-CF0E-E6A1-DABBEF726DC1}"/>
              </a:ext>
            </a:extLst>
          </p:cNvPr>
          <p:cNvGrpSpPr/>
          <p:nvPr/>
        </p:nvGrpSpPr>
        <p:grpSpPr>
          <a:xfrm>
            <a:off x="483045" y="2688323"/>
            <a:ext cx="10416514" cy="3288127"/>
            <a:chOff x="483045" y="2541742"/>
            <a:chExt cx="10587667" cy="3434708"/>
          </a:xfrm>
        </p:grpSpPr>
        <p:graphicFrame>
          <p:nvGraphicFramePr>
            <p:cNvPr id="42" name="Chart 3">
              <a:extLst>
                <a:ext uri="{FF2B5EF4-FFF2-40B4-BE49-F238E27FC236}">
                  <a16:creationId xmlns:a16="http://schemas.microsoft.com/office/drawing/2014/main" id="{4FCF1885-9BFC-492A-A85A-D963BC96B1A1}"/>
                </a:ext>
              </a:extLst>
            </p:cNvPr>
            <p:cNvGraphicFramePr/>
            <p:nvPr>
              <p:extLst>
                <p:ext uri="{D42A27DB-BD31-4B8C-83A1-F6EECF244321}">
                  <p14:modId xmlns:p14="http://schemas.microsoft.com/office/powerpoint/2010/main" val="1941743257"/>
                </p:ext>
              </p:extLst>
            </p:nvPr>
          </p:nvGraphicFramePr>
          <p:xfrm>
            <a:off x="483045" y="2541742"/>
            <a:ext cx="10587667" cy="3434708"/>
          </p:xfrm>
          <a:graphic>
            <a:graphicData uri="http://schemas.openxmlformats.org/drawingml/2006/chart">
              <c:chart xmlns:c="http://schemas.openxmlformats.org/drawingml/2006/chart" xmlns:r="http://schemas.openxmlformats.org/officeDocument/2006/relationships" r:id="rId3"/>
            </a:graphicData>
          </a:graphic>
        </p:graphicFrame>
        <p:cxnSp>
          <p:nvCxnSpPr>
            <p:cNvPr id="45" name="Straight Arrow Connector 44">
              <a:extLst>
                <a:ext uri="{FF2B5EF4-FFF2-40B4-BE49-F238E27FC236}">
                  <a16:creationId xmlns:a16="http://schemas.microsoft.com/office/drawing/2014/main" id="{1A4CC92D-257C-F9FD-CCAE-34FAB6CA5087}"/>
                </a:ext>
              </a:extLst>
            </p:cNvPr>
            <p:cNvCxnSpPr/>
            <p:nvPr/>
          </p:nvCxnSpPr>
          <p:spPr>
            <a:xfrm flipV="1">
              <a:off x="822878" y="2927837"/>
              <a:ext cx="0" cy="26625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6" name="TextBox 45">
              <a:extLst>
                <a:ext uri="{FF2B5EF4-FFF2-40B4-BE49-F238E27FC236}">
                  <a16:creationId xmlns:a16="http://schemas.microsoft.com/office/drawing/2014/main" id="{D8390233-342C-507B-8289-7F1268A15B1A}"/>
                </a:ext>
              </a:extLst>
            </p:cNvPr>
            <p:cNvSpPr txBox="1"/>
            <p:nvPr/>
          </p:nvSpPr>
          <p:spPr>
            <a:xfrm rot="16200000">
              <a:off x="-222896" y="4648695"/>
              <a:ext cx="1751718" cy="276999"/>
            </a:xfrm>
            <a:prstGeom prst="rect">
              <a:avLst/>
            </a:prstGeom>
            <a:noFill/>
          </p:spPr>
          <p:txBody>
            <a:bodyPr wrap="square" rtlCol="0">
              <a:spAutoFit/>
            </a:bodyPr>
            <a:lstStyle/>
            <a:p>
              <a:r>
                <a:rPr lang="en-US" sz="1200">
                  <a:solidFill>
                    <a:srgbClr val="00AEEF"/>
                  </a:solidFill>
                </a:rPr>
                <a:t>Popularity</a:t>
              </a:r>
            </a:p>
          </p:txBody>
        </p:sp>
      </p:grpSp>
      <p:pic>
        <p:nvPicPr>
          <p:cNvPr id="52" name="Graphic 51" descr="Snowman outline">
            <a:extLst>
              <a:ext uri="{FF2B5EF4-FFF2-40B4-BE49-F238E27FC236}">
                <a16:creationId xmlns:a16="http://schemas.microsoft.com/office/drawing/2014/main" id="{C3283802-F689-247A-5333-BCE4D6E561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8315" y="5073881"/>
            <a:ext cx="457200" cy="457200"/>
          </a:xfrm>
          <a:prstGeom prst="rect">
            <a:avLst/>
          </a:prstGeom>
        </p:spPr>
      </p:pic>
      <p:pic>
        <p:nvPicPr>
          <p:cNvPr id="53" name="Graphic 52" descr="Snowman outline">
            <a:extLst>
              <a:ext uri="{FF2B5EF4-FFF2-40B4-BE49-F238E27FC236}">
                <a16:creationId xmlns:a16="http://schemas.microsoft.com/office/drawing/2014/main" id="{A751E700-E6C4-2887-08B2-FE64A4B2AF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85952" y="5100775"/>
            <a:ext cx="457200" cy="457200"/>
          </a:xfrm>
          <a:prstGeom prst="rect">
            <a:avLst/>
          </a:prstGeom>
        </p:spPr>
      </p:pic>
      <p:grpSp>
        <p:nvGrpSpPr>
          <p:cNvPr id="58" name="Graphic 56" descr="Partial sun outline">
            <a:extLst>
              <a:ext uri="{FF2B5EF4-FFF2-40B4-BE49-F238E27FC236}">
                <a16:creationId xmlns:a16="http://schemas.microsoft.com/office/drawing/2014/main" id="{984FF43B-51AD-AAEC-3773-064B17ECA8D0}"/>
              </a:ext>
            </a:extLst>
          </p:cNvPr>
          <p:cNvGrpSpPr/>
          <p:nvPr/>
        </p:nvGrpSpPr>
        <p:grpSpPr>
          <a:xfrm>
            <a:off x="8226232" y="3637476"/>
            <a:ext cx="378823" cy="321650"/>
            <a:chOff x="5689695" y="3076575"/>
            <a:chExt cx="785128" cy="719364"/>
          </a:xfrm>
          <a:solidFill>
            <a:srgbClr val="000000"/>
          </a:solidFill>
        </p:grpSpPr>
        <p:sp>
          <p:nvSpPr>
            <p:cNvPr id="59" name="Free-form: Shape 58">
              <a:extLst>
                <a:ext uri="{FF2B5EF4-FFF2-40B4-BE49-F238E27FC236}">
                  <a16:creationId xmlns:a16="http://schemas.microsoft.com/office/drawing/2014/main" id="{343936A9-5B7B-A8E8-68ED-DB6B1168386F}"/>
                </a:ext>
              </a:extLst>
            </p:cNvPr>
            <p:cNvSpPr/>
            <p:nvPr/>
          </p:nvSpPr>
          <p:spPr>
            <a:xfrm>
              <a:off x="6179548" y="3076575"/>
              <a:ext cx="19050" cy="104775"/>
            </a:xfrm>
            <a:custGeom>
              <a:avLst/>
              <a:gdLst>
                <a:gd name="connsiteX0" fmla="*/ 0 w 19050"/>
                <a:gd name="connsiteY0" fmla="*/ 0 h 104775"/>
                <a:gd name="connsiteX1" fmla="*/ 19050 w 19050"/>
                <a:gd name="connsiteY1" fmla="*/ 0 h 104775"/>
                <a:gd name="connsiteX2" fmla="*/ 19050 w 19050"/>
                <a:gd name="connsiteY2" fmla="*/ 104775 h 104775"/>
                <a:gd name="connsiteX3" fmla="*/ 0 w 19050"/>
                <a:gd name="connsiteY3" fmla="*/ 104775 h 104775"/>
              </a:gdLst>
              <a:ahLst/>
              <a:cxnLst>
                <a:cxn ang="0">
                  <a:pos x="connsiteX0" y="connsiteY0"/>
                </a:cxn>
                <a:cxn ang="0">
                  <a:pos x="connsiteX1" y="connsiteY1"/>
                </a:cxn>
                <a:cxn ang="0">
                  <a:pos x="connsiteX2" y="connsiteY2"/>
                </a:cxn>
                <a:cxn ang="0">
                  <a:pos x="connsiteX3" y="connsiteY3"/>
                </a:cxn>
              </a:cxnLst>
              <a:rect l="l" t="t" r="r" b="b"/>
              <a:pathLst>
                <a:path w="19050" h="104775">
                  <a:moveTo>
                    <a:pt x="0" y="0"/>
                  </a:moveTo>
                  <a:lnTo>
                    <a:pt x="19050" y="0"/>
                  </a:lnTo>
                  <a:lnTo>
                    <a:pt x="19050" y="104775"/>
                  </a:lnTo>
                  <a:lnTo>
                    <a:pt x="0" y="104775"/>
                  </a:lnTo>
                  <a:close/>
                </a:path>
              </a:pathLst>
            </a:custGeom>
            <a:solidFill>
              <a:srgbClr val="000000"/>
            </a:solidFill>
            <a:ln w="9525"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715CAD85-1943-3678-6C03-7CC8BDF8B40D}"/>
                </a:ext>
              </a:extLst>
            </p:cNvPr>
            <p:cNvSpPr/>
            <p:nvPr/>
          </p:nvSpPr>
          <p:spPr>
            <a:xfrm>
              <a:off x="6370048" y="3352800"/>
              <a:ext cx="104775" cy="19050"/>
            </a:xfrm>
            <a:custGeom>
              <a:avLst/>
              <a:gdLst>
                <a:gd name="connsiteX0" fmla="*/ 0 w 104775"/>
                <a:gd name="connsiteY0" fmla="*/ 0 h 19050"/>
                <a:gd name="connsiteX1" fmla="*/ 104775 w 104775"/>
                <a:gd name="connsiteY1" fmla="*/ 0 h 19050"/>
                <a:gd name="connsiteX2" fmla="*/ 104775 w 104775"/>
                <a:gd name="connsiteY2" fmla="*/ 19050 h 19050"/>
                <a:gd name="connsiteX3" fmla="*/ 0 w 1047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04775" h="19050">
                  <a:moveTo>
                    <a:pt x="0" y="0"/>
                  </a:moveTo>
                  <a:lnTo>
                    <a:pt x="104775" y="0"/>
                  </a:lnTo>
                  <a:lnTo>
                    <a:pt x="104775" y="19050"/>
                  </a:lnTo>
                  <a:lnTo>
                    <a:pt x="0" y="19050"/>
                  </a:lnTo>
                  <a:close/>
                </a:path>
              </a:pathLst>
            </a:custGeom>
            <a:solidFill>
              <a:srgbClr val="000000"/>
            </a:solidFill>
            <a:ln w="9525"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47BECE6B-15E7-51DE-B265-6CA11BE1ADB9}"/>
                </a:ext>
              </a:extLst>
            </p:cNvPr>
            <p:cNvSpPr/>
            <p:nvPr/>
          </p:nvSpPr>
          <p:spPr>
            <a:xfrm>
              <a:off x="5903323" y="3352800"/>
              <a:ext cx="104775" cy="19050"/>
            </a:xfrm>
            <a:custGeom>
              <a:avLst/>
              <a:gdLst>
                <a:gd name="connsiteX0" fmla="*/ 0 w 104775"/>
                <a:gd name="connsiteY0" fmla="*/ 0 h 19050"/>
                <a:gd name="connsiteX1" fmla="*/ 104775 w 104775"/>
                <a:gd name="connsiteY1" fmla="*/ 0 h 19050"/>
                <a:gd name="connsiteX2" fmla="*/ 104775 w 104775"/>
                <a:gd name="connsiteY2" fmla="*/ 19050 h 19050"/>
                <a:gd name="connsiteX3" fmla="*/ 0 w 1047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04775" h="19050">
                  <a:moveTo>
                    <a:pt x="0" y="0"/>
                  </a:moveTo>
                  <a:lnTo>
                    <a:pt x="104775" y="0"/>
                  </a:lnTo>
                  <a:lnTo>
                    <a:pt x="104775" y="19050"/>
                  </a:lnTo>
                  <a:lnTo>
                    <a:pt x="0" y="19050"/>
                  </a:lnTo>
                  <a:close/>
                </a:path>
              </a:pathLst>
            </a:custGeom>
            <a:solidFill>
              <a:srgbClr val="000000"/>
            </a:solidFill>
            <a:ln w="9525"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781B754F-01C7-64A6-5BC9-052D3CBB075D}"/>
                </a:ext>
              </a:extLst>
            </p:cNvPr>
            <p:cNvSpPr/>
            <p:nvPr/>
          </p:nvSpPr>
          <p:spPr>
            <a:xfrm rot="-2700000">
              <a:off x="6344562" y="3474944"/>
              <a:ext cx="19048" cy="104776"/>
            </a:xfrm>
            <a:custGeom>
              <a:avLst/>
              <a:gdLst>
                <a:gd name="connsiteX0" fmla="*/ 0 w 19048"/>
                <a:gd name="connsiteY0" fmla="*/ 0 h 104776"/>
                <a:gd name="connsiteX1" fmla="*/ 19048 w 19048"/>
                <a:gd name="connsiteY1" fmla="*/ 0 h 104776"/>
                <a:gd name="connsiteX2" fmla="*/ 19048 w 19048"/>
                <a:gd name="connsiteY2" fmla="*/ 104777 h 104776"/>
                <a:gd name="connsiteX3" fmla="*/ 0 w 19048"/>
                <a:gd name="connsiteY3" fmla="*/ 104777 h 104776"/>
              </a:gdLst>
              <a:ahLst/>
              <a:cxnLst>
                <a:cxn ang="0">
                  <a:pos x="connsiteX0" y="connsiteY0"/>
                </a:cxn>
                <a:cxn ang="0">
                  <a:pos x="connsiteX1" y="connsiteY1"/>
                </a:cxn>
                <a:cxn ang="0">
                  <a:pos x="connsiteX2" y="connsiteY2"/>
                </a:cxn>
                <a:cxn ang="0">
                  <a:pos x="connsiteX3" y="connsiteY3"/>
                </a:cxn>
              </a:cxnLst>
              <a:rect l="l" t="t" r="r" b="b"/>
              <a:pathLst>
                <a:path w="19048" h="104776">
                  <a:moveTo>
                    <a:pt x="0" y="0"/>
                  </a:moveTo>
                  <a:lnTo>
                    <a:pt x="19048" y="0"/>
                  </a:lnTo>
                  <a:lnTo>
                    <a:pt x="19048" y="104777"/>
                  </a:lnTo>
                  <a:lnTo>
                    <a:pt x="0" y="104777"/>
                  </a:lnTo>
                  <a:close/>
                </a:path>
              </a:pathLst>
            </a:custGeom>
            <a:solidFill>
              <a:srgbClr val="000000"/>
            </a:solidFill>
            <a:ln w="9525"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428CC44A-2901-17A3-65FE-DDE811E20B5D}"/>
                </a:ext>
              </a:extLst>
            </p:cNvPr>
            <p:cNvSpPr/>
            <p:nvPr/>
          </p:nvSpPr>
          <p:spPr>
            <a:xfrm rot="-2700000">
              <a:off x="6014536" y="3144927"/>
              <a:ext cx="19048" cy="104776"/>
            </a:xfrm>
            <a:custGeom>
              <a:avLst/>
              <a:gdLst>
                <a:gd name="connsiteX0" fmla="*/ 0 w 19048"/>
                <a:gd name="connsiteY0" fmla="*/ 0 h 104776"/>
                <a:gd name="connsiteX1" fmla="*/ 19048 w 19048"/>
                <a:gd name="connsiteY1" fmla="*/ 0 h 104776"/>
                <a:gd name="connsiteX2" fmla="*/ 19048 w 19048"/>
                <a:gd name="connsiteY2" fmla="*/ 104777 h 104776"/>
                <a:gd name="connsiteX3" fmla="*/ 0 w 19048"/>
                <a:gd name="connsiteY3" fmla="*/ 104777 h 104776"/>
              </a:gdLst>
              <a:ahLst/>
              <a:cxnLst>
                <a:cxn ang="0">
                  <a:pos x="connsiteX0" y="connsiteY0"/>
                </a:cxn>
                <a:cxn ang="0">
                  <a:pos x="connsiteX1" y="connsiteY1"/>
                </a:cxn>
                <a:cxn ang="0">
                  <a:pos x="connsiteX2" y="connsiteY2"/>
                </a:cxn>
                <a:cxn ang="0">
                  <a:pos x="connsiteX3" y="connsiteY3"/>
                </a:cxn>
              </a:cxnLst>
              <a:rect l="l" t="t" r="r" b="b"/>
              <a:pathLst>
                <a:path w="19048" h="104776">
                  <a:moveTo>
                    <a:pt x="0" y="0"/>
                  </a:moveTo>
                  <a:lnTo>
                    <a:pt x="19048" y="0"/>
                  </a:lnTo>
                  <a:lnTo>
                    <a:pt x="19048" y="104777"/>
                  </a:lnTo>
                  <a:lnTo>
                    <a:pt x="0" y="104777"/>
                  </a:lnTo>
                  <a:close/>
                </a:path>
              </a:pathLst>
            </a:custGeom>
            <a:solidFill>
              <a:srgbClr val="000000"/>
            </a:solid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30B895B-CABA-D48D-D727-2B2A7C6BE18A}"/>
                </a:ext>
              </a:extLst>
            </p:cNvPr>
            <p:cNvSpPr/>
            <p:nvPr/>
          </p:nvSpPr>
          <p:spPr>
            <a:xfrm rot="-2700000">
              <a:off x="6301698" y="3187792"/>
              <a:ext cx="104776" cy="19048"/>
            </a:xfrm>
            <a:custGeom>
              <a:avLst/>
              <a:gdLst>
                <a:gd name="connsiteX0" fmla="*/ 0 w 104776"/>
                <a:gd name="connsiteY0" fmla="*/ 0 h 19048"/>
                <a:gd name="connsiteX1" fmla="*/ 104777 w 104776"/>
                <a:gd name="connsiteY1" fmla="*/ 0 h 19048"/>
                <a:gd name="connsiteX2" fmla="*/ 104777 w 104776"/>
                <a:gd name="connsiteY2" fmla="*/ 19048 h 19048"/>
                <a:gd name="connsiteX3" fmla="*/ 0 w 104776"/>
                <a:gd name="connsiteY3" fmla="*/ 19048 h 19048"/>
              </a:gdLst>
              <a:ahLst/>
              <a:cxnLst>
                <a:cxn ang="0">
                  <a:pos x="connsiteX0" y="connsiteY0"/>
                </a:cxn>
                <a:cxn ang="0">
                  <a:pos x="connsiteX1" y="connsiteY1"/>
                </a:cxn>
                <a:cxn ang="0">
                  <a:pos x="connsiteX2" y="connsiteY2"/>
                </a:cxn>
                <a:cxn ang="0">
                  <a:pos x="connsiteX3" y="connsiteY3"/>
                </a:cxn>
              </a:cxnLst>
              <a:rect l="l" t="t" r="r" b="b"/>
              <a:pathLst>
                <a:path w="104776" h="19048">
                  <a:moveTo>
                    <a:pt x="0" y="0"/>
                  </a:moveTo>
                  <a:lnTo>
                    <a:pt x="104777" y="0"/>
                  </a:lnTo>
                  <a:lnTo>
                    <a:pt x="104777" y="19048"/>
                  </a:lnTo>
                  <a:lnTo>
                    <a:pt x="0" y="19048"/>
                  </a:lnTo>
                  <a:close/>
                </a:path>
              </a:pathLst>
            </a:custGeom>
            <a:solidFill>
              <a:srgbClr val="000000"/>
            </a:solid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1D14CE71-B6CF-CD2A-D5EB-26B887056783}"/>
                </a:ext>
              </a:extLst>
            </p:cNvPr>
            <p:cNvSpPr/>
            <p:nvPr/>
          </p:nvSpPr>
          <p:spPr>
            <a:xfrm>
              <a:off x="6046198" y="3219445"/>
              <a:ext cx="285787" cy="277667"/>
            </a:xfrm>
            <a:custGeom>
              <a:avLst/>
              <a:gdLst>
                <a:gd name="connsiteX0" fmla="*/ 138479 w 285787"/>
                <a:gd name="connsiteY0" fmla="*/ 70 h 277667"/>
                <a:gd name="connsiteX1" fmla="*/ 331 w 285787"/>
                <a:gd name="connsiteY1" fmla="*/ 133143 h 277667"/>
                <a:gd name="connsiteX2" fmla="*/ 6944 w 285787"/>
                <a:gd name="connsiteY2" fmla="*/ 186794 h 277667"/>
                <a:gd name="connsiteX3" fmla="*/ 36529 w 285787"/>
                <a:gd name="connsiteY3" fmla="*/ 206289 h 277667"/>
                <a:gd name="connsiteX4" fmla="*/ 36651 w 285787"/>
                <a:gd name="connsiteY4" fmla="*/ 206184 h 277667"/>
                <a:gd name="connsiteX5" fmla="*/ 20188 w 285787"/>
                <a:gd name="connsiteY5" fmla="*/ 126054 h 277667"/>
                <a:gd name="connsiteX6" fmla="*/ 159574 w 285787"/>
                <a:gd name="connsiteY6" fmla="*/ 20049 h 277667"/>
                <a:gd name="connsiteX7" fmla="*/ 265578 w 285787"/>
                <a:gd name="connsiteY7" fmla="*/ 159435 h 277667"/>
                <a:gd name="connsiteX8" fmla="*/ 172293 w 285787"/>
                <a:gd name="connsiteY8" fmla="*/ 263026 h 277667"/>
                <a:gd name="connsiteX9" fmla="*/ 189905 w 285787"/>
                <a:gd name="connsiteY9" fmla="*/ 277667 h 277667"/>
                <a:gd name="connsiteX10" fmla="*/ 277806 w 285787"/>
                <a:gd name="connsiteY10" fmla="*/ 95843 h 277667"/>
                <a:gd name="connsiteX11" fmla="*/ 138479 w 285787"/>
                <a:gd name="connsiteY11" fmla="*/ 70 h 27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787" h="277667">
                  <a:moveTo>
                    <a:pt x="138479" y="70"/>
                  </a:moveTo>
                  <a:cubicBezTo>
                    <a:pt x="65303" y="2874"/>
                    <a:pt x="5870" y="60124"/>
                    <a:pt x="331" y="133143"/>
                  </a:cubicBezTo>
                  <a:cubicBezTo>
                    <a:pt x="-908" y="151285"/>
                    <a:pt x="1337" y="169496"/>
                    <a:pt x="6944" y="186794"/>
                  </a:cubicBezTo>
                  <a:cubicBezTo>
                    <a:pt x="17437" y="192280"/>
                    <a:pt x="27349" y="198811"/>
                    <a:pt x="36529" y="206289"/>
                  </a:cubicBezTo>
                  <a:cubicBezTo>
                    <a:pt x="36729" y="206452"/>
                    <a:pt x="36784" y="206407"/>
                    <a:pt x="36651" y="206184"/>
                  </a:cubicBezTo>
                  <a:cubicBezTo>
                    <a:pt x="22171" y="182139"/>
                    <a:pt x="16361" y="153860"/>
                    <a:pt x="20188" y="126054"/>
                  </a:cubicBezTo>
                  <a:cubicBezTo>
                    <a:pt x="29406" y="58291"/>
                    <a:pt x="91811" y="10832"/>
                    <a:pt x="159574" y="20049"/>
                  </a:cubicBezTo>
                  <a:cubicBezTo>
                    <a:pt x="227336" y="29267"/>
                    <a:pt x="274796" y="91672"/>
                    <a:pt x="265578" y="159435"/>
                  </a:cubicBezTo>
                  <a:cubicBezTo>
                    <a:pt x="258720" y="209852"/>
                    <a:pt x="221718" y="250942"/>
                    <a:pt x="172293" y="263026"/>
                  </a:cubicBezTo>
                  <a:cubicBezTo>
                    <a:pt x="178540" y="267434"/>
                    <a:pt x="184429" y="272330"/>
                    <a:pt x="189905" y="277667"/>
                  </a:cubicBezTo>
                  <a:cubicBezTo>
                    <a:pt x="264387" y="251730"/>
                    <a:pt x="303742" y="170326"/>
                    <a:pt x="277806" y="95843"/>
                  </a:cubicBezTo>
                  <a:cubicBezTo>
                    <a:pt x="257281" y="36904"/>
                    <a:pt x="200860" y="-1881"/>
                    <a:pt x="138479" y="70"/>
                  </a:cubicBezTo>
                  <a:close/>
                </a:path>
              </a:pathLst>
            </a:custGeom>
            <a:solidFill>
              <a:srgbClr val="000000"/>
            </a:solidFill>
            <a:ln w="9525"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51B17EC-CE3A-ECB2-0224-BE72B1E966AA}"/>
                </a:ext>
              </a:extLst>
            </p:cNvPr>
            <p:cNvSpPr/>
            <p:nvPr/>
          </p:nvSpPr>
          <p:spPr>
            <a:xfrm>
              <a:off x="5689695" y="3414714"/>
              <a:ext cx="670830" cy="381224"/>
            </a:xfrm>
            <a:custGeom>
              <a:avLst/>
              <a:gdLst>
                <a:gd name="connsiteX0" fmla="*/ 116364 w 670830"/>
                <a:gd name="connsiteY0" fmla="*/ 380272 h 381224"/>
                <a:gd name="connsiteX1" fmla="*/ 573680 w 670830"/>
                <a:gd name="connsiteY1" fmla="*/ 381225 h 381224"/>
                <a:gd name="connsiteX2" fmla="*/ 573783 w 670830"/>
                <a:gd name="connsiteY2" fmla="*/ 381225 h 381224"/>
                <a:gd name="connsiteX3" fmla="*/ 670801 w 670830"/>
                <a:gd name="connsiteY3" fmla="*/ 279396 h 381224"/>
                <a:gd name="connsiteX4" fmla="*/ 670763 w 670830"/>
                <a:gd name="connsiteY4" fmla="*/ 278140 h 381224"/>
                <a:gd name="connsiteX5" fmla="*/ 569690 w 670830"/>
                <a:gd name="connsiteY5" fmla="*/ 181131 h 381224"/>
                <a:gd name="connsiteX6" fmla="*/ 562769 w 670830"/>
                <a:gd name="connsiteY6" fmla="*/ 181187 h 381224"/>
                <a:gd name="connsiteX7" fmla="*/ 439205 w 670830"/>
                <a:gd name="connsiteY7" fmla="*/ 66785 h 381224"/>
                <a:gd name="connsiteX8" fmla="*/ 407658 w 670830"/>
                <a:gd name="connsiteY8" fmla="*/ 70813 h 381224"/>
                <a:gd name="connsiteX9" fmla="*/ 204361 w 670830"/>
                <a:gd name="connsiteY9" fmla="*/ 21707 h 381224"/>
                <a:gd name="connsiteX10" fmla="*/ 134219 w 670830"/>
                <a:gd name="connsiteY10" fmla="*/ 134059 h 381224"/>
                <a:gd name="connsiteX11" fmla="*/ 122541 w 670830"/>
                <a:gd name="connsiteY11" fmla="*/ 133487 h 381224"/>
                <a:gd name="connsiteX12" fmla="*/ 25965 w 670830"/>
                <a:gd name="connsiteY12" fmla="*/ 180099 h 381224"/>
                <a:gd name="connsiteX13" fmla="*/ 10501 w 670830"/>
                <a:gd name="connsiteY13" fmla="*/ 306938 h 381224"/>
                <a:gd name="connsiteX14" fmla="*/ 116364 w 670830"/>
                <a:gd name="connsiteY14" fmla="*/ 380272 h 381224"/>
                <a:gd name="connsiteX15" fmla="*/ 40841 w 670830"/>
                <a:gd name="connsiteY15" fmla="*/ 192000 h 381224"/>
                <a:gd name="connsiteX16" fmla="*/ 122541 w 670830"/>
                <a:gd name="connsiteY16" fmla="*/ 152537 h 381224"/>
                <a:gd name="connsiteX17" fmla="*/ 132351 w 670830"/>
                <a:gd name="connsiteY17" fmla="*/ 153014 h 381224"/>
                <a:gd name="connsiteX18" fmla="*/ 151276 w 670830"/>
                <a:gd name="connsiteY18" fmla="*/ 154878 h 381224"/>
                <a:gd name="connsiteX19" fmla="*/ 153173 w 670830"/>
                <a:gd name="connsiteY19" fmla="*/ 135958 h 381224"/>
                <a:gd name="connsiteX20" fmla="*/ 251226 w 670830"/>
                <a:gd name="connsiteY20" fmla="*/ 22668 h 381224"/>
                <a:gd name="connsiteX21" fmla="*/ 391350 w 670830"/>
                <a:gd name="connsiteY21" fmla="*/ 80659 h 381224"/>
                <a:gd name="connsiteX22" fmla="*/ 398685 w 670830"/>
                <a:gd name="connsiteY22" fmla="*/ 92811 h 381224"/>
                <a:gd name="connsiteX23" fmla="*/ 412428 w 670830"/>
                <a:gd name="connsiteY23" fmla="*/ 89253 h 381224"/>
                <a:gd name="connsiteX24" fmla="*/ 439201 w 670830"/>
                <a:gd name="connsiteY24" fmla="*/ 85835 h 381224"/>
                <a:gd name="connsiteX25" fmla="*/ 500289 w 670830"/>
                <a:gd name="connsiteY25" fmla="*/ 105904 h 381224"/>
                <a:gd name="connsiteX26" fmla="*/ 500567 w 670830"/>
                <a:gd name="connsiteY26" fmla="*/ 106108 h 381224"/>
                <a:gd name="connsiteX27" fmla="*/ 500853 w 670830"/>
                <a:gd name="connsiteY27" fmla="*/ 106303 h 381224"/>
                <a:gd name="connsiteX28" fmla="*/ 543770 w 670830"/>
                <a:gd name="connsiteY28" fmla="*/ 182615 h 381224"/>
                <a:gd name="connsiteX29" fmla="*/ 545124 w 670830"/>
                <a:gd name="connsiteY29" fmla="*/ 200623 h 381224"/>
                <a:gd name="connsiteX30" fmla="*/ 569687 w 670830"/>
                <a:gd name="connsiteY30" fmla="*/ 200181 h 381224"/>
                <a:gd name="connsiteX31" fmla="*/ 651723 w 670830"/>
                <a:gd name="connsiteY31" fmla="*/ 278858 h 381224"/>
                <a:gd name="connsiteX32" fmla="*/ 629745 w 670830"/>
                <a:gd name="connsiteY32" fmla="*/ 337096 h 381224"/>
                <a:gd name="connsiteX33" fmla="*/ 573717 w 670830"/>
                <a:gd name="connsiteY33" fmla="*/ 362173 h 381224"/>
                <a:gd name="connsiteX34" fmla="*/ 117035 w 670830"/>
                <a:gd name="connsiteY34" fmla="*/ 361220 h 381224"/>
                <a:gd name="connsiteX35" fmla="*/ 27876 w 670830"/>
                <a:gd name="connsiteY35" fmla="*/ 299124 h 381224"/>
                <a:gd name="connsiteX36" fmla="*/ 40841 w 670830"/>
                <a:gd name="connsiteY36" fmla="*/ 192000 h 38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70830" h="381224">
                  <a:moveTo>
                    <a:pt x="116364" y="380272"/>
                  </a:moveTo>
                  <a:lnTo>
                    <a:pt x="573680" y="381225"/>
                  </a:lnTo>
                  <a:lnTo>
                    <a:pt x="573783" y="381225"/>
                  </a:lnTo>
                  <a:cubicBezTo>
                    <a:pt x="628693" y="379896"/>
                    <a:pt x="672129" y="334307"/>
                    <a:pt x="670801" y="279396"/>
                  </a:cubicBezTo>
                  <a:cubicBezTo>
                    <a:pt x="670791" y="278978"/>
                    <a:pt x="670778" y="278559"/>
                    <a:pt x="670763" y="278140"/>
                  </a:cubicBezTo>
                  <a:cubicBezTo>
                    <a:pt x="668843" y="223794"/>
                    <a:pt x="624068" y="180820"/>
                    <a:pt x="569690" y="181131"/>
                  </a:cubicBezTo>
                  <a:cubicBezTo>
                    <a:pt x="569690" y="181131"/>
                    <a:pt x="564500" y="181150"/>
                    <a:pt x="562769" y="181187"/>
                  </a:cubicBezTo>
                  <a:cubicBezTo>
                    <a:pt x="557313" y="116861"/>
                    <a:pt x="503760" y="67279"/>
                    <a:pt x="439205" y="66785"/>
                  </a:cubicBezTo>
                  <a:cubicBezTo>
                    <a:pt x="428561" y="66787"/>
                    <a:pt x="417960" y="68140"/>
                    <a:pt x="407658" y="70813"/>
                  </a:cubicBezTo>
                  <a:cubicBezTo>
                    <a:pt x="365080" y="1114"/>
                    <a:pt x="274061" y="-20872"/>
                    <a:pt x="204361" y="21707"/>
                  </a:cubicBezTo>
                  <a:cubicBezTo>
                    <a:pt x="164579" y="46009"/>
                    <a:pt x="138585" y="87646"/>
                    <a:pt x="134219" y="134059"/>
                  </a:cubicBezTo>
                  <a:cubicBezTo>
                    <a:pt x="130344" y="133678"/>
                    <a:pt x="126442" y="133487"/>
                    <a:pt x="122541" y="133487"/>
                  </a:cubicBezTo>
                  <a:cubicBezTo>
                    <a:pt x="84971" y="133685"/>
                    <a:pt x="49493" y="150808"/>
                    <a:pt x="25965" y="180099"/>
                  </a:cubicBezTo>
                  <a:cubicBezTo>
                    <a:pt x="-1882" y="216416"/>
                    <a:pt x="-7805" y="264993"/>
                    <a:pt x="10501" y="306938"/>
                  </a:cubicBezTo>
                  <a:cubicBezTo>
                    <a:pt x="29234" y="349308"/>
                    <a:pt x="70112" y="377625"/>
                    <a:pt x="116364" y="380272"/>
                  </a:cubicBezTo>
                  <a:close/>
                  <a:moveTo>
                    <a:pt x="40841" y="192000"/>
                  </a:moveTo>
                  <a:cubicBezTo>
                    <a:pt x="60747" y="167221"/>
                    <a:pt x="90757" y="152726"/>
                    <a:pt x="122541" y="152537"/>
                  </a:cubicBezTo>
                  <a:cubicBezTo>
                    <a:pt x="125844" y="152537"/>
                    <a:pt x="129146" y="152696"/>
                    <a:pt x="132351" y="153014"/>
                  </a:cubicBezTo>
                  <a:lnTo>
                    <a:pt x="151276" y="154878"/>
                  </a:lnTo>
                  <a:lnTo>
                    <a:pt x="153173" y="135958"/>
                  </a:lnTo>
                  <a:cubicBezTo>
                    <a:pt x="158271" y="81113"/>
                    <a:pt x="197680" y="35580"/>
                    <a:pt x="251226" y="22668"/>
                  </a:cubicBezTo>
                  <a:cubicBezTo>
                    <a:pt x="305598" y="9179"/>
                    <a:pt x="362413" y="32693"/>
                    <a:pt x="391350" y="80659"/>
                  </a:cubicBezTo>
                  <a:lnTo>
                    <a:pt x="398685" y="92811"/>
                  </a:lnTo>
                  <a:lnTo>
                    <a:pt x="412428" y="89253"/>
                  </a:lnTo>
                  <a:cubicBezTo>
                    <a:pt x="421172" y="86987"/>
                    <a:pt x="430169" y="85838"/>
                    <a:pt x="439201" y="85835"/>
                  </a:cubicBezTo>
                  <a:cubicBezTo>
                    <a:pt x="461198" y="85742"/>
                    <a:pt x="482632" y="92784"/>
                    <a:pt x="500289" y="105904"/>
                  </a:cubicBezTo>
                  <a:lnTo>
                    <a:pt x="500567" y="106108"/>
                  </a:lnTo>
                  <a:lnTo>
                    <a:pt x="500853" y="106303"/>
                  </a:lnTo>
                  <a:cubicBezTo>
                    <a:pt x="526025" y="123884"/>
                    <a:pt x="541823" y="151972"/>
                    <a:pt x="543770" y="182615"/>
                  </a:cubicBezTo>
                  <a:lnTo>
                    <a:pt x="545124" y="200623"/>
                  </a:lnTo>
                  <a:lnTo>
                    <a:pt x="569687" y="200181"/>
                  </a:lnTo>
                  <a:cubicBezTo>
                    <a:pt x="613829" y="199857"/>
                    <a:pt x="650202" y="234742"/>
                    <a:pt x="651723" y="278858"/>
                  </a:cubicBezTo>
                  <a:cubicBezTo>
                    <a:pt x="652577" y="300444"/>
                    <a:pt x="644648" y="321456"/>
                    <a:pt x="629745" y="337096"/>
                  </a:cubicBezTo>
                  <a:cubicBezTo>
                    <a:pt x="615218" y="352673"/>
                    <a:pt x="595012" y="361717"/>
                    <a:pt x="573717" y="362173"/>
                  </a:cubicBezTo>
                  <a:lnTo>
                    <a:pt x="117035" y="361220"/>
                  </a:lnTo>
                  <a:cubicBezTo>
                    <a:pt x="78067" y="358751"/>
                    <a:pt x="43705" y="334818"/>
                    <a:pt x="27876" y="299124"/>
                  </a:cubicBezTo>
                  <a:cubicBezTo>
                    <a:pt x="12414" y="263713"/>
                    <a:pt x="17377" y="222700"/>
                    <a:pt x="40841" y="192000"/>
                  </a:cubicBezTo>
                  <a:close/>
                </a:path>
              </a:pathLst>
            </a:custGeom>
            <a:solidFill>
              <a:srgbClr val="000000"/>
            </a:solidFill>
            <a:ln w="9525" cap="flat">
              <a:noFill/>
              <a:prstDash val="solid"/>
              <a:miter/>
            </a:ln>
          </p:spPr>
          <p:txBody>
            <a:bodyPr rtlCol="0" anchor="ctr"/>
            <a:lstStyle/>
            <a:p>
              <a:endParaRPr lang="en-GB"/>
            </a:p>
          </p:txBody>
        </p:sp>
      </p:grpSp>
      <p:grpSp>
        <p:nvGrpSpPr>
          <p:cNvPr id="71" name="Group 70">
            <a:extLst>
              <a:ext uri="{FF2B5EF4-FFF2-40B4-BE49-F238E27FC236}">
                <a16:creationId xmlns:a16="http://schemas.microsoft.com/office/drawing/2014/main" id="{208530ED-DC0D-B29B-538A-34E922E708DB}"/>
              </a:ext>
            </a:extLst>
          </p:cNvPr>
          <p:cNvGrpSpPr/>
          <p:nvPr/>
        </p:nvGrpSpPr>
        <p:grpSpPr>
          <a:xfrm>
            <a:off x="2849149" y="1166379"/>
            <a:ext cx="3239899" cy="1357594"/>
            <a:chOff x="2912303" y="1169379"/>
            <a:chExt cx="3239899" cy="1357594"/>
          </a:xfrm>
        </p:grpSpPr>
        <p:sp>
          <p:nvSpPr>
            <p:cNvPr id="34" name="TextBox 8">
              <a:extLst>
                <a:ext uri="{FF2B5EF4-FFF2-40B4-BE49-F238E27FC236}">
                  <a16:creationId xmlns:a16="http://schemas.microsoft.com/office/drawing/2014/main" id="{85BB1400-9D8E-34C6-93BF-E1DB773FB56D}"/>
                </a:ext>
              </a:extLst>
            </p:cNvPr>
            <p:cNvSpPr txBox="1"/>
            <p:nvPr/>
          </p:nvSpPr>
          <p:spPr>
            <a:xfrm>
              <a:off x="2912303" y="1229685"/>
              <a:ext cx="1460512" cy="276999"/>
            </a:xfrm>
            <a:prstGeom prst="rect">
              <a:avLst/>
            </a:prstGeom>
            <a:noFill/>
          </p:spPr>
          <p:txBody>
            <a:bodyPr wrap="square" lIns="0" rtlCol="0" anchor="b" anchorCtr="0">
              <a:spAutoFit/>
            </a:bodyPr>
            <a:lstStyle/>
            <a:p>
              <a:r>
                <a:rPr lang="en-US" sz="1200" b="1">
                  <a:solidFill>
                    <a:srgbClr val="525252"/>
                  </a:solidFill>
                  <a:ea typeface="League Spartan" charset="0"/>
                  <a:cs typeface="Poppins SemiBold" pitchFamily="2" charset="77"/>
                </a:rPr>
                <a:t>1974 – 1980  </a:t>
              </a:r>
            </a:p>
          </p:txBody>
        </p:sp>
        <p:sp>
          <p:nvSpPr>
            <p:cNvPr id="35" name="Subtitle 2">
              <a:extLst>
                <a:ext uri="{FF2B5EF4-FFF2-40B4-BE49-F238E27FC236}">
                  <a16:creationId xmlns:a16="http://schemas.microsoft.com/office/drawing/2014/main" id="{DB90EC46-3F62-80B2-D73E-29E9442BB010}"/>
                </a:ext>
              </a:extLst>
            </p:cNvPr>
            <p:cNvSpPr txBox="1">
              <a:spLocks/>
            </p:cNvSpPr>
            <p:nvPr/>
          </p:nvSpPr>
          <p:spPr>
            <a:xfrm>
              <a:off x="2912303" y="1511310"/>
              <a:ext cx="3239899" cy="1015663"/>
            </a:xfrm>
            <a:prstGeom prst="rect">
              <a:avLst/>
            </a:prstGeom>
          </p:spPr>
          <p:txBody>
            <a:bodyPr vert="horz" wrap="square" lIns="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25252"/>
                  </a:solidFill>
                </a:rPr>
                <a:t>The history of AI is marked by periods of stagnation (‘</a:t>
              </a:r>
              <a:r>
                <a:rPr lang="en-US" b="1">
                  <a:solidFill>
                    <a:srgbClr val="525252"/>
                  </a:solidFill>
                </a:rPr>
                <a:t>AI Winters</a:t>
              </a:r>
              <a:r>
                <a:rPr lang="en-US">
                  <a:solidFill>
                    <a:srgbClr val="525252"/>
                  </a:solidFill>
                </a:rPr>
                <a:t>’) and acceleration. Both winters are triggered by over-inflated expectations and the withdrawal of funding.</a:t>
              </a:r>
            </a:p>
            <a:p>
              <a:pPr algn="l"/>
              <a:endParaRPr lang="en-US">
                <a:solidFill>
                  <a:srgbClr val="525252"/>
                </a:solidFill>
              </a:endParaRPr>
            </a:p>
          </p:txBody>
        </p:sp>
        <p:pic>
          <p:nvPicPr>
            <p:cNvPr id="68" name="Graphic 67" descr="Snowflake outline">
              <a:extLst>
                <a:ext uri="{FF2B5EF4-FFF2-40B4-BE49-F238E27FC236}">
                  <a16:creationId xmlns:a16="http://schemas.microsoft.com/office/drawing/2014/main" id="{EE4D687C-F08F-9A06-B54D-D25D24750D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89673" y="1169379"/>
              <a:ext cx="368642" cy="368642"/>
            </a:xfrm>
            <a:prstGeom prst="rect">
              <a:avLst/>
            </a:prstGeom>
          </p:spPr>
        </p:pic>
      </p:grpSp>
      <p:grpSp>
        <p:nvGrpSpPr>
          <p:cNvPr id="72" name="Group 71">
            <a:extLst>
              <a:ext uri="{FF2B5EF4-FFF2-40B4-BE49-F238E27FC236}">
                <a16:creationId xmlns:a16="http://schemas.microsoft.com/office/drawing/2014/main" id="{1A75F981-5407-BF33-FD79-28D130CB9CAD}"/>
              </a:ext>
            </a:extLst>
          </p:cNvPr>
          <p:cNvGrpSpPr/>
          <p:nvPr/>
        </p:nvGrpSpPr>
        <p:grpSpPr>
          <a:xfrm>
            <a:off x="6173758" y="1166379"/>
            <a:ext cx="2864107" cy="1357594"/>
            <a:chOff x="6289189" y="1169379"/>
            <a:chExt cx="2864107" cy="1357594"/>
          </a:xfrm>
        </p:grpSpPr>
        <p:sp>
          <p:nvSpPr>
            <p:cNvPr id="36" name="TextBox 11">
              <a:extLst>
                <a:ext uri="{FF2B5EF4-FFF2-40B4-BE49-F238E27FC236}">
                  <a16:creationId xmlns:a16="http://schemas.microsoft.com/office/drawing/2014/main" id="{A5CA68F9-48C4-DEA5-3F3E-8EC9004C310F}"/>
                </a:ext>
              </a:extLst>
            </p:cNvPr>
            <p:cNvSpPr txBox="1"/>
            <p:nvPr/>
          </p:nvSpPr>
          <p:spPr>
            <a:xfrm>
              <a:off x="6294061" y="1229685"/>
              <a:ext cx="1460512" cy="276999"/>
            </a:xfrm>
            <a:prstGeom prst="rect">
              <a:avLst/>
            </a:prstGeom>
            <a:noFill/>
          </p:spPr>
          <p:txBody>
            <a:bodyPr wrap="square" lIns="0" rtlCol="0" anchor="b" anchorCtr="0">
              <a:spAutoFit/>
            </a:bodyPr>
            <a:lstStyle/>
            <a:p>
              <a:r>
                <a:rPr lang="en-US" sz="1200" b="1">
                  <a:solidFill>
                    <a:srgbClr val="525252"/>
                  </a:solidFill>
                  <a:ea typeface="League Spartan" charset="0"/>
                  <a:cs typeface="Poppins SemiBold" pitchFamily="2" charset="77"/>
                </a:rPr>
                <a:t>1987 - 1993</a:t>
              </a:r>
            </a:p>
          </p:txBody>
        </p:sp>
        <p:sp>
          <p:nvSpPr>
            <p:cNvPr id="37" name="Subtitle 2">
              <a:extLst>
                <a:ext uri="{FF2B5EF4-FFF2-40B4-BE49-F238E27FC236}">
                  <a16:creationId xmlns:a16="http://schemas.microsoft.com/office/drawing/2014/main" id="{518969DB-D7C7-28AE-7B04-D38FCECB96DB}"/>
                </a:ext>
              </a:extLst>
            </p:cNvPr>
            <p:cNvSpPr txBox="1">
              <a:spLocks/>
            </p:cNvSpPr>
            <p:nvPr/>
          </p:nvSpPr>
          <p:spPr>
            <a:xfrm>
              <a:off x="6289189" y="1511310"/>
              <a:ext cx="2864107" cy="1015663"/>
            </a:xfrm>
            <a:prstGeom prst="rect">
              <a:avLst/>
            </a:prstGeom>
          </p:spPr>
          <p:txBody>
            <a:bodyPr vert="horz" wrap="square" lIns="0" tIns="45720" rIns="91440" bIns="45720" rtlCol="0">
              <a:spAutoFit/>
            </a:bodyPr>
            <a:lstStyle>
              <a:defPPr>
                <a:defRPr lang="en-US"/>
              </a:defPPr>
              <a:lvl1pPr indent="0" algn="ctr" defTabSz="1087636">
                <a:lnSpc>
                  <a:spcPct val="100000"/>
                </a:lnSpc>
                <a:spcBef>
                  <a:spcPts val="0"/>
                </a:spcBef>
                <a:buFont typeface="Arial"/>
                <a:buNone/>
                <a:defRPr sz="1200">
                  <a:ea typeface="Lato Light" panose="020F0502020204030203" pitchFamily="34" charset="0"/>
                  <a:cs typeface="Mukta ExtraLight" panose="020B0000000000000000" pitchFamily="34" charset="77"/>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algn="l"/>
              <a:r>
                <a:rPr lang="en-US">
                  <a:solidFill>
                    <a:srgbClr val="525252"/>
                  </a:solidFill>
                </a:rPr>
                <a:t>Another winter due to the failure of AI systems. Technology was hard to build and run, making it overly expensive which made them fall out of flavor.</a:t>
              </a:r>
            </a:p>
            <a:p>
              <a:pPr algn="l"/>
              <a:endParaRPr lang="en-US">
                <a:solidFill>
                  <a:srgbClr val="525252"/>
                </a:solidFill>
              </a:endParaRPr>
            </a:p>
          </p:txBody>
        </p:sp>
        <p:pic>
          <p:nvPicPr>
            <p:cNvPr id="69" name="Graphic 68" descr="Snowflake outline">
              <a:extLst>
                <a:ext uri="{FF2B5EF4-FFF2-40B4-BE49-F238E27FC236}">
                  <a16:creationId xmlns:a16="http://schemas.microsoft.com/office/drawing/2014/main" id="{085210DF-7779-5D3C-C906-6454EC1DC9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27288" y="1169379"/>
              <a:ext cx="368642" cy="368642"/>
            </a:xfrm>
            <a:prstGeom prst="rect">
              <a:avLst/>
            </a:prstGeom>
          </p:spPr>
        </p:pic>
      </p:grpSp>
      <p:pic>
        <p:nvPicPr>
          <p:cNvPr id="6" name="Picture 5">
            <a:extLst>
              <a:ext uri="{FF2B5EF4-FFF2-40B4-BE49-F238E27FC236}">
                <a16:creationId xmlns:a16="http://schemas.microsoft.com/office/drawing/2014/main" id="{93445ED6-E1FD-7F82-6507-375134DAFF6F}"/>
              </a:ext>
            </a:extLst>
          </p:cNvPr>
          <p:cNvPicPr>
            <a:picLocks noChangeAspect="1"/>
          </p:cNvPicPr>
          <p:nvPr/>
        </p:nvPicPr>
        <p:blipFill>
          <a:blip r:embed="rId8"/>
          <a:stretch>
            <a:fillRect/>
          </a:stretch>
        </p:blipFill>
        <p:spPr>
          <a:xfrm>
            <a:off x="1185977" y="9067800"/>
            <a:ext cx="9010650" cy="5791200"/>
          </a:xfrm>
          <a:prstGeom prst="rect">
            <a:avLst/>
          </a:prstGeom>
        </p:spPr>
      </p:pic>
    </p:spTree>
    <p:extLst>
      <p:ext uri="{BB962C8B-B14F-4D97-AF65-F5344CB8AC3E}">
        <p14:creationId xmlns:p14="http://schemas.microsoft.com/office/powerpoint/2010/main" val="35032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0CBA-6E08-2CB1-C2F8-E11A8CD93475}"/>
              </a:ext>
            </a:extLst>
          </p:cNvPr>
          <p:cNvSpPr>
            <a:spLocks noGrp="1"/>
          </p:cNvSpPr>
          <p:nvPr>
            <p:ph type="title"/>
          </p:nvPr>
        </p:nvSpPr>
        <p:spPr>
          <a:xfrm>
            <a:off x="3648076" y="161385"/>
            <a:ext cx="8212999" cy="568034"/>
          </a:xfrm>
        </p:spPr>
        <p:txBody>
          <a:bodyPr>
            <a:noAutofit/>
          </a:bodyPr>
          <a:lstStyle/>
          <a:p>
            <a:r>
              <a:rPr lang="nl-NL" err="1"/>
              <a:t>Unleashing</a:t>
            </a:r>
            <a:r>
              <a:rPr lang="nl-NL"/>
              <a:t> </a:t>
            </a:r>
            <a:r>
              <a:rPr lang="nl-NL" err="1"/>
              <a:t>AI’s</a:t>
            </a:r>
            <a:r>
              <a:rPr lang="nl-NL"/>
              <a:t> </a:t>
            </a:r>
            <a:r>
              <a:rPr lang="nl-NL" err="1"/>
              <a:t>potential</a:t>
            </a:r>
            <a:r>
              <a:rPr lang="nl-NL"/>
              <a:t> in a </a:t>
            </a:r>
            <a:r>
              <a:rPr lang="nl-NL" err="1"/>
              <a:t>tech-driven</a:t>
            </a:r>
            <a:r>
              <a:rPr lang="nl-NL"/>
              <a:t> era: </a:t>
            </a:r>
            <a:r>
              <a:rPr lang="nl-NL" err="1"/>
              <a:t>why</a:t>
            </a:r>
            <a:r>
              <a:rPr lang="nl-NL"/>
              <a:t> </a:t>
            </a:r>
            <a:r>
              <a:rPr lang="nl-NL" err="1"/>
              <a:t>this</a:t>
            </a:r>
            <a:r>
              <a:rPr lang="nl-NL"/>
              <a:t> time is different</a:t>
            </a:r>
            <a:endParaRPr lang="en-GB"/>
          </a:p>
        </p:txBody>
      </p:sp>
      <p:sp>
        <p:nvSpPr>
          <p:cNvPr id="4" name="Slide Number Placeholder 3">
            <a:extLst>
              <a:ext uri="{FF2B5EF4-FFF2-40B4-BE49-F238E27FC236}">
                <a16:creationId xmlns:a16="http://schemas.microsoft.com/office/drawing/2014/main" id="{2C6D7ADB-2F36-916E-D555-035356BB8E83}"/>
              </a:ext>
            </a:extLst>
          </p:cNvPr>
          <p:cNvSpPr>
            <a:spLocks noGrp="1"/>
          </p:cNvSpPr>
          <p:nvPr>
            <p:ph type="sldNum" sz="quarter" idx="12"/>
          </p:nvPr>
        </p:nvSpPr>
        <p:spPr/>
        <p:txBody>
          <a:bodyPr/>
          <a:lstStyle/>
          <a:p>
            <a:fld id="{176DD4EC-FA55-45CE-8BB9-EF8129236C33}" type="slidenum">
              <a:rPr lang="en-NL" smtClean="0"/>
              <a:pPr/>
              <a:t>6</a:t>
            </a:fld>
            <a:endParaRPr lang="en-NL"/>
          </a:p>
        </p:txBody>
      </p:sp>
      <p:cxnSp>
        <p:nvCxnSpPr>
          <p:cNvPr id="28" name="Straight Connector 27">
            <a:extLst>
              <a:ext uri="{FF2B5EF4-FFF2-40B4-BE49-F238E27FC236}">
                <a16:creationId xmlns:a16="http://schemas.microsoft.com/office/drawing/2014/main" id="{778E0DE5-B211-ED1B-1CEB-5B4CFC83D5F8}"/>
              </a:ext>
            </a:extLst>
          </p:cNvPr>
          <p:cNvCxnSpPr/>
          <p:nvPr/>
        </p:nvCxnSpPr>
        <p:spPr>
          <a:xfrm>
            <a:off x="633943" y="3745993"/>
            <a:ext cx="10837333" cy="0"/>
          </a:xfrm>
          <a:prstGeom prst="line">
            <a:avLst/>
          </a:prstGeom>
          <a:ln w="9525">
            <a:solidFill>
              <a:srgbClr val="ADD8E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21ADA3-7F46-3814-0F11-1FD5F7BBB123}"/>
              </a:ext>
            </a:extLst>
          </p:cNvPr>
          <p:cNvCxnSpPr/>
          <p:nvPr/>
        </p:nvCxnSpPr>
        <p:spPr>
          <a:xfrm>
            <a:off x="6111876" y="4237060"/>
            <a:ext cx="0" cy="1481667"/>
          </a:xfrm>
          <a:prstGeom prst="line">
            <a:avLst/>
          </a:prstGeom>
          <a:ln w="9525">
            <a:solidFill>
              <a:srgbClr val="ADD8E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251F78-CCE4-C8E6-C5B4-7B8E82498C83}"/>
              </a:ext>
            </a:extLst>
          </p:cNvPr>
          <p:cNvCxnSpPr/>
          <p:nvPr/>
        </p:nvCxnSpPr>
        <p:spPr>
          <a:xfrm>
            <a:off x="6111876" y="1773259"/>
            <a:ext cx="0" cy="1481667"/>
          </a:xfrm>
          <a:prstGeom prst="line">
            <a:avLst/>
          </a:prstGeom>
          <a:ln w="9525">
            <a:solidFill>
              <a:srgbClr val="ADD8E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9D7751-2895-347E-199A-BC464DC07915}"/>
              </a:ext>
            </a:extLst>
          </p:cNvPr>
          <p:cNvSpPr txBox="1"/>
          <p:nvPr/>
        </p:nvSpPr>
        <p:spPr>
          <a:xfrm>
            <a:off x="6096000" y="4081539"/>
            <a:ext cx="5724525" cy="304800"/>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ADD8E6"/>
                </a:solidFill>
                <a:effectLst/>
                <a:uLnTx/>
                <a:uFillTx/>
                <a:ea typeface="+mn-ea"/>
                <a:cs typeface="+mn-cs"/>
              </a:rPr>
              <a:t>The Role of Connectivity</a:t>
            </a:r>
          </a:p>
        </p:txBody>
      </p:sp>
      <p:sp>
        <p:nvSpPr>
          <p:cNvPr id="32" name="TextBox 31">
            <a:extLst>
              <a:ext uri="{FF2B5EF4-FFF2-40B4-BE49-F238E27FC236}">
                <a16:creationId xmlns:a16="http://schemas.microsoft.com/office/drawing/2014/main" id="{4876D9C7-BC34-BCCB-160A-7751CBFA272A}"/>
              </a:ext>
            </a:extLst>
          </p:cNvPr>
          <p:cNvSpPr txBox="1"/>
          <p:nvPr/>
        </p:nvSpPr>
        <p:spPr>
          <a:xfrm>
            <a:off x="387351" y="4081539"/>
            <a:ext cx="5724525" cy="304800"/>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chemeClr val="accent1"/>
                </a:solidFill>
                <a:effectLst/>
                <a:uLnTx/>
                <a:uFillTx/>
                <a:ea typeface="+mn-ea"/>
                <a:cs typeface="+mn-cs"/>
              </a:rPr>
              <a:t>The Role of Faster Processors</a:t>
            </a:r>
          </a:p>
        </p:txBody>
      </p:sp>
      <p:sp>
        <p:nvSpPr>
          <p:cNvPr id="33" name="TextBox 32">
            <a:extLst>
              <a:ext uri="{FF2B5EF4-FFF2-40B4-BE49-F238E27FC236}">
                <a16:creationId xmlns:a16="http://schemas.microsoft.com/office/drawing/2014/main" id="{7D1BA1BF-8ADE-EA38-01CF-E5A39D495FD3}"/>
              </a:ext>
            </a:extLst>
          </p:cNvPr>
          <p:cNvSpPr txBox="1"/>
          <p:nvPr/>
        </p:nvSpPr>
        <p:spPr>
          <a:xfrm>
            <a:off x="6096000" y="1767608"/>
            <a:ext cx="5724525" cy="304800"/>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solidFill>
                  <a:srgbClr val="525252"/>
                </a:solidFill>
                <a:effectLst/>
                <a:uLnTx/>
                <a:uFillTx/>
                <a:ea typeface="+mn-ea"/>
                <a:cs typeface="+mn-cs"/>
              </a:rPr>
              <a:t>The Role of Cheap Storage</a:t>
            </a:r>
          </a:p>
        </p:txBody>
      </p:sp>
      <p:sp>
        <p:nvSpPr>
          <p:cNvPr id="34" name="TextBox 33">
            <a:extLst>
              <a:ext uri="{FF2B5EF4-FFF2-40B4-BE49-F238E27FC236}">
                <a16:creationId xmlns:a16="http://schemas.microsoft.com/office/drawing/2014/main" id="{BB683467-67B3-0A7B-4B2C-B3212B596641}"/>
              </a:ext>
            </a:extLst>
          </p:cNvPr>
          <p:cNvSpPr txBox="1"/>
          <p:nvPr/>
        </p:nvSpPr>
        <p:spPr>
          <a:xfrm>
            <a:off x="387351" y="1773259"/>
            <a:ext cx="5724525" cy="304800"/>
          </a:xfrm>
          <a:prstGeom prst="rect">
            <a:avLst/>
          </a:prstGeom>
          <a:noFill/>
        </p:spPr>
        <p:txBody>
          <a:bodyPr wrap="square" lIns="0" tIns="0" rIns="0" bIns="0" rtlCol="0">
            <a:noAutofit/>
          </a:bodyPr>
          <a:lstStyle/>
          <a:p>
            <a:pPr marL="0" marR="0" lvl="0" indent="0" algn="ctr" defTabSz="228600" rtl="0" eaLnBrk="1" fontAlgn="auto" latinLnBrk="0" hangingPunct="1">
              <a:lnSpc>
                <a:spcPct val="100000"/>
              </a:lnSpc>
              <a:spcBef>
                <a:spcPts val="0"/>
              </a:spcBef>
              <a:spcAft>
                <a:spcPts val="1200"/>
              </a:spcAft>
              <a:buClrTx/>
              <a:buSzTx/>
              <a:buFontTx/>
              <a:buNone/>
              <a:tabLst/>
              <a:defRPr/>
            </a:pPr>
            <a:r>
              <a:rPr kumimoji="0" lang="en-US" sz="1600" b="1" i="0" u="none" strike="noStrike" kern="1200" cap="none" spc="0" normalizeH="0" baseline="0" noProof="0">
                <a:ln>
                  <a:noFill/>
                </a:ln>
                <a:effectLst/>
                <a:uLnTx/>
                <a:uFillTx/>
                <a:ea typeface="+mn-ea"/>
                <a:cs typeface="+mn-cs"/>
              </a:rPr>
              <a:t>The Role of Big Data</a:t>
            </a:r>
          </a:p>
        </p:txBody>
      </p:sp>
      <p:sp>
        <p:nvSpPr>
          <p:cNvPr id="51" name="TextBox 50">
            <a:extLst>
              <a:ext uri="{FF2B5EF4-FFF2-40B4-BE49-F238E27FC236}">
                <a16:creationId xmlns:a16="http://schemas.microsoft.com/office/drawing/2014/main" id="{24150560-2D6A-EC59-E91D-9805F9787278}"/>
              </a:ext>
            </a:extLst>
          </p:cNvPr>
          <p:cNvSpPr txBox="1"/>
          <p:nvPr/>
        </p:nvSpPr>
        <p:spPr>
          <a:xfrm>
            <a:off x="1502227" y="2102820"/>
            <a:ext cx="4047673" cy="646331"/>
          </a:xfrm>
          <a:prstGeom prst="rect">
            <a:avLst/>
          </a:prstGeom>
          <a:noFill/>
        </p:spPr>
        <p:txBody>
          <a:bodyPr wrap="square" rtlCol="0">
            <a:spAutoFit/>
          </a:bodyPr>
          <a:lstStyle/>
          <a:p>
            <a:r>
              <a:rPr lang="en-US" sz="1200">
                <a:solidFill>
                  <a:srgbClr val="525252"/>
                </a:solidFill>
              </a:rPr>
              <a:t>The first driver of the AI explosion is the sheer volume of data that is now available. To train an AI system, organizations need enormous amounts of data.</a:t>
            </a:r>
          </a:p>
        </p:txBody>
      </p:sp>
      <p:sp>
        <p:nvSpPr>
          <p:cNvPr id="52" name="TextBox 51">
            <a:extLst>
              <a:ext uri="{FF2B5EF4-FFF2-40B4-BE49-F238E27FC236}">
                <a16:creationId xmlns:a16="http://schemas.microsoft.com/office/drawing/2014/main" id="{A347EB20-8311-C5D8-FFE4-72E33648922D}"/>
              </a:ext>
            </a:extLst>
          </p:cNvPr>
          <p:cNvSpPr txBox="1"/>
          <p:nvPr/>
        </p:nvSpPr>
        <p:spPr>
          <a:xfrm>
            <a:off x="7092361" y="2078059"/>
            <a:ext cx="3944981" cy="646331"/>
          </a:xfrm>
          <a:prstGeom prst="rect">
            <a:avLst/>
          </a:prstGeom>
          <a:noFill/>
        </p:spPr>
        <p:txBody>
          <a:bodyPr wrap="square" rtlCol="0">
            <a:spAutoFit/>
          </a:bodyPr>
          <a:lstStyle/>
          <a:p>
            <a:r>
              <a:rPr lang="en-US" sz="1200">
                <a:solidFill>
                  <a:srgbClr val="525252"/>
                </a:solidFill>
              </a:rPr>
              <a:t>This data must be stored somewhere. As the costs and the size of machines to store the data are decreasing, the interest in AI increases.</a:t>
            </a:r>
          </a:p>
        </p:txBody>
      </p:sp>
      <p:sp>
        <p:nvSpPr>
          <p:cNvPr id="53" name="TextBox 52">
            <a:extLst>
              <a:ext uri="{FF2B5EF4-FFF2-40B4-BE49-F238E27FC236}">
                <a16:creationId xmlns:a16="http://schemas.microsoft.com/office/drawing/2014/main" id="{0E10523C-E704-B407-A5E7-46B567D01CF5}"/>
              </a:ext>
            </a:extLst>
          </p:cNvPr>
          <p:cNvSpPr txBox="1"/>
          <p:nvPr/>
        </p:nvSpPr>
        <p:spPr>
          <a:xfrm>
            <a:off x="1502227" y="4406201"/>
            <a:ext cx="3944981" cy="646331"/>
          </a:xfrm>
          <a:prstGeom prst="rect">
            <a:avLst/>
          </a:prstGeom>
          <a:noFill/>
        </p:spPr>
        <p:txBody>
          <a:bodyPr wrap="square" rtlCol="0">
            <a:spAutoFit/>
          </a:bodyPr>
          <a:lstStyle/>
          <a:p>
            <a:r>
              <a:rPr lang="en-US" sz="1200">
                <a:solidFill>
                  <a:srgbClr val="525252"/>
                </a:solidFill>
              </a:rPr>
              <a:t>Faster processor speed is important, since training AI systems takes time. These processors allow for more complex problems to be solved.</a:t>
            </a:r>
          </a:p>
        </p:txBody>
      </p:sp>
      <p:sp>
        <p:nvSpPr>
          <p:cNvPr id="54" name="TextBox 53">
            <a:extLst>
              <a:ext uri="{FF2B5EF4-FFF2-40B4-BE49-F238E27FC236}">
                <a16:creationId xmlns:a16="http://schemas.microsoft.com/office/drawing/2014/main" id="{A56D2C59-8855-3FAE-81FD-B989F5BCDAB8}"/>
              </a:ext>
            </a:extLst>
          </p:cNvPr>
          <p:cNvSpPr txBox="1"/>
          <p:nvPr/>
        </p:nvSpPr>
        <p:spPr>
          <a:xfrm>
            <a:off x="7092361" y="4386339"/>
            <a:ext cx="3944981" cy="461665"/>
          </a:xfrm>
          <a:prstGeom prst="rect">
            <a:avLst/>
          </a:prstGeom>
          <a:noFill/>
        </p:spPr>
        <p:txBody>
          <a:bodyPr wrap="square" rtlCol="0">
            <a:spAutoFit/>
          </a:bodyPr>
          <a:lstStyle/>
          <a:p>
            <a:r>
              <a:rPr lang="en-US" sz="1200">
                <a:solidFill>
                  <a:srgbClr val="525252"/>
                </a:solidFill>
              </a:rPr>
              <a:t>Global networks have now become big enough to allow large amounts of data to be distributed (5G).</a:t>
            </a:r>
          </a:p>
        </p:txBody>
      </p:sp>
      <p:pic>
        <p:nvPicPr>
          <p:cNvPr id="64" name="Graphic 63" descr="Download from cloud with solid fill">
            <a:extLst>
              <a:ext uri="{FF2B5EF4-FFF2-40B4-BE49-F238E27FC236}">
                <a16:creationId xmlns:a16="http://schemas.microsoft.com/office/drawing/2014/main" id="{1E86A7BF-574F-E994-CCF6-A684FCB27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94597" y="2808338"/>
            <a:ext cx="914400" cy="914400"/>
          </a:xfrm>
          <a:prstGeom prst="rect">
            <a:avLst/>
          </a:prstGeom>
        </p:spPr>
      </p:pic>
      <p:pic>
        <p:nvPicPr>
          <p:cNvPr id="66" name="Graphic 65" descr="Processor with solid fill">
            <a:extLst>
              <a:ext uri="{FF2B5EF4-FFF2-40B4-BE49-F238E27FC236}">
                <a16:creationId xmlns:a16="http://schemas.microsoft.com/office/drawing/2014/main" id="{0F7C62DF-F22F-ED1E-E60A-06D9F991B2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3003" y="5096277"/>
            <a:ext cx="802554" cy="802554"/>
          </a:xfrm>
          <a:prstGeom prst="rect">
            <a:avLst/>
          </a:prstGeom>
        </p:spPr>
      </p:pic>
      <p:pic>
        <p:nvPicPr>
          <p:cNvPr id="70" name="Graphic 69" descr="Cycle with people with solid fill">
            <a:extLst>
              <a:ext uri="{FF2B5EF4-FFF2-40B4-BE49-F238E27FC236}">
                <a16:creationId xmlns:a16="http://schemas.microsoft.com/office/drawing/2014/main" id="{B1EE3156-4971-C834-B33A-633839ECCA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7330" y="4939937"/>
            <a:ext cx="901470" cy="901470"/>
          </a:xfrm>
          <a:prstGeom prst="rect">
            <a:avLst/>
          </a:prstGeom>
        </p:spPr>
      </p:pic>
      <p:pic>
        <p:nvPicPr>
          <p:cNvPr id="72" name="Graphic 71" descr="Bar chart with solid fill">
            <a:extLst>
              <a:ext uri="{FF2B5EF4-FFF2-40B4-BE49-F238E27FC236}">
                <a16:creationId xmlns:a16="http://schemas.microsoft.com/office/drawing/2014/main" id="{421976B0-FB34-95E7-5E03-9F18AEE216E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83003" y="2762054"/>
            <a:ext cx="825488" cy="825488"/>
          </a:xfrm>
          <a:prstGeom prst="rect">
            <a:avLst/>
          </a:prstGeom>
        </p:spPr>
      </p:pic>
    </p:spTree>
    <p:extLst>
      <p:ext uri="{BB962C8B-B14F-4D97-AF65-F5344CB8AC3E}">
        <p14:creationId xmlns:p14="http://schemas.microsoft.com/office/powerpoint/2010/main" val="258141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2186-8637-C6CF-4B7F-050215090634}"/>
              </a:ext>
            </a:extLst>
          </p:cNvPr>
          <p:cNvSpPr>
            <a:spLocks noGrp="1"/>
          </p:cNvSpPr>
          <p:nvPr>
            <p:ph type="title"/>
          </p:nvPr>
        </p:nvSpPr>
        <p:spPr>
          <a:xfrm>
            <a:off x="3648076" y="180782"/>
            <a:ext cx="8212999" cy="550261"/>
          </a:xfrm>
        </p:spPr>
        <p:txBody>
          <a:bodyPr>
            <a:noAutofit/>
          </a:bodyPr>
          <a:lstStyle/>
          <a:p>
            <a:r>
              <a:rPr lang="nl-NL" err="1">
                <a:ea typeface="Open Sans"/>
                <a:cs typeface="Open Sans"/>
              </a:rPr>
              <a:t>Breaking</a:t>
            </a:r>
            <a:r>
              <a:rPr lang="nl-NL">
                <a:ea typeface="Open Sans"/>
                <a:cs typeface="Open Sans"/>
              </a:rPr>
              <a:t> down </a:t>
            </a:r>
            <a:r>
              <a:rPr lang="nl-NL" err="1">
                <a:ea typeface="Open Sans"/>
                <a:cs typeface="Open Sans"/>
              </a:rPr>
              <a:t>barriers</a:t>
            </a:r>
            <a:r>
              <a:rPr lang="nl-NL">
                <a:ea typeface="Open Sans"/>
                <a:cs typeface="Open Sans"/>
              </a:rPr>
              <a:t> </a:t>
            </a:r>
            <a:r>
              <a:rPr lang="nl-NL" err="1">
                <a:ea typeface="Open Sans"/>
                <a:cs typeface="Open Sans"/>
              </a:rPr>
              <a:t>to</a:t>
            </a:r>
            <a:r>
              <a:rPr lang="nl-NL">
                <a:ea typeface="Open Sans"/>
                <a:cs typeface="Open Sans"/>
              </a:rPr>
              <a:t> AI adoption </a:t>
            </a:r>
            <a:r>
              <a:rPr lang="nl-NL" err="1">
                <a:ea typeface="Open Sans"/>
                <a:cs typeface="Open Sans"/>
              </a:rPr>
              <a:t>with</a:t>
            </a:r>
            <a:r>
              <a:rPr lang="nl-NL">
                <a:ea typeface="Open Sans"/>
                <a:cs typeface="Open Sans"/>
              </a:rPr>
              <a:t> </a:t>
            </a:r>
            <a:r>
              <a:rPr lang="nl-NL" err="1">
                <a:ea typeface="Open Sans"/>
                <a:cs typeface="Open Sans"/>
              </a:rPr>
              <a:t>the</a:t>
            </a:r>
            <a:r>
              <a:rPr lang="nl-NL">
                <a:ea typeface="Open Sans"/>
                <a:cs typeface="Open Sans"/>
              </a:rPr>
              <a:t> </a:t>
            </a:r>
            <a:r>
              <a:rPr lang="nl-NL" err="1">
                <a:ea typeface="Open Sans"/>
                <a:cs typeface="Open Sans"/>
              </a:rPr>
              <a:t>introduction</a:t>
            </a:r>
            <a:r>
              <a:rPr lang="nl-NL">
                <a:ea typeface="Open Sans"/>
                <a:cs typeface="Open Sans"/>
              </a:rPr>
              <a:t> of </a:t>
            </a:r>
            <a:r>
              <a:rPr lang="nl-NL" err="1">
                <a:ea typeface="Open Sans"/>
                <a:cs typeface="Open Sans"/>
              </a:rPr>
              <a:t>the</a:t>
            </a:r>
            <a:r>
              <a:rPr lang="nl-NL">
                <a:ea typeface="Open Sans"/>
                <a:cs typeface="Open Sans"/>
              </a:rPr>
              <a:t> EU AI Act</a:t>
            </a:r>
            <a:endParaRPr lang="en-GB"/>
          </a:p>
        </p:txBody>
      </p:sp>
      <p:sp>
        <p:nvSpPr>
          <p:cNvPr id="4" name="Slide Number Placeholder 3">
            <a:extLst>
              <a:ext uri="{FF2B5EF4-FFF2-40B4-BE49-F238E27FC236}">
                <a16:creationId xmlns:a16="http://schemas.microsoft.com/office/drawing/2014/main" id="{9A6573C7-7E83-FC91-02DF-2C2C2D9D4F36}"/>
              </a:ext>
            </a:extLst>
          </p:cNvPr>
          <p:cNvSpPr>
            <a:spLocks noGrp="1"/>
          </p:cNvSpPr>
          <p:nvPr>
            <p:ph type="sldNum" sz="quarter" idx="12"/>
          </p:nvPr>
        </p:nvSpPr>
        <p:spPr/>
        <p:txBody>
          <a:bodyPr/>
          <a:lstStyle/>
          <a:p>
            <a:fld id="{176DD4EC-FA55-45CE-8BB9-EF8129236C33}" type="slidenum">
              <a:rPr lang="en-NL" smtClean="0"/>
              <a:pPr/>
              <a:t>7</a:t>
            </a:fld>
            <a:endParaRPr lang="en-NL"/>
          </a:p>
        </p:txBody>
      </p:sp>
      <p:sp>
        <p:nvSpPr>
          <p:cNvPr id="5" name="Freeform 6">
            <a:extLst>
              <a:ext uri="{FF2B5EF4-FFF2-40B4-BE49-F238E27FC236}">
                <a16:creationId xmlns:a16="http://schemas.microsoft.com/office/drawing/2014/main" id="{1B32CA72-9377-23EF-9FCA-5D20D71C5C74}"/>
              </a:ext>
            </a:extLst>
          </p:cNvPr>
          <p:cNvSpPr>
            <a:spLocks/>
          </p:cNvSpPr>
          <p:nvPr/>
        </p:nvSpPr>
        <p:spPr bwMode="auto">
          <a:xfrm rot="10800000" flipH="1">
            <a:off x="288758" y="1352383"/>
            <a:ext cx="2132709" cy="1047191"/>
          </a:xfrm>
          <a:custGeom>
            <a:avLst/>
            <a:gdLst>
              <a:gd name="T0" fmla="*/ 2215516 w 702"/>
              <a:gd name="T1" fmla="*/ 545358 h 343"/>
              <a:gd name="T2" fmla="*/ 1934631 w 702"/>
              <a:gd name="T3" fmla="*/ 383653 h 343"/>
              <a:gd name="T4" fmla="*/ 1934631 w 702"/>
              <a:gd name="T5" fmla="*/ 152193 h 343"/>
              <a:gd name="T6" fmla="*/ 1783143 w 702"/>
              <a:gd name="T7" fmla="*/ 0 h 343"/>
              <a:gd name="T8" fmla="*/ 151488 w 702"/>
              <a:gd name="T9" fmla="*/ 0 h 343"/>
              <a:gd name="T10" fmla="*/ 0 w 702"/>
              <a:gd name="T11" fmla="*/ 152193 h 343"/>
              <a:gd name="T12" fmla="*/ 0 w 702"/>
              <a:gd name="T13" fmla="*/ 935353 h 343"/>
              <a:gd name="T14" fmla="*/ 151488 w 702"/>
              <a:gd name="T15" fmla="*/ 1087546 h 343"/>
              <a:gd name="T16" fmla="*/ 1783143 w 702"/>
              <a:gd name="T17" fmla="*/ 1087546 h 343"/>
              <a:gd name="T18" fmla="*/ 1934631 w 702"/>
              <a:gd name="T19" fmla="*/ 935353 h 343"/>
              <a:gd name="T20" fmla="*/ 1934631 w 702"/>
              <a:gd name="T21" fmla="*/ 703893 h 343"/>
              <a:gd name="T22" fmla="*/ 2215516 w 702"/>
              <a:gd name="T23" fmla="*/ 545358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2" h="343">
                <a:moveTo>
                  <a:pt x="702" y="172"/>
                </a:moveTo>
                <a:cubicBezTo>
                  <a:pt x="613" y="121"/>
                  <a:pt x="613" y="121"/>
                  <a:pt x="613" y="121"/>
                </a:cubicBezTo>
                <a:cubicBezTo>
                  <a:pt x="613" y="48"/>
                  <a:pt x="613" y="48"/>
                  <a:pt x="613" y="48"/>
                </a:cubicBezTo>
                <a:cubicBezTo>
                  <a:pt x="613" y="22"/>
                  <a:pt x="592" y="0"/>
                  <a:pt x="565" y="0"/>
                </a:cubicBezTo>
                <a:cubicBezTo>
                  <a:pt x="48" y="0"/>
                  <a:pt x="48" y="0"/>
                  <a:pt x="48" y="0"/>
                </a:cubicBezTo>
                <a:cubicBezTo>
                  <a:pt x="22" y="0"/>
                  <a:pt x="0" y="22"/>
                  <a:pt x="0" y="48"/>
                </a:cubicBezTo>
                <a:cubicBezTo>
                  <a:pt x="0" y="295"/>
                  <a:pt x="0" y="295"/>
                  <a:pt x="0" y="295"/>
                </a:cubicBezTo>
                <a:cubicBezTo>
                  <a:pt x="0" y="322"/>
                  <a:pt x="22" y="343"/>
                  <a:pt x="48" y="343"/>
                </a:cubicBezTo>
                <a:cubicBezTo>
                  <a:pt x="565" y="343"/>
                  <a:pt x="565" y="343"/>
                  <a:pt x="565" y="343"/>
                </a:cubicBezTo>
                <a:cubicBezTo>
                  <a:pt x="592" y="343"/>
                  <a:pt x="613" y="322"/>
                  <a:pt x="613" y="295"/>
                </a:cubicBezTo>
                <a:cubicBezTo>
                  <a:pt x="613" y="222"/>
                  <a:pt x="613" y="222"/>
                  <a:pt x="613" y="222"/>
                </a:cubicBezTo>
                <a:lnTo>
                  <a:pt x="702" y="1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3599" b="0" i="0" u="none" strike="noStrike" kern="1200" cap="none" spc="0" normalizeH="0" baseline="0" noProof="0">
              <a:ln>
                <a:noFill/>
              </a:ln>
              <a:solidFill>
                <a:srgbClr val="000000"/>
              </a:solidFill>
              <a:effectLst/>
              <a:uLnTx/>
              <a:uFillTx/>
              <a:ea typeface="+mn-ea"/>
              <a:cs typeface="+mn-cs"/>
            </a:endParaRPr>
          </a:p>
        </p:txBody>
      </p:sp>
      <p:sp>
        <p:nvSpPr>
          <p:cNvPr id="6" name="Freeform 6">
            <a:extLst>
              <a:ext uri="{FF2B5EF4-FFF2-40B4-BE49-F238E27FC236}">
                <a16:creationId xmlns:a16="http://schemas.microsoft.com/office/drawing/2014/main" id="{758F3B86-D56E-7440-EA7E-AAF618AF2439}"/>
              </a:ext>
            </a:extLst>
          </p:cNvPr>
          <p:cNvSpPr>
            <a:spLocks/>
          </p:cNvSpPr>
          <p:nvPr/>
        </p:nvSpPr>
        <p:spPr bwMode="auto">
          <a:xfrm rot="10800000" flipH="1">
            <a:off x="288757" y="2600299"/>
            <a:ext cx="2132709" cy="1047191"/>
          </a:xfrm>
          <a:custGeom>
            <a:avLst/>
            <a:gdLst>
              <a:gd name="T0" fmla="*/ 2215516 w 702"/>
              <a:gd name="T1" fmla="*/ 545358 h 343"/>
              <a:gd name="T2" fmla="*/ 1934631 w 702"/>
              <a:gd name="T3" fmla="*/ 383653 h 343"/>
              <a:gd name="T4" fmla="*/ 1934631 w 702"/>
              <a:gd name="T5" fmla="*/ 152193 h 343"/>
              <a:gd name="T6" fmla="*/ 1783143 w 702"/>
              <a:gd name="T7" fmla="*/ 0 h 343"/>
              <a:gd name="T8" fmla="*/ 151488 w 702"/>
              <a:gd name="T9" fmla="*/ 0 h 343"/>
              <a:gd name="T10" fmla="*/ 0 w 702"/>
              <a:gd name="T11" fmla="*/ 152193 h 343"/>
              <a:gd name="T12" fmla="*/ 0 w 702"/>
              <a:gd name="T13" fmla="*/ 935353 h 343"/>
              <a:gd name="T14" fmla="*/ 151488 w 702"/>
              <a:gd name="T15" fmla="*/ 1087546 h 343"/>
              <a:gd name="T16" fmla="*/ 1783143 w 702"/>
              <a:gd name="T17" fmla="*/ 1087546 h 343"/>
              <a:gd name="T18" fmla="*/ 1934631 w 702"/>
              <a:gd name="T19" fmla="*/ 935353 h 343"/>
              <a:gd name="T20" fmla="*/ 1934631 w 702"/>
              <a:gd name="T21" fmla="*/ 703893 h 343"/>
              <a:gd name="T22" fmla="*/ 2215516 w 702"/>
              <a:gd name="T23" fmla="*/ 545358 h 3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2" h="343">
                <a:moveTo>
                  <a:pt x="702" y="172"/>
                </a:moveTo>
                <a:cubicBezTo>
                  <a:pt x="613" y="121"/>
                  <a:pt x="613" y="121"/>
                  <a:pt x="613" y="121"/>
                </a:cubicBezTo>
                <a:cubicBezTo>
                  <a:pt x="613" y="48"/>
                  <a:pt x="613" y="48"/>
                  <a:pt x="613" y="48"/>
                </a:cubicBezTo>
                <a:cubicBezTo>
                  <a:pt x="613" y="22"/>
                  <a:pt x="592" y="0"/>
                  <a:pt x="565" y="0"/>
                </a:cubicBezTo>
                <a:cubicBezTo>
                  <a:pt x="48" y="0"/>
                  <a:pt x="48" y="0"/>
                  <a:pt x="48" y="0"/>
                </a:cubicBezTo>
                <a:cubicBezTo>
                  <a:pt x="22" y="0"/>
                  <a:pt x="0" y="22"/>
                  <a:pt x="0" y="48"/>
                </a:cubicBezTo>
                <a:cubicBezTo>
                  <a:pt x="0" y="295"/>
                  <a:pt x="0" y="295"/>
                  <a:pt x="0" y="295"/>
                </a:cubicBezTo>
                <a:cubicBezTo>
                  <a:pt x="0" y="322"/>
                  <a:pt x="22" y="343"/>
                  <a:pt x="48" y="343"/>
                </a:cubicBezTo>
                <a:cubicBezTo>
                  <a:pt x="565" y="343"/>
                  <a:pt x="565" y="343"/>
                  <a:pt x="565" y="343"/>
                </a:cubicBezTo>
                <a:cubicBezTo>
                  <a:pt x="592" y="343"/>
                  <a:pt x="613" y="322"/>
                  <a:pt x="613" y="295"/>
                </a:cubicBezTo>
                <a:cubicBezTo>
                  <a:pt x="613" y="222"/>
                  <a:pt x="613" y="222"/>
                  <a:pt x="613" y="222"/>
                </a:cubicBezTo>
                <a:lnTo>
                  <a:pt x="702" y="172"/>
                </a:lnTo>
                <a:close/>
              </a:path>
            </a:pathLst>
          </a:custGeom>
          <a:solidFill>
            <a:schemeClr val="tx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3599" b="0" i="0" u="none" strike="noStrike" kern="1200" cap="none" spc="0" normalizeH="0" baseline="0" noProof="0">
              <a:ln>
                <a:noFill/>
              </a:ln>
              <a:solidFill>
                <a:srgbClr val="000000"/>
              </a:solidFill>
              <a:effectLst/>
              <a:uLnTx/>
              <a:uFillTx/>
              <a:ea typeface="+mn-ea"/>
              <a:cs typeface="+mn-cs"/>
            </a:endParaRPr>
          </a:p>
        </p:txBody>
      </p:sp>
      <p:sp>
        <p:nvSpPr>
          <p:cNvPr id="7" name="Freeform 6">
            <a:extLst>
              <a:ext uri="{FF2B5EF4-FFF2-40B4-BE49-F238E27FC236}">
                <a16:creationId xmlns:a16="http://schemas.microsoft.com/office/drawing/2014/main" id="{76E63789-9E14-D000-A059-841A6469F5AE}"/>
              </a:ext>
            </a:extLst>
          </p:cNvPr>
          <p:cNvSpPr>
            <a:spLocks/>
          </p:cNvSpPr>
          <p:nvPr/>
        </p:nvSpPr>
        <p:spPr bwMode="auto">
          <a:xfrm rot="10800000" flipH="1">
            <a:off x="288758" y="3859384"/>
            <a:ext cx="2132709" cy="1046495"/>
          </a:xfrm>
          <a:custGeom>
            <a:avLst/>
            <a:gdLst>
              <a:gd name="T0" fmla="*/ 702 w 702"/>
              <a:gd name="T1" fmla="*/ 172 h 343"/>
              <a:gd name="T2" fmla="*/ 613 w 702"/>
              <a:gd name="T3" fmla="*/ 121 h 343"/>
              <a:gd name="T4" fmla="*/ 613 w 702"/>
              <a:gd name="T5" fmla="*/ 48 h 343"/>
              <a:gd name="T6" fmla="*/ 565 w 702"/>
              <a:gd name="T7" fmla="*/ 0 h 343"/>
              <a:gd name="T8" fmla="*/ 48 w 702"/>
              <a:gd name="T9" fmla="*/ 0 h 343"/>
              <a:gd name="T10" fmla="*/ 0 w 702"/>
              <a:gd name="T11" fmla="*/ 48 h 343"/>
              <a:gd name="T12" fmla="*/ 0 w 702"/>
              <a:gd name="T13" fmla="*/ 295 h 343"/>
              <a:gd name="T14" fmla="*/ 48 w 702"/>
              <a:gd name="T15" fmla="*/ 343 h 343"/>
              <a:gd name="T16" fmla="*/ 565 w 702"/>
              <a:gd name="T17" fmla="*/ 343 h 343"/>
              <a:gd name="T18" fmla="*/ 613 w 702"/>
              <a:gd name="T19" fmla="*/ 295 h 343"/>
              <a:gd name="T20" fmla="*/ 613 w 702"/>
              <a:gd name="T21" fmla="*/ 222 h 343"/>
              <a:gd name="T22" fmla="*/ 702 w 702"/>
              <a:gd name="T23" fmla="*/ 17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343">
                <a:moveTo>
                  <a:pt x="702" y="172"/>
                </a:moveTo>
                <a:cubicBezTo>
                  <a:pt x="613" y="121"/>
                  <a:pt x="613" y="121"/>
                  <a:pt x="613" y="121"/>
                </a:cubicBezTo>
                <a:cubicBezTo>
                  <a:pt x="613" y="48"/>
                  <a:pt x="613" y="48"/>
                  <a:pt x="613" y="48"/>
                </a:cubicBezTo>
                <a:cubicBezTo>
                  <a:pt x="613" y="22"/>
                  <a:pt x="592" y="0"/>
                  <a:pt x="565" y="0"/>
                </a:cubicBezTo>
                <a:cubicBezTo>
                  <a:pt x="48" y="0"/>
                  <a:pt x="48" y="0"/>
                  <a:pt x="48" y="0"/>
                </a:cubicBezTo>
                <a:cubicBezTo>
                  <a:pt x="22" y="0"/>
                  <a:pt x="0" y="22"/>
                  <a:pt x="0" y="48"/>
                </a:cubicBezTo>
                <a:cubicBezTo>
                  <a:pt x="0" y="295"/>
                  <a:pt x="0" y="295"/>
                  <a:pt x="0" y="295"/>
                </a:cubicBezTo>
                <a:cubicBezTo>
                  <a:pt x="0" y="322"/>
                  <a:pt x="22" y="343"/>
                  <a:pt x="48" y="343"/>
                </a:cubicBezTo>
                <a:cubicBezTo>
                  <a:pt x="565" y="343"/>
                  <a:pt x="565" y="343"/>
                  <a:pt x="565" y="343"/>
                </a:cubicBezTo>
                <a:cubicBezTo>
                  <a:pt x="592" y="343"/>
                  <a:pt x="613" y="322"/>
                  <a:pt x="613" y="295"/>
                </a:cubicBezTo>
                <a:cubicBezTo>
                  <a:pt x="613" y="222"/>
                  <a:pt x="613" y="222"/>
                  <a:pt x="613" y="222"/>
                </a:cubicBezTo>
                <a:lnTo>
                  <a:pt x="702" y="172"/>
                </a:ln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a:ln>
                <a:noFill/>
              </a:ln>
              <a:solidFill>
                <a:srgbClr val="000000"/>
              </a:solidFill>
              <a:effectLst/>
              <a:uLnTx/>
              <a:uFillTx/>
              <a:ea typeface="+mn-ea"/>
              <a:cs typeface="+mn-cs"/>
            </a:endParaRPr>
          </a:p>
        </p:txBody>
      </p:sp>
      <p:sp>
        <p:nvSpPr>
          <p:cNvPr id="8" name="Freeform 6">
            <a:extLst>
              <a:ext uri="{FF2B5EF4-FFF2-40B4-BE49-F238E27FC236}">
                <a16:creationId xmlns:a16="http://schemas.microsoft.com/office/drawing/2014/main" id="{7C0C3AE2-F574-85A5-78C9-750AFDF3F6E5}"/>
              </a:ext>
            </a:extLst>
          </p:cNvPr>
          <p:cNvSpPr>
            <a:spLocks/>
          </p:cNvSpPr>
          <p:nvPr/>
        </p:nvSpPr>
        <p:spPr bwMode="auto">
          <a:xfrm rot="10800000" flipH="1">
            <a:off x="288758" y="5093788"/>
            <a:ext cx="2132709" cy="1046495"/>
          </a:xfrm>
          <a:custGeom>
            <a:avLst/>
            <a:gdLst>
              <a:gd name="T0" fmla="*/ 702 w 702"/>
              <a:gd name="T1" fmla="*/ 172 h 343"/>
              <a:gd name="T2" fmla="*/ 613 w 702"/>
              <a:gd name="T3" fmla="*/ 121 h 343"/>
              <a:gd name="T4" fmla="*/ 613 w 702"/>
              <a:gd name="T5" fmla="*/ 48 h 343"/>
              <a:gd name="T6" fmla="*/ 565 w 702"/>
              <a:gd name="T7" fmla="*/ 0 h 343"/>
              <a:gd name="T8" fmla="*/ 48 w 702"/>
              <a:gd name="T9" fmla="*/ 0 h 343"/>
              <a:gd name="T10" fmla="*/ 0 w 702"/>
              <a:gd name="T11" fmla="*/ 48 h 343"/>
              <a:gd name="T12" fmla="*/ 0 w 702"/>
              <a:gd name="T13" fmla="*/ 295 h 343"/>
              <a:gd name="T14" fmla="*/ 48 w 702"/>
              <a:gd name="T15" fmla="*/ 343 h 343"/>
              <a:gd name="T16" fmla="*/ 565 w 702"/>
              <a:gd name="T17" fmla="*/ 343 h 343"/>
              <a:gd name="T18" fmla="*/ 613 w 702"/>
              <a:gd name="T19" fmla="*/ 295 h 343"/>
              <a:gd name="T20" fmla="*/ 613 w 702"/>
              <a:gd name="T21" fmla="*/ 222 h 343"/>
              <a:gd name="T22" fmla="*/ 702 w 702"/>
              <a:gd name="T23" fmla="*/ 17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343">
                <a:moveTo>
                  <a:pt x="702" y="172"/>
                </a:moveTo>
                <a:cubicBezTo>
                  <a:pt x="613" y="121"/>
                  <a:pt x="613" y="121"/>
                  <a:pt x="613" y="121"/>
                </a:cubicBezTo>
                <a:cubicBezTo>
                  <a:pt x="613" y="48"/>
                  <a:pt x="613" y="48"/>
                  <a:pt x="613" y="48"/>
                </a:cubicBezTo>
                <a:cubicBezTo>
                  <a:pt x="613" y="22"/>
                  <a:pt x="592" y="0"/>
                  <a:pt x="565" y="0"/>
                </a:cubicBezTo>
                <a:cubicBezTo>
                  <a:pt x="48" y="0"/>
                  <a:pt x="48" y="0"/>
                  <a:pt x="48" y="0"/>
                </a:cubicBezTo>
                <a:cubicBezTo>
                  <a:pt x="22" y="0"/>
                  <a:pt x="0" y="22"/>
                  <a:pt x="0" y="48"/>
                </a:cubicBezTo>
                <a:cubicBezTo>
                  <a:pt x="0" y="295"/>
                  <a:pt x="0" y="295"/>
                  <a:pt x="0" y="295"/>
                </a:cubicBezTo>
                <a:cubicBezTo>
                  <a:pt x="0" y="322"/>
                  <a:pt x="22" y="343"/>
                  <a:pt x="48" y="343"/>
                </a:cubicBezTo>
                <a:cubicBezTo>
                  <a:pt x="565" y="343"/>
                  <a:pt x="565" y="343"/>
                  <a:pt x="565" y="343"/>
                </a:cubicBezTo>
                <a:cubicBezTo>
                  <a:pt x="592" y="343"/>
                  <a:pt x="613" y="322"/>
                  <a:pt x="613" y="295"/>
                </a:cubicBezTo>
                <a:cubicBezTo>
                  <a:pt x="613" y="222"/>
                  <a:pt x="613" y="222"/>
                  <a:pt x="613" y="222"/>
                </a:cubicBezTo>
                <a:lnTo>
                  <a:pt x="702" y="172"/>
                </a:ln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3599" b="0" i="0" u="none" strike="noStrike" kern="1200" cap="none" spc="0" normalizeH="0" baseline="0" noProof="0">
              <a:ln>
                <a:noFill/>
              </a:ln>
              <a:solidFill>
                <a:srgbClr val="000000"/>
              </a:solidFill>
              <a:effectLst/>
              <a:uLnTx/>
              <a:uFillTx/>
              <a:ea typeface="+mn-ea"/>
              <a:cs typeface="+mn-cs"/>
            </a:endParaRPr>
          </a:p>
        </p:txBody>
      </p:sp>
      <p:grpSp>
        <p:nvGrpSpPr>
          <p:cNvPr id="21" name="Grupo 39">
            <a:extLst>
              <a:ext uri="{FF2B5EF4-FFF2-40B4-BE49-F238E27FC236}">
                <a16:creationId xmlns:a16="http://schemas.microsoft.com/office/drawing/2014/main" id="{2A871FF2-670C-03C4-8A1B-8C374E6CB51B}"/>
              </a:ext>
            </a:extLst>
          </p:cNvPr>
          <p:cNvGrpSpPr/>
          <p:nvPr/>
        </p:nvGrpSpPr>
        <p:grpSpPr>
          <a:xfrm>
            <a:off x="301457" y="2488498"/>
            <a:ext cx="11449050" cy="2508097"/>
            <a:chOff x="1561686" y="2666465"/>
            <a:chExt cx="7997658" cy="2508097"/>
          </a:xfrm>
        </p:grpSpPr>
        <p:cxnSp>
          <p:nvCxnSpPr>
            <p:cNvPr id="22" name="Straight Connector 35">
              <a:extLst>
                <a:ext uri="{FF2B5EF4-FFF2-40B4-BE49-F238E27FC236}">
                  <a16:creationId xmlns:a16="http://schemas.microsoft.com/office/drawing/2014/main" id="{7B242B9C-45A4-7DF2-999B-7E2B15693E80}"/>
                </a:ext>
              </a:extLst>
            </p:cNvPr>
            <p:cNvCxnSpPr/>
            <p:nvPr/>
          </p:nvCxnSpPr>
          <p:spPr>
            <a:xfrm>
              <a:off x="1561686" y="2666465"/>
              <a:ext cx="7997658" cy="0"/>
            </a:xfrm>
            <a:prstGeom prst="line">
              <a:avLst/>
            </a:prstGeom>
            <a:ln w="3175">
              <a:solidFill>
                <a:srgbClr val="BBBBBB"/>
              </a:solidFill>
            </a:ln>
          </p:spPr>
          <p:style>
            <a:lnRef idx="1">
              <a:schemeClr val="accent1"/>
            </a:lnRef>
            <a:fillRef idx="0">
              <a:schemeClr val="accent1"/>
            </a:fillRef>
            <a:effectRef idx="0">
              <a:schemeClr val="accent1"/>
            </a:effectRef>
            <a:fontRef idx="minor">
              <a:schemeClr val="tx1"/>
            </a:fontRef>
          </p:style>
        </p:cxnSp>
        <p:cxnSp>
          <p:nvCxnSpPr>
            <p:cNvPr id="23" name="Straight Connector 36">
              <a:extLst>
                <a:ext uri="{FF2B5EF4-FFF2-40B4-BE49-F238E27FC236}">
                  <a16:creationId xmlns:a16="http://schemas.microsoft.com/office/drawing/2014/main" id="{5FA08830-EDEC-81A5-1ACD-CF7A451DE6EB}"/>
                </a:ext>
              </a:extLst>
            </p:cNvPr>
            <p:cNvCxnSpPr/>
            <p:nvPr/>
          </p:nvCxnSpPr>
          <p:spPr>
            <a:xfrm>
              <a:off x="1561686" y="3912072"/>
              <a:ext cx="7997658" cy="0"/>
            </a:xfrm>
            <a:prstGeom prst="line">
              <a:avLst/>
            </a:prstGeom>
            <a:ln w="3175">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4" name="Straight Connector 37">
              <a:extLst>
                <a:ext uri="{FF2B5EF4-FFF2-40B4-BE49-F238E27FC236}">
                  <a16:creationId xmlns:a16="http://schemas.microsoft.com/office/drawing/2014/main" id="{62E599D2-4053-DD76-0221-BA61E1BFAD0C}"/>
                </a:ext>
              </a:extLst>
            </p:cNvPr>
            <p:cNvCxnSpPr/>
            <p:nvPr/>
          </p:nvCxnSpPr>
          <p:spPr>
            <a:xfrm>
              <a:off x="1561686" y="5174562"/>
              <a:ext cx="7997658" cy="0"/>
            </a:xfrm>
            <a:prstGeom prst="line">
              <a:avLst/>
            </a:prstGeom>
            <a:ln w="3175">
              <a:solidFill>
                <a:srgbClr val="ADD8E6"/>
              </a:solidFill>
            </a:ln>
          </p:spPr>
          <p:style>
            <a:lnRef idx="1">
              <a:schemeClr val="accent1"/>
            </a:lnRef>
            <a:fillRef idx="0">
              <a:schemeClr val="accent1"/>
            </a:fillRef>
            <a:effectRef idx="0">
              <a:schemeClr val="accent1"/>
            </a:effectRef>
            <a:fontRef idx="minor">
              <a:schemeClr val="tx1"/>
            </a:fontRef>
          </p:style>
        </p:cxnSp>
      </p:grpSp>
      <p:sp>
        <p:nvSpPr>
          <p:cNvPr id="25" name="Text Placeholder 6">
            <a:extLst>
              <a:ext uri="{FF2B5EF4-FFF2-40B4-BE49-F238E27FC236}">
                <a16:creationId xmlns:a16="http://schemas.microsoft.com/office/drawing/2014/main" id="{A7A81B3E-9C9A-66C0-A3F8-A04C1C8B1296}"/>
              </a:ext>
            </a:extLst>
          </p:cNvPr>
          <p:cNvSpPr txBox="1">
            <a:spLocks/>
          </p:cNvSpPr>
          <p:nvPr/>
        </p:nvSpPr>
        <p:spPr>
          <a:xfrm>
            <a:off x="2462282" y="5249554"/>
            <a:ext cx="8930199" cy="861822"/>
          </a:xfrm>
          <a:prstGeom prst="rect">
            <a:avLst/>
          </a:prstGeom>
          <a:solidFill>
            <a:schemeClr val="bg1"/>
          </a:solidFill>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25252"/>
                </a:solidFill>
                <a:effectLst/>
                <a:uLnTx/>
                <a:uFillTx/>
                <a:latin typeface="+mn-lt"/>
                <a:ea typeface="+mn-ea"/>
                <a:cs typeface="+mn-cs"/>
              </a:rPr>
              <a:t>Much of </a:t>
            </a:r>
            <a:r>
              <a:rPr kumimoji="0" lang="en-US" sz="1200" i="0" u="none" strike="noStrike" kern="1200" cap="none" spc="0" normalizeH="0" baseline="0" noProof="0">
                <a:ln>
                  <a:noFill/>
                </a:ln>
                <a:solidFill>
                  <a:srgbClr val="00AEEF"/>
                </a:solidFill>
                <a:effectLst/>
                <a:uLnTx/>
                <a:uFillTx/>
                <a:latin typeface="+mn-lt"/>
                <a:ea typeface="+mn-ea"/>
                <a:cs typeface="+mn-cs"/>
              </a:rPr>
              <a:t>what is performed by </a:t>
            </a:r>
            <a:r>
              <a:rPr lang="en-US" sz="1200">
                <a:solidFill>
                  <a:srgbClr val="00AEEF"/>
                </a:solidFill>
                <a:latin typeface="+mn-lt"/>
              </a:rPr>
              <a:t>AI systems is not visible for humans</a:t>
            </a:r>
            <a:r>
              <a:rPr lang="en-US" sz="1200" b="0">
                <a:solidFill>
                  <a:srgbClr val="525252"/>
                </a:solidFill>
                <a:latin typeface="+mn-lt"/>
              </a:rPr>
              <a:t>. The reason behind certain outcomes can remain unclear, posing difficulties for regulators who require transparent decision-making processes. AI systems need </a:t>
            </a:r>
            <a:r>
              <a:rPr lang="en-US" sz="1200" err="1">
                <a:solidFill>
                  <a:srgbClr val="00AEEF"/>
                </a:solidFill>
                <a:latin typeface="+mn-lt"/>
              </a:rPr>
              <a:t>explainability</a:t>
            </a:r>
            <a:r>
              <a:rPr lang="en-US" sz="1200" b="0">
                <a:solidFill>
                  <a:srgbClr val="525252"/>
                </a:solidFill>
                <a:latin typeface="+mn-lt"/>
              </a:rPr>
              <a:t> and transparency </a:t>
            </a:r>
            <a:r>
              <a:rPr kumimoji="0" lang="en-US" sz="1200" b="0" i="0" u="none" strike="noStrike" kern="1200" cap="none" spc="0" normalizeH="0" baseline="0" noProof="0">
                <a:ln>
                  <a:noFill/>
                </a:ln>
                <a:solidFill>
                  <a:srgbClr val="525252"/>
                </a:solidFill>
                <a:effectLst/>
                <a:uLnTx/>
                <a:uFillTx/>
                <a:latin typeface="+mn-lt"/>
                <a:ea typeface="+mn-ea"/>
                <a:cs typeface="+mn-cs"/>
              </a:rPr>
              <a:t>on decision-making, data use and ethical issues. </a:t>
            </a:r>
          </a:p>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a:solidFill>
                <a:srgbClr val="525252"/>
              </a:solidFill>
              <a:latin typeface="+mn-lt"/>
            </a:endParaRPr>
          </a:p>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i="0" u="none" strike="noStrike" kern="1200" cap="none" spc="0" normalizeH="0" baseline="0" noProof="0">
                <a:ln>
                  <a:noFill/>
                </a:ln>
                <a:solidFill>
                  <a:srgbClr val="00AEEF"/>
                </a:solidFill>
                <a:effectLst/>
                <a:uLnTx/>
                <a:uFillTx/>
                <a:latin typeface="+mn-lt"/>
                <a:ea typeface="+mn-ea"/>
                <a:cs typeface="+mn-cs"/>
              </a:rPr>
              <a:t>The European AI Act</a:t>
            </a:r>
            <a:r>
              <a:rPr kumimoji="0" lang="en-US" sz="1200" i="0" u="none" strike="noStrike" kern="1200" cap="none" spc="0" normalizeH="0" baseline="0" noProof="0">
                <a:ln>
                  <a:noFill/>
                </a:ln>
                <a:solidFill>
                  <a:srgbClr val="525252"/>
                </a:solidFill>
                <a:effectLst/>
                <a:uLnTx/>
                <a:uFillTx/>
                <a:latin typeface="+mn-lt"/>
                <a:ea typeface="+mn-ea"/>
                <a:cs typeface="+mn-cs"/>
              </a:rPr>
              <a:t> </a:t>
            </a:r>
            <a:r>
              <a:rPr kumimoji="0" lang="en-US" sz="1200" b="0" i="0" u="none" strike="noStrike" kern="1200" cap="none" spc="0" normalizeH="0" baseline="0" noProof="0">
                <a:ln>
                  <a:noFill/>
                </a:ln>
                <a:solidFill>
                  <a:srgbClr val="525252"/>
                </a:solidFill>
                <a:effectLst/>
                <a:uLnTx/>
                <a:uFillTx/>
                <a:latin typeface="+mn-lt"/>
                <a:ea typeface="+mn-ea"/>
                <a:cs typeface="+mn-cs"/>
              </a:rPr>
              <a:t>will try to tackle most of these barriers.</a:t>
            </a:r>
          </a:p>
        </p:txBody>
      </p:sp>
      <p:sp>
        <p:nvSpPr>
          <p:cNvPr id="26" name="Text Placeholder 6">
            <a:extLst>
              <a:ext uri="{FF2B5EF4-FFF2-40B4-BE49-F238E27FC236}">
                <a16:creationId xmlns:a16="http://schemas.microsoft.com/office/drawing/2014/main" id="{E528CB4B-79D5-31DA-9039-C856AA18F4AD}"/>
              </a:ext>
            </a:extLst>
          </p:cNvPr>
          <p:cNvSpPr txBox="1">
            <a:spLocks/>
          </p:cNvSpPr>
          <p:nvPr/>
        </p:nvSpPr>
        <p:spPr>
          <a:xfrm>
            <a:off x="2421466" y="4015973"/>
            <a:ext cx="8930199" cy="758981"/>
          </a:xfrm>
          <a:prstGeom prst="rect">
            <a:avLst/>
          </a:prstGeom>
          <a:solidFill>
            <a:schemeClr val="bg1"/>
          </a:solidFill>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25252"/>
                </a:solidFill>
                <a:effectLst/>
                <a:uLnTx/>
                <a:uFillTx/>
                <a:latin typeface="+mn-lt"/>
                <a:ea typeface="+mn-ea"/>
                <a:cs typeface="+mn-cs"/>
              </a:rPr>
              <a:t>The first two feed the third barrier: </a:t>
            </a:r>
            <a:r>
              <a:rPr kumimoji="0" lang="en-US" sz="1200" i="0" u="none" strike="noStrike" kern="1200" cap="none" spc="0" normalizeH="0" baseline="0" noProof="0">
                <a:ln>
                  <a:noFill/>
                </a:ln>
                <a:solidFill>
                  <a:srgbClr val="ADD8E6"/>
                </a:solidFill>
                <a:effectLst/>
                <a:uLnTx/>
                <a:uFillTx/>
                <a:latin typeface="+mn-lt"/>
                <a:ea typeface="+mn-ea"/>
                <a:cs typeface="+mn-cs"/>
              </a:rPr>
              <a:t>if people do not understand what it is, how can we expect any value to come from these solutions</a:t>
            </a:r>
            <a:r>
              <a:rPr kumimoji="0" lang="en-US" sz="1200" b="0" i="0" u="none" strike="noStrike" kern="1200" cap="none" spc="0" normalizeH="0" baseline="0" noProof="0">
                <a:ln>
                  <a:noFill/>
                </a:ln>
                <a:solidFill>
                  <a:srgbClr val="525252"/>
                </a:solidFill>
                <a:effectLst/>
                <a:uLnTx/>
                <a:uFillTx/>
                <a:latin typeface="+mn-lt"/>
                <a:ea typeface="+mn-ea"/>
                <a:cs typeface="+mn-cs"/>
              </a:rPr>
              <a:t>? It is a complex subject, where knowledge is needed</a:t>
            </a:r>
            <a:r>
              <a:rPr lang="en-US" sz="1200" b="0">
                <a:solidFill>
                  <a:srgbClr val="525252"/>
                </a:solidFill>
                <a:latin typeface="+mn-lt"/>
              </a:rPr>
              <a:t> in both the area of algorithms and on the interface of technology and business.</a:t>
            </a:r>
            <a:endParaRPr kumimoji="0" lang="en-US" sz="1200" b="0" i="0" u="none" strike="noStrike" kern="1200" cap="none" spc="0" normalizeH="0" baseline="0" noProof="0">
              <a:ln>
                <a:noFill/>
              </a:ln>
              <a:solidFill>
                <a:srgbClr val="525252"/>
              </a:solidFill>
              <a:effectLst/>
              <a:uLnTx/>
              <a:uFillTx/>
              <a:latin typeface="+mn-lt"/>
              <a:ea typeface="+mn-ea"/>
              <a:cs typeface="+mn-cs"/>
            </a:endParaRPr>
          </a:p>
        </p:txBody>
      </p:sp>
      <p:sp>
        <p:nvSpPr>
          <p:cNvPr id="27" name="Text Placeholder 6">
            <a:extLst>
              <a:ext uri="{FF2B5EF4-FFF2-40B4-BE49-F238E27FC236}">
                <a16:creationId xmlns:a16="http://schemas.microsoft.com/office/drawing/2014/main" id="{BBA41DEB-E9BA-DCBB-EBD5-4310544F8A42}"/>
              </a:ext>
            </a:extLst>
          </p:cNvPr>
          <p:cNvSpPr txBox="1">
            <a:spLocks/>
          </p:cNvSpPr>
          <p:nvPr/>
        </p:nvSpPr>
        <p:spPr>
          <a:xfrm>
            <a:off x="2421466" y="2735853"/>
            <a:ext cx="8930199" cy="758981"/>
          </a:xfrm>
          <a:prstGeom prst="rect">
            <a:avLst/>
          </a:prstGeom>
          <a:solidFill>
            <a:schemeClr val="bg1"/>
          </a:solidFill>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i="0" u="none" strike="noStrike" kern="1200" cap="none" spc="0" normalizeH="0" baseline="0" noProof="0">
                <a:ln>
                  <a:noFill/>
                </a:ln>
                <a:solidFill>
                  <a:srgbClr val="58595B"/>
                </a:solidFill>
                <a:effectLst/>
                <a:uLnTx/>
                <a:uFillTx/>
                <a:latin typeface="+mn-lt"/>
                <a:ea typeface="+mn-ea"/>
                <a:cs typeface="+mn-cs"/>
              </a:rPr>
              <a:t>Fear for the unknown </a:t>
            </a:r>
            <a:r>
              <a:rPr kumimoji="0" lang="en-US" sz="1200" b="0" i="0" u="none" strike="noStrike" kern="1200" cap="none" spc="0" normalizeH="0" baseline="0" noProof="0">
                <a:ln>
                  <a:noFill/>
                </a:ln>
                <a:solidFill>
                  <a:srgbClr val="525252"/>
                </a:solidFill>
                <a:effectLst/>
                <a:uLnTx/>
                <a:uFillTx/>
                <a:latin typeface="+mn-lt"/>
                <a:ea typeface="+mn-ea"/>
                <a:cs typeface="+mn-cs"/>
              </a:rPr>
              <a:t>is a completely natural reaction, and one of the oldest and strongest emotion of mankind. A lot is still </a:t>
            </a:r>
            <a:r>
              <a:rPr lang="en-US" sz="1200" b="0">
                <a:solidFill>
                  <a:srgbClr val="525252"/>
                </a:solidFill>
                <a:latin typeface="+mn-lt"/>
              </a:rPr>
              <a:t>unknown when it comes to the use of AI and its implications. </a:t>
            </a:r>
            <a:r>
              <a:rPr lang="en-US" sz="1200">
                <a:solidFill>
                  <a:srgbClr val="58595B"/>
                </a:solidFill>
                <a:latin typeface="+mn-lt"/>
              </a:rPr>
              <a:t>The fear of losing control </a:t>
            </a:r>
            <a:r>
              <a:rPr lang="en-US" sz="1200" b="0">
                <a:solidFill>
                  <a:srgbClr val="525252"/>
                </a:solidFill>
                <a:latin typeface="+mn-lt"/>
              </a:rPr>
              <a:t>and AI fundamentally changing the way we work is fueled by the hype.</a:t>
            </a:r>
            <a:endParaRPr kumimoji="0" lang="en-US" sz="1200" b="0" i="0" u="none" strike="noStrike" kern="1200" cap="none" spc="0" normalizeH="0" baseline="0" noProof="0">
              <a:ln>
                <a:noFill/>
              </a:ln>
              <a:solidFill>
                <a:srgbClr val="525252"/>
              </a:solidFill>
              <a:effectLst/>
              <a:uLnTx/>
              <a:uFillTx/>
              <a:latin typeface="+mn-lt"/>
              <a:ea typeface="+mn-ea"/>
              <a:cs typeface="+mn-cs"/>
            </a:endParaRPr>
          </a:p>
        </p:txBody>
      </p:sp>
      <p:sp>
        <p:nvSpPr>
          <p:cNvPr id="28" name="Text Placeholder 6">
            <a:extLst>
              <a:ext uri="{FF2B5EF4-FFF2-40B4-BE49-F238E27FC236}">
                <a16:creationId xmlns:a16="http://schemas.microsoft.com/office/drawing/2014/main" id="{61B1A2E7-DBEF-2230-B83D-476F0AEEA6C2}"/>
              </a:ext>
            </a:extLst>
          </p:cNvPr>
          <p:cNvSpPr txBox="1">
            <a:spLocks/>
          </p:cNvSpPr>
          <p:nvPr/>
        </p:nvSpPr>
        <p:spPr>
          <a:xfrm>
            <a:off x="2421466" y="1484545"/>
            <a:ext cx="8930199" cy="758981"/>
          </a:xfrm>
          <a:prstGeom prst="rect">
            <a:avLst/>
          </a:prstGeom>
          <a:solidFill>
            <a:schemeClr val="bg1"/>
          </a:solidFill>
          <a:effectLst/>
        </p:spPr>
        <p:txBody>
          <a:bodyPr lIns="108000" tIns="72000" rIns="72000" bIns="72000" anchor="ctr"/>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a:solidFill>
                  <a:srgbClr val="525252"/>
                </a:solidFill>
                <a:latin typeface="+mn-lt"/>
              </a:rPr>
              <a:t>There is an </a:t>
            </a:r>
            <a:r>
              <a:rPr lang="en-US" sz="1200">
                <a:solidFill>
                  <a:srgbClr val="BBBBBB"/>
                </a:solidFill>
                <a:latin typeface="+mn-lt"/>
              </a:rPr>
              <a:t>excessive amount of discussion and speculation surrounding the potential of AI</a:t>
            </a:r>
            <a:r>
              <a:rPr lang="en-US" sz="1200" b="0">
                <a:solidFill>
                  <a:srgbClr val="525252"/>
                </a:solidFill>
                <a:latin typeface="+mn-lt"/>
              </a:rPr>
              <a:t>, undermining its real capabilities. Machine learning algorithms can do a lot but are still driven by statistics and people; human like robots and self-driving cars are still far away – if they ever see the day of light at all.</a:t>
            </a:r>
            <a:endParaRPr kumimoji="0" lang="en-US" sz="1200" b="0" i="0" u="none" strike="noStrike" kern="1200" cap="none" spc="0" normalizeH="0" baseline="0" noProof="0">
              <a:ln>
                <a:noFill/>
              </a:ln>
              <a:solidFill>
                <a:srgbClr val="525252"/>
              </a:solidFill>
              <a:effectLst/>
              <a:uLnTx/>
              <a:uFillTx/>
              <a:latin typeface="+mn-lt"/>
              <a:ea typeface="+mn-ea"/>
              <a:cs typeface="+mn-cs"/>
            </a:endParaRPr>
          </a:p>
        </p:txBody>
      </p:sp>
      <p:sp>
        <p:nvSpPr>
          <p:cNvPr id="29" name="TextBox 27">
            <a:extLst>
              <a:ext uri="{FF2B5EF4-FFF2-40B4-BE49-F238E27FC236}">
                <a16:creationId xmlns:a16="http://schemas.microsoft.com/office/drawing/2014/main" id="{B4DD5550-37BF-BCD2-EA41-D246DC2F0972}"/>
              </a:ext>
            </a:extLst>
          </p:cNvPr>
          <p:cNvSpPr txBox="1"/>
          <p:nvPr/>
        </p:nvSpPr>
        <p:spPr>
          <a:xfrm>
            <a:off x="681618" y="3836876"/>
            <a:ext cx="1064843" cy="334646"/>
          </a:xfrm>
          <a:prstGeom prst="rect">
            <a:avLst/>
          </a:prstGeom>
          <a:noFill/>
        </p:spPr>
        <p:txBody>
          <a:bodyPr wrap="none" rtlCol="0" anchor="ctr">
            <a:spAutoFit/>
          </a:bodyPr>
          <a:lstStyle>
            <a:defPPr>
              <a:defRPr lang="en-NL"/>
            </a:defPPr>
            <a:lvl1pPr marR="0" lvl="0" indent="0" algn="ctr" fontAlgn="auto">
              <a:lnSpc>
                <a:spcPct val="100000"/>
              </a:lnSpc>
              <a:spcBef>
                <a:spcPts val="0"/>
              </a:spcBef>
              <a:spcAft>
                <a:spcPts val="0"/>
              </a:spcAft>
              <a:buClrTx/>
              <a:buSzTx/>
              <a:buFontTx/>
              <a:buNone/>
              <a:tabLst/>
              <a:defRPr kumimoji="0" sz="1200" b="1" i="0" u="none" strike="noStrike" cap="none" spc="100" normalizeH="0">
                <a:ln>
                  <a:noFill/>
                </a:ln>
                <a:solidFill>
                  <a:srgbClr val="FFFFFF"/>
                </a:solidFill>
                <a:effectLst/>
                <a:uLnTx/>
                <a:uFillTx/>
              </a:defRPr>
            </a:lvl1pPr>
          </a:lstStyle>
          <a:p>
            <a:r>
              <a:rPr lang="en-US"/>
              <a:t>Ignorance</a:t>
            </a:r>
          </a:p>
        </p:txBody>
      </p:sp>
      <p:sp>
        <p:nvSpPr>
          <p:cNvPr id="30" name="TextBox 27">
            <a:extLst>
              <a:ext uri="{FF2B5EF4-FFF2-40B4-BE49-F238E27FC236}">
                <a16:creationId xmlns:a16="http://schemas.microsoft.com/office/drawing/2014/main" id="{A85AD9BE-E47C-98E9-8BCC-657FB545D9A0}"/>
              </a:ext>
            </a:extLst>
          </p:cNvPr>
          <p:cNvSpPr txBox="1"/>
          <p:nvPr/>
        </p:nvSpPr>
        <p:spPr>
          <a:xfrm>
            <a:off x="549434" y="1384080"/>
            <a:ext cx="1329210"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noProof="0">
                <a:ln>
                  <a:noFill/>
                </a:ln>
                <a:solidFill>
                  <a:srgbClr val="FFFFFF"/>
                </a:solidFill>
                <a:effectLst/>
                <a:uLnTx/>
                <a:uFillTx/>
                <a:ea typeface="+mn-ea"/>
                <a:cs typeface="+mn-cs"/>
              </a:rPr>
              <a:t>Expectations</a:t>
            </a:r>
          </a:p>
        </p:txBody>
      </p:sp>
      <p:sp>
        <p:nvSpPr>
          <p:cNvPr id="31" name="TextBox 27">
            <a:extLst>
              <a:ext uri="{FF2B5EF4-FFF2-40B4-BE49-F238E27FC236}">
                <a16:creationId xmlns:a16="http://schemas.microsoft.com/office/drawing/2014/main" id="{2479FBC5-6819-B286-012E-A4F65ADDEC4F}"/>
              </a:ext>
            </a:extLst>
          </p:cNvPr>
          <p:cNvSpPr txBox="1"/>
          <p:nvPr/>
        </p:nvSpPr>
        <p:spPr>
          <a:xfrm>
            <a:off x="598326" y="5120921"/>
            <a:ext cx="1231426" cy="334646"/>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spc="100">
                <a:solidFill>
                  <a:srgbClr val="FFFFFF"/>
                </a:solidFill>
              </a:rPr>
              <a:t>Regulations</a:t>
            </a:r>
          </a:p>
        </p:txBody>
      </p:sp>
      <p:sp>
        <p:nvSpPr>
          <p:cNvPr id="32" name="TextBox 27">
            <a:extLst>
              <a:ext uri="{FF2B5EF4-FFF2-40B4-BE49-F238E27FC236}">
                <a16:creationId xmlns:a16="http://schemas.microsoft.com/office/drawing/2014/main" id="{9A42D4C2-8BF1-D2C1-D939-0C4C25F00C08}"/>
              </a:ext>
            </a:extLst>
          </p:cNvPr>
          <p:cNvSpPr txBox="1"/>
          <p:nvPr/>
        </p:nvSpPr>
        <p:spPr>
          <a:xfrm>
            <a:off x="926140" y="2610478"/>
            <a:ext cx="575799" cy="276999"/>
          </a:xfrm>
          <a:prstGeom prst="rect">
            <a:avLst/>
          </a:prstGeom>
          <a:noFill/>
        </p:spPr>
        <p:txBody>
          <a:bodyPr wrap="none" rtlCol="0" anchor="ctr">
            <a:spAutoFit/>
          </a:bodyPr>
          <a:lstStyle>
            <a:defPPr>
              <a:defRPr lang="en-NL"/>
            </a:defPPr>
            <a:lvl1pPr marR="0" lvl="0" indent="0" algn="ctr" fontAlgn="auto">
              <a:lnSpc>
                <a:spcPct val="100000"/>
              </a:lnSpc>
              <a:spcBef>
                <a:spcPts val="0"/>
              </a:spcBef>
              <a:spcAft>
                <a:spcPts val="0"/>
              </a:spcAft>
              <a:buClrTx/>
              <a:buSzTx/>
              <a:buFontTx/>
              <a:buNone/>
              <a:tabLst/>
              <a:defRPr kumimoji="0" sz="1200" b="1" i="0" u="none" strike="noStrike" cap="none" spc="100" normalizeH="0">
                <a:ln>
                  <a:noFill/>
                </a:ln>
                <a:solidFill>
                  <a:srgbClr val="FFFFFF"/>
                </a:solidFill>
                <a:effectLst/>
                <a:uLnTx/>
                <a:uFillTx/>
              </a:defRPr>
            </a:lvl1pPr>
          </a:lstStyle>
          <a:p>
            <a:r>
              <a:rPr lang="en-US"/>
              <a:t>Fear</a:t>
            </a:r>
          </a:p>
        </p:txBody>
      </p:sp>
      <p:pic>
        <p:nvPicPr>
          <p:cNvPr id="9" name="Picture 8">
            <a:extLst>
              <a:ext uri="{FF2B5EF4-FFF2-40B4-BE49-F238E27FC236}">
                <a16:creationId xmlns:a16="http://schemas.microsoft.com/office/drawing/2014/main" id="{495454B8-F3D9-64D3-964C-468F82D0506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88693" y="1669460"/>
            <a:ext cx="612000" cy="612000"/>
          </a:xfrm>
          <a:prstGeom prst="rect">
            <a:avLst/>
          </a:prstGeom>
        </p:spPr>
      </p:pic>
      <p:pic>
        <p:nvPicPr>
          <p:cNvPr id="10" name="Kép 8">
            <a:extLst>
              <a:ext uri="{FF2B5EF4-FFF2-40B4-BE49-F238E27FC236}">
                <a16:creationId xmlns:a16="http://schemas.microsoft.com/office/drawing/2014/main" id="{035BF31D-6DE9-1233-FF5D-07B53FB81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288" y="5425442"/>
            <a:ext cx="612000" cy="612000"/>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21E0705B-23BD-ECA7-D10A-71304FE565A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04991" y="2922140"/>
            <a:ext cx="612000" cy="612000"/>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2E009295-8294-95F0-E753-B73403025FE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72395" y="4211456"/>
            <a:ext cx="612000" cy="612000"/>
          </a:xfrm>
          <a:prstGeom prst="rect">
            <a:avLst/>
          </a:prstGeom>
        </p:spPr>
      </p:pic>
    </p:spTree>
    <p:extLst>
      <p:ext uri="{BB962C8B-B14F-4D97-AF65-F5344CB8AC3E}">
        <p14:creationId xmlns:p14="http://schemas.microsoft.com/office/powerpoint/2010/main" val="11482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C853-ED96-E429-6941-3503BDEE758A}"/>
              </a:ext>
            </a:extLst>
          </p:cNvPr>
          <p:cNvSpPr>
            <a:spLocks noGrp="1"/>
          </p:cNvSpPr>
          <p:nvPr>
            <p:ph type="title"/>
          </p:nvPr>
        </p:nvSpPr>
        <p:spPr/>
        <p:txBody>
          <a:bodyPr/>
          <a:lstStyle/>
          <a:p>
            <a:r>
              <a:rPr lang="en-US">
                <a:ea typeface="Open Sans"/>
                <a:cs typeface="Open Sans"/>
              </a:rPr>
              <a:t>The EU AI Act as a complementary force to existing legislation</a:t>
            </a:r>
            <a:endParaRPr lang="en-US"/>
          </a:p>
        </p:txBody>
      </p:sp>
      <p:sp>
        <p:nvSpPr>
          <p:cNvPr id="4" name="Slide Number Placeholder 3">
            <a:extLst>
              <a:ext uri="{FF2B5EF4-FFF2-40B4-BE49-F238E27FC236}">
                <a16:creationId xmlns:a16="http://schemas.microsoft.com/office/drawing/2014/main" id="{67022AD4-8F5D-C358-FAD8-718CEC5105BC}"/>
              </a:ext>
            </a:extLst>
          </p:cNvPr>
          <p:cNvSpPr>
            <a:spLocks noGrp="1"/>
          </p:cNvSpPr>
          <p:nvPr>
            <p:ph type="sldNum" sz="quarter" idx="12"/>
          </p:nvPr>
        </p:nvSpPr>
        <p:spPr/>
        <p:txBody>
          <a:bodyPr/>
          <a:lstStyle/>
          <a:p>
            <a:fld id="{176DD4EC-FA55-45CE-8BB9-EF8129236C33}" type="slidenum">
              <a:rPr lang="en-NL" smtClean="0"/>
              <a:pPr/>
              <a:t>8</a:t>
            </a:fld>
            <a:endParaRPr lang="en-NL"/>
          </a:p>
        </p:txBody>
      </p:sp>
      <p:sp>
        <p:nvSpPr>
          <p:cNvPr id="5" name="Subtitle 2">
            <a:extLst>
              <a:ext uri="{FF2B5EF4-FFF2-40B4-BE49-F238E27FC236}">
                <a16:creationId xmlns:a16="http://schemas.microsoft.com/office/drawing/2014/main" id="{9DC0115B-D028-0C8B-ECFB-A51335575D83}"/>
              </a:ext>
            </a:extLst>
          </p:cNvPr>
          <p:cNvSpPr txBox="1">
            <a:spLocks/>
          </p:cNvSpPr>
          <p:nvPr/>
        </p:nvSpPr>
        <p:spPr>
          <a:xfrm>
            <a:off x="6728070" y="1061759"/>
            <a:ext cx="3739404" cy="738664"/>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171450" indent="-171450" algn="l">
              <a:buFont typeface="Arial" panose="020B0604020202020204" pitchFamily="34" charset="0"/>
              <a:buChar char="•"/>
            </a:pPr>
            <a:r>
              <a:rPr lang="en-US">
                <a:solidFill>
                  <a:srgbClr val="525252"/>
                </a:solidFill>
                <a:latin typeface="+mn-lt"/>
              </a:rPr>
              <a:t>This is a legally binding document that sets out the </a:t>
            </a:r>
            <a:r>
              <a:rPr lang="en-US" b="1">
                <a:solidFill>
                  <a:srgbClr val="00AEEF"/>
                </a:solidFill>
                <a:latin typeface="+mn-lt"/>
              </a:rPr>
              <a:t>fundamental rights </a:t>
            </a:r>
            <a:r>
              <a:rPr lang="en-US">
                <a:solidFill>
                  <a:srgbClr val="525252"/>
                </a:solidFill>
                <a:latin typeface="+mn-lt"/>
              </a:rPr>
              <a:t>(civil, political, economic, social) protected in the EU. All states must comply when implementing services.</a:t>
            </a:r>
          </a:p>
        </p:txBody>
      </p:sp>
      <p:sp>
        <p:nvSpPr>
          <p:cNvPr id="6" name="Subtitle 2">
            <a:extLst>
              <a:ext uri="{FF2B5EF4-FFF2-40B4-BE49-F238E27FC236}">
                <a16:creationId xmlns:a16="http://schemas.microsoft.com/office/drawing/2014/main" id="{D614CEB4-B0D2-3E4A-570D-143058D7A812}"/>
              </a:ext>
            </a:extLst>
          </p:cNvPr>
          <p:cNvSpPr txBox="1">
            <a:spLocks/>
          </p:cNvSpPr>
          <p:nvPr/>
        </p:nvSpPr>
        <p:spPr>
          <a:xfrm>
            <a:off x="8785536" y="2388569"/>
            <a:ext cx="3382400" cy="1107996"/>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171450" indent="-171450" algn="l">
              <a:buFont typeface="Arial" panose="020B0604020202020204" pitchFamily="34" charset="0"/>
              <a:buChar char="•"/>
            </a:pPr>
            <a:r>
              <a:rPr lang="en-GB">
                <a:solidFill>
                  <a:srgbClr val="525252"/>
                </a:solidFill>
                <a:latin typeface="+mn-lt"/>
              </a:rPr>
              <a:t>A comprehensive </a:t>
            </a:r>
            <a:r>
              <a:rPr lang="en-GB" b="1">
                <a:solidFill>
                  <a:srgbClr val="ADD8E6"/>
                </a:solidFill>
                <a:latin typeface="+mn-lt"/>
              </a:rPr>
              <a:t>data protection regulation</a:t>
            </a:r>
            <a:r>
              <a:rPr lang="en-GB" b="1">
                <a:solidFill>
                  <a:srgbClr val="525252"/>
                </a:solidFill>
                <a:latin typeface="+mn-lt"/>
              </a:rPr>
              <a:t> </a:t>
            </a:r>
            <a:r>
              <a:rPr lang="en-GB">
                <a:solidFill>
                  <a:srgbClr val="525252"/>
                </a:solidFill>
                <a:latin typeface="+mn-lt"/>
              </a:rPr>
              <a:t>that applies to all EU member states. It establishes rules for the collection, processing, and storage of personal data, including provisions regarding consent, data subjects' rights, and data breaches.</a:t>
            </a:r>
            <a:endParaRPr lang="en-US">
              <a:solidFill>
                <a:srgbClr val="525252"/>
              </a:solidFill>
              <a:latin typeface="+mn-lt"/>
            </a:endParaRPr>
          </a:p>
        </p:txBody>
      </p:sp>
      <p:sp>
        <p:nvSpPr>
          <p:cNvPr id="7" name="Subtitle 2">
            <a:extLst>
              <a:ext uri="{FF2B5EF4-FFF2-40B4-BE49-F238E27FC236}">
                <a16:creationId xmlns:a16="http://schemas.microsoft.com/office/drawing/2014/main" id="{CCEA52A8-FF06-0EC4-5355-D146BDC79635}"/>
              </a:ext>
            </a:extLst>
          </p:cNvPr>
          <p:cNvSpPr txBox="1">
            <a:spLocks/>
          </p:cNvSpPr>
          <p:nvPr/>
        </p:nvSpPr>
        <p:spPr>
          <a:xfrm>
            <a:off x="8540322" y="5031833"/>
            <a:ext cx="3477578" cy="923330"/>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171450" indent="-171450" algn="l">
              <a:buFont typeface="Arial" panose="020B0604020202020204" pitchFamily="34" charset="0"/>
              <a:buChar char="•"/>
            </a:pPr>
            <a:r>
              <a:rPr lang="en-US">
                <a:solidFill>
                  <a:srgbClr val="525252"/>
                </a:solidFill>
                <a:latin typeface="+mn-lt"/>
              </a:rPr>
              <a:t>The NFL is designed to streamline the regulatory framework for product sectors (electronic goods and machinery mainly) to </a:t>
            </a:r>
            <a:r>
              <a:rPr lang="en-US" b="1">
                <a:solidFill>
                  <a:srgbClr val="525252"/>
                </a:solidFill>
                <a:latin typeface="+mn-lt"/>
              </a:rPr>
              <a:t>adapt to technological advancements </a:t>
            </a:r>
            <a:r>
              <a:rPr lang="en-US">
                <a:solidFill>
                  <a:srgbClr val="525252"/>
                </a:solidFill>
                <a:latin typeface="+mn-lt"/>
              </a:rPr>
              <a:t>and market developments.</a:t>
            </a:r>
          </a:p>
        </p:txBody>
      </p:sp>
      <p:sp>
        <p:nvSpPr>
          <p:cNvPr id="9" name="Subtitle 2">
            <a:extLst>
              <a:ext uri="{FF2B5EF4-FFF2-40B4-BE49-F238E27FC236}">
                <a16:creationId xmlns:a16="http://schemas.microsoft.com/office/drawing/2014/main" id="{EB09C28E-956C-D1C8-F3C9-A7E45599636A}"/>
              </a:ext>
            </a:extLst>
          </p:cNvPr>
          <p:cNvSpPr txBox="1">
            <a:spLocks/>
          </p:cNvSpPr>
          <p:nvPr/>
        </p:nvSpPr>
        <p:spPr>
          <a:xfrm>
            <a:off x="110903" y="2480902"/>
            <a:ext cx="3336229" cy="923330"/>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171450" indent="-171450" algn="l">
              <a:buFont typeface="Arial" panose="020B0604020202020204" pitchFamily="34" charset="0"/>
              <a:buChar char="•"/>
            </a:pPr>
            <a:r>
              <a:rPr lang="en-GB">
                <a:solidFill>
                  <a:srgbClr val="525252"/>
                </a:solidFill>
                <a:latin typeface="+mn-lt"/>
              </a:rPr>
              <a:t>Complements the GDPR by focusing specifically on the </a:t>
            </a:r>
            <a:r>
              <a:rPr lang="en-GB" b="1">
                <a:solidFill>
                  <a:srgbClr val="525252"/>
                </a:solidFill>
                <a:latin typeface="+mn-lt"/>
              </a:rPr>
              <a:t>protection of privacy and confidentiality</a:t>
            </a:r>
            <a:r>
              <a:rPr lang="en-GB">
                <a:solidFill>
                  <a:srgbClr val="525252"/>
                </a:solidFill>
                <a:latin typeface="+mn-lt"/>
              </a:rPr>
              <a:t> in electronic communications such as cookies, direct marketing, and the processing of metadata.</a:t>
            </a:r>
            <a:endParaRPr lang="en-US">
              <a:solidFill>
                <a:srgbClr val="525252"/>
              </a:solidFill>
              <a:latin typeface="+mn-lt"/>
            </a:endParaRPr>
          </a:p>
        </p:txBody>
      </p:sp>
      <p:sp>
        <p:nvSpPr>
          <p:cNvPr id="10" name="Subtitle 2">
            <a:extLst>
              <a:ext uri="{FF2B5EF4-FFF2-40B4-BE49-F238E27FC236}">
                <a16:creationId xmlns:a16="http://schemas.microsoft.com/office/drawing/2014/main" id="{0DECEAC9-4BA7-415C-47ED-9C3312C24EBB}"/>
              </a:ext>
            </a:extLst>
          </p:cNvPr>
          <p:cNvSpPr txBox="1">
            <a:spLocks/>
          </p:cNvSpPr>
          <p:nvPr/>
        </p:nvSpPr>
        <p:spPr>
          <a:xfrm>
            <a:off x="92351" y="5025658"/>
            <a:ext cx="3555724" cy="923330"/>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171450" indent="-171450" algn="l">
              <a:buFont typeface="Arial" panose="020B0604020202020204" pitchFamily="34" charset="0"/>
              <a:buChar char="•"/>
            </a:pPr>
            <a:r>
              <a:rPr lang="en-GB">
                <a:solidFill>
                  <a:srgbClr val="525252"/>
                </a:solidFill>
                <a:latin typeface="+mn-lt"/>
              </a:rPr>
              <a:t>The LED sets out specific requirements and safeguards for </a:t>
            </a:r>
            <a:r>
              <a:rPr lang="en-GB" b="1">
                <a:solidFill>
                  <a:srgbClr val="BBBBBB"/>
                </a:solidFill>
                <a:latin typeface="+mn-lt"/>
              </a:rPr>
              <a:t>the processing of personal data in the law enforcement context</a:t>
            </a:r>
            <a:r>
              <a:rPr lang="en-GB">
                <a:solidFill>
                  <a:srgbClr val="525252"/>
                </a:solidFill>
                <a:latin typeface="+mn-lt"/>
              </a:rPr>
              <a:t>, ensuring that individuals' rights and freedoms are protected</a:t>
            </a:r>
            <a:endParaRPr lang="en-US">
              <a:solidFill>
                <a:srgbClr val="525252"/>
              </a:solidFill>
              <a:latin typeface="+mn-lt"/>
            </a:endParaRPr>
          </a:p>
        </p:txBody>
      </p:sp>
      <p:grpSp>
        <p:nvGrpSpPr>
          <p:cNvPr id="11" name="Grupo 5130">
            <a:extLst>
              <a:ext uri="{FF2B5EF4-FFF2-40B4-BE49-F238E27FC236}">
                <a16:creationId xmlns:a16="http://schemas.microsoft.com/office/drawing/2014/main" id="{71278E12-172B-2CA5-6626-0B27494E3474}"/>
              </a:ext>
            </a:extLst>
          </p:cNvPr>
          <p:cNvGrpSpPr/>
          <p:nvPr/>
        </p:nvGrpSpPr>
        <p:grpSpPr>
          <a:xfrm>
            <a:off x="3494157" y="1481366"/>
            <a:ext cx="5221882" cy="4887995"/>
            <a:chOff x="3523480" y="1159517"/>
            <a:chExt cx="5247413" cy="4887995"/>
          </a:xfrm>
        </p:grpSpPr>
        <p:sp>
          <p:nvSpPr>
            <p:cNvPr id="12" name="Elipse 5128">
              <a:extLst>
                <a:ext uri="{FF2B5EF4-FFF2-40B4-BE49-F238E27FC236}">
                  <a16:creationId xmlns:a16="http://schemas.microsoft.com/office/drawing/2014/main" id="{F2204CAA-16C6-05AD-7181-1F786CB8D48E}"/>
                </a:ext>
              </a:extLst>
            </p:cNvPr>
            <p:cNvSpPr/>
            <p:nvPr/>
          </p:nvSpPr>
          <p:spPr>
            <a:xfrm>
              <a:off x="4206430" y="1976784"/>
              <a:ext cx="3875984" cy="3875980"/>
            </a:xfrm>
            <a:prstGeom prst="ellipse">
              <a:avLst/>
            </a:prstGeom>
            <a:noFill/>
            <a:ln w="28575">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rgbClr val="525252"/>
                </a:solidFill>
              </a:endParaRPr>
            </a:p>
          </p:txBody>
        </p:sp>
        <p:sp>
          <p:nvSpPr>
            <p:cNvPr id="13" name="Elipse 7">
              <a:extLst>
                <a:ext uri="{FF2B5EF4-FFF2-40B4-BE49-F238E27FC236}">
                  <a16:creationId xmlns:a16="http://schemas.microsoft.com/office/drawing/2014/main" id="{3E74E85B-09E4-9B9A-7C0C-788FE109105A}"/>
                </a:ext>
              </a:extLst>
            </p:cNvPr>
            <p:cNvSpPr/>
            <p:nvPr/>
          </p:nvSpPr>
          <p:spPr>
            <a:xfrm>
              <a:off x="4823846" y="2594201"/>
              <a:ext cx="2641152" cy="264114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err="1">
                <a:solidFill>
                  <a:srgbClr val="525252"/>
                </a:solidFill>
              </a:endParaRPr>
            </a:p>
          </p:txBody>
        </p:sp>
        <p:sp>
          <p:nvSpPr>
            <p:cNvPr id="14" name="Elipse 14">
              <a:extLst>
                <a:ext uri="{FF2B5EF4-FFF2-40B4-BE49-F238E27FC236}">
                  <a16:creationId xmlns:a16="http://schemas.microsoft.com/office/drawing/2014/main" id="{50E2C3D3-B49A-7210-323C-D689C486384D}"/>
                </a:ext>
              </a:extLst>
            </p:cNvPr>
            <p:cNvSpPr/>
            <p:nvPr/>
          </p:nvSpPr>
          <p:spPr>
            <a:xfrm>
              <a:off x="5404557" y="1159517"/>
              <a:ext cx="1376959" cy="1343703"/>
            </a:xfrm>
            <a:prstGeom prst="ellipse">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a:solidFill>
                    <a:schemeClr val="bg1"/>
                  </a:solidFill>
                </a:rPr>
                <a:t>EU Charter of Fundamental Rights</a:t>
              </a:r>
            </a:p>
          </p:txBody>
        </p:sp>
        <p:sp>
          <p:nvSpPr>
            <p:cNvPr id="22" name="Subtitle 2">
              <a:extLst>
                <a:ext uri="{FF2B5EF4-FFF2-40B4-BE49-F238E27FC236}">
                  <a16:creationId xmlns:a16="http://schemas.microsoft.com/office/drawing/2014/main" id="{BF6E7D60-59FF-E83D-D22F-E10904A4CE4A}"/>
                </a:ext>
              </a:extLst>
            </p:cNvPr>
            <p:cNvSpPr txBox="1">
              <a:spLocks/>
            </p:cNvSpPr>
            <p:nvPr/>
          </p:nvSpPr>
          <p:spPr>
            <a:xfrm>
              <a:off x="5452154" y="3262755"/>
              <a:ext cx="1390065" cy="1661993"/>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a:solidFill>
                    <a:srgbClr val="525252"/>
                  </a:solidFill>
                  <a:latin typeface="+mn-lt"/>
                </a:rPr>
                <a:t>The Artificial Intelligence Act will be consistent with and </a:t>
              </a:r>
              <a:r>
                <a:rPr lang="en-US" b="1">
                  <a:solidFill>
                    <a:srgbClr val="525252"/>
                  </a:solidFill>
                  <a:latin typeface="+mn-lt"/>
                </a:rPr>
                <a:t>complement</a:t>
              </a:r>
              <a:r>
                <a:rPr lang="en-US">
                  <a:solidFill>
                    <a:srgbClr val="525252"/>
                  </a:solidFill>
                  <a:latin typeface="+mn-lt"/>
                </a:rPr>
                <a:t> on current legislation. The aim is to </a:t>
              </a:r>
              <a:r>
                <a:rPr lang="en-US" b="1">
                  <a:solidFill>
                    <a:srgbClr val="525252"/>
                  </a:solidFill>
                  <a:latin typeface="+mn-lt"/>
                </a:rPr>
                <a:t>prevent duplication</a:t>
              </a:r>
              <a:r>
                <a:rPr lang="en-US">
                  <a:solidFill>
                    <a:srgbClr val="525252"/>
                  </a:solidFill>
                  <a:latin typeface="+mn-lt"/>
                </a:rPr>
                <a:t> and minimize burdens.</a:t>
              </a:r>
            </a:p>
          </p:txBody>
        </p:sp>
        <p:sp>
          <p:nvSpPr>
            <p:cNvPr id="23" name="Subtitle 2">
              <a:extLst>
                <a:ext uri="{FF2B5EF4-FFF2-40B4-BE49-F238E27FC236}">
                  <a16:creationId xmlns:a16="http://schemas.microsoft.com/office/drawing/2014/main" id="{BF4D25DE-9D86-4148-8C16-AD71B7C7BE7A}"/>
                </a:ext>
              </a:extLst>
            </p:cNvPr>
            <p:cNvSpPr txBox="1">
              <a:spLocks/>
            </p:cNvSpPr>
            <p:nvPr/>
          </p:nvSpPr>
          <p:spPr>
            <a:xfrm>
              <a:off x="5499018" y="2987108"/>
              <a:ext cx="1274189" cy="184666"/>
            </a:xfrm>
            <a:prstGeom prst="rect">
              <a:avLst/>
            </a:prstGeom>
            <a:noFill/>
          </p:spPr>
          <p:txBody>
            <a:bodyPr wrap="square" lIns="0" tIns="0" rIns="0" bIns="0" rtlCol="0" anchor="ctr">
              <a:sp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b="1">
                  <a:solidFill>
                    <a:srgbClr val="525252"/>
                  </a:solidFill>
                  <a:latin typeface="+mn-lt"/>
                </a:rPr>
                <a:t>European AI Act</a:t>
              </a:r>
            </a:p>
          </p:txBody>
        </p:sp>
        <p:sp>
          <p:nvSpPr>
            <p:cNvPr id="28" name="Elipse 14">
              <a:extLst>
                <a:ext uri="{FF2B5EF4-FFF2-40B4-BE49-F238E27FC236}">
                  <a16:creationId xmlns:a16="http://schemas.microsoft.com/office/drawing/2014/main" id="{612E0E2A-D3C4-984D-4A9C-B56EF02863C8}"/>
                </a:ext>
              </a:extLst>
            </p:cNvPr>
            <p:cNvSpPr/>
            <p:nvPr/>
          </p:nvSpPr>
          <p:spPr>
            <a:xfrm>
              <a:off x="7393934" y="2276776"/>
              <a:ext cx="1376959" cy="1343703"/>
            </a:xfrm>
            <a:prstGeom prst="ellipse">
              <a:avLst/>
            </a:prstGeom>
            <a:solidFill>
              <a:srgbClr val="ADD8E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a:solidFill>
                    <a:schemeClr val="bg1"/>
                  </a:solidFill>
                </a:rPr>
                <a:t>General Data Protection Regulation (GDPR)</a:t>
              </a:r>
            </a:p>
          </p:txBody>
        </p:sp>
        <p:sp>
          <p:nvSpPr>
            <p:cNvPr id="29" name="Elipse 14">
              <a:extLst>
                <a:ext uri="{FF2B5EF4-FFF2-40B4-BE49-F238E27FC236}">
                  <a16:creationId xmlns:a16="http://schemas.microsoft.com/office/drawing/2014/main" id="{BCC07A6C-06FB-9E28-F153-5B2508F641EC}"/>
                </a:ext>
              </a:extLst>
            </p:cNvPr>
            <p:cNvSpPr/>
            <p:nvPr/>
          </p:nvSpPr>
          <p:spPr>
            <a:xfrm>
              <a:off x="3523480" y="2275972"/>
              <a:ext cx="1376959" cy="13437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err="1">
                  <a:solidFill>
                    <a:schemeClr val="bg1"/>
                  </a:solidFill>
                </a:rPr>
                <a:t>ePrivacy</a:t>
              </a:r>
              <a:r>
                <a:rPr lang="en-US" sz="1100" b="1">
                  <a:solidFill>
                    <a:schemeClr val="bg1"/>
                  </a:solidFill>
                </a:rPr>
                <a:t> Directive</a:t>
              </a:r>
            </a:p>
          </p:txBody>
        </p:sp>
        <p:sp>
          <p:nvSpPr>
            <p:cNvPr id="30" name="Elipse 14">
              <a:extLst>
                <a:ext uri="{FF2B5EF4-FFF2-40B4-BE49-F238E27FC236}">
                  <a16:creationId xmlns:a16="http://schemas.microsoft.com/office/drawing/2014/main" id="{74C6B085-0B57-D6B5-8C70-363E486F470C}"/>
                </a:ext>
              </a:extLst>
            </p:cNvPr>
            <p:cNvSpPr/>
            <p:nvPr/>
          </p:nvSpPr>
          <p:spPr>
            <a:xfrm>
              <a:off x="7047166" y="4703809"/>
              <a:ext cx="1376959" cy="13437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a:solidFill>
                    <a:schemeClr val="bg1"/>
                  </a:solidFill>
                </a:rPr>
                <a:t>New Legislative Framework (NLF)</a:t>
              </a:r>
            </a:p>
          </p:txBody>
        </p:sp>
        <p:sp>
          <p:nvSpPr>
            <p:cNvPr id="31" name="Elipse 14">
              <a:extLst>
                <a:ext uri="{FF2B5EF4-FFF2-40B4-BE49-F238E27FC236}">
                  <a16:creationId xmlns:a16="http://schemas.microsoft.com/office/drawing/2014/main" id="{06F749D7-2A23-69E5-A58A-FC0888BC367B}"/>
                </a:ext>
              </a:extLst>
            </p:cNvPr>
            <p:cNvSpPr/>
            <p:nvPr/>
          </p:nvSpPr>
          <p:spPr>
            <a:xfrm>
              <a:off x="3888942" y="4703809"/>
              <a:ext cx="1376959" cy="1343703"/>
            </a:xfrm>
            <a:prstGeom prst="ellipse">
              <a:avLst/>
            </a:prstGeom>
            <a:solidFill>
              <a:srgbClr val="BBBB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b="1">
                  <a:solidFill>
                    <a:schemeClr val="bg1"/>
                  </a:solidFill>
                </a:rPr>
                <a:t>Law Enforcement Directive (LED)</a:t>
              </a:r>
            </a:p>
          </p:txBody>
        </p:sp>
      </p:grpSp>
    </p:spTree>
    <p:extLst>
      <p:ext uri="{BB962C8B-B14F-4D97-AF65-F5344CB8AC3E}">
        <p14:creationId xmlns:p14="http://schemas.microsoft.com/office/powerpoint/2010/main" val="352663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C853-ED96-E429-6941-3503BDEE758A}"/>
              </a:ext>
            </a:extLst>
          </p:cNvPr>
          <p:cNvSpPr>
            <a:spLocks noGrp="1"/>
          </p:cNvSpPr>
          <p:nvPr>
            <p:ph type="title"/>
          </p:nvPr>
        </p:nvSpPr>
        <p:spPr>
          <a:xfrm>
            <a:off x="3648075" y="104208"/>
            <a:ext cx="8212999" cy="641512"/>
          </a:xfrm>
        </p:spPr>
        <p:txBody>
          <a:bodyPr>
            <a:noAutofit/>
          </a:bodyPr>
          <a:lstStyle/>
          <a:p>
            <a:r>
              <a:rPr lang="en-GB">
                <a:ea typeface="Open Sans"/>
                <a:cs typeface="Open Sans"/>
              </a:rPr>
              <a:t>Promoting responsible AI use, ensuring legal certainty and fostering market trustworthiness</a:t>
            </a:r>
            <a:endParaRPr lang="en-US"/>
          </a:p>
        </p:txBody>
      </p:sp>
      <p:sp>
        <p:nvSpPr>
          <p:cNvPr id="4" name="Slide Number Placeholder 3">
            <a:extLst>
              <a:ext uri="{FF2B5EF4-FFF2-40B4-BE49-F238E27FC236}">
                <a16:creationId xmlns:a16="http://schemas.microsoft.com/office/drawing/2014/main" id="{67022AD4-8F5D-C358-FAD8-718CEC5105BC}"/>
              </a:ext>
            </a:extLst>
          </p:cNvPr>
          <p:cNvSpPr>
            <a:spLocks noGrp="1"/>
          </p:cNvSpPr>
          <p:nvPr>
            <p:ph type="sldNum" sz="quarter" idx="12"/>
          </p:nvPr>
        </p:nvSpPr>
        <p:spPr/>
        <p:txBody>
          <a:bodyPr/>
          <a:lstStyle/>
          <a:p>
            <a:fld id="{176DD4EC-FA55-45CE-8BB9-EF8129236C33}" type="slidenum">
              <a:rPr lang="en-NL" smtClean="0"/>
              <a:pPr/>
              <a:t>9</a:t>
            </a:fld>
            <a:endParaRPr lang="en-NL"/>
          </a:p>
        </p:txBody>
      </p:sp>
      <p:sp>
        <p:nvSpPr>
          <p:cNvPr id="7" name="Freeform: Shape 44">
            <a:extLst>
              <a:ext uri="{FF2B5EF4-FFF2-40B4-BE49-F238E27FC236}">
                <a16:creationId xmlns:a16="http://schemas.microsoft.com/office/drawing/2014/main" id="{1A009E96-1660-725D-1A9D-C3F2D236A9E8}"/>
              </a:ext>
            </a:extLst>
          </p:cNvPr>
          <p:cNvSpPr/>
          <p:nvPr/>
        </p:nvSpPr>
        <p:spPr>
          <a:xfrm rot="10800000">
            <a:off x="570784" y="1444623"/>
            <a:ext cx="3201982" cy="4624475"/>
          </a:xfrm>
          <a:custGeom>
            <a:avLst/>
            <a:gdLst>
              <a:gd name="connsiteX0" fmla="*/ 3518012 w 3518012"/>
              <a:gd name="connsiteY0" fmla="*/ 4638094 h 4638094"/>
              <a:gd name="connsiteX1" fmla="*/ 0 w 3518012"/>
              <a:gd name="connsiteY1" fmla="*/ 4638094 h 4638094"/>
              <a:gd name="connsiteX2" fmla="*/ 0 w 3518012"/>
              <a:gd name="connsiteY2" fmla="*/ 384274 h 4638094"/>
              <a:gd name="connsiteX3" fmla="*/ 1536127 w 3518012"/>
              <a:gd name="connsiteY3" fmla="*/ 384274 h 4638094"/>
              <a:gd name="connsiteX4" fmla="*/ 1759006 w 3518012"/>
              <a:gd name="connsiteY4" fmla="*/ 0 h 4638094"/>
              <a:gd name="connsiteX5" fmla="*/ 1981885 w 3518012"/>
              <a:gd name="connsiteY5" fmla="*/ 384274 h 4638094"/>
              <a:gd name="connsiteX6" fmla="*/ 3518012 w 3518012"/>
              <a:gd name="connsiteY6" fmla="*/ 384274 h 463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012" h="4638094">
                <a:moveTo>
                  <a:pt x="3518012" y="4638094"/>
                </a:moveTo>
                <a:lnTo>
                  <a:pt x="0" y="4638094"/>
                </a:lnTo>
                <a:lnTo>
                  <a:pt x="0" y="384274"/>
                </a:lnTo>
                <a:lnTo>
                  <a:pt x="1536127" y="384274"/>
                </a:lnTo>
                <a:lnTo>
                  <a:pt x="1759006" y="0"/>
                </a:lnTo>
                <a:lnTo>
                  <a:pt x="1981885" y="384274"/>
                </a:lnTo>
                <a:lnTo>
                  <a:pt x="3518012" y="384274"/>
                </a:lnTo>
                <a:close/>
              </a:path>
            </a:pathLst>
          </a:custGeom>
          <a:noFill/>
          <a:ln>
            <a:solidFill>
              <a:srgbClr val="ADD8E6"/>
            </a:solid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25252"/>
              </a:solidFill>
              <a:effectLst/>
              <a:uLnTx/>
              <a:uFillTx/>
              <a:ea typeface="+mn-ea"/>
              <a:cs typeface="+mn-cs"/>
            </a:endParaRPr>
          </a:p>
        </p:txBody>
      </p:sp>
      <p:sp>
        <p:nvSpPr>
          <p:cNvPr id="8" name="Freeform: Shape 45">
            <a:extLst>
              <a:ext uri="{FF2B5EF4-FFF2-40B4-BE49-F238E27FC236}">
                <a16:creationId xmlns:a16="http://schemas.microsoft.com/office/drawing/2014/main" id="{AE75178D-7377-1DD3-6EC7-5474991424FF}"/>
              </a:ext>
            </a:extLst>
          </p:cNvPr>
          <p:cNvSpPr/>
          <p:nvPr/>
        </p:nvSpPr>
        <p:spPr>
          <a:xfrm>
            <a:off x="672546" y="1568515"/>
            <a:ext cx="529618" cy="451685"/>
          </a:xfrm>
          <a:custGeom>
            <a:avLst/>
            <a:gdLst/>
            <a:ahLst/>
            <a:cxnLst/>
            <a:rect l="l" t="t" r="r" b="b"/>
            <a:pathLst>
              <a:path w="105147" h="91083">
                <a:moveTo>
                  <a:pt x="94655" y="0"/>
                </a:moveTo>
                <a:lnTo>
                  <a:pt x="105147" y="19869"/>
                </a:lnTo>
                <a:cubicBezTo>
                  <a:pt x="96590" y="23887"/>
                  <a:pt x="90674" y="27887"/>
                  <a:pt x="87400" y="31868"/>
                </a:cubicBezTo>
                <a:cubicBezTo>
                  <a:pt x="84125" y="35849"/>
                  <a:pt x="82302" y="40556"/>
                  <a:pt x="81930" y="45988"/>
                </a:cubicBezTo>
                <a:lnTo>
                  <a:pt x="105147" y="45988"/>
                </a:lnTo>
                <a:lnTo>
                  <a:pt x="105147" y="91083"/>
                </a:lnTo>
                <a:lnTo>
                  <a:pt x="56592" y="91083"/>
                </a:lnTo>
                <a:lnTo>
                  <a:pt x="56592" y="53690"/>
                </a:lnTo>
                <a:cubicBezTo>
                  <a:pt x="56592" y="39923"/>
                  <a:pt x="59457" y="29059"/>
                  <a:pt x="65187" y="21096"/>
                </a:cubicBezTo>
                <a:cubicBezTo>
                  <a:pt x="70917" y="13134"/>
                  <a:pt x="80739" y="6102"/>
                  <a:pt x="94655" y="0"/>
                </a:cubicBezTo>
                <a:close/>
                <a:moveTo>
                  <a:pt x="38063" y="0"/>
                </a:moveTo>
                <a:lnTo>
                  <a:pt x="48555" y="19869"/>
                </a:lnTo>
                <a:cubicBezTo>
                  <a:pt x="39998" y="23887"/>
                  <a:pt x="34082" y="27887"/>
                  <a:pt x="30808" y="31868"/>
                </a:cubicBezTo>
                <a:cubicBezTo>
                  <a:pt x="27533" y="35849"/>
                  <a:pt x="25710" y="40556"/>
                  <a:pt x="25338" y="45988"/>
                </a:cubicBezTo>
                <a:lnTo>
                  <a:pt x="48555" y="45988"/>
                </a:lnTo>
                <a:lnTo>
                  <a:pt x="48555" y="91083"/>
                </a:lnTo>
                <a:lnTo>
                  <a:pt x="0" y="91083"/>
                </a:lnTo>
                <a:lnTo>
                  <a:pt x="0" y="53690"/>
                </a:lnTo>
                <a:cubicBezTo>
                  <a:pt x="0" y="39923"/>
                  <a:pt x="2865" y="29059"/>
                  <a:pt x="8595" y="21096"/>
                </a:cubicBezTo>
                <a:cubicBezTo>
                  <a:pt x="14325" y="13134"/>
                  <a:pt x="24148" y="6102"/>
                  <a:pt x="3806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ea typeface="+mn-ea"/>
              <a:cs typeface="+mn-cs"/>
            </a:endParaRPr>
          </a:p>
        </p:txBody>
      </p:sp>
      <p:sp>
        <p:nvSpPr>
          <p:cNvPr id="9" name="Freeform: Shape 46">
            <a:extLst>
              <a:ext uri="{FF2B5EF4-FFF2-40B4-BE49-F238E27FC236}">
                <a16:creationId xmlns:a16="http://schemas.microsoft.com/office/drawing/2014/main" id="{B55871D8-AF9E-73A3-B8FD-4AB10FA58462}"/>
              </a:ext>
            </a:extLst>
          </p:cNvPr>
          <p:cNvSpPr/>
          <p:nvPr/>
        </p:nvSpPr>
        <p:spPr>
          <a:xfrm flipH="1" flipV="1">
            <a:off x="3118457" y="5036400"/>
            <a:ext cx="529618" cy="451685"/>
          </a:xfrm>
          <a:custGeom>
            <a:avLst/>
            <a:gdLst/>
            <a:ahLst/>
            <a:cxnLst/>
            <a:rect l="l" t="t" r="r" b="b"/>
            <a:pathLst>
              <a:path w="105147" h="91083">
                <a:moveTo>
                  <a:pt x="94655" y="0"/>
                </a:moveTo>
                <a:lnTo>
                  <a:pt x="105147" y="19869"/>
                </a:lnTo>
                <a:cubicBezTo>
                  <a:pt x="96590" y="23887"/>
                  <a:pt x="90674" y="27887"/>
                  <a:pt x="87400" y="31868"/>
                </a:cubicBezTo>
                <a:cubicBezTo>
                  <a:pt x="84125" y="35849"/>
                  <a:pt x="82302" y="40556"/>
                  <a:pt x="81930" y="45988"/>
                </a:cubicBezTo>
                <a:lnTo>
                  <a:pt x="105147" y="45988"/>
                </a:lnTo>
                <a:lnTo>
                  <a:pt x="105147" y="91083"/>
                </a:lnTo>
                <a:lnTo>
                  <a:pt x="56592" y="91083"/>
                </a:lnTo>
                <a:lnTo>
                  <a:pt x="56592" y="53690"/>
                </a:lnTo>
                <a:cubicBezTo>
                  <a:pt x="56592" y="39923"/>
                  <a:pt x="59457" y="29059"/>
                  <a:pt x="65187" y="21096"/>
                </a:cubicBezTo>
                <a:cubicBezTo>
                  <a:pt x="70917" y="13134"/>
                  <a:pt x="80739" y="6102"/>
                  <a:pt x="94655" y="0"/>
                </a:cubicBezTo>
                <a:close/>
                <a:moveTo>
                  <a:pt x="38063" y="0"/>
                </a:moveTo>
                <a:lnTo>
                  <a:pt x="48555" y="19869"/>
                </a:lnTo>
                <a:cubicBezTo>
                  <a:pt x="39998" y="23887"/>
                  <a:pt x="34082" y="27887"/>
                  <a:pt x="30808" y="31868"/>
                </a:cubicBezTo>
                <a:cubicBezTo>
                  <a:pt x="27533" y="35849"/>
                  <a:pt x="25710" y="40556"/>
                  <a:pt x="25338" y="45988"/>
                </a:cubicBezTo>
                <a:lnTo>
                  <a:pt x="48555" y="45988"/>
                </a:lnTo>
                <a:lnTo>
                  <a:pt x="48555" y="91083"/>
                </a:lnTo>
                <a:lnTo>
                  <a:pt x="0" y="91083"/>
                </a:lnTo>
                <a:lnTo>
                  <a:pt x="0" y="53690"/>
                </a:lnTo>
                <a:cubicBezTo>
                  <a:pt x="0" y="39923"/>
                  <a:pt x="2865" y="29059"/>
                  <a:pt x="8595" y="21096"/>
                </a:cubicBezTo>
                <a:cubicBezTo>
                  <a:pt x="14325" y="13134"/>
                  <a:pt x="24148" y="6102"/>
                  <a:pt x="38063"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srgbClr val="FFFFFF"/>
              </a:solidFill>
              <a:effectLst/>
              <a:uLnTx/>
              <a:uFillTx/>
              <a:ea typeface="+mn-ea"/>
              <a:cs typeface="+mn-cs"/>
            </a:endParaRPr>
          </a:p>
        </p:txBody>
      </p:sp>
      <p:sp>
        <p:nvSpPr>
          <p:cNvPr id="10" name="Text Placeholder 6">
            <a:extLst>
              <a:ext uri="{FF2B5EF4-FFF2-40B4-BE49-F238E27FC236}">
                <a16:creationId xmlns:a16="http://schemas.microsoft.com/office/drawing/2014/main" id="{5657893C-8B57-E0B9-5656-7AF71563A7CB}"/>
              </a:ext>
            </a:extLst>
          </p:cNvPr>
          <p:cNvSpPr txBox="1">
            <a:spLocks/>
          </p:cNvSpPr>
          <p:nvPr/>
        </p:nvSpPr>
        <p:spPr>
          <a:xfrm>
            <a:off x="672546" y="2240041"/>
            <a:ext cx="2975529" cy="2667032"/>
          </a:xfrm>
          <a:prstGeom prst="rect">
            <a:avLst/>
          </a:prstGeom>
          <a:noFill/>
          <a:effectLst/>
        </p:spPr>
        <p:txBody>
          <a:bodyPr lIns="108000" tIns="72000" rIns="72000" bIns="72000" anchor="t"/>
          <a:lstStyle>
            <a:defPPr>
              <a:defRPr lang="en-US"/>
            </a:defPPr>
            <a:lvl1pPr indent="0" defTabSz="457200">
              <a:lnSpc>
                <a:spcPct val="100000"/>
              </a:lnSpc>
              <a:spcBef>
                <a:spcPts val="0"/>
              </a:spcBef>
              <a:spcAft>
                <a:spcPts val="0"/>
              </a:spcAft>
              <a:buFont typeface="Arial" panose="020B0604020202020204" pitchFamily="34" charset="0"/>
              <a:buNone/>
              <a:defRPr b="1">
                <a:latin typeface="+mj-lt"/>
              </a:defRPr>
            </a:lvl1pPr>
            <a:lvl2pPr marL="457200" indent="-457200" defTabSz="457200">
              <a:lnSpc>
                <a:spcPct val="100000"/>
              </a:lnSpc>
              <a:spcBef>
                <a:spcPts val="0"/>
              </a:spcBef>
              <a:spcAft>
                <a:spcPts val="2400"/>
              </a:spcAft>
              <a:buClrTx/>
              <a:buFont typeface="Arial" panose="020B0604020202020204" pitchFamily="34" charset="0"/>
              <a:buChar char="•"/>
              <a:defRPr sz="4000">
                <a:latin typeface="Graphik Light" panose="020B0403030202060203" pitchFamily="34" charset="0"/>
              </a:defRPr>
            </a:lvl2pPr>
            <a:lvl3pPr marL="914400" indent="-457200" defTabSz="457200">
              <a:lnSpc>
                <a:spcPct val="100000"/>
              </a:lnSpc>
              <a:spcBef>
                <a:spcPts val="0"/>
              </a:spcBef>
              <a:spcAft>
                <a:spcPts val="2400"/>
              </a:spcAft>
              <a:buFont typeface="Verdana"/>
              <a:buChar char="–"/>
              <a:defRPr sz="4000">
                <a:latin typeface="Graphik Light" panose="020B0403030202060203" pitchFamily="34" charset="0"/>
              </a:defRPr>
            </a:lvl3pPr>
            <a:lvl4pPr marL="1371600" indent="-457200" defTabSz="457200">
              <a:lnSpc>
                <a:spcPct val="100000"/>
              </a:lnSpc>
              <a:spcBef>
                <a:spcPts val="0"/>
              </a:spcBef>
              <a:spcAft>
                <a:spcPts val="2400"/>
              </a:spcAft>
              <a:buFont typeface="Arial" panose="020B0604020202020204" pitchFamily="34" charset="0"/>
              <a:buChar char="•"/>
              <a:defRPr>
                <a:latin typeface="Graphik Light" panose="020B0403030202060203" pitchFamily="34" charset="0"/>
              </a:defRPr>
            </a:lvl4pPr>
            <a:lvl5pPr marL="1828800" indent="-457200" defTabSz="457200">
              <a:lnSpc>
                <a:spcPct val="100000"/>
              </a:lnSpc>
              <a:spcBef>
                <a:spcPts val="0"/>
              </a:spcBef>
              <a:spcAft>
                <a:spcPts val="2400"/>
              </a:spcAft>
              <a:buFont typeface="Verdana"/>
              <a:buChar char="–"/>
              <a:defRPr>
                <a:latin typeface="Graphik Light" panose="020B0403030202060203" pitchFamily="34" charset="0"/>
              </a:defRPr>
            </a:lvl5pPr>
            <a:lvl6pPr marL="22226" indent="0" defTabSz="457200">
              <a:lnSpc>
                <a:spcPct val="90000"/>
              </a:lnSpc>
              <a:spcBef>
                <a:spcPts val="0"/>
              </a:spcBef>
              <a:spcAft>
                <a:spcPts val="2400"/>
              </a:spcAft>
              <a:buFont typeface="Graphik" panose="020B0503030202060203" pitchFamily="34" charset="0"/>
              <a:buNone/>
              <a:tabLst/>
              <a:defRPr sz="3200">
                <a:latin typeface="Graphik Light" panose="020B0403030202060203" pitchFamily="34" charset="0"/>
              </a:defRPr>
            </a:lvl6pPr>
            <a:lvl7pPr marL="0" indent="0" defTabSz="457200">
              <a:lnSpc>
                <a:spcPct val="90000"/>
              </a:lnSpc>
              <a:spcBef>
                <a:spcPts val="0"/>
              </a:spcBef>
              <a:spcAft>
                <a:spcPts val="2400"/>
              </a:spcAft>
              <a:buFont typeface="Arial" panose="020B0604020202020204" pitchFamily="34" charset="0"/>
              <a:buNone/>
              <a:defRPr sz="2400">
                <a:latin typeface="Graphik Light" panose="020B0403030202060203" pitchFamily="34" charset="0"/>
              </a:defRPr>
            </a:lvl7pPr>
            <a:lvl8pPr marL="0" indent="0" defTabSz="457200">
              <a:lnSpc>
                <a:spcPct val="90000"/>
              </a:lnSpc>
              <a:spcBef>
                <a:spcPts val="0"/>
              </a:spcBef>
              <a:spcAft>
                <a:spcPts val="2400"/>
              </a:spcAft>
              <a:buFont typeface="Arial" panose="020B0604020202020204" pitchFamily="34" charset="0"/>
              <a:buNone/>
              <a:defRPr sz="2000" b="1">
                <a:latin typeface="Graphik Light" panose="020B0403030202060203" pitchFamily="34" charset="0"/>
              </a:defRPr>
            </a:lvl8pPr>
            <a:lvl9pPr marL="0" indent="0" defTabSz="457200">
              <a:lnSpc>
                <a:spcPct val="90000"/>
              </a:lnSpc>
              <a:spcBef>
                <a:spcPts val="0"/>
              </a:spcBef>
              <a:spcAft>
                <a:spcPts val="2400"/>
              </a:spcAft>
              <a:buFont typeface="Arial" panose="020B0604020202020204" pitchFamily="34" charset="0"/>
              <a:buNone/>
              <a:defRPr sz="1600">
                <a:solidFill>
                  <a:schemeClr val="tx2"/>
                </a:solidFill>
                <a:latin typeface="Graphik Light" panose="020B0403030202060203" pitchFamily="34" charset="0"/>
              </a:defRPr>
            </a:lvl9pPr>
          </a:lstStyle>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srgbClr val="525252"/>
                </a:solidFill>
                <a:effectLst/>
                <a:uLnTx/>
                <a:uFillTx/>
                <a:latin typeface="+mn-lt"/>
                <a:ea typeface="+mn-ea"/>
                <a:cs typeface="+mn-cs"/>
              </a:rPr>
              <a:t>The proposal for the European AI Act sets out policy options on how to achieve the twin</a:t>
            </a:r>
          </a:p>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srgbClr val="525252"/>
                </a:solidFill>
                <a:effectLst/>
                <a:uLnTx/>
                <a:uFillTx/>
                <a:latin typeface="+mn-lt"/>
                <a:ea typeface="+mn-ea"/>
                <a:cs typeface="+mn-cs"/>
              </a:rPr>
              <a:t>objective of </a:t>
            </a:r>
            <a:r>
              <a:rPr kumimoji="0" lang="en-GB" i="0" u="none" strike="noStrike" kern="1200" cap="none" spc="0" normalizeH="0" baseline="0" noProof="0">
                <a:ln>
                  <a:noFill/>
                </a:ln>
                <a:solidFill>
                  <a:srgbClr val="525252"/>
                </a:solidFill>
                <a:effectLst/>
                <a:uLnTx/>
                <a:uFillTx/>
                <a:latin typeface="+mn-lt"/>
                <a:ea typeface="+mn-ea"/>
                <a:cs typeface="+mn-cs"/>
              </a:rPr>
              <a:t>promoting the uptake of AI </a:t>
            </a:r>
            <a:r>
              <a:rPr kumimoji="0" lang="en-GB" b="0" i="0" u="none" strike="noStrike" kern="1200" cap="none" spc="0" normalizeH="0" baseline="0" noProof="0">
                <a:ln>
                  <a:noFill/>
                </a:ln>
                <a:solidFill>
                  <a:srgbClr val="525252"/>
                </a:solidFill>
                <a:effectLst/>
                <a:uLnTx/>
                <a:uFillTx/>
                <a:latin typeface="+mn-lt"/>
                <a:ea typeface="+mn-ea"/>
                <a:cs typeface="+mn-cs"/>
              </a:rPr>
              <a:t>and of </a:t>
            </a:r>
            <a:r>
              <a:rPr kumimoji="0" lang="en-GB" i="0" u="none" strike="noStrike" kern="1200" cap="none" spc="0" normalizeH="0" baseline="0" noProof="0">
                <a:ln>
                  <a:noFill/>
                </a:ln>
                <a:solidFill>
                  <a:srgbClr val="525252"/>
                </a:solidFill>
                <a:effectLst/>
                <a:uLnTx/>
                <a:uFillTx/>
                <a:latin typeface="+mn-lt"/>
                <a:ea typeface="+mn-ea"/>
                <a:cs typeface="+mn-cs"/>
              </a:rPr>
              <a:t>addressing the risks </a:t>
            </a:r>
            <a:r>
              <a:rPr kumimoji="0" lang="en-GB" b="0" i="0" u="none" strike="noStrike" kern="1200" cap="none" spc="0" normalizeH="0" baseline="0" noProof="0">
                <a:ln>
                  <a:noFill/>
                </a:ln>
                <a:solidFill>
                  <a:srgbClr val="525252"/>
                </a:solidFill>
                <a:effectLst/>
                <a:uLnTx/>
                <a:uFillTx/>
                <a:latin typeface="+mn-lt"/>
                <a:ea typeface="+mn-ea"/>
                <a:cs typeface="+mn-cs"/>
              </a:rPr>
              <a:t>associated with certain</a:t>
            </a:r>
          </a:p>
          <a:p>
            <a:pPr marL="0" marR="0" lvl="0" indent="0" algn="just" defTabSz="108763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0" i="0" u="none" strike="noStrike" kern="1200" cap="none" spc="0" normalizeH="0" baseline="0" noProof="0">
                <a:ln>
                  <a:noFill/>
                </a:ln>
                <a:solidFill>
                  <a:srgbClr val="525252"/>
                </a:solidFill>
                <a:effectLst/>
                <a:uLnTx/>
                <a:uFillTx/>
                <a:latin typeface="+mn-lt"/>
                <a:ea typeface="+mn-ea"/>
                <a:cs typeface="+mn-cs"/>
              </a:rPr>
              <a:t>uses of such technology</a:t>
            </a:r>
            <a:endParaRPr kumimoji="0" lang="en-US" b="0" i="0" u="none" strike="noStrike" kern="1200" cap="none" spc="0" normalizeH="0" baseline="0" noProof="0">
              <a:ln>
                <a:noFill/>
              </a:ln>
              <a:solidFill>
                <a:srgbClr val="525252"/>
              </a:solidFill>
              <a:effectLst/>
              <a:uLnTx/>
              <a:uFillTx/>
              <a:latin typeface="+mn-lt"/>
              <a:ea typeface="+mn-ea"/>
              <a:cs typeface="+mn-cs"/>
            </a:endParaRPr>
          </a:p>
        </p:txBody>
      </p:sp>
      <p:sp>
        <p:nvSpPr>
          <p:cNvPr id="11" name="TextBox 10">
            <a:extLst>
              <a:ext uri="{FF2B5EF4-FFF2-40B4-BE49-F238E27FC236}">
                <a16:creationId xmlns:a16="http://schemas.microsoft.com/office/drawing/2014/main" id="{AF58842D-D088-0192-DCE0-8871F16F89FC}"/>
              </a:ext>
            </a:extLst>
          </p:cNvPr>
          <p:cNvSpPr txBox="1"/>
          <p:nvPr/>
        </p:nvSpPr>
        <p:spPr>
          <a:xfrm>
            <a:off x="0" y="6563733"/>
            <a:ext cx="4213365" cy="246221"/>
          </a:xfrm>
          <a:prstGeom prst="rect">
            <a:avLst/>
          </a:prstGeom>
          <a:noFill/>
        </p:spPr>
        <p:txBody>
          <a:bodyPr wrap="square" rtlCol="0">
            <a:spAutoFit/>
          </a:bodyPr>
          <a:lstStyle/>
          <a:p>
            <a:r>
              <a:rPr lang="en-US" sz="1000">
                <a:solidFill>
                  <a:srgbClr val="525252"/>
                </a:solidFill>
              </a:rPr>
              <a:t>Source: The Artificial Intelligence Act – European Commission (2021)</a:t>
            </a:r>
          </a:p>
        </p:txBody>
      </p:sp>
      <p:sp>
        <p:nvSpPr>
          <p:cNvPr id="12" name="Subtitle 2">
            <a:extLst>
              <a:ext uri="{FF2B5EF4-FFF2-40B4-BE49-F238E27FC236}">
                <a16:creationId xmlns:a16="http://schemas.microsoft.com/office/drawing/2014/main" id="{502A2F10-66E0-41E6-5ACD-28567E0E3B90}"/>
              </a:ext>
            </a:extLst>
          </p:cNvPr>
          <p:cNvSpPr txBox="1">
            <a:spLocks/>
          </p:cNvSpPr>
          <p:nvPr/>
        </p:nvSpPr>
        <p:spPr>
          <a:xfrm>
            <a:off x="4090539" y="1871511"/>
            <a:ext cx="7530678" cy="973015"/>
          </a:xfrm>
          <a:prstGeom prst="rect">
            <a:avLst/>
          </a:prstGeom>
          <a:noFill/>
          <a:ln>
            <a:noFill/>
          </a:ln>
        </p:spPr>
        <p:txBody>
          <a:bodyPr wrap="square" lIns="10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The Act will ensure </a:t>
            </a:r>
            <a:r>
              <a:rPr kumimoji="0" lang="en-US" sz="1400" b="1"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a solid risk methodology </a:t>
            </a: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to define ‘high-risk’ AI systems that pose significant risk to the health and safety or fundamental rights of persons.</a:t>
            </a:r>
          </a:p>
        </p:txBody>
      </p:sp>
      <p:sp>
        <p:nvSpPr>
          <p:cNvPr id="13" name="Subtitle 2">
            <a:extLst>
              <a:ext uri="{FF2B5EF4-FFF2-40B4-BE49-F238E27FC236}">
                <a16:creationId xmlns:a16="http://schemas.microsoft.com/office/drawing/2014/main" id="{BC2377AD-4AF2-14FF-80AF-5B72B8B3B534}"/>
              </a:ext>
            </a:extLst>
          </p:cNvPr>
          <p:cNvSpPr txBox="1">
            <a:spLocks/>
          </p:cNvSpPr>
          <p:nvPr/>
        </p:nvSpPr>
        <p:spPr>
          <a:xfrm>
            <a:off x="4090539" y="3026804"/>
            <a:ext cx="7530678" cy="973015"/>
          </a:xfrm>
          <a:prstGeom prst="rect">
            <a:avLst/>
          </a:prstGeom>
          <a:noFill/>
          <a:ln>
            <a:noFill/>
          </a:ln>
        </p:spPr>
        <p:txBody>
          <a:bodyPr wrap="square" lIns="10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The Act will </a:t>
            </a:r>
            <a:r>
              <a:rPr kumimoji="0" lang="en-US" sz="1400" b="1"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mitigate risks of safety, security and fundamental rights </a:t>
            </a: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through a regulatory framework (ensuring transparency, accountability and human oversight.</a:t>
            </a:r>
          </a:p>
        </p:txBody>
      </p:sp>
      <p:sp>
        <p:nvSpPr>
          <p:cNvPr id="14" name="Rectangle 55">
            <a:extLst>
              <a:ext uri="{FF2B5EF4-FFF2-40B4-BE49-F238E27FC236}">
                <a16:creationId xmlns:a16="http://schemas.microsoft.com/office/drawing/2014/main" id="{7058992B-D016-F77B-7640-EEBDAE0AC1DB}"/>
              </a:ext>
            </a:extLst>
          </p:cNvPr>
          <p:cNvSpPr/>
          <p:nvPr/>
        </p:nvSpPr>
        <p:spPr>
          <a:xfrm>
            <a:off x="4313072" y="2155984"/>
            <a:ext cx="439211" cy="436495"/>
          </a:xfrm>
          <a:prstGeom prst="rect">
            <a:avLst/>
          </a:prstGeom>
          <a:noFill/>
          <a:ln w="22225">
            <a:solidFill>
              <a:srgbClr val="ADD8E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ea typeface="Verdana" panose="020B0604030504040204" pitchFamily="34" charset="0"/>
              <a:cs typeface="Verdana" panose="020B0604030504040204" pitchFamily="34" charset="0"/>
              <a:sym typeface="Verdana" panose="020B0604030504040204" pitchFamily="34" charset="0"/>
            </a:endParaRPr>
          </a:p>
        </p:txBody>
      </p:sp>
      <p:pic>
        <p:nvPicPr>
          <p:cNvPr id="15" name="Graphic 14" descr="Checkmark with solid fill">
            <a:extLst>
              <a:ext uri="{FF2B5EF4-FFF2-40B4-BE49-F238E27FC236}">
                <a16:creationId xmlns:a16="http://schemas.microsoft.com/office/drawing/2014/main" id="{48CFA76A-FA21-452C-E631-58A12E1C847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238" y="2030870"/>
            <a:ext cx="471509" cy="561609"/>
          </a:xfrm>
          <a:prstGeom prst="rect">
            <a:avLst/>
          </a:prstGeom>
        </p:spPr>
      </p:pic>
      <p:sp>
        <p:nvSpPr>
          <p:cNvPr id="16" name="Rectangle 55">
            <a:extLst>
              <a:ext uri="{FF2B5EF4-FFF2-40B4-BE49-F238E27FC236}">
                <a16:creationId xmlns:a16="http://schemas.microsoft.com/office/drawing/2014/main" id="{5589AEE9-B8FC-35DA-9B2E-A231F3A3E6DE}"/>
              </a:ext>
            </a:extLst>
          </p:cNvPr>
          <p:cNvSpPr/>
          <p:nvPr/>
        </p:nvSpPr>
        <p:spPr>
          <a:xfrm>
            <a:off x="4324998" y="3302295"/>
            <a:ext cx="439211" cy="436495"/>
          </a:xfrm>
          <a:prstGeom prst="rect">
            <a:avLst/>
          </a:prstGeom>
          <a:noFill/>
          <a:ln w="22225">
            <a:solidFill>
              <a:srgbClr val="ADD8E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ea typeface="Verdana" panose="020B0604030504040204" pitchFamily="34" charset="0"/>
              <a:cs typeface="Verdana" panose="020B0604030504040204" pitchFamily="34" charset="0"/>
              <a:sym typeface="Verdana" panose="020B0604030504040204" pitchFamily="34" charset="0"/>
            </a:endParaRPr>
          </a:p>
        </p:txBody>
      </p:sp>
      <p:pic>
        <p:nvPicPr>
          <p:cNvPr id="17" name="Graphic 16" descr="Checkmark with solid fill">
            <a:extLst>
              <a:ext uri="{FF2B5EF4-FFF2-40B4-BE49-F238E27FC236}">
                <a16:creationId xmlns:a16="http://schemas.microsoft.com/office/drawing/2014/main" id="{6A49F020-392A-6D2F-469D-A63FFFCC955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4239" y="3186163"/>
            <a:ext cx="471508" cy="561609"/>
          </a:xfrm>
          <a:prstGeom prst="rect">
            <a:avLst/>
          </a:prstGeom>
        </p:spPr>
      </p:pic>
      <p:sp>
        <p:nvSpPr>
          <p:cNvPr id="19" name="Subtitle 2">
            <a:extLst>
              <a:ext uri="{FF2B5EF4-FFF2-40B4-BE49-F238E27FC236}">
                <a16:creationId xmlns:a16="http://schemas.microsoft.com/office/drawing/2014/main" id="{8EA7CDB5-BABD-0D90-75FE-F6A4C30E3A12}"/>
              </a:ext>
            </a:extLst>
          </p:cNvPr>
          <p:cNvSpPr txBox="1">
            <a:spLocks/>
          </p:cNvSpPr>
          <p:nvPr/>
        </p:nvSpPr>
        <p:spPr>
          <a:xfrm>
            <a:off x="4090539" y="4264270"/>
            <a:ext cx="7530678" cy="973015"/>
          </a:xfrm>
          <a:prstGeom prst="rect">
            <a:avLst/>
          </a:prstGeom>
          <a:noFill/>
          <a:ln>
            <a:noFill/>
          </a:ln>
        </p:spPr>
        <p:txBody>
          <a:bodyPr wrap="square" lIns="1080000" tIns="36000" rIns="0" bIns="0" rtlCol="0" anchor="ctr">
            <a:noAutofit/>
          </a:bodyPr>
          <a:lstStyle>
            <a:defPPr>
              <a:defRPr lang="en-US"/>
            </a:defPPr>
            <a:lvl1pPr algn="ctr">
              <a:defRPr sz="1200">
                <a:latin typeface="Verdana" panose="020B0604030504040204" pitchFamily="34" charset="0"/>
                <a:ea typeface="Verdana" panose="020B0604030504040204" pitchFamily="34" charset="0"/>
                <a:cs typeface="Verdana" panose="020B0604030504040204"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The proposed rules will be </a:t>
            </a:r>
            <a:r>
              <a:rPr kumimoji="0" lang="en-US" sz="1400" b="1"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enforced through a governance system at member state level</a:t>
            </a: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 building on existing structure and cooperations mechanisms at EU level, with the establishment of an EU AI Board. This will be applicable </a:t>
            </a:r>
            <a:r>
              <a:rPr kumimoji="0" lang="en-US" sz="1400" b="1"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for any public or private entity that uses or makes AI systems</a:t>
            </a:r>
            <a:r>
              <a:rPr kumimoji="0" lang="en-US" sz="1400" b="0" i="0" u="none" strike="noStrike" kern="1200" cap="none" spc="0" normalizeH="0" baseline="0" noProof="0">
                <a:ln>
                  <a:noFill/>
                </a:ln>
                <a:solidFill>
                  <a:srgbClr val="525252"/>
                </a:solidFill>
                <a:effectLst/>
                <a:uLnTx/>
                <a:uFillTx/>
                <a:latin typeface="+mn-lt"/>
                <a:ea typeface="Verdana" panose="020B0604030504040204" pitchFamily="34" charset="0"/>
                <a:cs typeface="Verdana" panose="020B0604030504040204" pitchFamily="34" charset="0"/>
              </a:rPr>
              <a:t>. </a:t>
            </a:r>
          </a:p>
        </p:txBody>
      </p:sp>
      <p:sp>
        <p:nvSpPr>
          <p:cNvPr id="20" name="Rectangle 55">
            <a:extLst>
              <a:ext uri="{FF2B5EF4-FFF2-40B4-BE49-F238E27FC236}">
                <a16:creationId xmlns:a16="http://schemas.microsoft.com/office/drawing/2014/main" id="{CFAD9E97-DB72-BEBA-CC32-FE65F1A991B0}"/>
              </a:ext>
            </a:extLst>
          </p:cNvPr>
          <p:cNvSpPr/>
          <p:nvPr/>
        </p:nvSpPr>
        <p:spPr>
          <a:xfrm>
            <a:off x="4313072" y="4466570"/>
            <a:ext cx="439211" cy="436495"/>
          </a:xfrm>
          <a:prstGeom prst="rect">
            <a:avLst/>
          </a:prstGeom>
          <a:noFill/>
          <a:ln w="22225">
            <a:solidFill>
              <a:srgbClr val="ADD8E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ea typeface="Verdana" panose="020B0604030504040204" pitchFamily="34" charset="0"/>
              <a:cs typeface="Verdana" panose="020B0604030504040204" pitchFamily="34" charset="0"/>
              <a:sym typeface="Verdana" panose="020B0604030504040204" pitchFamily="34" charset="0"/>
            </a:endParaRPr>
          </a:p>
        </p:txBody>
      </p:sp>
      <p:pic>
        <p:nvPicPr>
          <p:cNvPr id="21" name="Graphic 20" descr="Checkmark with solid fill">
            <a:extLst>
              <a:ext uri="{FF2B5EF4-FFF2-40B4-BE49-F238E27FC236}">
                <a16:creationId xmlns:a16="http://schemas.microsoft.com/office/drawing/2014/main" id="{A4CF7C9D-3400-DE4E-382C-1F31DC24BA0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94238" y="4341456"/>
            <a:ext cx="471509" cy="561609"/>
          </a:xfrm>
          <a:prstGeom prst="rect">
            <a:avLst/>
          </a:prstGeom>
        </p:spPr>
      </p:pic>
    </p:spTree>
    <p:extLst>
      <p:ext uri="{BB962C8B-B14F-4D97-AF65-F5344CB8AC3E}">
        <p14:creationId xmlns:p14="http://schemas.microsoft.com/office/powerpoint/2010/main" val="400555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rgbClr val="00AEEF"/>
      </a:dk1>
      <a:lt1>
        <a:sysClr val="window" lastClr="FFFFFF"/>
      </a:lt1>
      <a:dk2>
        <a:srgbClr val="58595B"/>
      </a:dk2>
      <a:lt2>
        <a:srgbClr val="FFA07A"/>
      </a:lt2>
      <a:accent1>
        <a:srgbClr val="BBBBBB"/>
      </a:accent1>
      <a:accent2>
        <a:srgbClr val="ADD8E6"/>
      </a:accent2>
      <a:accent3>
        <a:srgbClr val="00AEEF"/>
      </a:accent3>
      <a:accent4>
        <a:srgbClr val="FFA07A"/>
      </a:accent4>
      <a:accent5>
        <a:srgbClr val="58595B"/>
      </a:accent5>
      <a:accent6>
        <a:srgbClr val="70AD47"/>
      </a:accent6>
      <a:hlink>
        <a:srgbClr val="00AEEF"/>
      </a:hlink>
      <a:folHlink>
        <a:srgbClr val="FFA07A"/>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d792a0-5467-40ec-a10d-7e8235497470" xsi:nil="true"/>
    <lcf76f155ced4ddcb4097134ff3c332f xmlns="42070755-9874-457f-b017-8a645afff4b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2BEC01645B504FAEAF4ABCEEFE0F62" ma:contentTypeVersion="25" ma:contentTypeDescription="Create a new document." ma:contentTypeScope="" ma:versionID="f1ce41ec88ed88aefa9de18774479466">
  <xsd:schema xmlns:xsd="http://www.w3.org/2001/XMLSchema" xmlns:xs="http://www.w3.org/2001/XMLSchema" xmlns:p="http://schemas.microsoft.com/office/2006/metadata/properties" xmlns:ns2="25d792a0-5467-40ec-a10d-7e8235497470" xmlns:ns3="42070755-9874-457f-b017-8a645afff4b9" targetNamespace="http://schemas.microsoft.com/office/2006/metadata/properties" ma:root="true" ma:fieldsID="9722f5b3383b79395305f504aeb6d869" ns2:_="" ns3:_="">
    <xsd:import namespace="25d792a0-5467-40ec-a10d-7e8235497470"/>
    <xsd:import namespace="42070755-9874-457f-b017-8a645afff4b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d792a0-5467-40ec-a10d-7e823549747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TaxCatchAll" ma:index="28" nillable="true" ma:displayName="Taxonomy Catch All Column" ma:hidden="true" ma:list="{121e8396-ebbd-4467-9c16-e9902d97628f}" ma:internalName="TaxCatchAll" ma:showField="CatchAllData" ma:web="25d792a0-5467-40ec-a10d-7e82354974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070755-9874-457f-b017-8a645afff4b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2e4bac4a-3717-49de-aff1-89339a42e1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F40DA3-1C1D-418B-8E45-EC7EBA53F368}">
  <ds:schemaRefs>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schemas.openxmlformats.org/package/2006/metadata/core-properties"/>
    <ds:schemaRef ds:uri="42070755-9874-457f-b017-8a645afff4b9"/>
    <ds:schemaRef ds:uri="25d792a0-5467-40ec-a10d-7e8235497470"/>
  </ds:schemaRefs>
</ds:datastoreItem>
</file>

<file path=customXml/itemProps2.xml><?xml version="1.0" encoding="utf-8"?>
<ds:datastoreItem xmlns:ds="http://schemas.openxmlformats.org/officeDocument/2006/customXml" ds:itemID="{1676A7DB-1B98-46FE-ACD6-2119A9937DD5}">
  <ds:schemaRefs>
    <ds:schemaRef ds:uri="http://schemas.microsoft.com/sharepoint/v3/contenttype/forms"/>
  </ds:schemaRefs>
</ds:datastoreItem>
</file>

<file path=customXml/itemProps3.xml><?xml version="1.0" encoding="utf-8"?>
<ds:datastoreItem xmlns:ds="http://schemas.openxmlformats.org/officeDocument/2006/customXml" ds:itemID="{41E38965-24B8-43AE-8176-9CFC1BCEC0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d792a0-5467-40ec-a10d-7e8235497470"/>
    <ds:schemaRef ds:uri="42070755-9874-457f-b017-8a645afff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0</TotalTime>
  <Words>6312</Words>
  <Application>Microsoft Office PowerPoint</Application>
  <PresentationFormat>Widescreen</PresentationFormat>
  <Paragraphs>522</Paragraphs>
  <Slides>19</Slides>
  <Notes>17</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The power of AI: the EU AI Act and its impact on financial institutions</vt:lpstr>
      <vt:lpstr>Table of Content</vt:lpstr>
      <vt:lpstr>Accelerating financial evolution: the integral role of AI in global and European markets</vt:lpstr>
      <vt:lpstr>The history of AI is marked by periods of acceleration and stagnation</vt:lpstr>
      <vt:lpstr>Unleashing AI’s potential in a tech-driven era: why this time is different</vt:lpstr>
      <vt:lpstr>Breaking down barriers to AI adoption with the introduction of the EU AI Act</vt:lpstr>
      <vt:lpstr>The EU AI Act as a complementary force to existing legislation</vt:lpstr>
      <vt:lpstr>Promoting responsible AI use, ensuring legal certainty and fostering market trustworthiness</vt:lpstr>
      <vt:lpstr>The core elements of the EU AI Act </vt:lpstr>
      <vt:lpstr>Prohibited AI Practices: Four elements addressing specific AI practices that are deemed harmful</vt:lpstr>
      <vt:lpstr>High-Risk AI Systems: Ensuring Responsible Deployment of High-Risk AI Systems</vt:lpstr>
      <vt:lpstr>Transparency obligations for AI systems under the EU AI Act</vt:lpstr>
      <vt:lpstr>Empowering innovation with a supportive regulatory environment</vt:lpstr>
      <vt:lpstr>Responsible governance and enforcement mechanisms to ensure accountable use of AI</vt:lpstr>
      <vt:lpstr>A strategic action plan to seize the AI opportunity and navigate your business towards regulatory compliance with the AI Act</vt:lpstr>
      <vt:lpstr>The path ahead: the current roadmap for advancing the EU AI Act and shaping the future of AI</vt:lpstr>
      <vt:lpstr>Navigating key milestones, ensuring compliance, and harnessing the potential of AI safely and responsibly</vt:lpstr>
      <vt:lpstr>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FiSer Powerpoint Template</dc:title>
  <dc:creator>d.worm@fiser.consulting</dc:creator>
  <cp:lastModifiedBy>Gabor Lorincz</cp:lastModifiedBy>
  <cp:revision>14</cp:revision>
  <dcterms:created xsi:type="dcterms:W3CDTF">2021-05-26T09:09:49Z</dcterms:created>
  <dcterms:modified xsi:type="dcterms:W3CDTF">2025-08-05T11:33:02Z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0x010100382BEC01645B504FAEAF4ABCEEFE0F62</vt:lpwstr>
  </property>
  <property fmtid="{D5CDD505-2E9C-101B-9397-08002B2CF9AE}" pid="3" name="MediaServiceImageTags">
    <vt:lpwstr/>
  </property>
</Properties>
</file>