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handoutMasterIdLst>
    <p:handoutMasterId r:id="rId24"/>
  </p:handoutMasterIdLst>
  <p:sldIdLst>
    <p:sldId id="634" r:id="rId5"/>
    <p:sldId id="2147472767" r:id="rId6"/>
    <p:sldId id="2147472762" r:id="rId7"/>
    <p:sldId id="2147472768" r:id="rId8"/>
    <p:sldId id="2147472769" r:id="rId9"/>
    <p:sldId id="2147472784" r:id="rId10"/>
    <p:sldId id="2147472780" r:id="rId11"/>
    <p:sldId id="2147472781" r:id="rId12"/>
    <p:sldId id="2147472770" r:id="rId13"/>
    <p:sldId id="2147472771" r:id="rId14"/>
    <p:sldId id="2147472774" r:id="rId15"/>
    <p:sldId id="2147472782" r:id="rId16"/>
    <p:sldId id="2147472772" r:id="rId17"/>
    <p:sldId id="2147472783" r:id="rId18"/>
    <p:sldId id="1220" r:id="rId19"/>
    <p:sldId id="722" r:id="rId20"/>
    <p:sldId id="718" r:id="rId21"/>
    <p:sldId id="2147472777" r:id="rId22"/>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803462-27AA-6909-46F3-F7D0A750E483}" name="Pei-Hsuan Lo" initials="PL" userId="S::Pei-Hsuan.Lo@fiser.consulting::63823ee4-e60f-45fd-8fd8-b9ae84f049c7" providerId="AD"/>
  <p188:author id="{C796DD6E-A07F-05CB-17FC-C1BD04103204}" name="Jeroen Wiggers" initials="JW" userId="S::j.wiggers@fiser.consulting::fd433d3c-ac18-401e-b459-992f053828da" providerId="AD"/>
  <p188:author id="{347E3F76-4808-BF5B-6FD1-8D5C9E43213D}" name="Camila Herrera" initials="CH" userId="S::c.herrera@fiser.consulting::b928bdb7-1da3-4c7d-a711-beaa93395497" providerId="AD"/>
  <p188:author id="{C79944B6-2CCD-235F-8F18-C96D9D0106B2}" name="Gabor Lorincz" initials="GL" userId="S::g.lorincz@fiser.consulting::616dd0bf-8e08-487f-852a-2de5b4bb1290" providerId="AD"/>
  <p188:author id="{E3DA42BB-9D84-9F90-DAB7-CCDE67722E7C}" name="Roos Meijer" initials="RM" userId="S::r.meijer@fiser.consulting::cf24c49c-669f-4bb1-8cd9-af1c39dac1b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9F0FF"/>
    <a:srgbClr val="00AEEF"/>
    <a:srgbClr val="F1F1F1"/>
    <a:srgbClr val="8C8C8C"/>
    <a:srgbClr val="FFECE4"/>
    <a:srgbClr val="FFA07A"/>
    <a:srgbClr val="6D6E71"/>
    <a:srgbClr val="BBBBBB"/>
    <a:srgbClr val="60B3CE"/>
    <a:srgbClr val="0082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E52583-312B-4A16-9D3E-2C20F7B1D8ED}" v="936" dt="2024-12-11T20:41:44.869"/>
    <p1510:client id="{F88B0049-199E-45FB-84EA-B67F05D7A394}" v="28" dt="2024-12-11T13:40:33.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47" y="3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75E5EC-BCC9-44F8-4A92-B774CB153F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D8CE3D97-ACF7-CCF1-6B33-3E0DE4F4AE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327068-4C34-4877-9865-DC2F13433C8D}" type="datetimeFigureOut">
              <a:rPr lang="en-NL" smtClean="0"/>
              <a:t>08/05/2025</a:t>
            </a:fld>
            <a:endParaRPr lang="en-NL"/>
          </a:p>
        </p:txBody>
      </p:sp>
      <p:sp>
        <p:nvSpPr>
          <p:cNvPr id="4" name="Footer Placeholder 3">
            <a:extLst>
              <a:ext uri="{FF2B5EF4-FFF2-40B4-BE49-F238E27FC236}">
                <a16:creationId xmlns:a16="http://schemas.microsoft.com/office/drawing/2014/main" id="{F6DE6E01-4DDF-6CD1-69D5-1879339D82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AF03FE25-E3D8-5800-C77C-D6F9D2572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B46B5A-6141-44E7-9D1F-8844274BBCA2}" type="slidenum">
              <a:rPr lang="en-NL" smtClean="0"/>
              <a:t>‹#›</a:t>
            </a:fld>
            <a:endParaRPr lang="en-NL"/>
          </a:p>
        </p:txBody>
      </p:sp>
    </p:spTree>
    <p:extLst>
      <p:ext uri="{BB962C8B-B14F-4D97-AF65-F5344CB8AC3E}">
        <p14:creationId xmlns:p14="http://schemas.microsoft.com/office/powerpoint/2010/main" val="2449244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0FBDF-5F97-4899-8C9E-3E9087FE370E}" type="datetimeFigureOut">
              <a:rPr lang="en-NL" smtClean="0"/>
              <a:t>08/05/2025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466B8-9733-4F09-89E0-B3083F7F2D41}" type="slidenum">
              <a:rPr lang="en-NL" smtClean="0"/>
              <a:t>‹#›</a:t>
            </a:fld>
            <a:endParaRPr lang="en-NL"/>
          </a:p>
        </p:txBody>
      </p:sp>
    </p:spTree>
    <p:extLst>
      <p:ext uri="{BB962C8B-B14F-4D97-AF65-F5344CB8AC3E}">
        <p14:creationId xmlns:p14="http://schemas.microsoft.com/office/powerpoint/2010/main" val="323318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E3676C39-7F00-4738-B1AF-B39B1CBF69EC}" type="slidenum">
              <a:rPr lang="en-NL" smtClean="0"/>
              <a:t>2</a:t>
            </a:fld>
            <a:endParaRPr lang="en-NL"/>
          </a:p>
        </p:txBody>
      </p:sp>
    </p:spTree>
    <p:extLst>
      <p:ext uri="{BB962C8B-B14F-4D97-AF65-F5344CB8AC3E}">
        <p14:creationId xmlns:p14="http://schemas.microsoft.com/office/powerpoint/2010/main" val="2631139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04E466B8-9733-4F09-89E0-B3083F7F2D41}" type="slidenum">
              <a:rPr lang="en-NL" smtClean="0"/>
              <a:t>13</a:t>
            </a:fld>
            <a:endParaRPr lang="en-NL"/>
          </a:p>
        </p:txBody>
      </p:sp>
    </p:spTree>
    <p:extLst>
      <p:ext uri="{BB962C8B-B14F-4D97-AF65-F5344CB8AC3E}">
        <p14:creationId xmlns:p14="http://schemas.microsoft.com/office/powerpoint/2010/main" val="2912102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15</a:t>
            </a:fld>
            <a:endParaRPr lang="en-NL"/>
          </a:p>
        </p:txBody>
      </p:sp>
    </p:spTree>
    <p:extLst>
      <p:ext uri="{BB962C8B-B14F-4D97-AF65-F5344CB8AC3E}">
        <p14:creationId xmlns:p14="http://schemas.microsoft.com/office/powerpoint/2010/main" val="1691652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1">
                <a:solidFill>
                  <a:schemeClr val="accent1">
                    <a:lumMod val="75000"/>
                  </a:schemeClr>
                </a:solidFill>
              </a:rPr>
              <a:t>Phase 1: Preparation and Initial Compliance (By January 2024)</a:t>
            </a:r>
          </a:p>
          <a:p>
            <a:pPr marL="171450" indent="-171450">
              <a:buFont typeface="Arial" panose="020B0604020202020204" pitchFamily="34" charset="0"/>
              <a:buChar char="•"/>
            </a:pPr>
            <a:r>
              <a:rPr lang="en-GB" sz="1200" b="1">
                <a:solidFill>
                  <a:schemeClr val="accent1">
                    <a:lumMod val="75000"/>
                  </a:schemeClr>
                </a:solidFill>
              </a:rPr>
              <a:t>Establish ICT Risk Management Framework</a:t>
            </a:r>
            <a:r>
              <a:rPr lang="en-GB" sz="1200">
                <a:solidFill>
                  <a:schemeClr val="accent1">
                    <a:lumMod val="75000"/>
                  </a:schemeClr>
                </a:solidFill>
              </a:rPr>
              <a:t>: Set up policies and processes for risk management, incident detection, and response as per initial technical standards.</a:t>
            </a:r>
          </a:p>
          <a:p>
            <a:pPr marL="171450" indent="-171450">
              <a:buFont typeface="Arial" panose="020B0604020202020204" pitchFamily="34" charset="0"/>
              <a:buChar char="•"/>
            </a:pPr>
            <a:r>
              <a:rPr lang="en-GB" sz="1200" b="1">
                <a:solidFill>
                  <a:schemeClr val="accent1">
                    <a:lumMod val="75000"/>
                  </a:schemeClr>
                </a:solidFill>
              </a:rPr>
              <a:t>Incident Reporting</a:t>
            </a:r>
            <a:r>
              <a:rPr lang="en-GB" sz="1200">
                <a:solidFill>
                  <a:schemeClr val="accent1">
                    <a:lumMod val="75000"/>
                  </a:schemeClr>
                </a:solidFill>
              </a:rPr>
              <a:t>: Develop templates and training for timely incident reporting following DORA's outlined reporting structure.</a:t>
            </a:r>
          </a:p>
          <a:p>
            <a:pPr marL="171450" indent="-171450">
              <a:buFont typeface="Arial" panose="020B0604020202020204" pitchFamily="34" charset="0"/>
              <a:buChar char="•"/>
            </a:pPr>
            <a:r>
              <a:rPr lang="en-GB" sz="1200" b="1">
                <a:solidFill>
                  <a:schemeClr val="accent1">
                    <a:lumMod val="75000"/>
                  </a:schemeClr>
                </a:solidFill>
              </a:rPr>
              <a:t>Stakeholder Training</a:t>
            </a:r>
            <a:r>
              <a:rPr lang="en-GB" sz="1200">
                <a:solidFill>
                  <a:schemeClr val="accent1">
                    <a:lumMod val="75000"/>
                  </a:schemeClr>
                </a:solidFill>
              </a:rPr>
              <a:t>: Conduct mandatory training sessions for all relevant personnel to align operational procedures with new DORA requirements.</a:t>
            </a:r>
          </a:p>
          <a:p>
            <a:pPr marL="171450" indent="-171450">
              <a:buFont typeface="Arial" panose="020B0604020202020204" pitchFamily="34" charset="0"/>
              <a:buChar char="•"/>
            </a:pPr>
            <a:r>
              <a:rPr lang="en-GB" sz="1200" b="1">
                <a:solidFill>
                  <a:schemeClr val="accent1">
                    <a:lumMod val="75000"/>
                  </a:schemeClr>
                </a:solidFill>
              </a:rPr>
              <a:t>Phase 2: Third-Party Management and Oversight (January - July 2024)</a:t>
            </a:r>
          </a:p>
          <a:p>
            <a:pPr marL="171450" indent="-171450">
              <a:buFont typeface="Arial" panose="020B0604020202020204" pitchFamily="34" charset="0"/>
              <a:buChar char="•"/>
            </a:pPr>
            <a:r>
              <a:rPr lang="en-GB" sz="1200" b="1">
                <a:solidFill>
                  <a:schemeClr val="accent1">
                    <a:lumMod val="75000"/>
                  </a:schemeClr>
                </a:solidFill>
              </a:rPr>
              <a:t>ICT Third-Party Oversight</a:t>
            </a:r>
            <a:r>
              <a:rPr lang="en-GB" sz="1200">
                <a:solidFill>
                  <a:schemeClr val="accent1">
                    <a:lumMod val="75000"/>
                  </a:schemeClr>
                </a:solidFill>
              </a:rPr>
              <a:t>: Implement protocols for overseeing critical third-party ICT providers. This includes contractual alignment with DORA’s provisions and integrating oversight data submissions as per the upcoming July 2024 standards.</a:t>
            </a:r>
          </a:p>
          <a:p>
            <a:pPr marL="171450" indent="-171450">
              <a:buFont typeface="Arial" panose="020B0604020202020204" pitchFamily="34" charset="0"/>
              <a:buChar char="•"/>
            </a:pPr>
            <a:r>
              <a:rPr lang="en-GB" sz="1200" b="1">
                <a:solidFill>
                  <a:schemeClr val="accent1">
                    <a:lumMod val="75000"/>
                  </a:schemeClr>
                </a:solidFill>
              </a:rPr>
              <a:t>Enhanced Incident Response</a:t>
            </a:r>
            <a:r>
              <a:rPr lang="en-GB" sz="1200">
                <a:solidFill>
                  <a:schemeClr val="accent1">
                    <a:lumMod val="75000"/>
                  </a:schemeClr>
                </a:solidFill>
              </a:rPr>
              <a:t>: Revise incident response strategies to incorporate structured escalation protocols and early warning systems based on the forthcoming technical standards.</a:t>
            </a:r>
          </a:p>
          <a:p>
            <a:pPr marL="171450" indent="-171450">
              <a:buFont typeface="Arial" panose="020B0604020202020204" pitchFamily="34" charset="0"/>
              <a:buChar char="•"/>
            </a:pPr>
            <a:r>
              <a:rPr lang="en-GB" sz="1200" b="1">
                <a:solidFill>
                  <a:schemeClr val="accent1">
                    <a:lumMod val="75000"/>
                  </a:schemeClr>
                </a:solidFill>
              </a:rPr>
              <a:t>Coordination with ESAs</a:t>
            </a:r>
            <a:r>
              <a:rPr lang="en-GB" sz="1200">
                <a:solidFill>
                  <a:schemeClr val="accent1">
                    <a:lumMod val="75000"/>
                  </a:schemeClr>
                </a:solidFill>
              </a:rPr>
              <a:t>: Establish regular reporting and monitoring processes to facilitate compliance with ESAs’ guidance on third-party oversight.</a:t>
            </a:r>
          </a:p>
          <a:p>
            <a:pPr marL="171450" indent="-171450">
              <a:buFont typeface="Arial" panose="020B0604020202020204" pitchFamily="34" charset="0"/>
              <a:buChar char="•"/>
            </a:pPr>
            <a:r>
              <a:rPr lang="en-GB" sz="1200" b="1">
                <a:solidFill>
                  <a:schemeClr val="accent1">
                    <a:lumMod val="75000"/>
                  </a:schemeClr>
                </a:solidFill>
              </a:rPr>
              <a:t>Phase 3: Advanced Compliance &amp; Testing (July 2024 - January 2026)</a:t>
            </a:r>
          </a:p>
          <a:p>
            <a:pPr marL="171450" indent="-171450">
              <a:buFont typeface="Arial" panose="020B0604020202020204" pitchFamily="34" charset="0"/>
              <a:buChar char="•"/>
            </a:pPr>
            <a:r>
              <a:rPr lang="en-GB" sz="1200" b="1">
                <a:solidFill>
                  <a:schemeClr val="accent1">
                    <a:lumMod val="75000"/>
                  </a:schemeClr>
                </a:solidFill>
              </a:rPr>
              <a:t>Annual Risk Assessments and Testing</a:t>
            </a:r>
            <a:r>
              <a:rPr lang="en-GB" sz="1200">
                <a:solidFill>
                  <a:schemeClr val="accent1">
                    <a:lumMod val="75000"/>
                  </a:schemeClr>
                </a:solidFill>
              </a:rPr>
              <a:t>: Conduct comprehensive testing of ICT continuity and response plans, simulating potential failures of ICT providers to ensure preparedness and identify areas for improvement.</a:t>
            </a:r>
          </a:p>
          <a:p>
            <a:pPr marL="171450" indent="-171450">
              <a:buFont typeface="Arial" panose="020B0604020202020204" pitchFamily="34" charset="0"/>
              <a:buChar char="•"/>
            </a:pPr>
            <a:r>
              <a:rPr lang="en-GB" sz="1200" b="1">
                <a:solidFill>
                  <a:schemeClr val="accent1">
                    <a:lumMod val="75000"/>
                  </a:schemeClr>
                </a:solidFill>
              </a:rPr>
              <a:t>Enhanced Reporting and Metrics</a:t>
            </a:r>
            <a:r>
              <a:rPr lang="en-GB" sz="1200">
                <a:solidFill>
                  <a:schemeClr val="accent1">
                    <a:lumMod val="75000"/>
                  </a:schemeClr>
                </a:solidFill>
              </a:rPr>
              <a:t>: Implement metrics to track ICT risk incidents, reporting data to align with expected updates in 2026 for statutory auditors and expanded oversight criteria.</a:t>
            </a:r>
          </a:p>
          <a:p>
            <a:pPr marL="171450" indent="-171450">
              <a:buFont typeface="Arial" panose="020B0604020202020204" pitchFamily="34" charset="0"/>
              <a:buChar char="•"/>
            </a:pPr>
            <a:r>
              <a:rPr lang="en-GB" sz="1200" b="1">
                <a:solidFill>
                  <a:schemeClr val="accent1">
                    <a:lumMod val="75000"/>
                  </a:schemeClr>
                </a:solidFill>
              </a:rPr>
              <a:t>Stakeholder Feedback Loops</a:t>
            </a:r>
            <a:r>
              <a:rPr lang="en-GB" sz="1200">
                <a:solidFill>
                  <a:schemeClr val="accent1">
                    <a:lumMod val="75000"/>
                  </a:schemeClr>
                </a:solidFill>
              </a:rPr>
              <a:t>: Regularly update management on compliance progress, incident response metrics, and emerging regulatory insights from ESA and the European Commission.</a:t>
            </a:r>
          </a:p>
          <a:p>
            <a:pPr marL="171450" indent="-171450">
              <a:buFont typeface="Arial" panose="020B0604020202020204" pitchFamily="34" charset="0"/>
              <a:buChar char="•"/>
            </a:pPr>
            <a:r>
              <a:rPr lang="en-GB" sz="1200" b="1">
                <a:solidFill>
                  <a:schemeClr val="accent1">
                    <a:lumMod val="75000"/>
                  </a:schemeClr>
                </a:solidFill>
              </a:rPr>
              <a:t>Phase 4: Long-Term Compliance and Program Review (2026 - 2028)</a:t>
            </a:r>
          </a:p>
          <a:p>
            <a:pPr marL="171450" indent="-171450">
              <a:buFont typeface="Arial" panose="020B0604020202020204" pitchFamily="34" charset="0"/>
              <a:buChar char="•"/>
            </a:pPr>
            <a:r>
              <a:rPr lang="en-GB" sz="1200" b="1">
                <a:solidFill>
                  <a:schemeClr val="accent1">
                    <a:lumMod val="75000"/>
                  </a:schemeClr>
                </a:solidFill>
              </a:rPr>
              <a:t>Program Evaluation</a:t>
            </a:r>
            <a:r>
              <a:rPr lang="en-GB" sz="1200">
                <a:solidFill>
                  <a:schemeClr val="accent1">
                    <a:lumMod val="75000"/>
                  </a:schemeClr>
                </a:solidFill>
              </a:rPr>
              <a:t>: Assess the program’s effectiveness in early 2026 based on ESA feedback and performance metrics from simulated incident responses.</a:t>
            </a:r>
          </a:p>
          <a:p>
            <a:pPr marL="171450" indent="-171450">
              <a:buFont typeface="Arial" panose="020B0604020202020204" pitchFamily="34" charset="0"/>
              <a:buChar char="•"/>
            </a:pPr>
            <a:r>
              <a:rPr lang="en-GB" sz="1200" b="1">
                <a:solidFill>
                  <a:schemeClr val="accent1">
                    <a:lumMod val="75000"/>
                  </a:schemeClr>
                </a:solidFill>
              </a:rPr>
              <a:t>Alignment with New Proposals</a:t>
            </a:r>
            <a:r>
              <a:rPr lang="en-GB" sz="1200">
                <a:solidFill>
                  <a:schemeClr val="accent1">
                    <a:lumMod val="75000"/>
                  </a:schemeClr>
                </a:solidFill>
              </a:rPr>
              <a:t>: Prepare for updates following the 2028 review, anticipating potential enhancements to third-party oversight and ICT risk management requirements.</a:t>
            </a:r>
          </a:p>
          <a:p>
            <a:pPr marL="171450" indent="-171450">
              <a:buFont typeface="Arial" panose="020B0604020202020204" pitchFamily="34" charset="0"/>
              <a:buChar char="•"/>
            </a:pPr>
            <a:r>
              <a:rPr lang="en-GB" sz="1200" b="1">
                <a:solidFill>
                  <a:schemeClr val="accent1">
                    <a:lumMod val="75000"/>
                  </a:schemeClr>
                </a:solidFill>
              </a:rPr>
              <a:t>Ongoing Compliance Training</a:t>
            </a:r>
            <a:r>
              <a:rPr lang="en-GB" sz="1200">
                <a:solidFill>
                  <a:schemeClr val="accent1">
                    <a:lumMod val="75000"/>
                  </a:schemeClr>
                </a:solidFill>
              </a:rPr>
              <a:t>: Reinforce training programs, adapting to any new regulatory standards or amendments resulting from DORA’s comprehensive review in 2028.</a:t>
            </a:r>
          </a:p>
          <a:p>
            <a:endParaRPr lang="en-NL"/>
          </a:p>
        </p:txBody>
      </p:sp>
      <p:sp>
        <p:nvSpPr>
          <p:cNvPr id="4" name="Slide Number Placeholder 3"/>
          <p:cNvSpPr>
            <a:spLocks noGrp="1"/>
          </p:cNvSpPr>
          <p:nvPr>
            <p:ph type="sldNum" sz="quarter" idx="5"/>
          </p:nvPr>
        </p:nvSpPr>
        <p:spPr/>
        <p:txBody>
          <a:bodyPr/>
          <a:lstStyle/>
          <a:p>
            <a:fld id="{04E466B8-9733-4F09-89E0-B3083F7F2D41}" type="slidenum">
              <a:rPr lang="en-NL" smtClean="0"/>
              <a:t>16</a:t>
            </a:fld>
            <a:endParaRPr lang="en-NL"/>
          </a:p>
        </p:txBody>
      </p:sp>
    </p:spTree>
    <p:extLst>
      <p:ext uri="{BB962C8B-B14F-4D97-AF65-F5344CB8AC3E}">
        <p14:creationId xmlns:p14="http://schemas.microsoft.com/office/powerpoint/2010/main" val="2084989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35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73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C70ED-41A5-8845-9A21-5688DA7ED3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C46A1-6EA7-3ABF-AB23-EC2AE82CEE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4CEE43-2137-321E-33F9-C3F33FB96DE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E9F7D4-5560-69E7-0585-8408D3C9E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852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9E64F-41A6-4582-B60C-25E0125C4E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2989F-B1D3-A3D7-5038-D16422DD7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F0C3D-61FF-2221-59CC-405EB8E4FF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283A204-2A9A-0912-F1B8-587AA6DD27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8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04E466B8-9733-4F09-89E0-B3083F7F2D41}" type="slidenum">
              <a:rPr lang="en-NL" smtClean="0"/>
              <a:t>6</a:t>
            </a:fld>
            <a:endParaRPr lang="en-NL"/>
          </a:p>
        </p:txBody>
      </p:sp>
    </p:spTree>
    <p:extLst>
      <p:ext uri="{BB962C8B-B14F-4D97-AF65-F5344CB8AC3E}">
        <p14:creationId xmlns:p14="http://schemas.microsoft.com/office/powerpoint/2010/main" val="940551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674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6E80E-F73A-2192-A456-584C1C3A4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B7642-7D37-9A0D-1D92-3025E5430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B096B-C5F1-8A68-B149-73A5DEE537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D29F42-CC9A-06C6-0A8E-78F07479B8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588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04E466B8-9733-4F09-89E0-B3083F7F2D41}" type="slidenum">
              <a:rPr lang="en-NL" smtClean="0"/>
              <a:t>9</a:t>
            </a:fld>
            <a:endParaRPr lang="en-NL"/>
          </a:p>
        </p:txBody>
      </p:sp>
    </p:spTree>
    <p:extLst>
      <p:ext uri="{BB962C8B-B14F-4D97-AF65-F5344CB8AC3E}">
        <p14:creationId xmlns:p14="http://schemas.microsoft.com/office/powerpoint/2010/main" val="2634421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04E466B8-9733-4F09-89E0-B3083F7F2D41}" type="slidenum">
              <a:rPr lang="en-NL" smtClean="0"/>
              <a:t>11</a:t>
            </a:fld>
            <a:endParaRPr lang="en-NL"/>
          </a:p>
        </p:txBody>
      </p:sp>
    </p:spTree>
    <p:extLst>
      <p:ext uri="{BB962C8B-B14F-4D97-AF65-F5344CB8AC3E}">
        <p14:creationId xmlns:p14="http://schemas.microsoft.com/office/powerpoint/2010/main" val="4041130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
    <p:spTree>
      <p:nvGrpSpPr>
        <p:cNvPr id="1" name=""/>
        <p:cNvGrpSpPr/>
        <p:nvPr/>
      </p:nvGrpSpPr>
      <p:grpSpPr>
        <a:xfrm>
          <a:off x="0" y="0"/>
          <a:ext cx="0" cy="0"/>
          <a:chOff x="0" y="0"/>
          <a:chExt cx="0" cy="0"/>
        </a:xfrm>
      </p:grpSpPr>
      <p:pic>
        <p:nvPicPr>
          <p:cNvPr id="6" name="Picture 5" descr="A picture containing nature&#10;&#10;Description automatically generated">
            <a:extLst>
              <a:ext uri="{FF2B5EF4-FFF2-40B4-BE49-F238E27FC236}">
                <a16:creationId xmlns:a16="http://schemas.microsoft.com/office/drawing/2014/main" id="{29485F9B-D5D4-D140-3452-7908CFD85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7664" cy="6858000"/>
          </a:xfrm>
          <a:prstGeom prst="rect">
            <a:avLst/>
          </a:prstGeom>
        </p:spPr>
      </p:pic>
      <p:sp>
        <p:nvSpPr>
          <p:cNvPr id="3" name="Text Placeholder 2">
            <a:extLst>
              <a:ext uri="{FF2B5EF4-FFF2-40B4-BE49-F238E27FC236}">
                <a16:creationId xmlns:a16="http://schemas.microsoft.com/office/drawing/2014/main" id="{D0F562C2-508A-4F9C-8918-C9FBC1240A7C}"/>
              </a:ext>
            </a:extLst>
          </p:cNvPr>
          <p:cNvSpPr>
            <a:spLocks noGrp="1"/>
          </p:cNvSpPr>
          <p:nvPr>
            <p:ph type="body" idx="1" hasCustomPrompt="1"/>
          </p:nvPr>
        </p:nvSpPr>
        <p:spPr>
          <a:xfrm>
            <a:off x="6365081" y="2811763"/>
            <a:ext cx="3515757" cy="946389"/>
          </a:xfrm>
        </p:spPr>
        <p:txBody>
          <a:bodyPr/>
          <a:lstStyle>
            <a:lvl1pPr marL="0" indent="0" algn="ctr">
              <a:buNone/>
              <a:defRPr sz="24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a:p>
            <a:pPr lvl="0"/>
            <a:r>
              <a:rPr lang="en-US"/>
              <a:t>SUBTITLE</a:t>
            </a:r>
          </a:p>
        </p:txBody>
      </p:sp>
      <p:sp>
        <p:nvSpPr>
          <p:cNvPr id="7" name="Text Placeholder 2">
            <a:extLst>
              <a:ext uri="{FF2B5EF4-FFF2-40B4-BE49-F238E27FC236}">
                <a16:creationId xmlns:a16="http://schemas.microsoft.com/office/drawing/2014/main" id="{76E11FBC-163D-7042-1719-835D9327C631}"/>
              </a:ext>
            </a:extLst>
          </p:cNvPr>
          <p:cNvSpPr>
            <a:spLocks noGrp="1"/>
          </p:cNvSpPr>
          <p:nvPr>
            <p:ph type="body" idx="11" hasCustomPrompt="1"/>
          </p:nvPr>
        </p:nvSpPr>
        <p:spPr>
          <a:xfrm>
            <a:off x="9908381" y="6049454"/>
            <a:ext cx="2067241" cy="345415"/>
          </a:xfrm>
        </p:spPr>
        <p:txBody>
          <a:bodyPr>
            <a:normAutofit/>
          </a:bodyPr>
          <a:lstStyle>
            <a:lvl1pPr marL="0" indent="0" algn="ctr">
              <a:buNone/>
              <a:defRPr sz="16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Version, Date</a:t>
            </a:r>
          </a:p>
        </p:txBody>
      </p:sp>
    </p:spTree>
    <p:extLst>
      <p:ext uri="{BB962C8B-B14F-4D97-AF65-F5344CB8AC3E}">
        <p14:creationId xmlns:p14="http://schemas.microsoft.com/office/powerpoint/2010/main" val="87407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793C-7DCF-4BE3-A766-DCA7E9D5FC06}"/>
              </a:ext>
            </a:extLst>
          </p:cNvPr>
          <p:cNvSpPr>
            <a:spLocks noGrp="1"/>
          </p:cNvSpPr>
          <p:nvPr>
            <p:ph type="title" hasCustomPrompt="1"/>
          </p:nvPr>
        </p:nvSpPr>
        <p:spPr>
          <a:xfrm>
            <a:off x="3648075" y="270294"/>
            <a:ext cx="8212999" cy="383190"/>
          </a:xfrm>
        </p:spPr>
        <p:txBody>
          <a:bodyPr anchor="b"/>
          <a:lstStyle>
            <a:lvl1pPr>
              <a:defRPr>
                <a:latin typeface="+mn-lt"/>
              </a:defRPr>
            </a:lvl1pPr>
          </a:lstStyle>
          <a:p>
            <a:r>
              <a:rPr lang="en-US"/>
              <a:t>Title</a:t>
            </a:r>
            <a:endParaRPr lang="en-NL"/>
          </a:p>
        </p:txBody>
      </p:sp>
      <p:sp>
        <p:nvSpPr>
          <p:cNvPr id="3" name="Content Placeholder 2">
            <a:extLst>
              <a:ext uri="{FF2B5EF4-FFF2-40B4-BE49-F238E27FC236}">
                <a16:creationId xmlns:a16="http://schemas.microsoft.com/office/drawing/2014/main" id="{561A3268-5D77-46AE-B3EA-96ED9FAF4779}"/>
              </a:ext>
            </a:extLst>
          </p:cNvPr>
          <p:cNvSpPr>
            <a:spLocks noGrp="1"/>
          </p:cNvSpPr>
          <p:nvPr>
            <p:ph idx="1"/>
          </p:nvPr>
        </p:nvSpPr>
        <p:spPr>
          <a:xfrm>
            <a:off x="397042" y="1097555"/>
            <a:ext cx="11464032" cy="507940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9014F1E3-0FDD-447D-93A1-BCBC45EAD681}"/>
              </a:ext>
            </a:extLst>
          </p:cNvPr>
          <p:cNvSpPr>
            <a:spLocks noGrp="1"/>
          </p:cNvSpPr>
          <p:nvPr>
            <p:ph type="dt" sz="half" idx="10"/>
          </p:nvPr>
        </p:nvSpPr>
        <p:spPr/>
        <p:txBody>
          <a:bodyPr/>
          <a:lstStyle>
            <a:lvl1pPr>
              <a:defRPr>
                <a:latin typeface="+mn-lt"/>
              </a:defRPr>
            </a:lvl1pPr>
          </a:lstStyle>
          <a:p>
            <a:fld id="{E4C1A9F3-D280-4237-B109-A022106B7C00}" type="datetime1">
              <a:rPr lang="en-US" smtClean="0"/>
              <a:pPr/>
              <a:t>8/5/2025</a:t>
            </a:fld>
            <a:endParaRPr lang="en-NL"/>
          </a:p>
        </p:txBody>
      </p:sp>
      <p:sp>
        <p:nvSpPr>
          <p:cNvPr id="5" name="Footer Placeholder 4">
            <a:extLst>
              <a:ext uri="{FF2B5EF4-FFF2-40B4-BE49-F238E27FC236}">
                <a16:creationId xmlns:a16="http://schemas.microsoft.com/office/drawing/2014/main" id="{712FDFAD-8FC4-4CBF-B0CD-64B768D2640E}"/>
              </a:ext>
            </a:extLst>
          </p:cNvPr>
          <p:cNvSpPr>
            <a:spLocks noGrp="1"/>
          </p:cNvSpPr>
          <p:nvPr>
            <p:ph type="ftr" sz="quarter" idx="11"/>
          </p:nvPr>
        </p:nvSpPr>
        <p:spPr/>
        <p:txBody>
          <a:bodyPr/>
          <a:lstStyle>
            <a:lvl1pPr>
              <a:defRPr>
                <a:latin typeface="+mn-lt"/>
              </a:defRPr>
            </a:lvl1pPr>
          </a:lstStyle>
          <a:p>
            <a:endParaRPr lang="en-NL"/>
          </a:p>
        </p:txBody>
      </p:sp>
      <p:sp>
        <p:nvSpPr>
          <p:cNvPr id="6" name="Slide Number Placeholder 5">
            <a:extLst>
              <a:ext uri="{FF2B5EF4-FFF2-40B4-BE49-F238E27FC236}">
                <a16:creationId xmlns:a16="http://schemas.microsoft.com/office/drawing/2014/main" id="{4449C05F-1FB0-4C73-84B9-65E3C218F0DE}"/>
              </a:ext>
            </a:extLst>
          </p:cNvPr>
          <p:cNvSpPr>
            <a:spLocks noGrp="1"/>
          </p:cNvSpPr>
          <p:nvPr>
            <p:ph type="sldNum" sz="quarter" idx="12"/>
          </p:nvPr>
        </p:nvSpPr>
        <p:spPr>
          <a:xfrm>
            <a:off x="9448800" y="6356349"/>
            <a:ext cx="2412275" cy="365125"/>
          </a:xfrm>
        </p:spPr>
        <p:txBody>
          <a:bodyPr/>
          <a:lstStyle>
            <a:lvl1pPr>
              <a:defRPr>
                <a:latin typeface="+mn-lt"/>
              </a:defRPr>
            </a:lvl1pPr>
          </a:lstStyle>
          <a:p>
            <a:fld id="{176DD4EC-FA55-45CE-8BB9-EF8129236C33}" type="slidenum">
              <a:rPr lang="en-NL" smtClean="0"/>
              <a:pPr/>
              <a:t>‹#›</a:t>
            </a:fld>
            <a:endParaRPr lang="en-NL"/>
          </a:p>
        </p:txBody>
      </p:sp>
      <p:graphicFrame>
        <p:nvGraphicFramePr>
          <p:cNvPr id="10" name="Table 9">
            <a:extLst>
              <a:ext uri="{FF2B5EF4-FFF2-40B4-BE49-F238E27FC236}">
                <a16:creationId xmlns:a16="http://schemas.microsoft.com/office/drawing/2014/main" id="{E8C649E9-7895-4E52-ACB7-BF947F90F6F0}"/>
              </a:ext>
            </a:extLst>
          </p:cNvPr>
          <p:cNvGraphicFramePr>
            <a:graphicFrameLocks noGrp="1"/>
          </p:cNvGraphicFramePr>
          <p:nvPr userDrawn="1">
            <p:extLst>
              <p:ext uri="{D42A27DB-BD31-4B8C-83A1-F6EECF244321}">
                <p14:modId xmlns:p14="http://schemas.microsoft.com/office/powerpoint/2010/main" val="1584993404"/>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6F5EB9E0-39A3-4085-80B3-13ACC357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Tree>
    <p:extLst>
      <p:ext uri="{BB962C8B-B14F-4D97-AF65-F5344CB8AC3E}">
        <p14:creationId xmlns:p14="http://schemas.microsoft.com/office/powerpoint/2010/main" val="30219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8DD51-12F9-4883-A740-3DBD95AC0915}"/>
              </a:ext>
            </a:extLst>
          </p:cNvPr>
          <p:cNvSpPr>
            <a:spLocks noGrp="1"/>
          </p:cNvSpPr>
          <p:nvPr>
            <p:ph sz="half" idx="1"/>
          </p:nvPr>
        </p:nvSpPr>
        <p:spPr>
          <a:xfrm>
            <a:off x="397042" y="1119356"/>
            <a:ext cx="5622758"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C456CFF8-81BA-451B-B5B9-CDB3AFC5CDED}"/>
              </a:ext>
            </a:extLst>
          </p:cNvPr>
          <p:cNvSpPr>
            <a:spLocks noGrp="1"/>
          </p:cNvSpPr>
          <p:nvPr>
            <p:ph sz="half" idx="2"/>
          </p:nvPr>
        </p:nvSpPr>
        <p:spPr>
          <a:xfrm>
            <a:off x="6172199" y="1119356"/>
            <a:ext cx="5622757"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B52413D8-D263-4678-A3E7-DFB19281BA01}"/>
              </a:ext>
            </a:extLst>
          </p:cNvPr>
          <p:cNvSpPr>
            <a:spLocks noGrp="1"/>
          </p:cNvSpPr>
          <p:nvPr>
            <p:ph type="dt" sz="half" idx="10"/>
          </p:nvPr>
        </p:nvSpPr>
        <p:spPr/>
        <p:txBody>
          <a:bodyPr/>
          <a:lstStyle/>
          <a:p>
            <a:fld id="{E773FEE6-DFF6-4E7E-91AE-D35464FD6B85}" type="datetime1">
              <a:rPr lang="en-US" smtClean="0"/>
              <a:t>8/5/2025</a:t>
            </a:fld>
            <a:endParaRPr lang="en-NL"/>
          </a:p>
        </p:txBody>
      </p:sp>
      <p:sp>
        <p:nvSpPr>
          <p:cNvPr id="6" name="Footer Placeholder 5">
            <a:extLst>
              <a:ext uri="{FF2B5EF4-FFF2-40B4-BE49-F238E27FC236}">
                <a16:creationId xmlns:a16="http://schemas.microsoft.com/office/drawing/2014/main" id="{6DF02580-AC75-4D3B-88A4-CFC0B8A51EF1}"/>
              </a:ext>
            </a:extLst>
          </p:cNvPr>
          <p:cNvSpPr>
            <a:spLocks noGrp="1"/>
          </p:cNvSpPr>
          <p:nvPr>
            <p:ph type="ftr" sz="quarter" idx="11"/>
          </p:nvPr>
        </p:nvSpPr>
        <p:spPr/>
        <p:txBody>
          <a:bodyPr/>
          <a:lstStyle/>
          <a:p>
            <a:endParaRPr lang="en-NL"/>
          </a:p>
        </p:txBody>
      </p:sp>
      <p:graphicFrame>
        <p:nvGraphicFramePr>
          <p:cNvPr id="11" name="Table 9">
            <a:extLst>
              <a:ext uri="{FF2B5EF4-FFF2-40B4-BE49-F238E27FC236}">
                <a16:creationId xmlns:a16="http://schemas.microsoft.com/office/drawing/2014/main" id="{E8589E5A-760B-4123-B3D5-8192F4298DF2}"/>
              </a:ext>
            </a:extLst>
          </p:cNvPr>
          <p:cNvGraphicFramePr>
            <a:graphicFrameLocks noGrp="1"/>
          </p:cNvGraphicFramePr>
          <p:nvPr userDrawn="1">
            <p:extLst>
              <p:ext uri="{D42A27DB-BD31-4B8C-83A1-F6EECF244321}">
                <p14:modId xmlns:p14="http://schemas.microsoft.com/office/powerpoint/2010/main" val="2958221848"/>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7D5D79DA-F9A5-4752-BEA0-368C28FD2F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3" name="Slide Number Placeholder 5">
            <a:extLst>
              <a:ext uri="{FF2B5EF4-FFF2-40B4-BE49-F238E27FC236}">
                <a16:creationId xmlns:a16="http://schemas.microsoft.com/office/drawing/2014/main" id="{82E5A99C-4873-4998-A648-DF54294759FB}"/>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4" name="Title 1">
            <a:extLst>
              <a:ext uri="{FF2B5EF4-FFF2-40B4-BE49-F238E27FC236}">
                <a16:creationId xmlns:a16="http://schemas.microsoft.com/office/drawing/2014/main" id="{DBCB0624-735D-471E-A063-661CBA25A3D6}"/>
              </a:ext>
            </a:extLst>
          </p:cNvPr>
          <p:cNvSpPr>
            <a:spLocks noGrp="1"/>
          </p:cNvSpPr>
          <p:nvPr>
            <p:ph type="title" hasCustomPrompt="1"/>
          </p:nvPr>
        </p:nvSpPr>
        <p:spPr>
          <a:xfrm>
            <a:off x="3648075" y="270294"/>
            <a:ext cx="8204619" cy="394692"/>
          </a:xfrm>
        </p:spPr>
        <p:txBody>
          <a:bodyPr anchor="b"/>
          <a:lstStyle>
            <a:lvl1pPr>
              <a:defRPr>
                <a:latin typeface="+mn-lt"/>
              </a:defRPr>
            </a:lvl1pPr>
          </a:lstStyle>
          <a:p>
            <a:r>
              <a:rPr lang="en-US"/>
              <a:t>Title</a:t>
            </a:r>
            <a:endParaRPr lang="en-NL"/>
          </a:p>
        </p:txBody>
      </p:sp>
    </p:spTree>
    <p:extLst>
      <p:ext uri="{BB962C8B-B14F-4D97-AF65-F5344CB8AC3E}">
        <p14:creationId xmlns:p14="http://schemas.microsoft.com/office/powerpoint/2010/main" val="2726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225BE-9AC8-4575-94D5-0568C30A459E}"/>
              </a:ext>
            </a:extLst>
          </p:cNvPr>
          <p:cNvSpPr>
            <a:spLocks noGrp="1"/>
          </p:cNvSpPr>
          <p:nvPr>
            <p:ph type="body" idx="1"/>
          </p:nvPr>
        </p:nvSpPr>
        <p:spPr>
          <a:xfrm>
            <a:off x="308700" y="1091624"/>
            <a:ext cx="56888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73F99-B294-403C-9171-7F78A592B1B8}"/>
              </a:ext>
            </a:extLst>
          </p:cNvPr>
          <p:cNvSpPr>
            <a:spLocks noGrp="1"/>
          </p:cNvSpPr>
          <p:nvPr>
            <p:ph sz="half" idx="2"/>
          </p:nvPr>
        </p:nvSpPr>
        <p:spPr>
          <a:xfrm>
            <a:off x="308700" y="1915535"/>
            <a:ext cx="5688875" cy="415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39DAFDC-9928-4B34-94B8-19EA470AE383}"/>
              </a:ext>
            </a:extLst>
          </p:cNvPr>
          <p:cNvSpPr>
            <a:spLocks noGrp="1"/>
          </p:cNvSpPr>
          <p:nvPr>
            <p:ph type="body" sz="quarter" idx="3"/>
          </p:nvPr>
        </p:nvSpPr>
        <p:spPr>
          <a:xfrm>
            <a:off x="6172200" y="1091624"/>
            <a:ext cx="56888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1E56D-B807-4537-BE74-B622FCFC0678}"/>
              </a:ext>
            </a:extLst>
          </p:cNvPr>
          <p:cNvSpPr>
            <a:spLocks noGrp="1"/>
          </p:cNvSpPr>
          <p:nvPr>
            <p:ph sz="quarter" idx="4"/>
          </p:nvPr>
        </p:nvSpPr>
        <p:spPr>
          <a:xfrm>
            <a:off x="6172199" y="1915536"/>
            <a:ext cx="5688875" cy="4155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A9324C11-2EAF-4723-885E-182DCD5DAE6F}"/>
              </a:ext>
            </a:extLst>
          </p:cNvPr>
          <p:cNvSpPr>
            <a:spLocks noGrp="1"/>
          </p:cNvSpPr>
          <p:nvPr>
            <p:ph type="dt" sz="half" idx="10"/>
          </p:nvPr>
        </p:nvSpPr>
        <p:spPr/>
        <p:txBody>
          <a:bodyPr/>
          <a:lstStyle/>
          <a:p>
            <a:fld id="{A82294BC-C5F5-432D-B8C7-087EB371B51F}" type="datetime1">
              <a:rPr lang="en-US" smtClean="0"/>
              <a:t>8/5/2025</a:t>
            </a:fld>
            <a:endParaRPr lang="en-NL"/>
          </a:p>
        </p:txBody>
      </p:sp>
      <p:sp>
        <p:nvSpPr>
          <p:cNvPr id="8" name="Footer Placeholder 7">
            <a:extLst>
              <a:ext uri="{FF2B5EF4-FFF2-40B4-BE49-F238E27FC236}">
                <a16:creationId xmlns:a16="http://schemas.microsoft.com/office/drawing/2014/main" id="{3E9F9249-80E7-4193-AFF2-3DCA2D725786}"/>
              </a:ext>
            </a:extLst>
          </p:cNvPr>
          <p:cNvSpPr>
            <a:spLocks noGrp="1"/>
          </p:cNvSpPr>
          <p:nvPr>
            <p:ph type="ftr" sz="quarter" idx="11"/>
          </p:nvPr>
        </p:nvSpPr>
        <p:spPr/>
        <p:txBody>
          <a:bodyPr/>
          <a:lstStyle/>
          <a:p>
            <a:endParaRPr lang="en-NL"/>
          </a:p>
        </p:txBody>
      </p:sp>
      <p:graphicFrame>
        <p:nvGraphicFramePr>
          <p:cNvPr id="12" name="Table 9">
            <a:extLst>
              <a:ext uri="{FF2B5EF4-FFF2-40B4-BE49-F238E27FC236}">
                <a16:creationId xmlns:a16="http://schemas.microsoft.com/office/drawing/2014/main" id="{B1749567-8366-4160-99F3-E6860CB230B7}"/>
              </a:ext>
            </a:extLst>
          </p:cNvPr>
          <p:cNvGraphicFramePr>
            <a:graphicFrameLocks noGrp="1"/>
          </p:cNvGraphicFramePr>
          <p:nvPr userDrawn="1">
            <p:extLst>
              <p:ext uri="{D42A27DB-BD31-4B8C-83A1-F6EECF244321}">
                <p14:modId xmlns:p14="http://schemas.microsoft.com/office/powerpoint/2010/main" val="1058730936"/>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3" name="Picture 12" descr="Text&#10;&#10;Description automatically generated">
            <a:extLst>
              <a:ext uri="{FF2B5EF4-FFF2-40B4-BE49-F238E27FC236}">
                <a16:creationId xmlns:a16="http://schemas.microsoft.com/office/drawing/2014/main" id="{B4189CB5-AD7D-4888-A55E-135CFE64B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4" name="Slide Number Placeholder 5">
            <a:extLst>
              <a:ext uri="{FF2B5EF4-FFF2-40B4-BE49-F238E27FC236}">
                <a16:creationId xmlns:a16="http://schemas.microsoft.com/office/drawing/2014/main" id="{B6998F36-0834-4BAF-B4C3-5281CB053C32}"/>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5" name="Title 1">
            <a:extLst>
              <a:ext uri="{FF2B5EF4-FFF2-40B4-BE49-F238E27FC236}">
                <a16:creationId xmlns:a16="http://schemas.microsoft.com/office/drawing/2014/main" id="{B1EAE346-72DB-4E1E-8057-2858F29EEF85}"/>
              </a:ext>
            </a:extLst>
          </p:cNvPr>
          <p:cNvSpPr>
            <a:spLocks noGrp="1"/>
          </p:cNvSpPr>
          <p:nvPr>
            <p:ph type="title" hasCustomPrompt="1"/>
          </p:nvPr>
        </p:nvSpPr>
        <p:spPr>
          <a:xfrm>
            <a:off x="3659578" y="247291"/>
            <a:ext cx="8198868" cy="400443"/>
          </a:xfrm>
        </p:spPr>
        <p:txBody>
          <a:bodyPr anchor="b"/>
          <a:lstStyle>
            <a:lvl1pPr>
              <a:defRPr>
                <a:latin typeface="+mn-lt"/>
              </a:defRPr>
            </a:lvl1pPr>
          </a:lstStyle>
          <a:p>
            <a:r>
              <a:rPr lang="en-US"/>
              <a:t>Title</a:t>
            </a:r>
            <a:endParaRPr lang="en-NL"/>
          </a:p>
        </p:txBody>
      </p:sp>
    </p:spTree>
    <p:extLst>
      <p:ext uri="{BB962C8B-B14F-4D97-AF65-F5344CB8AC3E}">
        <p14:creationId xmlns:p14="http://schemas.microsoft.com/office/powerpoint/2010/main" val="256026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72AA70-329F-4D6F-8960-2BBE61AB374D}"/>
              </a:ext>
            </a:extLst>
          </p:cNvPr>
          <p:cNvSpPr>
            <a:spLocks noGrp="1"/>
          </p:cNvSpPr>
          <p:nvPr>
            <p:ph type="dt" sz="half" idx="10"/>
          </p:nvPr>
        </p:nvSpPr>
        <p:spPr/>
        <p:txBody>
          <a:bodyPr/>
          <a:lstStyle/>
          <a:p>
            <a:fld id="{1E6DA75A-5105-48F0-A235-5C7371FD34B1}" type="datetime1">
              <a:rPr lang="en-US" smtClean="0"/>
              <a:t>8/5/2025</a:t>
            </a:fld>
            <a:endParaRPr lang="en-NL"/>
          </a:p>
        </p:txBody>
      </p:sp>
      <p:sp>
        <p:nvSpPr>
          <p:cNvPr id="4" name="Footer Placeholder 3">
            <a:extLst>
              <a:ext uri="{FF2B5EF4-FFF2-40B4-BE49-F238E27FC236}">
                <a16:creationId xmlns:a16="http://schemas.microsoft.com/office/drawing/2014/main" id="{05C742FF-786D-4999-BFBB-5520811615F1}"/>
              </a:ext>
            </a:extLst>
          </p:cNvPr>
          <p:cNvSpPr>
            <a:spLocks noGrp="1"/>
          </p:cNvSpPr>
          <p:nvPr>
            <p:ph type="ftr" sz="quarter" idx="11"/>
          </p:nvPr>
        </p:nvSpPr>
        <p:spPr/>
        <p:txBody>
          <a:bodyPr/>
          <a:lstStyle/>
          <a:p>
            <a:endParaRPr lang="en-NL"/>
          </a:p>
        </p:txBody>
      </p:sp>
      <p:graphicFrame>
        <p:nvGraphicFramePr>
          <p:cNvPr id="9" name="Table 9">
            <a:extLst>
              <a:ext uri="{FF2B5EF4-FFF2-40B4-BE49-F238E27FC236}">
                <a16:creationId xmlns:a16="http://schemas.microsoft.com/office/drawing/2014/main" id="{5783ED8A-22FD-4CD0-A43D-3A996AC09B85}"/>
              </a:ext>
            </a:extLst>
          </p:cNvPr>
          <p:cNvGraphicFramePr>
            <a:graphicFrameLocks noGrp="1"/>
          </p:cNvGraphicFramePr>
          <p:nvPr userDrawn="1">
            <p:extLst>
              <p:ext uri="{D42A27DB-BD31-4B8C-83A1-F6EECF244321}">
                <p14:modId xmlns:p14="http://schemas.microsoft.com/office/powerpoint/2010/main" val="458197117"/>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0" name="Picture 9" descr="Text&#10;&#10;Description automatically generated">
            <a:extLst>
              <a:ext uri="{FF2B5EF4-FFF2-40B4-BE49-F238E27FC236}">
                <a16:creationId xmlns:a16="http://schemas.microsoft.com/office/drawing/2014/main" id="{6810C00F-D8ED-4370-93FF-0FFC487CAB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1" name="Slide Number Placeholder 5">
            <a:extLst>
              <a:ext uri="{FF2B5EF4-FFF2-40B4-BE49-F238E27FC236}">
                <a16:creationId xmlns:a16="http://schemas.microsoft.com/office/drawing/2014/main" id="{F8DE49B9-9130-42A0-AD9A-F3B8534AD43C}"/>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3" name="Title 1">
            <a:extLst>
              <a:ext uri="{FF2B5EF4-FFF2-40B4-BE49-F238E27FC236}">
                <a16:creationId xmlns:a16="http://schemas.microsoft.com/office/drawing/2014/main" id="{A4EEA8B0-5312-4C8A-AC9A-A76922CE0ADC}"/>
              </a:ext>
            </a:extLst>
          </p:cNvPr>
          <p:cNvSpPr>
            <a:spLocks noGrp="1"/>
          </p:cNvSpPr>
          <p:nvPr>
            <p:ph type="title" hasCustomPrompt="1"/>
          </p:nvPr>
        </p:nvSpPr>
        <p:spPr>
          <a:xfrm>
            <a:off x="3757343" y="247291"/>
            <a:ext cx="8078099" cy="377438"/>
          </a:xfrm>
        </p:spPr>
        <p:txBody>
          <a:bodyPr anchor="b"/>
          <a:lstStyle>
            <a:lvl1pPr>
              <a:defRPr>
                <a:latin typeface="+mn-lt"/>
              </a:defRPr>
            </a:lvl1pPr>
          </a:lstStyle>
          <a:p>
            <a:r>
              <a:rPr lang="en-US"/>
              <a:t>Title</a:t>
            </a:r>
            <a:endParaRPr lang="en-NL"/>
          </a:p>
        </p:txBody>
      </p:sp>
    </p:spTree>
    <p:extLst>
      <p:ext uri="{BB962C8B-B14F-4D97-AF65-F5344CB8AC3E}">
        <p14:creationId xmlns:p14="http://schemas.microsoft.com/office/powerpoint/2010/main" val="11446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6F5F97-448C-FC58-99DC-8BA623AAE219}"/>
              </a:ext>
            </a:extLst>
          </p:cNvPr>
          <p:cNvSpPr>
            <a:spLocks noGrp="1"/>
          </p:cNvSpPr>
          <p:nvPr>
            <p:ph type="dt" sz="half" idx="10"/>
          </p:nvPr>
        </p:nvSpPr>
        <p:spPr/>
        <p:txBody>
          <a:bodyPr/>
          <a:lstStyle/>
          <a:p>
            <a:fld id="{3188EBA4-4817-47A5-BAFC-F28E427457F1}" type="datetime1">
              <a:rPr lang="en-US" smtClean="0"/>
              <a:pPr/>
              <a:t>8/5/2025</a:t>
            </a:fld>
            <a:endParaRPr lang="en-NL"/>
          </a:p>
        </p:txBody>
      </p:sp>
      <p:sp>
        <p:nvSpPr>
          <p:cNvPr id="4" name="Footer Placeholder 3">
            <a:extLst>
              <a:ext uri="{FF2B5EF4-FFF2-40B4-BE49-F238E27FC236}">
                <a16:creationId xmlns:a16="http://schemas.microsoft.com/office/drawing/2014/main" id="{C8F64B5B-E713-FAE1-75AD-2BB145BA8350}"/>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D32DFB7-AEA8-3554-593E-5038E90D877A}"/>
              </a:ext>
            </a:extLst>
          </p:cNvPr>
          <p:cNvSpPr>
            <a:spLocks noGrp="1"/>
          </p:cNvSpPr>
          <p:nvPr>
            <p:ph type="sldNum" sz="quarter" idx="12"/>
          </p:nvPr>
        </p:nvSpPr>
        <p:spPr/>
        <p:txBody>
          <a:bodyPr/>
          <a:lstStyle/>
          <a:p>
            <a:fld id="{176DD4EC-FA55-45CE-8BB9-EF8129236C33}" type="slidenum">
              <a:rPr lang="en-NL" smtClean="0"/>
              <a:pPr/>
              <a:t>‹#›</a:t>
            </a:fld>
            <a:endParaRPr lang="en-NL"/>
          </a:p>
        </p:txBody>
      </p:sp>
      <p:sp>
        <p:nvSpPr>
          <p:cNvPr id="6" name="Title 1">
            <a:extLst>
              <a:ext uri="{FF2B5EF4-FFF2-40B4-BE49-F238E27FC236}">
                <a16:creationId xmlns:a16="http://schemas.microsoft.com/office/drawing/2014/main" id="{7FF2B12D-F3DD-5471-EDA7-3486AD725110}"/>
              </a:ext>
            </a:extLst>
          </p:cNvPr>
          <p:cNvSpPr>
            <a:spLocks noGrp="1"/>
          </p:cNvSpPr>
          <p:nvPr>
            <p:ph type="title" hasCustomPrompt="1"/>
          </p:nvPr>
        </p:nvSpPr>
        <p:spPr>
          <a:xfrm>
            <a:off x="3757343" y="247291"/>
            <a:ext cx="8078099" cy="377438"/>
          </a:xfrm>
        </p:spPr>
        <p:txBody>
          <a:bodyPr anchor="b"/>
          <a:lstStyle>
            <a:lvl1pPr>
              <a:defRPr>
                <a:latin typeface="+mn-lt"/>
              </a:defRPr>
            </a:lvl1pPr>
          </a:lstStyle>
          <a:p>
            <a:r>
              <a:rPr lang="en-US"/>
              <a:t>Title</a:t>
            </a:r>
            <a:endParaRPr lang="en-NL"/>
          </a:p>
        </p:txBody>
      </p:sp>
      <p:graphicFrame>
        <p:nvGraphicFramePr>
          <p:cNvPr id="7" name="Table 9">
            <a:extLst>
              <a:ext uri="{FF2B5EF4-FFF2-40B4-BE49-F238E27FC236}">
                <a16:creationId xmlns:a16="http://schemas.microsoft.com/office/drawing/2014/main" id="{50D75D0C-CF8F-7386-8600-5360DF25076B}"/>
              </a:ext>
            </a:extLst>
          </p:cNvPr>
          <p:cNvGraphicFramePr>
            <a:graphicFrameLocks noGrp="1"/>
          </p:cNvGraphicFramePr>
          <p:nvPr userDrawn="1">
            <p:extLst>
              <p:ext uri="{D42A27DB-BD31-4B8C-83A1-F6EECF244321}">
                <p14:modId xmlns:p14="http://schemas.microsoft.com/office/powerpoint/2010/main" val="3805241530"/>
              </p:ext>
            </p:extLst>
          </p:nvPr>
        </p:nvGraphicFramePr>
        <p:xfrm>
          <a:off x="3757343" y="862013"/>
          <a:ext cx="8103732" cy="45719"/>
        </p:xfrm>
        <a:graphic>
          <a:graphicData uri="http://schemas.openxmlformats.org/drawingml/2006/table">
            <a:tbl>
              <a:tblPr>
                <a:tableStyleId>{5C22544A-7EE6-4342-B048-85BDC9FD1C3A}</a:tableStyleId>
              </a:tblPr>
              <a:tblGrid>
                <a:gridCol w="2701244">
                  <a:extLst>
                    <a:ext uri="{9D8B030D-6E8A-4147-A177-3AD203B41FA5}">
                      <a16:colId xmlns:a16="http://schemas.microsoft.com/office/drawing/2014/main" val="2172721209"/>
                    </a:ext>
                  </a:extLst>
                </a:gridCol>
                <a:gridCol w="2701244">
                  <a:extLst>
                    <a:ext uri="{9D8B030D-6E8A-4147-A177-3AD203B41FA5}">
                      <a16:colId xmlns:a16="http://schemas.microsoft.com/office/drawing/2014/main" val="2691351896"/>
                    </a:ext>
                  </a:extLst>
                </a:gridCol>
                <a:gridCol w="270124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spTree>
    <p:extLst>
      <p:ext uri="{BB962C8B-B14F-4D97-AF65-F5344CB8AC3E}">
        <p14:creationId xmlns:p14="http://schemas.microsoft.com/office/powerpoint/2010/main" val="398946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F64B7-7A23-4B77-84FF-FD91DE1B7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0D628A7E-9F43-491C-AADA-D59662ABE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6A37308-5920-4A64-B60D-BD47EA27D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25252"/>
                </a:solidFill>
                <a:latin typeface="+mn-lt"/>
              </a:defRPr>
            </a:lvl1pPr>
          </a:lstStyle>
          <a:p>
            <a:fld id="{3188EBA4-4817-47A5-BAFC-F28E427457F1}" type="datetime1">
              <a:rPr lang="en-US" smtClean="0"/>
              <a:pPr/>
              <a:t>8/5/2025</a:t>
            </a:fld>
            <a:endParaRPr lang="en-NL"/>
          </a:p>
        </p:txBody>
      </p:sp>
      <p:sp>
        <p:nvSpPr>
          <p:cNvPr id="5" name="Footer Placeholder 4">
            <a:extLst>
              <a:ext uri="{FF2B5EF4-FFF2-40B4-BE49-F238E27FC236}">
                <a16:creationId xmlns:a16="http://schemas.microsoft.com/office/drawing/2014/main" id="{FA14BF7A-B710-41CF-8049-9BAC3FE83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25252"/>
                </a:solidFill>
                <a:latin typeface="+mn-lt"/>
              </a:defRPr>
            </a:lvl1pPr>
          </a:lstStyle>
          <a:p>
            <a:endParaRPr lang="en-NL"/>
          </a:p>
        </p:txBody>
      </p:sp>
      <p:sp>
        <p:nvSpPr>
          <p:cNvPr id="6" name="Slide Number Placeholder 5">
            <a:extLst>
              <a:ext uri="{FF2B5EF4-FFF2-40B4-BE49-F238E27FC236}">
                <a16:creationId xmlns:a16="http://schemas.microsoft.com/office/drawing/2014/main" id="{A7E1D589-E821-45D6-9428-1B253658E4AC}"/>
              </a:ext>
            </a:extLst>
          </p:cNvPr>
          <p:cNvSpPr>
            <a:spLocks noGrp="1"/>
          </p:cNvSpPr>
          <p:nvPr>
            <p:ph type="sldNum" sz="quarter" idx="4"/>
          </p:nvPr>
        </p:nvSpPr>
        <p:spPr>
          <a:xfrm>
            <a:off x="8610600" y="6356349"/>
            <a:ext cx="2743200" cy="365125"/>
          </a:xfrm>
          <a:prstGeom prst="rect">
            <a:avLst/>
          </a:prstGeom>
        </p:spPr>
        <p:txBody>
          <a:bodyPr vert="horz" lIns="91440" tIns="45720" rIns="91440" bIns="45720" rtlCol="0" anchor="ctr"/>
          <a:lstStyle>
            <a:lvl1pPr algn="r">
              <a:defRPr sz="1200">
                <a:solidFill>
                  <a:srgbClr val="525252"/>
                </a:solidFill>
                <a:latin typeface="+mn-lt"/>
              </a:defRPr>
            </a:lvl1pPr>
          </a:lstStyle>
          <a:p>
            <a:fld id="{176DD4EC-FA55-45CE-8BB9-EF8129236C33}" type="slidenum">
              <a:rPr lang="en-NL" smtClean="0"/>
              <a:pPr/>
              <a:t>‹#›</a:t>
            </a:fld>
            <a:endParaRPr lang="en-NL"/>
          </a:p>
        </p:txBody>
      </p:sp>
    </p:spTree>
    <p:extLst>
      <p:ext uri="{BB962C8B-B14F-4D97-AF65-F5344CB8AC3E}">
        <p14:creationId xmlns:p14="http://schemas.microsoft.com/office/powerpoint/2010/main" val="2820974164"/>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4" r:id="rId3"/>
    <p:sldLayoutId id="2147483665" r:id="rId4"/>
    <p:sldLayoutId id="2147483666" r:id="rId5"/>
    <p:sldLayoutId id="214748366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kern="1200">
          <a:solidFill>
            <a:srgbClr val="52525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sv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Layout" Target="../slideLayouts/slideLayout5.xml"/><Relationship Id="rId6" Type="http://schemas.microsoft.com/office/2007/relationships/hdphoto" Target="../media/hdphoto16.wdp"/><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65.png"/><Relationship Id="rId7" Type="http://schemas.openxmlformats.org/officeDocument/2006/relationships/image" Target="../media/image66.png"/><Relationship Id="rId12" Type="http://schemas.microsoft.com/office/2007/relationships/hdphoto" Target="../media/hdphoto20.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4.wdp"/><Relationship Id="rId11" Type="http://schemas.openxmlformats.org/officeDocument/2006/relationships/image" Target="../media/image68.png"/><Relationship Id="rId5" Type="http://schemas.openxmlformats.org/officeDocument/2006/relationships/image" Target="../media/image42.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1.png"/><Relationship Id="rId11" Type="http://schemas.microsoft.com/office/2007/relationships/hdphoto" Target="../media/hdphoto10.wdp"/><Relationship Id="rId5" Type="http://schemas.microsoft.com/office/2007/relationships/hdphoto" Target="../media/hdphoto22.wdp"/><Relationship Id="rId10" Type="http://schemas.openxmlformats.org/officeDocument/2006/relationships/image" Target="../media/image38.png"/><Relationship Id="rId4" Type="http://schemas.openxmlformats.org/officeDocument/2006/relationships/image" Target="../media/image70.png"/><Relationship Id="rId9" Type="http://schemas.microsoft.com/office/2007/relationships/hdphoto" Target="../media/hdphoto17.wdp"/></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65.png"/><Relationship Id="rId18" Type="http://schemas.microsoft.com/office/2007/relationships/hdphoto" Target="../media/hdphoto18.wdp"/><Relationship Id="rId3" Type="http://schemas.openxmlformats.org/officeDocument/2006/relationships/image" Target="../media/image38.png"/><Relationship Id="rId7" Type="http://schemas.openxmlformats.org/officeDocument/2006/relationships/image" Target="../media/image40.png"/><Relationship Id="rId12" Type="http://schemas.microsoft.com/office/2007/relationships/hdphoto" Target="../media/hdphoto14.wdp"/><Relationship Id="rId17" Type="http://schemas.openxmlformats.org/officeDocument/2006/relationships/image" Target="../media/image66.png"/><Relationship Id="rId2" Type="http://schemas.openxmlformats.org/officeDocument/2006/relationships/notesSlide" Target="../notesSlides/notesSlide11.xml"/><Relationship Id="rId16" Type="http://schemas.microsoft.com/office/2007/relationships/hdphoto" Target="../media/hdphoto20.wdp"/><Relationship Id="rId20" Type="http://schemas.microsoft.com/office/2007/relationships/hdphoto" Target="../media/hdphoto19.wdp"/><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68.png"/><Relationship Id="rId10" Type="http://schemas.microsoft.com/office/2007/relationships/hdphoto" Target="../media/hdphoto13.wdp"/><Relationship Id="rId19" Type="http://schemas.openxmlformats.org/officeDocument/2006/relationships/image" Target="../media/image67.png"/><Relationship Id="rId4" Type="http://schemas.microsoft.com/office/2007/relationships/hdphoto" Target="../media/hdphoto10.wdp"/><Relationship Id="rId9" Type="http://schemas.openxmlformats.org/officeDocument/2006/relationships/image" Target="../media/image41.png"/><Relationship Id="rId14" Type="http://schemas.microsoft.com/office/2007/relationships/hdphoto" Target="../media/hdphoto17.wdp"/></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www.linkedin.com/company/fiser-consulting-bv/" TargetMode="External"/><Relationship Id="rId7"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hyperlink" Target="mailto:info@fiser.consulting" TargetMode="External"/><Relationship Id="rId10" Type="http://schemas.microsoft.com/office/2007/relationships/hdphoto" Target="../media/hdphoto25.wdp"/><Relationship Id="rId4" Type="http://schemas.openxmlformats.org/officeDocument/2006/relationships/hyperlink" Target="https://fiser.consulting/" TargetMode="External"/><Relationship Id="rId9"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fiser.consulting/banking-regulatory-roadmap/" TargetMode="External"/><Relationship Id="rId7" Type="http://schemas.openxmlformats.org/officeDocument/2006/relationships/hyperlink" Target="https://fiser.consulting/bcbs-239/" TargetMode="External"/><Relationship Id="rId2" Type="http://schemas.openxmlformats.org/officeDocument/2006/relationships/hyperlink" Target="https://fiser.consulting/news-old/publications/" TargetMode="Externa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hyperlink" Target="https://fiser.consulting/mica-compliance-with-fiser-consulting/" TargetMode="External"/><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hyperlink" Target="https://fiser.consulting/eu-artificial-intelligence-ac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emf"/><Relationship Id="rId10" Type="http://schemas.openxmlformats.org/officeDocument/2006/relationships/image" Target="../media/image7.png"/><Relationship Id="rId4" Type="http://schemas.openxmlformats.org/officeDocument/2006/relationships/oleObject" Target="../embeddings/oleObject1.bin"/><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2.png"/><Relationship Id="rId12"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15.png"/><Relationship Id="rId10"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8.png"/><Relationship Id="rId7" Type="http://schemas.openxmlformats.org/officeDocument/2006/relationships/image" Target="../media/image40.png"/><Relationship Id="rId12" Type="http://schemas.microsoft.com/office/2007/relationships/hdphoto" Target="../media/hdphoto14.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microsoft.com/office/2007/relationships/hdphoto" Target="../media/hdphoto15.wdp"/><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EF468A-2C08-A6FC-BC85-B04B875A148F}"/>
              </a:ext>
            </a:extLst>
          </p:cNvPr>
          <p:cNvSpPr txBox="1"/>
          <p:nvPr/>
        </p:nvSpPr>
        <p:spPr>
          <a:xfrm>
            <a:off x="9928139" y="6034274"/>
            <a:ext cx="2150853" cy="369332"/>
          </a:xfrm>
          <a:prstGeom prst="rect">
            <a:avLst/>
          </a:prstGeom>
          <a:noFill/>
        </p:spPr>
        <p:txBody>
          <a:bodyPr wrap="square" lIns="91440" tIns="45720" rIns="91440" bIns="45720" anchor="t">
            <a:spAutoFit/>
          </a:bodyPr>
          <a:lstStyle/>
          <a:p>
            <a:pPr lvl="0"/>
            <a:r>
              <a:rPr lang="en-US">
                <a:solidFill>
                  <a:schemeClr val="bg1"/>
                </a:solidFill>
                <a:latin typeface="Open Sans"/>
                <a:ea typeface="Open Sans"/>
                <a:cs typeface="Open Sans"/>
              </a:rPr>
              <a:t>December 2024</a:t>
            </a:r>
          </a:p>
        </p:txBody>
      </p:sp>
      <p:sp>
        <p:nvSpPr>
          <p:cNvPr id="2" name="Text Placeholder 2">
            <a:extLst>
              <a:ext uri="{FF2B5EF4-FFF2-40B4-BE49-F238E27FC236}">
                <a16:creationId xmlns:a16="http://schemas.microsoft.com/office/drawing/2014/main" id="{B943C871-B760-0D6C-B99F-7F80149C7574}"/>
              </a:ext>
            </a:extLst>
          </p:cNvPr>
          <p:cNvSpPr>
            <a:spLocks noGrp="1"/>
          </p:cNvSpPr>
          <p:nvPr>
            <p:ph type="body" idx="1" hasCustomPrompt="1"/>
          </p:nvPr>
        </p:nvSpPr>
        <p:spPr>
          <a:xfrm>
            <a:off x="5043225" y="2829791"/>
            <a:ext cx="6815926" cy="1108662"/>
          </a:xfrm>
        </p:spPr>
        <p:txBody>
          <a:bodyPr vert="horz" lIns="91440" tIns="45720" rIns="91440" bIns="45720" rtlCol="0" anchor="t">
            <a:normAutofit fontScale="77500" lnSpcReduction="20000"/>
          </a:bodyPr>
          <a:lstStyle>
            <a:lvl1pPr marL="0" indent="0">
              <a:buNone/>
              <a:defRPr sz="2400">
                <a:solidFill>
                  <a:schemeClr val="bg2">
                    <a:lumMod val="5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nSpc>
                <a:spcPct val="120000"/>
              </a:lnSpc>
            </a:pPr>
            <a:r>
              <a:rPr lang="en-GB">
                <a:solidFill>
                  <a:schemeClr val="bg1"/>
                </a:solidFill>
                <a:latin typeface="Open Sans"/>
                <a:ea typeface="Open Sans"/>
                <a:cs typeface="Open Sans"/>
              </a:rPr>
              <a:t>Bridging Gaps in DORA Compliance:</a:t>
            </a:r>
          </a:p>
          <a:p>
            <a:pPr>
              <a:lnSpc>
                <a:spcPct val="120000"/>
              </a:lnSpc>
            </a:pPr>
            <a:r>
              <a:rPr lang="en-GB">
                <a:solidFill>
                  <a:schemeClr val="bg1"/>
                </a:solidFill>
                <a:latin typeface="Open Sans"/>
                <a:ea typeface="Open Sans"/>
                <a:cs typeface="Open Sans"/>
              </a:rPr>
              <a:t> Strategic Guidance for Emerging Financial Institutions</a:t>
            </a:r>
            <a:endParaRPr lang="en-US">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4774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5055D-112F-2597-A65D-760539255B8C}"/>
            </a:ext>
          </a:extLst>
        </p:cNvPr>
        <p:cNvGrpSpPr/>
        <p:nvPr/>
      </p:nvGrpSpPr>
      <p:grpSpPr>
        <a:xfrm>
          <a:off x="0" y="0"/>
          <a:ext cx="0" cy="0"/>
          <a:chOff x="0" y="0"/>
          <a:chExt cx="0" cy="0"/>
        </a:xfrm>
      </p:grpSpPr>
      <p:sp>
        <p:nvSpPr>
          <p:cNvPr id="42" name="Google Shape;223;p19">
            <a:extLst>
              <a:ext uri="{FF2B5EF4-FFF2-40B4-BE49-F238E27FC236}">
                <a16:creationId xmlns:a16="http://schemas.microsoft.com/office/drawing/2014/main" id="{13FF272D-3257-7D9B-73F4-8099D89A49E7}"/>
              </a:ext>
            </a:extLst>
          </p:cNvPr>
          <p:cNvSpPr txBox="1"/>
          <p:nvPr/>
        </p:nvSpPr>
        <p:spPr>
          <a:xfrm>
            <a:off x="235118" y="1008772"/>
            <a:ext cx="11594485" cy="834683"/>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As digital operations in the financial sector increasingly depend on third-party ICT service providers, DORA’s Pillar 4 mandates financial entities to rigorously manage these relationships. This pillar is designed to </a:t>
            </a:r>
            <a:r>
              <a:rPr lang="en-GB" sz="1200" b="1">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mitigate risks associated with outsourcing critical ICT functions</a:t>
            </a:r>
            <a:r>
              <a:rPr lang="en-GB" sz="120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 ensuring that financial institutions can </a:t>
            </a:r>
            <a:r>
              <a:rPr lang="en-GB" sz="1200" b="1">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maintain operational resilience even if third-party services are disrupted</a:t>
            </a:r>
            <a:r>
              <a:rPr lang="en-GB" sz="120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 Under DORA, financial entities are accountable for assessing, monitoring, and managing ICT risks associated with all third-party providers, particularly those handling essential functions. Some of the </a:t>
            </a:r>
            <a:r>
              <a:rPr lang="en-GB" sz="1200" b="1">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key requirements </a:t>
            </a:r>
            <a:r>
              <a:rPr lang="en-GB" sz="120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of this pillar are:</a:t>
            </a:r>
          </a:p>
        </p:txBody>
      </p:sp>
      <p:sp>
        <p:nvSpPr>
          <p:cNvPr id="2" name="Slide Number Placeholder 3">
            <a:extLst>
              <a:ext uri="{FF2B5EF4-FFF2-40B4-BE49-F238E27FC236}">
                <a16:creationId xmlns:a16="http://schemas.microsoft.com/office/drawing/2014/main" id="{F83921AA-7656-5B5A-9B25-81F54E3B7E32}"/>
              </a:ext>
            </a:extLst>
          </p:cNvPr>
          <p:cNvSpPr>
            <a:spLocks noGrp="1"/>
          </p:cNvSpPr>
          <p:nvPr>
            <p:ph type="sldNum" sz="quarter" idx="12"/>
          </p:nvPr>
        </p:nvSpPr>
        <p:spPr>
          <a:xfrm>
            <a:off x="9448800" y="6356349"/>
            <a:ext cx="2412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grpSp>
        <p:nvGrpSpPr>
          <p:cNvPr id="102" name="Group 101">
            <a:extLst>
              <a:ext uri="{FF2B5EF4-FFF2-40B4-BE49-F238E27FC236}">
                <a16:creationId xmlns:a16="http://schemas.microsoft.com/office/drawing/2014/main" id="{1B46E179-2F17-A36C-21A7-C793F45A9824}"/>
              </a:ext>
            </a:extLst>
          </p:cNvPr>
          <p:cNvGrpSpPr/>
          <p:nvPr/>
        </p:nvGrpSpPr>
        <p:grpSpPr>
          <a:xfrm>
            <a:off x="930617" y="2166583"/>
            <a:ext cx="10330765" cy="4189766"/>
            <a:chOff x="375320" y="1941331"/>
            <a:chExt cx="10330765" cy="4189766"/>
          </a:xfrm>
        </p:grpSpPr>
        <p:grpSp>
          <p:nvGrpSpPr>
            <p:cNvPr id="88" name="Group 87">
              <a:extLst>
                <a:ext uri="{FF2B5EF4-FFF2-40B4-BE49-F238E27FC236}">
                  <a16:creationId xmlns:a16="http://schemas.microsoft.com/office/drawing/2014/main" id="{E4B2EF52-12CE-AE2E-0F9D-7C3B9A4BC557}"/>
                </a:ext>
              </a:extLst>
            </p:cNvPr>
            <p:cNvGrpSpPr/>
            <p:nvPr/>
          </p:nvGrpSpPr>
          <p:grpSpPr>
            <a:xfrm>
              <a:off x="375320" y="1941331"/>
              <a:ext cx="10330765" cy="3118875"/>
              <a:chOff x="379167" y="2127739"/>
              <a:chExt cx="10330765" cy="3118875"/>
            </a:xfrm>
          </p:grpSpPr>
          <p:sp>
            <p:nvSpPr>
              <p:cNvPr id="89" name="Subtitle 2">
                <a:extLst>
                  <a:ext uri="{FF2B5EF4-FFF2-40B4-BE49-F238E27FC236}">
                    <a16:creationId xmlns:a16="http://schemas.microsoft.com/office/drawing/2014/main" id="{CB8D0C0D-5E4C-4CE3-EFD6-CB29C2D817BB}"/>
                  </a:ext>
                </a:extLst>
              </p:cNvPr>
              <p:cNvSpPr txBox="1">
                <a:spLocks/>
              </p:cNvSpPr>
              <p:nvPr/>
            </p:nvSpPr>
            <p:spPr>
              <a:xfrm>
                <a:off x="3024555" y="2127739"/>
                <a:ext cx="7685377" cy="973015"/>
              </a:xfrm>
              <a:prstGeom prst="rect">
                <a:avLst/>
              </a:prstGeom>
              <a:noFill/>
              <a:ln>
                <a:solidFill>
                  <a:srgbClr val="ADD8E6"/>
                </a:solidFill>
              </a:ln>
            </p:spPr>
            <p:txBody>
              <a:bodyPr wrap="square" lIns="180000" tIns="36000" rIns="0" bIns="0" rtlCol="0" anchor="ctr">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defRPr/>
                </a:pPr>
                <a:r>
                  <a:rPr kumimoji="0" lang="en-GB" sz="1000" b="0" i="0" u="none" strike="noStrike" kern="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Contracts must include clear terms on service levels, data protection, security standards, and provisions such as rights to audit, ensuring entities can</a:t>
                </a:r>
                <a:r>
                  <a:rPr lang="en-GB" sz="1000" kern="0" dirty="0">
                    <a:solidFill>
                      <a:schemeClr val="tx2"/>
                    </a:solidFill>
                    <a:latin typeface="Open Sans" panose="020B0606030504020204" pitchFamily="34" charset="0"/>
                    <a:ea typeface="Open Sans" panose="020B0606030504020204" pitchFamily="34" charset="0"/>
                    <a:cs typeface="Open Sans" panose="020B0606030504020204" pitchFamily="34" charset="0"/>
                  </a:rPr>
                  <a:t> effectively</a:t>
                </a:r>
                <a:r>
                  <a:rPr kumimoji="0" lang="en-GB" sz="1000" b="0" i="0" u="none" strike="noStrike" kern="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manage ICT risks. </a:t>
                </a:r>
                <a:br>
                  <a:rPr kumimoji="0" lang="en-GB" sz="1000" b="0" i="0" u="none" strike="noStrike" kern="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GB" sz="1000" b="0" i="0" u="none" strike="noStrike" kern="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br>
                <a:r>
                  <a:rPr lang="en-GB" sz="1000" b="1" i="1" kern="0" dirty="0">
                    <a:solidFill>
                      <a:srgbClr val="6D6E71"/>
                    </a:solidFill>
                    <a:latin typeface="+mn-lt"/>
                    <a:ea typeface="Open Sans" panose="020B0606030504020204" pitchFamily="34" charset="0"/>
                    <a:cs typeface="Open Sans" panose="020B0606030504020204" pitchFamily="34" charset="0"/>
                  </a:rPr>
                  <a:t>Example: </a:t>
                </a:r>
                <a:r>
                  <a:rPr lang="en-GB" sz="1000" i="1" kern="0" dirty="0">
                    <a:solidFill>
                      <a:srgbClr val="6D6E71"/>
                    </a:solidFill>
                    <a:latin typeface="+mn-lt"/>
                    <a:ea typeface="Open Sans" panose="020B0606030504020204" pitchFamily="34" charset="0"/>
                    <a:cs typeface="Open Sans" panose="020B0606030504020204" pitchFamily="34" charset="0"/>
                  </a:rPr>
                  <a:t>Specify annual audits for service-level compliance and data protection within the contract</a:t>
                </a:r>
                <a:endParaRPr kumimoji="0" lang="en-GB" sz="1000" i="1" u="none" strike="noStrike" kern="0" cap="none" spc="0" normalizeH="0" baseline="0" noProof="0" dirty="0">
                  <a:ln>
                    <a:noFill/>
                  </a:ln>
                  <a:solidFill>
                    <a:srgbClr val="6D6E71"/>
                  </a:solidFill>
                  <a:effectLst/>
                  <a:uLnTx/>
                  <a:uFillTx/>
                  <a:latin typeface="+mn-lt"/>
                  <a:ea typeface="Open Sans" panose="020B0606030504020204" pitchFamily="34" charset="0"/>
                  <a:cs typeface="Open Sans" panose="020B0606030504020204" pitchFamily="34" charset="0"/>
                </a:endParaRPr>
              </a:p>
            </p:txBody>
          </p:sp>
          <p:sp>
            <p:nvSpPr>
              <p:cNvPr id="90" name="Subtitle 2">
                <a:extLst>
                  <a:ext uri="{FF2B5EF4-FFF2-40B4-BE49-F238E27FC236}">
                    <a16:creationId xmlns:a16="http://schemas.microsoft.com/office/drawing/2014/main" id="{09106254-920A-4CB4-111B-A5581AB79B3A}"/>
                  </a:ext>
                </a:extLst>
              </p:cNvPr>
              <p:cNvSpPr txBox="1">
                <a:spLocks/>
              </p:cNvSpPr>
              <p:nvPr/>
            </p:nvSpPr>
            <p:spPr>
              <a:xfrm>
                <a:off x="3024555" y="3202708"/>
                <a:ext cx="7685377" cy="973015"/>
              </a:xfrm>
              <a:prstGeom prst="rect">
                <a:avLst/>
              </a:prstGeom>
              <a:noFill/>
              <a:ln>
                <a:solidFill>
                  <a:srgbClr val="00AEEF"/>
                </a:solidFill>
              </a:ln>
            </p:spPr>
            <p:txBody>
              <a:bodyPr wrap="square" lIns="180000" tIns="36000" rIns="0" bIns="0" rtlCol="0" anchor="ctr">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Prior to engagement, financial entities must assess ICT providers’ resilience and security standards, especially for critical services. This process includes evaluating the provider’s security practices, resilience capabilities, and potential concentration risks. </a:t>
                </a:r>
              </a:p>
              <a:p>
                <a:pPr algn="l">
                  <a:defRPr/>
                </a:pPr>
                <a:br>
                  <a:rPr lang="en-GB" sz="1000" b="1" i="1" kern="0" dirty="0">
                    <a:solidFill>
                      <a:srgbClr val="6D6E71"/>
                    </a:solidFill>
                    <a:highlight>
                      <a:srgbClr val="FFFF00"/>
                    </a:highlight>
                    <a:latin typeface="+mn-lt"/>
                    <a:ea typeface="Open Sans" panose="020B0606030504020204" pitchFamily="34" charset="0"/>
                    <a:cs typeface="Open Sans" panose="020B0606030504020204" pitchFamily="34" charset="0"/>
                  </a:rPr>
                </a:br>
                <a:r>
                  <a:rPr lang="en-GB" sz="1000" b="1" i="1" kern="0" dirty="0">
                    <a:solidFill>
                      <a:srgbClr val="6D6E71"/>
                    </a:solidFill>
                    <a:latin typeface="+mn-lt"/>
                    <a:ea typeface="Open Sans" panose="020B0606030504020204" pitchFamily="34" charset="0"/>
                    <a:cs typeface="Open Sans" panose="020B0606030504020204" pitchFamily="34" charset="0"/>
                  </a:rPr>
                  <a:t>Example: </a:t>
                </a:r>
                <a:r>
                  <a:rPr lang="en-GB" sz="1000" i="1" kern="0" dirty="0">
                    <a:solidFill>
                      <a:srgbClr val="6D6E71"/>
                    </a:solidFill>
                    <a:latin typeface="+mn-lt"/>
                    <a:ea typeface="Open Sans" panose="020B0606030504020204" pitchFamily="34" charset="0"/>
                    <a:cs typeface="Open Sans" panose="020B0606030504020204" pitchFamily="34" charset="0"/>
                  </a:rPr>
                  <a:t>Conduct a vendor risk evaluation checklist covering cybersecurity and resilience metrics before onboarding</a:t>
                </a:r>
                <a:endParaRPr kumimoji="0" lang="en-GB" sz="1000" i="1" u="none" strike="noStrike" kern="0" cap="none" spc="0" normalizeH="0" baseline="0" noProof="0" dirty="0">
                  <a:ln>
                    <a:noFill/>
                  </a:ln>
                  <a:solidFill>
                    <a:srgbClr val="6D6E71"/>
                  </a:solidFill>
                  <a:effectLst/>
                  <a:uLnTx/>
                  <a:uFillTx/>
                  <a:latin typeface="+mn-lt"/>
                  <a:ea typeface="Open Sans" panose="020B0606030504020204" pitchFamily="34" charset="0"/>
                  <a:cs typeface="Open Sans" panose="020B0606030504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1" name="Subtitle 2">
                <a:extLst>
                  <a:ext uri="{FF2B5EF4-FFF2-40B4-BE49-F238E27FC236}">
                    <a16:creationId xmlns:a16="http://schemas.microsoft.com/office/drawing/2014/main" id="{3FE04DC6-28A7-0099-81C2-03A39F1CA632}"/>
                  </a:ext>
                </a:extLst>
              </p:cNvPr>
              <p:cNvSpPr txBox="1">
                <a:spLocks/>
              </p:cNvSpPr>
              <p:nvPr/>
            </p:nvSpPr>
            <p:spPr>
              <a:xfrm>
                <a:off x="3024555" y="4273599"/>
                <a:ext cx="7685377" cy="973015"/>
              </a:xfrm>
              <a:prstGeom prst="rect">
                <a:avLst/>
              </a:prstGeom>
              <a:noFill/>
              <a:ln>
                <a:solidFill>
                  <a:srgbClr val="FFA07A"/>
                </a:solidFill>
              </a:ln>
            </p:spPr>
            <p:txBody>
              <a:bodyPr wrap="square" lIns="180000" tIns="36000" rIns="0" bIns="0" rtlCol="0" anchor="ctr">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Continuous monitoring and maintaining a register of all ICT providers throughout the lifecycle of the contract, with periodic reporting to regulators, are essential.</a:t>
                </a:r>
              </a:p>
              <a:p>
                <a:pPr algn="l">
                  <a:defRPr/>
                </a:pPr>
                <a:br>
                  <a:rPr lang="en-GB" sz="1000" b="1" i="1" kern="0">
                    <a:solidFill>
                      <a:srgbClr val="6D6E71"/>
                    </a:solidFill>
                    <a:highlight>
                      <a:srgbClr val="FFFF00"/>
                    </a:highlight>
                    <a:latin typeface="+mn-lt"/>
                    <a:cs typeface="Open Sans" panose="020B0606030504020204" pitchFamily="34" charset="0"/>
                  </a:rPr>
                </a:br>
                <a:r>
                  <a:rPr lang="en-GB" sz="1000" b="1" i="1" kern="0">
                    <a:solidFill>
                      <a:srgbClr val="6D6E71"/>
                    </a:solidFill>
                    <a:latin typeface="+mn-lt"/>
                    <a:cs typeface="Open Sans" panose="020B0606030504020204" pitchFamily="34" charset="0"/>
                  </a:rPr>
                  <a:t>Example: </a:t>
                </a:r>
                <a:r>
                  <a:rPr lang="en-GB" sz="1000" i="1" kern="0">
                    <a:solidFill>
                      <a:srgbClr val="6D6E71"/>
                    </a:solidFill>
                    <a:latin typeface="+mn-lt"/>
                    <a:cs typeface="Open Sans" panose="020B0606030504020204" pitchFamily="34" charset="0"/>
                  </a:rPr>
                  <a:t>Use automated tools to continuously assess provider compliance</a:t>
                </a:r>
                <a:endParaRPr kumimoji="0" lang="en-US" sz="1000" b="0" i="0" u="none" strike="noStrike" kern="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2" name="Text Placeholder 6">
                <a:extLst>
                  <a:ext uri="{FF2B5EF4-FFF2-40B4-BE49-F238E27FC236}">
                    <a16:creationId xmlns:a16="http://schemas.microsoft.com/office/drawing/2014/main" id="{1440E4B1-DA65-B481-6317-E659139E6512}"/>
                  </a:ext>
                </a:extLst>
              </p:cNvPr>
              <p:cNvSpPr txBox="1">
                <a:spLocks/>
              </p:cNvSpPr>
              <p:nvPr/>
            </p:nvSpPr>
            <p:spPr>
              <a:xfrm>
                <a:off x="379168" y="2127739"/>
                <a:ext cx="2692277" cy="973015"/>
              </a:xfrm>
              <a:prstGeom prst="homePlate">
                <a:avLst>
                  <a:gd name="adj" fmla="val 22616"/>
                </a:avLst>
              </a:prstGeom>
              <a:solidFill>
                <a:srgbClr val="ADD8E6"/>
              </a:solidFill>
              <a:ln>
                <a:solidFill>
                  <a:srgbClr val="ADD8E6"/>
                </a:solidFill>
              </a:ln>
              <a:effectLst>
                <a:outerShdw blurRad="50800" dist="38100" dir="2700000" algn="tl" rotWithShape="0">
                  <a:prstClr val="black">
                    <a:alpha val="40000"/>
                  </a:prstClr>
                </a:outerShdw>
              </a:effectLst>
            </p:spPr>
            <p:txBody>
              <a:bodyPr lIns="792000" tIns="251999" rIns="0" bIns="0" anchor="t" anchorCtr="0">
                <a:noAutofit/>
              </a:bodyPr>
              <a:lstStyle>
                <a:defPPr>
                  <a:defRPr lang="en-US"/>
                </a:defPPr>
                <a:lvl1pPr algn="just">
                  <a:buClr>
                    <a:srgbClr val="000000"/>
                  </a:buClr>
                  <a:defRPr sz="1200">
                    <a:solidFill>
                      <a:schemeClr val="dk1"/>
                    </a:solidFill>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eaLnBrk="1" fontAlgn="auto" latinLnBrk="0" hangingPunct="1">
                  <a:lnSpc>
                    <a:spcPct val="100000"/>
                  </a:lnSpc>
                  <a:spcBef>
                    <a:spcPts val="0"/>
                  </a:spcBef>
                  <a:spcAft>
                    <a:spcPts val="0"/>
                  </a:spcAft>
                  <a:buClr>
                    <a:srgbClr val="000000"/>
                  </a:buClr>
                  <a:buSzTx/>
                  <a:buFontTx/>
                  <a:buNone/>
                  <a:tabLst/>
                  <a:defRPr/>
                </a:pPr>
                <a:r>
                  <a:rPr kumimoji="0" lang="en-GB"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Verdana" panose="020B0604030504040204" pitchFamily="34" charset="0"/>
                  </a:rPr>
                  <a:t>Contractual Requirements for ICT Providers</a:t>
                </a:r>
                <a:endParaRPr kumimoji="0" lang="en-US"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Verdana" panose="020B0604030504040204" pitchFamily="34" charset="0"/>
                </a:endParaRPr>
              </a:p>
            </p:txBody>
          </p:sp>
          <p:sp>
            <p:nvSpPr>
              <p:cNvPr id="93" name="Text Placeholder 6">
                <a:extLst>
                  <a:ext uri="{FF2B5EF4-FFF2-40B4-BE49-F238E27FC236}">
                    <a16:creationId xmlns:a16="http://schemas.microsoft.com/office/drawing/2014/main" id="{679EE544-12B0-9B7B-479B-279874FB4DEF}"/>
                  </a:ext>
                </a:extLst>
              </p:cNvPr>
              <p:cNvSpPr txBox="1">
                <a:spLocks/>
              </p:cNvSpPr>
              <p:nvPr/>
            </p:nvSpPr>
            <p:spPr>
              <a:xfrm>
                <a:off x="379167" y="3202708"/>
                <a:ext cx="2692277" cy="973015"/>
              </a:xfrm>
              <a:prstGeom prst="homePlate">
                <a:avLst>
                  <a:gd name="adj" fmla="val 22616"/>
                </a:avLst>
              </a:prstGeom>
              <a:solidFill>
                <a:srgbClr val="00AEEF"/>
              </a:solidFill>
              <a:ln>
                <a:noFill/>
              </a:ln>
              <a:effectLst>
                <a:outerShdw blurRad="50800" dist="38100" dir="2700000" algn="tl" rotWithShape="0">
                  <a:prstClr val="black">
                    <a:alpha val="40000"/>
                  </a:prstClr>
                </a:outerShdw>
              </a:effectLst>
            </p:spPr>
            <p:txBody>
              <a:bodyPr lIns="792000" tIns="251999" rIns="0" bIns="0" anchor="t" anchorCtr="0">
                <a:noAutofit/>
              </a:bodyPr>
              <a:lstStyle>
                <a:defPPr>
                  <a:defRPr lang="en-US"/>
                </a:defPPr>
                <a:lvl1pPr algn="just">
                  <a:buClr>
                    <a:srgbClr val="000000"/>
                  </a:buClr>
                  <a:defRPr sz="1200">
                    <a:solidFill>
                      <a:schemeClr val="dk1"/>
                    </a:solidFill>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Verdana" panose="020B0604030504040204" pitchFamily="34" charset="0"/>
                  </a:rPr>
                  <a:t>Pre-Contractual Risk Assessment</a:t>
                </a:r>
                <a:endParaRPr kumimoji="0" lang="en-US" b="0"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Verdana" panose="020B0604030504040204" pitchFamily="34" charset="0"/>
                </a:endParaRPr>
              </a:p>
            </p:txBody>
          </p:sp>
          <p:sp>
            <p:nvSpPr>
              <p:cNvPr id="94" name="Text Placeholder 6">
                <a:extLst>
                  <a:ext uri="{FF2B5EF4-FFF2-40B4-BE49-F238E27FC236}">
                    <a16:creationId xmlns:a16="http://schemas.microsoft.com/office/drawing/2014/main" id="{FFC8F2EB-7102-C4EB-214A-F59B53D695C7}"/>
                  </a:ext>
                </a:extLst>
              </p:cNvPr>
              <p:cNvSpPr txBox="1">
                <a:spLocks/>
              </p:cNvSpPr>
              <p:nvPr/>
            </p:nvSpPr>
            <p:spPr>
              <a:xfrm>
                <a:off x="379168" y="4273599"/>
                <a:ext cx="2692277" cy="973015"/>
              </a:xfrm>
              <a:prstGeom prst="homePlate">
                <a:avLst>
                  <a:gd name="adj" fmla="val 22616"/>
                </a:avLst>
              </a:prstGeom>
              <a:solidFill>
                <a:srgbClr val="FFA07A"/>
              </a:solidFill>
              <a:ln>
                <a:noFill/>
              </a:ln>
              <a:effectLst>
                <a:outerShdw blurRad="50800" dist="38100" dir="2700000" algn="tl" rotWithShape="0">
                  <a:prstClr val="black">
                    <a:alpha val="40000"/>
                  </a:prstClr>
                </a:outerShdw>
              </a:effectLst>
            </p:spPr>
            <p:txBody>
              <a:bodyPr lIns="792000" tIns="251999" rIns="0" bIns="0" anchor="t" anchorCtr="0">
                <a:noAutofit/>
              </a:bodyPr>
              <a:lstStyle>
                <a:defPPr>
                  <a:defRPr lang="en-US"/>
                </a:defPPr>
                <a:lvl1pPr algn="just">
                  <a:buClr>
                    <a:srgbClr val="000000"/>
                  </a:buClr>
                  <a:defRPr sz="1200">
                    <a:solidFill>
                      <a:schemeClr val="dk1"/>
                    </a:solidFill>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Verdana" panose="020B0604030504040204" pitchFamily="34" charset="0"/>
                  </a:rPr>
                  <a:t>Ongoing Monitoring and Reporting</a:t>
                </a:r>
              </a:p>
            </p:txBody>
          </p:sp>
          <p:sp>
            <p:nvSpPr>
              <p:cNvPr id="95" name="Freeform 984">
                <a:extLst>
                  <a:ext uri="{FF2B5EF4-FFF2-40B4-BE49-F238E27FC236}">
                    <a16:creationId xmlns:a16="http://schemas.microsoft.com/office/drawing/2014/main" id="{2816A3C9-7444-BAE5-4F90-DB85645E1655}"/>
                  </a:ext>
                </a:extLst>
              </p:cNvPr>
              <p:cNvSpPr>
                <a:spLocks noChangeAspect="1" noChangeArrowheads="1"/>
              </p:cNvSpPr>
              <p:nvPr/>
            </p:nvSpPr>
            <p:spPr bwMode="auto">
              <a:xfrm>
                <a:off x="559952" y="2364886"/>
                <a:ext cx="367160" cy="482400"/>
              </a:xfrm>
              <a:custGeom>
                <a:avLst/>
                <a:gdLst>
                  <a:gd name="T0" fmla="*/ 132017 w 217126"/>
                  <a:gd name="T1" fmla="*/ 278152 h 285390"/>
                  <a:gd name="T2" fmla="*/ 55280 w 217126"/>
                  <a:gd name="T3" fmla="*/ 215215 h 285390"/>
                  <a:gd name="T4" fmla="*/ 57098 w 217126"/>
                  <a:gd name="T5" fmla="*/ 253918 h 285390"/>
                  <a:gd name="T6" fmla="*/ 163294 w 217126"/>
                  <a:gd name="T7" fmla="*/ 239087 h 285390"/>
                  <a:gd name="T8" fmla="*/ 74555 w 217126"/>
                  <a:gd name="T9" fmla="*/ 230407 h 285390"/>
                  <a:gd name="T10" fmla="*/ 164021 w 217126"/>
                  <a:gd name="T11" fmla="*/ 215215 h 285390"/>
                  <a:gd name="T12" fmla="*/ 91779 w 217126"/>
                  <a:gd name="T13" fmla="*/ 124998 h 285390"/>
                  <a:gd name="T14" fmla="*/ 91779 w 217126"/>
                  <a:gd name="T15" fmla="*/ 93227 h 285390"/>
                  <a:gd name="T16" fmla="*/ 132279 w 217126"/>
                  <a:gd name="T17" fmla="*/ 88897 h 285390"/>
                  <a:gd name="T18" fmla="*/ 87440 w 217126"/>
                  <a:gd name="T19" fmla="*/ 133663 h 285390"/>
                  <a:gd name="T20" fmla="*/ 87440 w 217126"/>
                  <a:gd name="T21" fmla="*/ 84563 h 285390"/>
                  <a:gd name="T22" fmla="*/ 65458 w 217126"/>
                  <a:gd name="T23" fmla="*/ 143941 h 285390"/>
                  <a:gd name="T24" fmla="*/ 149920 w 217126"/>
                  <a:gd name="T25" fmla="*/ 143941 h 285390"/>
                  <a:gd name="T26" fmla="*/ 72708 w 217126"/>
                  <a:gd name="T27" fmla="*/ 67027 h 285390"/>
                  <a:gd name="T28" fmla="*/ 85759 w 217126"/>
                  <a:gd name="T29" fmla="*/ 58319 h 285390"/>
                  <a:gd name="T30" fmla="*/ 107508 w 217126"/>
                  <a:gd name="T31" fmla="*/ 35101 h 285390"/>
                  <a:gd name="T32" fmla="*/ 129258 w 217126"/>
                  <a:gd name="T33" fmla="*/ 58319 h 285390"/>
                  <a:gd name="T34" fmla="*/ 137958 w 217126"/>
                  <a:gd name="T35" fmla="*/ 39457 h 285390"/>
                  <a:gd name="T36" fmla="*/ 158619 w 217126"/>
                  <a:gd name="T37" fmla="*/ 74283 h 285390"/>
                  <a:gd name="T38" fmla="*/ 181819 w 217126"/>
                  <a:gd name="T39" fmla="*/ 82991 h 285390"/>
                  <a:gd name="T40" fmla="*/ 158619 w 217126"/>
                  <a:gd name="T41" fmla="*/ 104759 h 285390"/>
                  <a:gd name="T42" fmla="*/ 177107 w 217126"/>
                  <a:gd name="T43" fmla="*/ 113466 h 285390"/>
                  <a:gd name="T44" fmla="*/ 177107 w 217126"/>
                  <a:gd name="T45" fmla="*/ 130880 h 285390"/>
                  <a:gd name="T46" fmla="*/ 158619 w 217126"/>
                  <a:gd name="T47" fmla="*/ 139587 h 285390"/>
                  <a:gd name="T48" fmla="*/ 137958 w 217126"/>
                  <a:gd name="T49" fmla="*/ 159904 h 285390"/>
                  <a:gd name="T50" fmla="*/ 129258 w 217126"/>
                  <a:gd name="T51" fmla="*/ 178407 h 285390"/>
                  <a:gd name="T52" fmla="*/ 111858 w 217126"/>
                  <a:gd name="T53" fmla="*/ 178407 h 285390"/>
                  <a:gd name="T54" fmla="*/ 103158 w 217126"/>
                  <a:gd name="T55" fmla="*/ 159904 h 285390"/>
                  <a:gd name="T56" fmla="*/ 81408 w 217126"/>
                  <a:gd name="T57" fmla="*/ 183123 h 285390"/>
                  <a:gd name="T58" fmla="*/ 72708 w 217126"/>
                  <a:gd name="T59" fmla="*/ 159904 h 285390"/>
                  <a:gd name="T60" fmla="*/ 37910 w 217126"/>
                  <a:gd name="T61" fmla="*/ 139587 h 285390"/>
                  <a:gd name="T62" fmla="*/ 56759 w 217126"/>
                  <a:gd name="T63" fmla="*/ 130880 h 285390"/>
                  <a:gd name="T64" fmla="*/ 33560 w 217126"/>
                  <a:gd name="T65" fmla="*/ 109112 h 285390"/>
                  <a:gd name="T66" fmla="*/ 56759 w 217126"/>
                  <a:gd name="T67" fmla="*/ 87345 h 285390"/>
                  <a:gd name="T68" fmla="*/ 37910 w 217126"/>
                  <a:gd name="T69" fmla="*/ 78638 h 285390"/>
                  <a:gd name="T70" fmla="*/ 72708 w 217126"/>
                  <a:gd name="T71" fmla="*/ 58319 h 285390"/>
                  <a:gd name="T72" fmla="*/ 81408 w 217126"/>
                  <a:gd name="T73" fmla="*/ 35101 h 285390"/>
                  <a:gd name="T74" fmla="*/ 37824 w 217126"/>
                  <a:gd name="T75" fmla="*/ 179045 h 285390"/>
                  <a:gd name="T76" fmla="*/ 181115 w 217126"/>
                  <a:gd name="T77" fmla="*/ 178321 h 285390"/>
                  <a:gd name="T78" fmla="*/ 109104 w 217126"/>
                  <a:gd name="T79" fmla="*/ 0 h 285390"/>
                  <a:gd name="T80" fmla="*/ 172386 w 217126"/>
                  <a:gd name="T81" fmla="*/ 221726 h 285390"/>
                  <a:gd name="T82" fmla="*/ 160384 w 217126"/>
                  <a:gd name="T83" fmla="*/ 262599 h 285390"/>
                  <a:gd name="T84" fmla="*/ 58917 w 217126"/>
                  <a:gd name="T85" fmla="*/ 262599 h 285390"/>
                  <a:gd name="T86" fmla="*/ 46916 w 217126"/>
                  <a:gd name="T87" fmla="*/ 222449 h 285390"/>
                  <a:gd name="T88" fmla="*/ 109104 w 217126"/>
                  <a:gd name="T89" fmla="*/ 0 h 2853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7126" h="285390">
                    <a:moveTo>
                      <a:pt x="67197" y="261278"/>
                    </a:moveTo>
                    <a:cubicBezTo>
                      <a:pt x="69365" y="269915"/>
                      <a:pt x="77313" y="276753"/>
                      <a:pt x="86706" y="276753"/>
                    </a:cubicBezTo>
                    <a:lnTo>
                      <a:pt x="131143" y="276753"/>
                    </a:lnTo>
                    <a:cubicBezTo>
                      <a:pt x="140536" y="276753"/>
                      <a:pt x="148484" y="269915"/>
                      <a:pt x="150652" y="261278"/>
                    </a:cubicBezTo>
                    <a:lnTo>
                      <a:pt x="67197" y="261278"/>
                    </a:lnTo>
                    <a:close/>
                    <a:moveTo>
                      <a:pt x="54914" y="214133"/>
                    </a:moveTo>
                    <a:cubicBezTo>
                      <a:pt x="55275" y="216292"/>
                      <a:pt x="55275" y="218811"/>
                      <a:pt x="55275" y="221330"/>
                    </a:cubicBezTo>
                    <a:lnTo>
                      <a:pt x="55275" y="251201"/>
                    </a:lnTo>
                    <a:cubicBezTo>
                      <a:pt x="55275" y="251921"/>
                      <a:pt x="55998" y="252641"/>
                      <a:pt x="56720" y="252641"/>
                    </a:cubicBezTo>
                    <a:lnTo>
                      <a:pt x="161128" y="252641"/>
                    </a:lnTo>
                    <a:cubicBezTo>
                      <a:pt x="161851" y="252641"/>
                      <a:pt x="162212" y="251921"/>
                      <a:pt x="162212" y="251201"/>
                    </a:cubicBezTo>
                    <a:lnTo>
                      <a:pt x="162212" y="237885"/>
                    </a:lnTo>
                    <a:lnTo>
                      <a:pt x="74061" y="237885"/>
                    </a:lnTo>
                    <a:cubicBezTo>
                      <a:pt x="71894" y="237885"/>
                      <a:pt x="69726" y="236086"/>
                      <a:pt x="69726" y="233567"/>
                    </a:cubicBezTo>
                    <a:cubicBezTo>
                      <a:pt x="69726" y="231047"/>
                      <a:pt x="71894" y="229248"/>
                      <a:pt x="74061" y="229248"/>
                    </a:cubicBezTo>
                    <a:lnTo>
                      <a:pt x="162212" y="229248"/>
                    </a:lnTo>
                    <a:lnTo>
                      <a:pt x="162212" y="220611"/>
                    </a:lnTo>
                    <a:cubicBezTo>
                      <a:pt x="162212" y="218451"/>
                      <a:pt x="162574" y="216292"/>
                      <a:pt x="162935" y="214133"/>
                    </a:cubicBezTo>
                    <a:lnTo>
                      <a:pt x="54914" y="214133"/>
                    </a:lnTo>
                    <a:close/>
                    <a:moveTo>
                      <a:pt x="91171" y="92759"/>
                    </a:moveTo>
                    <a:lnTo>
                      <a:pt x="91171" y="124370"/>
                    </a:lnTo>
                    <a:lnTo>
                      <a:pt x="122782" y="124370"/>
                    </a:lnTo>
                    <a:lnTo>
                      <a:pt x="122782" y="92759"/>
                    </a:lnTo>
                    <a:lnTo>
                      <a:pt x="91171" y="92759"/>
                    </a:lnTo>
                    <a:close/>
                    <a:moveTo>
                      <a:pt x="86861" y="84138"/>
                    </a:moveTo>
                    <a:lnTo>
                      <a:pt x="127092" y="84138"/>
                    </a:lnTo>
                    <a:cubicBezTo>
                      <a:pt x="129607" y="84138"/>
                      <a:pt x="131403" y="85934"/>
                      <a:pt x="131403" y="88449"/>
                    </a:cubicBezTo>
                    <a:lnTo>
                      <a:pt x="131403" y="128680"/>
                    </a:lnTo>
                    <a:cubicBezTo>
                      <a:pt x="131403" y="131195"/>
                      <a:pt x="129607" y="132991"/>
                      <a:pt x="127092" y="132991"/>
                    </a:cubicBezTo>
                    <a:lnTo>
                      <a:pt x="86861" y="132991"/>
                    </a:lnTo>
                    <a:cubicBezTo>
                      <a:pt x="84346" y="132991"/>
                      <a:pt x="82550" y="131195"/>
                      <a:pt x="82550" y="128680"/>
                    </a:cubicBezTo>
                    <a:lnTo>
                      <a:pt x="82550" y="88449"/>
                    </a:lnTo>
                    <a:cubicBezTo>
                      <a:pt x="82550" y="85934"/>
                      <a:pt x="84346" y="84138"/>
                      <a:pt x="86861" y="84138"/>
                    </a:cubicBezTo>
                    <a:close/>
                    <a:moveTo>
                      <a:pt x="72227" y="66691"/>
                    </a:moveTo>
                    <a:cubicBezTo>
                      <a:pt x="68266" y="66691"/>
                      <a:pt x="65025" y="69940"/>
                      <a:pt x="65025" y="73910"/>
                    </a:cubicBezTo>
                    <a:lnTo>
                      <a:pt x="65025" y="143217"/>
                    </a:lnTo>
                    <a:cubicBezTo>
                      <a:pt x="65025" y="147188"/>
                      <a:pt x="68266" y="150076"/>
                      <a:pt x="72227" y="150076"/>
                    </a:cubicBezTo>
                    <a:lnTo>
                      <a:pt x="141725" y="150076"/>
                    </a:lnTo>
                    <a:cubicBezTo>
                      <a:pt x="145326" y="150076"/>
                      <a:pt x="148927" y="147188"/>
                      <a:pt x="148927" y="143217"/>
                    </a:cubicBezTo>
                    <a:lnTo>
                      <a:pt x="148927" y="73910"/>
                    </a:lnTo>
                    <a:cubicBezTo>
                      <a:pt x="148927" y="69940"/>
                      <a:pt x="145326" y="66691"/>
                      <a:pt x="141725" y="66691"/>
                    </a:cubicBezTo>
                    <a:lnTo>
                      <a:pt x="72227" y="66691"/>
                    </a:lnTo>
                    <a:close/>
                    <a:moveTo>
                      <a:pt x="80869" y="34925"/>
                    </a:moveTo>
                    <a:cubicBezTo>
                      <a:pt x="83030" y="34925"/>
                      <a:pt x="85191" y="36730"/>
                      <a:pt x="85191" y="39257"/>
                    </a:cubicBezTo>
                    <a:lnTo>
                      <a:pt x="85191" y="58027"/>
                    </a:lnTo>
                    <a:lnTo>
                      <a:pt x="102475" y="58027"/>
                    </a:lnTo>
                    <a:lnTo>
                      <a:pt x="102475" y="39257"/>
                    </a:lnTo>
                    <a:cubicBezTo>
                      <a:pt x="102475" y="36730"/>
                      <a:pt x="104636" y="34925"/>
                      <a:pt x="106796" y="34925"/>
                    </a:cubicBezTo>
                    <a:cubicBezTo>
                      <a:pt x="109317" y="34925"/>
                      <a:pt x="111117" y="36730"/>
                      <a:pt x="111117" y="39257"/>
                    </a:cubicBezTo>
                    <a:lnTo>
                      <a:pt x="111117" y="58027"/>
                    </a:lnTo>
                    <a:lnTo>
                      <a:pt x="128402" y="58027"/>
                    </a:lnTo>
                    <a:lnTo>
                      <a:pt x="128402" y="39257"/>
                    </a:lnTo>
                    <a:cubicBezTo>
                      <a:pt x="128402" y="36730"/>
                      <a:pt x="130202" y="34925"/>
                      <a:pt x="133083" y="34925"/>
                    </a:cubicBezTo>
                    <a:cubicBezTo>
                      <a:pt x="135243" y="34925"/>
                      <a:pt x="137044" y="36730"/>
                      <a:pt x="137044" y="39257"/>
                    </a:cubicBezTo>
                    <a:lnTo>
                      <a:pt x="137044" y="58027"/>
                    </a:lnTo>
                    <a:lnTo>
                      <a:pt x="141725" y="58027"/>
                    </a:lnTo>
                    <a:cubicBezTo>
                      <a:pt x="150367" y="58027"/>
                      <a:pt x="157569" y="65247"/>
                      <a:pt x="157569" y="73910"/>
                    </a:cubicBezTo>
                    <a:lnTo>
                      <a:pt x="157569" y="78242"/>
                    </a:lnTo>
                    <a:lnTo>
                      <a:pt x="175934" y="78242"/>
                    </a:lnTo>
                    <a:cubicBezTo>
                      <a:pt x="178455" y="78242"/>
                      <a:pt x="180615" y="80047"/>
                      <a:pt x="180615" y="82574"/>
                    </a:cubicBezTo>
                    <a:cubicBezTo>
                      <a:pt x="180615" y="84739"/>
                      <a:pt x="178455" y="86905"/>
                      <a:pt x="175934" y="86905"/>
                    </a:cubicBezTo>
                    <a:lnTo>
                      <a:pt x="157569" y="86905"/>
                    </a:lnTo>
                    <a:lnTo>
                      <a:pt x="157569" y="104232"/>
                    </a:lnTo>
                    <a:lnTo>
                      <a:pt x="175934" y="104232"/>
                    </a:lnTo>
                    <a:cubicBezTo>
                      <a:pt x="178455" y="104232"/>
                      <a:pt x="180615" y="106398"/>
                      <a:pt x="180615" y="108564"/>
                    </a:cubicBezTo>
                    <a:cubicBezTo>
                      <a:pt x="180615" y="111090"/>
                      <a:pt x="178455" y="112895"/>
                      <a:pt x="175934" y="112895"/>
                    </a:cubicBezTo>
                    <a:lnTo>
                      <a:pt x="157569" y="112895"/>
                    </a:lnTo>
                    <a:lnTo>
                      <a:pt x="157569" y="130222"/>
                    </a:lnTo>
                    <a:lnTo>
                      <a:pt x="175934" y="130222"/>
                    </a:lnTo>
                    <a:cubicBezTo>
                      <a:pt x="178455" y="130222"/>
                      <a:pt x="180615" y="132027"/>
                      <a:pt x="180615" y="134554"/>
                    </a:cubicBezTo>
                    <a:cubicBezTo>
                      <a:pt x="180615" y="137081"/>
                      <a:pt x="178455" y="138885"/>
                      <a:pt x="175934" y="138885"/>
                    </a:cubicBezTo>
                    <a:lnTo>
                      <a:pt x="157569" y="138885"/>
                    </a:lnTo>
                    <a:lnTo>
                      <a:pt x="157569" y="143217"/>
                    </a:lnTo>
                    <a:cubicBezTo>
                      <a:pt x="157569" y="151880"/>
                      <a:pt x="150367" y="159100"/>
                      <a:pt x="141725" y="159100"/>
                    </a:cubicBezTo>
                    <a:lnTo>
                      <a:pt x="137044" y="159100"/>
                    </a:lnTo>
                    <a:lnTo>
                      <a:pt x="137044" y="177510"/>
                    </a:lnTo>
                    <a:cubicBezTo>
                      <a:pt x="137044" y="180036"/>
                      <a:pt x="135243" y="182202"/>
                      <a:pt x="133083" y="182202"/>
                    </a:cubicBezTo>
                    <a:cubicBezTo>
                      <a:pt x="130202" y="182202"/>
                      <a:pt x="128402" y="180036"/>
                      <a:pt x="128402" y="177510"/>
                    </a:cubicBezTo>
                    <a:lnTo>
                      <a:pt x="128402" y="159100"/>
                    </a:lnTo>
                    <a:lnTo>
                      <a:pt x="111117" y="159100"/>
                    </a:lnTo>
                    <a:lnTo>
                      <a:pt x="111117" y="177510"/>
                    </a:lnTo>
                    <a:cubicBezTo>
                      <a:pt x="111117" y="180036"/>
                      <a:pt x="109317" y="182202"/>
                      <a:pt x="106796" y="182202"/>
                    </a:cubicBezTo>
                    <a:cubicBezTo>
                      <a:pt x="104636" y="182202"/>
                      <a:pt x="102475" y="180036"/>
                      <a:pt x="102475" y="177510"/>
                    </a:cubicBezTo>
                    <a:lnTo>
                      <a:pt x="102475" y="159100"/>
                    </a:lnTo>
                    <a:lnTo>
                      <a:pt x="85191" y="159100"/>
                    </a:lnTo>
                    <a:lnTo>
                      <a:pt x="85191" y="177510"/>
                    </a:lnTo>
                    <a:cubicBezTo>
                      <a:pt x="85191" y="180036"/>
                      <a:pt x="83030" y="182202"/>
                      <a:pt x="80869" y="182202"/>
                    </a:cubicBezTo>
                    <a:cubicBezTo>
                      <a:pt x="78709" y="182202"/>
                      <a:pt x="76548" y="180036"/>
                      <a:pt x="76548" y="177510"/>
                    </a:cubicBezTo>
                    <a:lnTo>
                      <a:pt x="76548" y="159100"/>
                    </a:lnTo>
                    <a:lnTo>
                      <a:pt x="72227" y="159100"/>
                    </a:lnTo>
                    <a:cubicBezTo>
                      <a:pt x="63585" y="159100"/>
                      <a:pt x="56383" y="151880"/>
                      <a:pt x="56383" y="143217"/>
                    </a:cubicBezTo>
                    <a:lnTo>
                      <a:pt x="56383" y="138885"/>
                    </a:lnTo>
                    <a:lnTo>
                      <a:pt x="37658" y="138885"/>
                    </a:lnTo>
                    <a:cubicBezTo>
                      <a:pt x="35138" y="138885"/>
                      <a:pt x="33337" y="137081"/>
                      <a:pt x="33337" y="134554"/>
                    </a:cubicBezTo>
                    <a:cubicBezTo>
                      <a:pt x="33337" y="132027"/>
                      <a:pt x="35138" y="130222"/>
                      <a:pt x="37658" y="130222"/>
                    </a:cubicBezTo>
                    <a:lnTo>
                      <a:pt x="56383" y="130222"/>
                    </a:lnTo>
                    <a:lnTo>
                      <a:pt x="56383" y="112895"/>
                    </a:lnTo>
                    <a:lnTo>
                      <a:pt x="37658" y="112895"/>
                    </a:lnTo>
                    <a:cubicBezTo>
                      <a:pt x="35138" y="112895"/>
                      <a:pt x="33337" y="111090"/>
                      <a:pt x="33337" y="108564"/>
                    </a:cubicBezTo>
                    <a:cubicBezTo>
                      <a:pt x="33337" y="106398"/>
                      <a:pt x="35138" y="104232"/>
                      <a:pt x="37658" y="104232"/>
                    </a:cubicBezTo>
                    <a:lnTo>
                      <a:pt x="56383" y="104232"/>
                    </a:lnTo>
                    <a:lnTo>
                      <a:pt x="56383" y="86905"/>
                    </a:lnTo>
                    <a:lnTo>
                      <a:pt x="37658" y="86905"/>
                    </a:lnTo>
                    <a:cubicBezTo>
                      <a:pt x="35138" y="86905"/>
                      <a:pt x="33337" y="84739"/>
                      <a:pt x="33337" y="82574"/>
                    </a:cubicBezTo>
                    <a:cubicBezTo>
                      <a:pt x="33337" y="80047"/>
                      <a:pt x="35138" y="78242"/>
                      <a:pt x="37658" y="78242"/>
                    </a:cubicBezTo>
                    <a:lnTo>
                      <a:pt x="56383" y="78242"/>
                    </a:lnTo>
                    <a:lnTo>
                      <a:pt x="56383" y="73910"/>
                    </a:lnTo>
                    <a:cubicBezTo>
                      <a:pt x="56383" y="65247"/>
                      <a:pt x="63585" y="58027"/>
                      <a:pt x="72227" y="58027"/>
                    </a:cubicBezTo>
                    <a:lnTo>
                      <a:pt x="76548" y="58027"/>
                    </a:lnTo>
                    <a:lnTo>
                      <a:pt x="76548" y="39257"/>
                    </a:lnTo>
                    <a:cubicBezTo>
                      <a:pt x="76548" y="36730"/>
                      <a:pt x="78709" y="34925"/>
                      <a:pt x="80869" y="34925"/>
                    </a:cubicBezTo>
                    <a:close/>
                    <a:moveTo>
                      <a:pt x="108382" y="8637"/>
                    </a:moveTo>
                    <a:cubicBezTo>
                      <a:pt x="53469" y="8637"/>
                      <a:pt x="8670" y="53623"/>
                      <a:pt x="8670" y="108326"/>
                    </a:cubicBezTo>
                    <a:cubicBezTo>
                      <a:pt x="8670" y="134958"/>
                      <a:pt x="18786" y="159070"/>
                      <a:pt x="37573" y="178144"/>
                    </a:cubicBezTo>
                    <a:cubicBezTo>
                      <a:pt x="45160" y="185702"/>
                      <a:pt x="50579" y="195059"/>
                      <a:pt x="53469" y="205495"/>
                    </a:cubicBezTo>
                    <a:lnTo>
                      <a:pt x="164380" y="205495"/>
                    </a:lnTo>
                    <a:cubicBezTo>
                      <a:pt x="166909" y="195059"/>
                      <a:pt x="171967" y="185342"/>
                      <a:pt x="179915" y="177424"/>
                    </a:cubicBezTo>
                    <a:cubicBezTo>
                      <a:pt x="198340" y="158710"/>
                      <a:pt x="208455" y="134238"/>
                      <a:pt x="208455" y="108326"/>
                    </a:cubicBezTo>
                    <a:cubicBezTo>
                      <a:pt x="208455" y="53623"/>
                      <a:pt x="163296" y="8637"/>
                      <a:pt x="108382" y="8637"/>
                    </a:cubicBezTo>
                    <a:close/>
                    <a:moveTo>
                      <a:pt x="108382" y="0"/>
                    </a:moveTo>
                    <a:cubicBezTo>
                      <a:pt x="168354" y="0"/>
                      <a:pt x="217126" y="48585"/>
                      <a:pt x="217126" y="108326"/>
                    </a:cubicBezTo>
                    <a:cubicBezTo>
                      <a:pt x="217126" y="136757"/>
                      <a:pt x="205926" y="163389"/>
                      <a:pt x="186056" y="183542"/>
                    </a:cubicBezTo>
                    <a:cubicBezTo>
                      <a:pt x="176302" y="193259"/>
                      <a:pt x="171244" y="206575"/>
                      <a:pt x="171244" y="220611"/>
                    </a:cubicBezTo>
                    <a:lnTo>
                      <a:pt x="171244" y="251201"/>
                    </a:lnTo>
                    <a:cubicBezTo>
                      <a:pt x="171244" y="256599"/>
                      <a:pt x="166548" y="261278"/>
                      <a:pt x="161128" y="261278"/>
                    </a:cubicBezTo>
                    <a:lnTo>
                      <a:pt x="159322" y="261278"/>
                    </a:lnTo>
                    <a:cubicBezTo>
                      <a:pt x="157154" y="274954"/>
                      <a:pt x="145232" y="285390"/>
                      <a:pt x="131143" y="285390"/>
                    </a:cubicBezTo>
                    <a:lnTo>
                      <a:pt x="86706" y="285390"/>
                    </a:lnTo>
                    <a:cubicBezTo>
                      <a:pt x="72616" y="285390"/>
                      <a:pt x="60694" y="274954"/>
                      <a:pt x="58527" y="261278"/>
                    </a:cubicBezTo>
                    <a:lnTo>
                      <a:pt x="56720" y="261278"/>
                    </a:lnTo>
                    <a:cubicBezTo>
                      <a:pt x="51301" y="261278"/>
                      <a:pt x="46605" y="256599"/>
                      <a:pt x="46605" y="251201"/>
                    </a:cubicBezTo>
                    <a:lnTo>
                      <a:pt x="46605" y="221330"/>
                    </a:lnTo>
                    <a:cubicBezTo>
                      <a:pt x="46605" y="207295"/>
                      <a:pt x="41185" y="193979"/>
                      <a:pt x="31431" y="184262"/>
                    </a:cubicBezTo>
                    <a:cubicBezTo>
                      <a:pt x="11199" y="163749"/>
                      <a:pt x="0" y="136757"/>
                      <a:pt x="0" y="108326"/>
                    </a:cubicBezTo>
                    <a:cubicBezTo>
                      <a:pt x="0" y="48585"/>
                      <a:pt x="48772" y="0"/>
                      <a:pt x="108382" y="0"/>
                    </a:cubicBezTo>
                    <a:close/>
                  </a:path>
                </a:pathLst>
              </a:custGeom>
              <a:solidFill>
                <a:srgbClr val="FFFFFF"/>
              </a:solidFill>
              <a:ln>
                <a:noFill/>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6207B"/>
                  </a:solidFill>
                  <a:effectLst/>
                  <a:uLnTx/>
                  <a:uFillTx/>
                  <a:latin typeface="Verdana"/>
                </a:endParaRPr>
              </a:p>
            </p:txBody>
          </p:sp>
          <p:sp>
            <p:nvSpPr>
              <p:cNvPr id="97" name="Freeform 986">
                <a:extLst>
                  <a:ext uri="{FF2B5EF4-FFF2-40B4-BE49-F238E27FC236}">
                    <a16:creationId xmlns:a16="http://schemas.microsoft.com/office/drawing/2014/main" id="{E41F5AB9-45E3-D173-5BD6-258302EAFCCF}"/>
                  </a:ext>
                </a:extLst>
              </p:cNvPr>
              <p:cNvSpPr>
                <a:spLocks noChangeAspect="1" noChangeArrowheads="1"/>
              </p:cNvSpPr>
              <p:nvPr/>
            </p:nvSpPr>
            <p:spPr bwMode="auto">
              <a:xfrm>
                <a:off x="502333" y="4528332"/>
                <a:ext cx="482398" cy="482398"/>
              </a:xfrm>
              <a:custGeom>
                <a:avLst/>
                <a:gdLst>
                  <a:gd name="T0" fmla="*/ 46297 w 285390"/>
                  <a:gd name="T1" fmla="*/ 240173 h 285390"/>
                  <a:gd name="T2" fmla="*/ 108588 w 285390"/>
                  <a:gd name="T3" fmla="*/ 237734 h 285390"/>
                  <a:gd name="T4" fmla="*/ 68154 w 285390"/>
                  <a:gd name="T5" fmla="*/ 246924 h 285390"/>
                  <a:gd name="T6" fmla="*/ 68169 w 285390"/>
                  <a:gd name="T7" fmla="*/ 209014 h 285390"/>
                  <a:gd name="T8" fmla="*/ 126123 w 285390"/>
                  <a:gd name="T9" fmla="*/ 218205 h 285390"/>
                  <a:gd name="T10" fmla="*/ 68169 w 285390"/>
                  <a:gd name="T11" fmla="*/ 209014 h 285390"/>
                  <a:gd name="T12" fmla="*/ 49098 w 285390"/>
                  <a:gd name="T13" fmla="*/ 213609 h 285390"/>
                  <a:gd name="T14" fmla="*/ 28719 w 285390"/>
                  <a:gd name="T15" fmla="*/ 213609 h 285390"/>
                  <a:gd name="T16" fmla="*/ 254566 w 285390"/>
                  <a:gd name="T17" fmla="*/ 206242 h 285390"/>
                  <a:gd name="T18" fmla="*/ 219688 w 285390"/>
                  <a:gd name="T19" fmla="*/ 235834 h 285390"/>
                  <a:gd name="T20" fmla="*/ 161081 w 285390"/>
                  <a:gd name="T21" fmla="*/ 261819 h 285390"/>
                  <a:gd name="T22" fmla="*/ 154968 w 285390"/>
                  <a:gd name="T23" fmla="*/ 255684 h 285390"/>
                  <a:gd name="T24" fmla="*/ 212497 w 285390"/>
                  <a:gd name="T25" fmla="*/ 229699 h 285390"/>
                  <a:gd name="T26" fmla="*/ 249173 w 285390"/>
                  <a:gd name="T27" fmla="*/ 202993 h 285390"/>
                  <a:gd name="T28" fmla="*/ 112921 w 285390"/>
                  <a:gd name="T29" fmla="*/ 185273 h 285390"/>
                  <a:gd name="T30" fmla="*/ 63820 w 285390"/>
                  <a:gd name="T31" fmla="*/ 185273 h 285390"/>
                  <a:gd name="T32" fmla="*/ 44729 w 285390"/>
                  <a:gd name="T33" fmla="*/ 180295 h 285390"/>
                  <a:gd name="T34" fmla="*/ 33087 w 285390"/>
                  <a:gd name="T35" fmla="*/ 189485 h 285390"/>
                  <a:gd name="T36" fmla="*/ 227958 w 285390"/>
                  <a:gd name="T37" fmla="*/ 170722 h 285390"/>
                  <a:gd name="T38" fmla="*/ 249531 w 285390"/>
                  <a:gd name="T39" fmla="*/ 184713 h 285390"/>
                  <a:gd name="T40" fmla="*/ 195958 w 285390"/>
                  <a:gd name="T41" fmla="*/ 206069 h 285390"/>
                  <a:gd name="T42" fmla="*/ 157845 w 285390"/>
                  <a:gd name="T43" fmla="*/ 213433 h 285390"/>
                  <a:gd name="T44" fmla="*/ 178699 w 285390"/>
                  <a:gd name="T45" fmla="*/ 186554 h 285390"/>
                  <a:gd name="T46" fmla="*/ 224363 w 285390"/>
                  <a:gd name="T47" fmla="*/ 171826 h 285390"/>
                  <a:gd name="T48" fmla="*/ 126123 w 285390"/>
                  <a:gd name="T49" fmla="*/ 149979 h 285390"/>
                  <a:gd name="T50" fmla="*/ 68169 w 285390"/>
                  <a:gd name="T51" fmla="*/ 159185 h 285390"/>
                  <a:gd name="T52" fmla="*/ 33087 w 285390"/>
                  <a:gd name="T53" fmla="*/ 149979 h 285390"/>
                  <a:gd name="T54" fmla="*/ 44729 w 285390"/>
                  <a:gd name="T55" fmla="*/ 159185 h 285390"/>
                  <a:gd name="T56" fmla="*/ 33087 w 285390"/>
                  <a:gd name="T57" fmla="*/ 149979 h 285390"/>
                  <a:gd name="T58" fmla="*/ 128881 w 285390"/>
                  <a:gd name="T59" fmla="*/ 127451 h 285390"/>
                  <a:gd name="T60" fmla="*/ 86158 w 285390"/>
                  <a:gd name="T61" fmla="*/ 127451 h 285390"/>
                  <a:gd name="T62" fmla="*/ 67170 w 285390"/>
                  <a:gd name="T63" fmla="*/ 122856 h 285390"/>
                  <a:gd name="T64" fmla="*/ 32992 w 285390"/>
                  <a:gd name="T65" fmla="*/ 132046 h 285390"/>
                  <a:gd name="T66" fmla="*/ 206400 w 285390"/>
                  <a:gd name="T67" fmla="*/ 118389 h 285390"/>
                  <a:gd name="T68" fmla="*/ 245870 w 285390"/>
                  <a:gd name="T69" fmla="*/ 118389 h 285390"/>
                  <a:gd name="T70" fmla="*/ 126123 w 285390"/>
                  <a:gd name="T71" fmla="*/ 92540 h 285390"/>
                  <a:gd name="T72" fmla="*/ 68169 w 285390"/>
                  <a:gd name="T73" fmla="*/ 101731 h 285390"/>
                  <a:gd name="T74" fmla="*/ 33087 w 285390"/>
                  <a:gd name="T75" fmla="*/ 92540 h 285390"/>
                  <a:gd name="T76" fmla="*/ 44729 w 285390"/>
                  <a:gd name="T77" fmla="*/ 101731 h 285390"/>
                  <a:gd name="T78" fmla="*/ 33087 w 285390"/>
                  <a:gd name="T79" fmla="*/ 92540 h 285390"/>
                  <a:gd name="T80" fmla="*/ 245870 w 285390"/>
                  <a:gd name="T81" fmla="*/ 109772 h 285390"/>
                  <a:gd name="T82" fmla="*/ 162223 w 285390"/>
                  <a:gd name="T83" fmla="*/ 114080 h 285390"/>
                  <a:gd name="T84" fmla="*/ 199520 w 285390"/>
                  <a:gd name="T85" fmla="*/ 72436 h 285390"/>
                  <a:gd name="T86" fmla="*/ 204227 w 285390"/>
                  <a:gd name="T87" fmla="*/ 163981 h 285390"/>
                  <a:gd name="T88" fmla="*/ 68169 w 285390"/>
                  <a:gd name="T89" fmla="*/ 63820 h 285390"/>
                  <a:gd name="T90" fmla="*/ 126123 w 285390"/>
                  <a:gd name="T91" fmla="*/ 73012 h 285390"/>
                  <a:gd name="T92" fmla="*/ 68169 w 285390"/>
                  <a:gd name="T93" fmla="*/ 63820 h 285390"/>
                  <a:gd name="T94" fmla="*/ 49098 w 285390"/>
                  <a:gd name="T95" fmla="*/ 68416 h 285390"/>
                  <a:gd name="T96" fmla="*/ 28719 w 285390"/>
                  <a:gd name="T97" fmla="*/ 68416 h 285390"/>
                  <a:gd name="T98" fmla="*/ 213853 w 285390"/>
                  <a:gd name="T99" fmla="*/ 35101 h 285390"/>
                  <a:gd name="T100" fmla="*/ 168708 w 285390"/>
                  <a:gd name="T101" fmla="*/ 44293 h 285390"/>
                  <a:gd name="T102" fmla="*/ 72920 w 285390"/>
                  <a:gd name="T103" fmla="*/ 35101 h 285390"/>
                  <a:gd name="T104" fmla="*/ 143352 w 285390"/>
                  <a:gd name="T105" fmla="*/ 44293 h 285390"/>
                  <a:gd name="T106" fmla="*/ 72920 w 285390"/>
                  <a:gd name="T107" fmla="*/ 35101 h 285390"/>
                  <a:gd name="T108" fmla="*/ 50640 w 285390"/>
                  <a:gd name="T109" fmla="*/ 231853 h 285390"/>
                  <a:gd name="T110" fmla="*/ 278152 w 285390"/>
                  <a:gd name="T111" fmla="*/ 278152 h 285390"/>
                  <a:gd name="T112" fmla="*/ 4338 w 285390"/>
                  <a:gd name="T113" fmla="*/ 0 h 285390"/>
                  <a:gd name="T114" fmla="*/ 286832 w 285390"/>
                  <a:gd name="T115" fmla="*/ 282493 h 285390"/>
                  <a:gd name="T116" fmla="*/ 47384 w 285390"/>
                  <a:gd name="T117" fmla="*/ 285387 h 285390"/>
                  <a:gd name="T118" fmla="*/ 0 w 285390"/>
                  <a:gd name="T119" fmla="*/ 4702 h 285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5390" h="285390">
                    <a:moveTo>
                      <a:pt x="14755" y="238965"/>
                    </a:moveTo>
                    <a:lnTo>
                      <a:pt x="46065" y="270635"/>
                    </a:lnTo>
                    <a:lnTo>
                      <a:pt x="46065" y="238965"/>
                    </a:lnTo>
                    <a:lnTo>
                      <a:pt x="14755" y="238965"/>
                    </a:lnTo>
                    <a:close/>
                    <a:moveTo>
                      <a:pt x="67810" y="236538"/>
                    </a:moveTo>
                    <a:lnTo>
                      <a:pt x="108042" y="236538"/>
                    </a:lnTo>
                    <a:cubicBezTo>
                      <a:pt x="110556" y="236538"/>
                      <a:pt x="112353" y="238443"/>
                      <a:pt x="112353" y="240729"/>
                    </a:cubicBezTo>
                    <a:cubicBezTo>
                      <a:pt x="112353" y="243777"/>
                      <a:pt x="110556" y="245682"/>
                      <a:pt x="108042" y="245682"/>
                    </a:cubicBezTo>
                    <a:lnTo>
                      <a:pt x="67810" y="245682"/>
                    </a:lnTo>
                    <a:cubicBezTo>
                      <a:pt x="65296" y="245682"/>
                      <a:pt x="63500" y="243777"/>
                      <a:pt x="63500" y="240729"/>
                    </a:cubicBezTo>
                    <a:cubicBezTo>
                      <a:pt x="63500" y="238443"/>
                      <a:pt x="65296" y="236538"/>
                      <a:pt x="67810" y="236538"/>
                    </a:cubicBezTo>
                    <a:close/>
                    <a:moveTo>
                      <a:pt x="67825" y="207963"/>
                    </a:moveTo>
                    <a:lnTo>
                      <a:pt x="125489" y="207963"/>
                    </a:lnTo>
                    <a:cubicBezTo>
                      <a:pt x="128012" y="207963"/>
                      <a:pt x="129814" y="210249"/>
                      <a:pt x="129814" y="212535"/>
                    </a:cubicBezTo>
                    <a:cubicBezTo>
                      <a:pt x="129814" y="215202"/>
                      <a:pt x="128012" y="217107"/>
                      <a:pt x="125489" y="217107"/>
                    </a:cubicBezTo>
                    <a:lnTo>
                      <a:pt x="67825" y="217107"/>
                    </a:lnTo>
                    <a:cubicBezTo>
                      <a:pt x="65302" y="217107"/>
                      <a:pt x="63500" y="215202"/>
                      <a:pt x="63500" y="212535"/>
                    </a:cubicBezTo>
                    <a:cubicBezTo>
                      <a:pt x="63500" y="210249"/>
                      <a:pt x="65302" y="207963"/>
                      <a:pt x="67825" y="207963"/>
                    </a:cubicBezTo>
                    <a:close/>
                    <a:moveTo>
                      <a:pt x="32919" y="207963"/>
                    </a:moveTo>
                    <a:lnTo>
                      <a:pt x="44505" y="207963"/>
                    </a:lnTo>
                    <a:cubicBezTo>
                      <a:pt x="47039" y="207963"/>
                      <a:pt x="48850" y="210249"/>
                      <a:pt x="48850" y="212535"/>
                    </a:cubicBezTo>
                    <a:cubicBezTo>
                      <a:pt x="48850" y="215202"/>
                      <a:pt x="47039" y="217107"/>
                      <a:pt x="44505" y="217107"/>
                    </a:cubicBezTo>
                    <a:lnTo>
                      <a:pt x="32919" y="217107"/>
                    </a:lnTo>
                    <a:cubicBezTo>
                      <a:pt x="30385" y="217107"/>
                      <a:pt x="28575" y="215202"/>
                      <a:pt x="28575" y="212535"/>
                    </a:cubicBezTo>
                    <a:cubicBezTo>
                      <a:pt x="28575" y="210249"/>
                      <a:pt x="30385" y="207963"/>
                      <a:pt x="32919" y="207963"/>
                    </a:cubicBezTo>
                    <a:close/>
                    <a:moveTo>
                      <a:pt x="247919" y="201972"/>
                    </a:moveTo>
                    <a:cubicBezTo>
                      <a:pt x="250065" y="201613"/>
                      <a:pt x="252569" y="203049"/>
                      <a:pt x="253285" y="205204"/>
                    </a:cubicBezTo>
                    <a:cubicBezTo>
                      <a:pt x="253642" y="207717"/>
                      <a:pt x="252212" y="210231"/>
                      <a:pt x="249707" y="210590"/>
                    </a:cubicBezTo>
                    <a:lnTo>
                      <a:pt x="223592" y="216335"/>
                    </a:lnTo>
                    <a:lnTo>
                      <a:pt x="218583" y="234648"/>
                    </a:lnTo>
                    <a:cubicBezTo>
                      <a:pt x="218226" y="237162"/>
                      <a:pt x="216079" y="238239"/>
                      <a:pt x="213575" y="237880"/>
                    </a:cubicBezTo>
                    <a:lnTo>
                      <a:pt x="187459" y="232135"/>
                    </a:lnTo>
                    <a:lnTo>
                      <a:pt x="160271" y="260502"/>
                    </a:lnTo>
                    <a:cubicBezTo>
                      <a:pt x="159555" y="261220"/>
                      <a:pt x="158482" y="261579"/>
                      <a:pt x="157051" y="261579"/>
                    </a:cubicBezTo>
                    <a:cubicBezTo>
                      <a:pt x="155978" y="261579"/>
                      <a:pt x="154904" y="261220"/>
                      <a:pt x="154189" y="260502"/>
                    </a:cubicBezTo>
                    <a:cubicBezTo>
                      <a:pt x="152400" y="259066"/>
                      <a:pt x="152400" y="256193"/>
                      <a:pt x="154189" y="254398"/>
                    </a:cubicBezTo>
                    <a:lnTo>
                      <a:pt x="183166" y="224235"/>
                    </a:lnTo>
                    <a:cubicBezTo>
                      <a:pt x="183882" y="223158"/>
                      <a:pt x="185313" y="222799"/>
                      <a:pt x="187102" y="222799"/>
                    </a:cubicBezTo>
                    <a:lnTo>
                      <a:pt x="211428" y="228544"/>
                    </a:lnTo>
                    <a:lnTo>
                      <a:pt x="216079" y="211667"/>
                    </a:lnTo>
                    <a:cubicBezTo>
                      <a:pt x="216437" y="210231"/>
                      <a:pt x="217868" y="208795"/>
                      <a:pt x="219299" y="208436"/>
                    </a:cubicBezTo>
                    <a:lnTo>
                      <a:pt x="247919" y="201972"/>
                    </a:lnTo>
                    <a:close/>
                    <a:moveTo>
                      <a:pt x="67810" y="179388"/>
                    </a:moveTo>
                    <a:lnTo>
                      <a:pt x="108042" y="179388"/>
                    </a:lnTo>
                    <a:cubicBezTo>
                      <a:pt x="110556" y="179388"/>
                      <a:pt x="112353" y="181674"/>
                      <a:pt x="112353" y="184341"/>
                    </a:cubicBezTo>
                    <a:cubicBezTo>
                      <a:pt x="112353" y="186627"/>
                      <a:pt x="110556" y="188532"/>
                      <a:pt x="108042" y="188532"/>
                    </a:cubicBezTo>
                    <a:lnTo>
                      <a:pt x="67810" y="188532"/>
                    </a:lnTo>
                    <a:cubicBezTo>
                      <a:pt x="65296" y="188532"/>
                      <a:pt x="63500" y="186627"/>
                      <a:pt x="63500" y="184341"/>
                    </a:cubicBezTo>
                    <a:cubicBezTo>
                      <a:pt x="63500" y="181674"/>
                      <a:pt x="65296" y="179388"/>
                      <a:pt x="67810" y="179388"/>
                    </a:cubicBezTo>
                    <a:close/>
                    <a:moveTo>
                      <a:pt x="32919" y="179388"/>
                    </a:moveTo>
                    <a:lnTo>
                      <a:pt x="44505" y="179388"/>
                    </a:lnTo>
                    <a:cubicBezTo>
                      <a:pt x="47039" y="179388"/>
                      <a:pt x="48850" y="181674"/>
                      <a:pt x="48850" y="184341"/>
                    </a:cubicBezTo>
                    <a:cubicBezTo>
                      <a:pt x="48850" y="186627"/>
                      <a:pt x="47039" y="188532"/>
                      <a:pt x="44505" y="188532"/>
                    </a:cubicBezTo>
                    <a:lnTo>
                      <a:pt x="32919" y="188532"/>
                    </a:lnTo>
                    <a:cubicBezTo>
                      <a:pt x="30385" y="188532"/>
                      <a:pt x="28575" y="186627"/>
                      <a:pt x="28575" y="184341"/>
                    </a:cubicBezTo>
                    <a:cubicBezTo>
                      <a:pt x="28575" y="181674"/>
                      <a:pt x="30385" y="179388"/>
                      <a:pt x="32919" y="179388"/>
                    </a:cubicBezTo>
                    <a:close/>
                    <a:moveTo>
                      <a:pt x="226812" y="169863"/>
                    </a:moveTo>
                    <a:lnTo>
                      <a:pt x="249707" y="174992"/>
                    </a:lnTo>
                    <a:cubicBezTo>
                      <a:pt x="252212" y="175358"/>
                      <a:pt x="253642" y="177922"/>
                      <a:pt x="253285" y="180120"/>
                    </a:cubicBezTo>
                    <a:cubicBezTo>
                      <a:pt x="252569" y="182685"/>
                      <a:pt x="250065" y="184150"/>
                      <a:pt x="248276" y="183784"/>
                    </a:cubicBezTo>
                    <a:lnTo>
                      <a:pt x="227169" y="179021"/>
                    </a:lnTo>
                    <a:lnTo>
                      <a:pt x="200338" y="204666"/>
                    </a:lnTo>
                    <a:cubicBezTo>
                      <a:pt x="198907" y="206131"/>
                      <a:pt x="196761" y="206131"/>
                      <a:pt x="194972" y="205032"/>
                    </a:cubicBezTo>
                    <a:lnTo>
                      <a:pt x="180304" y="194408"/>
                    </a:lnTo>
                    <a:lnTo>
                      <a:pt x="159913" y="211626"/>
                    </a:lnTo>
                    <a:cubicBezTo>
                      <a:pt x="158840" y="211992"/>
                      <a:pt x="158124" y="212359"/>
                      <a:pt x="157051" y="212359"/>
                    </a:cubicBezTo>
                    <a:cubicBezTo>
                      <a:pt x="155978" y="212359"/>
                      <a:pt x="154904" y="211992"/>
                      <a:pt x="153831" y="210893"/>
                    </a:cubicBezTo>
                    <a:cubicBezTo>
                      <a:pt x="152400" y="208695"/>
                      <a:pt x="152758" y="206131"/>
                      <a:pt x="154547" y="204666"/>
                    </a:cubicBezTo>
                    <a:lnTo>
                      <a:pt x="177800" y="185616"/>
                    </a:lnTo>
                    <a:cubicBezTo>
                      <a:pt x="179231" y="184517"/>
                      <a:pt x="181378" y="184150"/>
                      <a:pt x="182809" y="185616"/>
                    </a:cubicBezTo>
                    <a:lnTo>
                      <a:pt x="197119" y="195873"/>
                    </a:lnTo>
                    <a:lnTo>
                      <a:pt x="223234" y="170962"/>
                    </a:lnTo>
                    <a:cubicBezTo>
                      <a:pt x="224307" y="169863"/>
                      <a:pt x="225738" y="169863"/>
                      <a:pt x="226812" y="169863"/>
                    </a:cubicBezTo>
                    <a:close/>
                    <a:moveTo>
                      <a:pt x="67825" y="149225"/>
                    </a:moveTo>
                    <a:lnTo>
                      <a:pt x="125489" y="149225"/>
                    </a:lnTo>
                    <a:cubicBezTo>
                      <a:pt x="128012" y="149225"/>
                      <a:pt x="129814" y="151423"/>
                      <a:pt x="129814" y="153621"/>
                    </a:cubicBezTo>
                    <a:cubicBezTo>
                      <a:pt x="129814" y="156185"/>
                      <a:pt x="128012" y="158384"/>
                      <a:pt x="125489" y="158384"/>
                    </a:cubicBezTo>
                    <a:lnTo>
                      <a:pt x="67825" y="158384"/>
                    </a:lnTo>
                    <a:cubicBezTo>
                      <a:pt x="65302" y="158384"/>
                      <a:pt x="63500" y="156185"/>
                      <a:pt x="63500" y="153621"/>
                    </a:cubicBezTo>
                    <a:cubicBezTo>
                      <a:pt x="63500" y="151423"/>
                      <a:pt x="65302" y="149225"/>
                      <a:pt x="67825" y="149225"/>
                    </a:cubicBezTo>
                    <a:close/>
                    <a:moveTo>
                      <a:pt x="32919" y="149225"/>
                    </a:moveTo>
                    <a:lnTo>
                      <a:pt x="44505" y="149225"/>
                    </a:lnTo>
                    <a:cubicBezTo>
                      <a:pt x="47039" y="149225"/>
                      <a:pt x="48850" y="151423"/>
                      <a:pt x="48850" y="153621"/>
                    </a:cubicBezTo>
                    <a:cubicBezTo>
                      <a:pt x="48850" y="156185"/>
                      <a:pt x="47039" y="158384"/>
                      <a:pt x="44505" y="158384"/>
                    </a:cubicBezTo>
                    <a:lnTo>
                      <a:pt x="32919" y="158384"/>
                    </a:lnTo>
                    <a:cubicBezTo>
                      <a:pt x="30385" y="158384"/>
                      <a:pt x="28575" y="156185"/>
                      <a:pt x="28575" y="153621"/>
                    </a:cubicBezTo>
                    <a:cubicBezTo>
                      <a:pt x="28575" y="151423"/>
                      <a:pt x="30385" y="149225"/>
                      <a:pt x="32919" y="149225"/>
                    </a:cubicBezTo>
                    <a:close/>
                    <a:moveTo>
                      <a:pt x="89976" y="122238"/>
                    </a:moveTo>
                    <a:lnTo>
                      <a:pt x="123982" y="122238"/>
                    </a:lnTo>
                    <a:cubicBezTo>
                      <a:pt x="126461" y="122238"/>
                      <a:pt x="128233" y="124143"/>
                      <a:pt x="128233" y="126810"/>
                    </a:cubicBezTo>
                    <a:cubicBezTo>
                      <a:pt x="128233" y="129477"/>
                      <a:pt x="126461" y="131382"/>
                      <a:pt x="123982" y="131382"/>
                    </a:cubicBezTo>
                    <a:lnTo>
                      <a:pt x="89976" y="131382"/>
                    </a:lnTo>
                    <a:cubicBezTo>
                      <a:pt x="87850" y="131382"/>
                      <a:pt x="85725" y="129477"/>
                      <a:pt x="85725" y="126810"/>
                    </a:cubicBezTo>
                    <a:cubicBezTo>
                      <a:pt x="85725" y="124143"/>
                      <a:pt x="87850" y="122238"/>
                      <a:pt x="89976" y="122238"/>
                    </a:cubicBezTo>
                    <a:close/>
                    <a:moveTo>
                      <a:pt x="32826" y="122238"/>
                    </a:moveTo>
                    <a:lnTo>
                      <a:pt x="66832" y="122238"/>
                    </a:lnTo>
                    <a:cubicBezTo>
                      <a:pt x="69311" y="122238"/>
                      <a:pt x="71083" y="124143"/>
                      <a:pt x="71083" y="126810"/>
                    </a:cubicBezTo>
                    <a:cubicBezTo>
                      <a:pt x="71083" y="129477"/>
                      <a:pt x="69311" y="131382"/>
                      <a:pt x="66832" y="131382"/>
                    </a:cubicBezTo>
                    <a:lnTo>
                      <a:pt x="32826" y="131382"/>
                    </a:lnTo>
                    <a:cubicBezTo>
                      <a:pt x="30346" y="131382"/>
                      <a:pt x="28575" y="129477"/>
                      <a:pt x="28575" y="126810"/>
                    </a:cubicBezTo>
                    <a:cubicBezTo>
                      <a:pt x="28575" y="124143"/>
                      <a:pt x="30346" y="122238"/>
                      <a:pt x="32826" y="122238"/>
                    </a:cubicBezTo>
                    <a:close/>
                    <a:moveTo>
                      <a:pt x="205362" y="117793"/>
                    </a:moveTo>
                    <a:lnTo>
                      <a:pt x="180863" y="148154"/>
                    </a:lnTo>
                    <a:cubicBezTo>
                      <a:pt x="186987" y="152083"/>
                      <a:pt x="194914" y="154583"/>
                      <a:pt x="203200" y="154583"/>
                    </a:cubicBezTo>
                    <a:cubicBezTo>
                      <a:pt x="224817" y="154583"/>
                      <a:pt x="242471" y="138510"/>
                      <a:pt x="244633" y="117793"/>
                    </a:cubicBezTo>
                    <a:lnTo>
                      <a:pt x="205362" y="117793"/>
                    </a:lnTo>
                    <a:close/>
                    <a:moveTo>
                      <a:pt x="67825" y="92075"/>
                    </a:moveTo>
                    <a:lnTo>
                      <a:pt x="125489" y="92075"/>
                    </a:lnTo>
                    <a:cubicBezTo>
                      <a:pt x="128012" y="92075"/>
                      <a:pt x="129814" y="93980"/>
                      <a:pt x="129814" y="96647"/>
                    </a:cubicBezTo>
                    <a:cubicBezTo>
                      <a:pt x="129814" y="99314"/>
                      <a:pt x="128012" y="101219"/>
                      <a:pt x="125489" y="101219"/>
                    </a:cubicBezTo>
                    <a:lnTo>
                      <a:pt x="67825" y="101219"/>
                    </a:lnTo>
                    <a:cubicBezTo>
                      <a:pt x="65302" y="101219"/>
                      <a:pt x="63500" y="99314"/>
                      <a:pt x="63500" y="96647"/>
                    </a:cubicBezTo>
                    <a:cubicBezTo>
                      <a:pt x="63500" y="93980"/>
                      <a:pt x="65302" y="92075"/>
                      <a:pt x="67825" y="92075"/>
                    </a:cubicBezTo>
                    <a:close/>
                    <a:moveTo>
                      <a:pt x="32919" y="92075"/>
                    </a:moveTo>
                    <a:lnTo>
                      <a:pt x="44505" y="92075"/>
                    </a:lnTo>
                    <a:cubicBezTo>
                      <a:pt x="47039" y="92075"/>
                      <a:pt x="48850" y="93980"/>
                      <a:pt x="48850" y="96647"/>
                    </a:cubicBezTo>
                    <a:cubicBezTo>
                      <a:pt x="48850" y="99314"/>
                      <a:pt x="47039" y="101219"/>
                      <a:pt x="44505" y="101219"/>
                    </a:cubicBezTo>
                    <a:lnTo>
                      <a:pt x="32919" y="101219"/>
                    </a:lnTo>
                    <a:cubicBezTo>
                      <a:pt x="30385" y="101219"/>
                      <a:pt x="28575" y="99314"/>
                      <a:pt x="28575" y="96647"/>
                    </a:cubicBezTo>
                    <a:cubicBezTo>
                      <a:pt x="28575" y="93980"/>
                      <a:pt x="30385" y="92075"/>
                      <a:pt x="32919" y="92075"/>
                    </a:cubicBezTo>
                    <a:close/>
                    <a:moveTo>
                      <a:pt x="207524" y="72072"/>
                    </a:moveTo>
                    <a:lnTo>
                      <a:pt x="207524" y="109220"/>
                    </a:lnTo>
                    <a:lnTo>
                      <a:pt x="244633" y="109220"/>
                    </a:lnTo>
                    <a:cubicBezTo>
                      <a:pt x="242831" y="89932"/>
                      <a:pt x="226979" y="74216"/>
                      <a:pt x="207524" y="72072"/>
                    </a:cubicBezTo>
                    <a:close/>
                    <a:moveTo>
                      <a:pt x="198517" y="72072"/>
                    </a:moveTo>
                    <a:cubicBezTo>
                      <a:pt x="177620" y="74573"/>
                      <a:pt x="161407" y="92075"/>
                      <a:pt x="161407" y="113506"/>
                    </a:cubicBezTo>
                    <a:cubicBezTo>
                      <a:pt x="161407" y="124936"/>
                      <a:pt x="166091" y="135652"/>
                      <a:pt x="173657" y="143153"/>
                    </a:cubicBezTo>
                    <a:lnTo>
                      <a:pt x="198517" y="112078"/>
                    </a:lnTo>
                    <a:lnTo>
                      <a:pt x="198517" y="72072"/>
                    </a:lnTo>
                    <a:close/>
                    <a:moveTo>
                      <a:pt x="203200" y="63500"/>
                    </a:moveTo>
                    <a:cubicBezTo>
                      <a:pt x="230942" y="63500"/>
                      <a:pt x="253640" y="86003"/>
                      <a:pt x="253640" y="113506"/>
                    </a:cubicBezTo>
                    <a:cubicBezTo>
                      <a:pt x="253640" y="141367"/>
                      <a:pt x="230942" y="163156"/>
                      <a:pt x="203200" y="163156"/>
                    </a:cubicBezTo>
                    <a:cubicBezTo>
                      <a:pt x="175098" y="163156"/>
                      <a:pt x="152400" y="141367"/>
                      <a:pt x="152400" y="113506"/>
                    </a:cubicBezTo>
                    <a:cubicBezTo>
                      <a:pt x="152400" y="86003"/>
                      <a:pt x="175098" y="63500"/>
                      <a:pt x="203200" y="63500"/>
                    </a:cubicBezTo>
                    <a:close/>
                    <a:moveTo>
                      <a:pt x="67825" y="63500"/>
                    </a:moveTo>
                    <a:lnTo>
                      <a:pt x="125489" y="63500"/>
                    </a:lnTo>
                    <a:cubicBezTo>
                      <a:pt x="128012" y="63500"/>
                      <a:pt x="129814" y="65786"/>
                      <a:pt x="129814" y="68072"/>
                    </a:cubicBezTo>
                    <a:cubicBezTo>
                      <a:pt x="129814" y="70358"/>
                      <a:pt x="128012" y="72644"/>
                      <a:pt x="125489" y="72644"/>
                    </a:cubicBezTo>
                    <a:lnTo>
                      <a:pt x="67825" y="72644"/>
                    </a:lnTo>
                    <a:cubicBezTo>
                      <a:pt x="65302" y="72644"/>
                      <a:pt x="63500" y="70358"/>
                      <a:pt x="63500" y="68072"/>
                    </a:cubicBezTo>
                    <a:cubicBezTo>
                      <a:pt x="63500" y="65786"/>
                      <a:pt x="65302" y="63500"/>
                      <a:pt x="67825" y="63500"/>
                    </a:cubicBezTo>
                    <a:close/>
                    <a:moveTo>
                      <a:pt x="32919" y="63500"/>
                    </a:moveTo>
                    <a:lnTo>
                      <a:pt x="44505" y="63500"/>
                    </a:lnTo>
                    <a:cubicBezTo>
                      <a:pt x="47039" y="63500"/>
                      <a:pt x="48850" y="65786"/>
                      <a:pt x="48850" y="68072"/>
                    </a:cubicBezTo>
                    <a:cubicBezTo>
                      <a:pt x="48850" y="70358"/>
                      <a:pt x="47039" y="72644"/>
                      <a:pt x="44505" y="72644"/>
                    </a:cubicBezTo>
                    <a:lnTo>
                      <a:pt x="32919" y="72644"/>
                    </a:lnTo>
                    <a:cubicBezTo>
                      <a:pt x="30385" y="72644"/>
                      <a:pt x="28575" y="70358"/>
                      <a:pt x="28575" y="68072"/>
                    </a:cubicBezTo>
                    <a:cubicBezTo>
                      <a:pt x="28575" y="65786"/>
                      <a:pt x="30385" y="63500"/>
                      <a:pt x="32919" y="63500"/>
                    </a:cubicBezTo>
                    <a:close/>
                    <a:moveTo>
                      <a:pt x="167859" y="34925"/>
                    </a:moveTo>
                    <a:lnTo>
                      <a:pt x="212778" y="34925"/>
                    </a:lnTo>
                    <a:cubicBezTo>
                      <a:pt x="214952" y="34925"/>
                      <a:pt x="217125" y="36830"/>
                      <a:pt x="217125" y="39497"/>
                    </a:cubicBezTo>
                    <a:cubicBezTo>
                      <a:pt x="217125" y="41783"/>
                      <a:pt x="214952" y="44069"/>
                      <a:pt x="212778" y="44069"/>
                    </a:cubicBezTo>
                    <a:lnTo>
                      <a:pt x="167859" y="44069"/>
                    </a:lnTo>
                    <a:cubicBezTo>
                      <a:pt x="165323" y="44069"/>
                      <a:pt x="163512" y="41783"/>
                      <a:pt x="163512" y="39497"/>
                    </a:cubicBezTo>
                    <a:cubicBezTo>
                      <a:pt x="163512" y="36830"/>
                      <a:pt x="165323" y="34925"/>
                      <a:pt x="167859" y="34925"/>
                    </a:cubicBezTo>
                    <a:close/>
                    <a:moveTo>
                      <a:pt x="72552" y="34925"/>
                    </a:moveTo>
                    <a:lnTo>
                      <a:pt x="142631" y="34925"/>
                    </a:lnTo>
                    <a:cubicBezTo>
                      <a:pt x="145491" y="34925"/>
                      <a:pt x="147279" y="36830"/>
                      <a:pt x="147279" y="39497"/>
                    </a:cubicBezTo>
                    <a:cubicBezTo>
                      <a:pt x="147279" y="41783"/>
                      <a:pt x="145491" y="44069"/>
                      <a:pt x="142631" y="44069"/>
                    </a:cubicBezTo>
                    <a:lnTo>
                      <a:pt x="72552" y="44069"/>
                    </a:lnTo>
                    <a:cubicBezTo>
                      <a:pt x="70049" y="44069"/>
                      <a:pt x="68262" y="41783"/>
                      <a:pt x="68262" y="39497"/>
                    </a:cubicBezTo>
                    <a:cubicBezTo>
                      <a:pt x="68262" y="36830"/>
                      <a:pt x="70049" y="34925"/>
                      <a:pt x="72552" y="34925"/>
                    </a:cubicBezTo>
                    <a:close/>
                    <a:moveTo>
                      <a:pt x="8637" y="8637"/>
                    </a:moveTo>
                    <a:lnTo>
                      <a:pt x="8637" y="230687"/>
                    </a:lnTo>
                    <a:lnTo>
                      <a:pt x="50384" y="230687"/>
                    </a:lnTo>
                    <a:cubicBezTo>
                      <a:pt x="52903" y="230687"/>
                      <a:pt x="54703" y="232487"/>
                      <a:pt x="54703" y="235006"/>
                    </a:cubicBezTo>
                    <a:lnTo>
                      <a:pt x="54703" y="276753"/>
                    </a:lnTo>
                    <a:lnTo>
                      <a:pt x="276753" y="276753"/>
                    </a:lnTo>
                    <a:lnTo>
                      <a:pt x="276753" y="8637"/>
                    </a:lnTo>
                    <a:lnTo>
                      <a:pt x="8637" y="8637"/>
                    </a:lnTo>
                    <a:close/>
                    <a:moveTo>
                      <a:pt x="4318" y="0"/>
                    </a:moveTo>
                    <a:lnTo>
                      <a:pt x="281072" y="0"/>
                    </a:lnTo>
                    <a:cubicBezTo>
                      <a:pt x="283231" y="0"/>
                      <a:pt x="285390" y="2159"/>
                      <a:pt x="285390" y="4678"/>
                    </a:cubicBezTo>
                    <a:lnTo>
                      <a:pt x="285390" y="281072"/>
                    </a:lnTo>
                    <a:cubicBezTo>
                      <a:pt x="285390" y="283591"/>
                      <a:pt x="283231" y="285390"/>
                      <a:pt x="281072" y="285390"/>
                    </a:cubicBezTo>
                    <a:lnTo>
                      <a:pt x="50384" y="285390"/>
                    </a:lnTo>
                    <a:cubicBezTo>
                      <a:pt x="49304" y="285390"/>
                      <a:pt x="48225" y="285030"/>
                      <a:pt x="47145" y="283951"/>
                    </a:cubicBezTo>
                    <a:lnTo>
                      <a:pt x="1079" y="237885"/>
                    </a:lnTo>
                    <a:cubicBezTo>
                      <a:pt x="360" y="237165"/>
                      <a:pt x="0" y="236086"/>
                      <a:pt x="0" y="235006"/>
                    </a:cubicBezTo>
                    <a:lnTo>
                      <a:pt x="0" y="4678"/>
                    </a:lnTo>
                    <a:cubicBezTo>
                      <a:pt x="0" y="2159"/>
                      <a:pt x="1799" y="0"/>
                      <a:pt x="4318" y="0"/>
                    </a:cubicBezTo>
                    <a:close/>
                  </a:path>
                </a:pathLst>
              </a:custGeom>
              <a:solidFill>
                <a:srgbClr val="FFFFFF"/>
              </a:solidFill>
              <a:ln>
                <a:noFill/>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6207B"/>
                  </a:solidFill>
                  <a:effectLst/>
                  <a:uLnTx/>
                  <a:uFillTx/>
                  <a:latin typeface="Verdana"/>
                </a:endParaRPr>
              </a:p>
            </p:txBody>
          </p:sp>
        </p:grpSp>
        <p:sp>
          <p:nvSpPr>
            <p:cNvPr id="100" name="Subtitle 2">
              <a:extLst>
                <a:ext uri="{FF2B5EF4-FFF2-40B4-BE49-F238E27FC236}">
                  <a16:creationId xmlns:a16="http://schemas.microsoft.com/office/drawing/2014/main" id="{289CD3BE-C89C-36DB-E2FD-C4F1B9B923A8}"/>
                </a:ext>
              </a:extLst>
            </p:cNvPr>
            <p:cNvSpPr txBox="1">
              <a:spLocks/>
            </p:cNvSpPr>
            <p:nvPr/>
          </p:nvSpPr>
          <p:spPr>
            <a:xfrm>
              <a:off x="3020708" y="5158082"/>
              <a:ext cx="7685377" cy="973015"/>
            </a:xfrm>
            <a:prstGeom prst="rect">
              <a:avLst/>
            </a:prstGeom>
            <a:noFill/>
            <a:ln>
              <a:solidFill>
                <a:schemeClr val="tx2"/>
              </a:solidFill>
            </a:ln>
          </p:spPr>
          <p:txBody>
            <a:bodyPr wrap="square" lIns="180000" tIns="36000" rIns="0" bIns="0" rtlCol="0" anchor="ctr">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Entities need clear exit plans, transitional arrangements and contingency measures, regularly tested, to maintain continuity if a third-party service is disrupted.</a:t>
              </a:r>
            </a:p>
            <a:p>
              <a:pPr algn="l">
                <a:defRPr/>
              </a:pPr>
              <a:br>
                <a:rPr lang="en-GB" sz="1000" b="1" i="1" kern="0">
                  <a:solidFill>
                    <a:srgbClr val="6D6E71"/>
                  </a:solidFill>
                  <a:highlight>
                    <a:srgbClr val="FFFF00"/>
                  </a:highlight>
                  <a:latin typeface="+mn-lt"/>
                  <a:ea typeface="Open Sans" panose="020B0606030504020204" pitchFamily="34" charset="0"/>
                  <a:cs typeface="Open Sans" panose="020B0606030504020204" pitchFamily="34" charset="0"/>
                </a:rPr>
              </a:br>
              <a:r>
                <a:rPr lang="en-GB" sz="1000" b="1" i="1" kern="0">
                  <a:solidFill>
                    <a:srgbClr val="6D6E71"/>
                  </a:solidFill>
                  <a:latin typeface="+mn-lt"/>
                  <a:ea typeface="Open Sans" panose="020B0606030504020204" pitchFamily="34" charset="0"/>
                  <a:cs typeface="Open Sans" panose="020B0606030504020204" pitchFamily="34" charset="0"/>
                </a:rPr>
                <a:t>Example: </a:t>
              </a:r>
              <a:r>
                <a:rPr lang="en-GB" sz="1000" i="1" kern="0">
                  <a:solidFill>
                    <a:srgbClr val="6D6E71"/>
                  </a:solidFill>
                  <a:latin typeface="+mn-lt"/>
                  <a:ea typeface="Open Sans" panose="020B0606030504020204" pitchFamily="34" charset="0"/>
                  <a:cs typeface="Open Sans" panose="020B0606030504020204" pitchFamily="34" charset="0"/>
                </a:rPr>
                <a:t>Develop a backup plan for key operations and test alternative providers every six months</a:t>
              </a:r>
              <a:endParaRPr kumimoji="0" lang="en-GB" sz="1000" i="1" u="none" strike="noStrike" kern="0" cap="none" spc="0" normalizeH="0" baseline="0" noProof="0">
                <a:ln>
                  <a:noFill/>
                </a:ln>
                <a:solidFill>
                  <a:srgbClr val="6D6E71"/>
                </a:solidFill>
                <a:effectLst/>
                <a:uLnTx/>
                <a:uFillTx/>
                <a:latin typeface="+mn-lt"/>
                <a:ea typeface="Open Sans" panose="020B0606030504020204" pitchFamily="34" charset="0"/>
                <a:cs typeface="Open Sans" panose="020B0606030504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1" name="Text Placeholder 6">
              <a:extLst>
                <a:ext uri="{FF2B5EF4-FFF2-40B4-BE49-F238E27FC236}">
                  <a16:creationId xmlns:a16="http://schemas.microsoft.com/office/drawing/2014/main" id="{6BD5614B-0285-001A-974E-7B04F0E68CD2}"/>
                </a:ext>
              </a:extLst>
            </p:cNvPr>
            <p:cNvSpPr txBox="1">
              <a:spLocks/>
            </p:cNvSpPr>
            <p:nvPr/>
          </p:nvSpPr>
          <p:spPr>
            <a:xfrm>
              <a:off x="375321" y="5158082"/>
              <a:ext cx="2692277" cy="973015"/>
            </a:xfrm>
            <a:prstGeom prst="homePlate">
              <a:avLst>
                <a:gd name="adj" fmla="val 22616"/>
              </a:avLst>
            </a:prstGeom>
            <a:solidFill>
              <a:schemeClr val="tx2"/>
            </a:solidFill>
            <a:ln>
              <a:noFill/>
            </a:ln>
            <a:effectLst>
              <a:outerShdw blurRad="50800" dist="38100" dir="2700000" algn="tl" rotWithShape="0">
                <a:prstClr val="black">
                  <a:alpha val="40000"/>
                </a:prstClr>
              </a:outerShdw>
            </a:effectLst>
          </p:spPr>
          <p:txBody>
            <a:bodyPr lIns="792000" tIns="251999" rIns="0" bIns="0" anchor="t" anchorCtr="0">
              <a:noAutofit/>
            </a:bodyPr>
            <a:lstStyle>
              <a:defPPr>
                <a:defRPr lang="en-US"/>
              </a:defPPr>
              <a:lvl1pPr algn="just">
                <a:buClr>
                  <a:srgbClr val="000000"/>
                </a:buClr>
                <a:defRPr sz="1200">
                  <a:solidFill>
                    <a:schemeClr val="dk1"/>
                  </a:solidFill>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Verdana" panose="020B0604030504040204" pitchFamily="34" charset="0"/>
                </a:rPr>
                <a:t>Exit Strategies and Contingency Planning</a:t>
              </a:r>
              <a:endParaRPr kumimoji="0" lang="en-US" b="0" i="0" u="none" strike="noStrike" kern="0" cap="none" spc="0" normalizeH="0" baseline="0" noProof="0">
                <a:ln>
                  <a:noFill/>
                </a:ln>
                <a:solidFill>
                  <a:srgbClr val="FFFFFF"/>
                </a:solidFill>
                <a:effectLst/>
                <a:uLnTx/>
                <a:uFillTx/>
                <a:latin typeface="+mj-lt"/>
                <a:ea typeface="Open Sans" panose="020B0606030504020204" pitchFamily="34" charset="0"/>
                <a:cs typeface="Open Sans" panose="020B0606030504020204" pitchFamily="34" charset="0"/>
                <a:sym typeface="Verdana" panose="020B0604030504040204" pitchFamily="34" charset="0"/>
              </a:endParaRPr>
            </a:p>
          </p:txBody>
        </p:sp>
      </p:grpSp>
      <p:pic>
        <p:nvPicPr>
          <p:cNvPr id="5" name="Graphic 4" descr="Exit outline">
            <a:extLst>
              <a:ext uri="{FF2B5EF4-FFF2-40B4-BE49-F238E27FC236}">
                <a16:creationId xmlns:a16="http://schemas.microsoft.com/office/drawing/2014/main" id="{C9ABF6E0-090B-AD55-00D5-C1649E8DF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2206" y="5577066"/>
            <a:ext cx="585550" cy="585550"/>
          </a:xfrm>
          <a:prstGeom prst="rect">
            <a:avLst/>
          </a:prstGeom>
        </p:spPr>
      </p:pic>
      <p:pic>
        <p:nvPicPr>
          <p:cNvPr id="9" name="Graphic 8" descr="CheckList outline">
            <a:extLst>
              <a:ext uri="{FF2B5EF4-FFF2-40B4-BE49-F238E27FC236}">
                <a16:creationId xmlns:a16="http://schemas.microsoft.com/office/drawing/2014/main" id="{28DF4124-87F0-6EA3-2E22-9F558B2740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411" y="3399489"/>
            <a:ext cx="657139" cy="657139"/>
          </a:xfrm>
          <a:prstGeom prst="rect">
            <a:avLst/>
          </a:prstGeom>
        </p:spPr>
      </p:pic>
      <p:sp>
        <p:nvSpPr>
          <p:cNvPr id="3" name="Title 1">
            <a:extLst>
              <a:ext uri="{FF2B5EF4-FFF2-40B4-BE49-F238E27FC236}">
                <a16:creationId xmlns:a16="http://schemas.microsoft.com/office/drawing/2014/main" id="{5A352F41-B566-9429-B367-6FB8347F5C43}"/>
              </a:ext>
            </a:extLst>
          </p:cNvPr>
          <p:cNvSpPr>
            <a:spLocks noGrp="1"/>
          </p:cNvSpPr>
          <p:nvPr>
            <p:ph type="title"/>
          </p:nvPr>
        </p:nvSpPr>
        <p:spPr>
          <a:xfrm>
            <a:off x="3757343" y="0"/>
            <a:ext cx="8078099" cy="906818"/>
          </a:xfrm>
        </p:spPr>
        <p:txBody>
          <a:bodyPr anchor="ctr">
            <a:normAutofit/>
          </a:bodyPr>
          <a:lstStyle/>
          <a:p>
            <a:r>
              <a:rPr lang="en-US" sz="1800" dirty="0">
                <a:latin typeface="+mj-lt"/>
              </a:rPr>
              <a:t>Pillar 4: </a:t>
            </a:r>
            <a:r>
              <a:rPr lang="en-GB" sz="1800" dirty="0">
                <a:latin typeface="+mj-lt"/>
              </a:rPr>
              <a:t>Mitigate ICT third-party risks with robust contracts, monitoring, and contingency plans</a:t>
            </a:r>
            <a:endParaRPr lang="en-US" sz="1800" dirty="0">
              <a:latin typeface="+mj-lt"/>
            </a:endParaRPr>
          </a:p>
        </p:txBody>
      </p:sp>
    </p:spTree>
    <p:extLst>
      <p:ext uri="{BB962C8B-B14F-4D97-AF65-F5344CB8AC3E}">
        <p14:creationId xmlns:p14="http://schemas.microsoft.com/office/powerpoint/2010/main" val="273462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42D3AB-6A89-C178-3404-C1ED63B3E1F3}"/>
              </a:ext>
            </a:extLst>
          </p:cNvPr>
          <p:cNvSpPr>
            <a:spLocks noGrp="1"/>
          </p:cNvSpPr>
          <p:nvPr>
            <p:ph type="sldNum" sz="quarter" idx="12"/>
          </p:nvPr>
        </p:nvSpPr>
        <p:spPr/>
        <p:txBody>
          <a:bodyPr/>
          <a:lstStyle/>
          <a:p>
            <a:fld id="{176DD4EC-FA55-45CE-8BB9-EF8129236C33}" type="slidenum">
              <a:rPr lang="en-NL" smtClean="0"/>
              <a:pPr/>
              <a:t>11</a:t>
            </a:fld>
            <a:endParaRPr lang="en-NL"/>
          </a:p>
        </p:txBody>
      </p:sp>
      <p:sp>
        <p:nvSpPr>
          <p:cNvPr id="2" name="Title 1">
            <a:extLst>
              <a:ext uri="{FF2B5EF4-FFF2-40B4-BE49-F238E27FC236}">
                <a16:creationId xmlns:a16="http://schemas.microsoft.com/office/drawing/2014/main" id="{8207230F-A186-2055-19E4-AB51FB137014}"/>
              </a:ext>
            </a:extLst>
          </p:cNvPr>
          <p:cNvSpPr>
            <a:spLocks noGrp="1"/>
          </p:cNvSpPr>
          <p:nvPr>
            <p:ph type="title"/>
          </p:nvPr>
        </p:nvSpPr>
        <p:spPr>
          <a:xfrm>
            <a:off x="3757343" y="-60369"/>
            <a:ext cx="8078099" cy="973836"/>
          </a:xfrm>
        </p:spPr>
        <p:txBody>
          <a:bodyPr anchor="ctr">
            <a:normAutofit/>
          </a:bodyPr>
          <a:lstStyle/>
          <a:p>
            <a:r>
              <a:rPr lang="en-GB" sz="1800" dirty="0"/>
              <a:t>Pillar 5: Enhance cybersecurity through structured information-sharing frameworks</a:t>
            </a:r>
            <a:endParaRPr lang="en-NL" sz="1800" dirty="0"/>
          </a:p>
        </p:txBody>
      </p:sp>
      <p:sp>
        <p:nvSpPr>
          <p:cNvPr id="93" name="Google Shape;223;p19">
            <a:extLst>
              <a:ext uri="{FF2B5EF4-FFF2-40B4-BE49-F238E27FC236}">
                <a16:creationId xmlns:a16="http://schemas.microsoft.com/office/drawing/2014/main" id="{76C9AE23-7338-F180-C883-BFF39EEA9F8D}"/>
              </a:ext>
            </a:extLst>
          </p:cNvPr>
          <p:cNvSpPr txBox="1"/>
          <p:nvPr/>
        </p:nvSpPr>
        <p:spPr>
          <a:xfrm>
            <a:off x="235118" y="1008773"/>
            <a:ext cx="11594485" cy="685098"/>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Under DORA’s fifth pillar on information-sharing, banks are guided to enhance cybersecurity resilience through structured exchanges of cyber threat intelligence with other financial entities. Following are the breakdown of the obligations a bank needs to fulfil to comply with this pillar:</a:t>
            </a:r>
          </a:p>
        </p:txBody>
      </p:sp>
      <p:grpSp>
        <p:nvGrpSpPr>
          <p:cNvPr id="111" name="Group 110">
            <a:extLst>
              <a:ext uri="{FF2B5EF4-FFF2-40B4-BE49-F238E27FC236}">
                <a16:creationId xmlns:a16="http://schemas.microsoft.com/office/drawing/2014/main" id="{170A1535-97D3-1A15-AF48-DACF1142010D}"/>
              </a:ext>
            </a:extLst>
          </p:cNvPr>
          <p:cNvGrpSpPr/>
          <p:nvPr/>
        </p:nvGrpSpPr>
        <p:grpSpPr>
          <a:xfrm>
            <a:off x="842512" y="1766168"/>
            <a:ext cx="1980000" cy="4911964"/>
            <a:chOff x="842512" y="1766168"/>
            <a:chExt cx="1980000" cy="4911964"/>
          </a:xfrm>
        </p:grpSpPr>
        <p:sp>
          <p:nvSpPr>
            <p:cNvPr id="55" name="Google Shape;1006;p34">
              <a:extLst>
                <a:ext uri="{FF2B5EF4-FFF2-40B4-BE49-F238E27FC236}">
                  <a16:creationId xmlns:a16="http://schemas.microsoft.com/office/drawing/2014/main" id="{5FA65034-CE6D-8563-CA3D-0976509D81FC}"/>
                </a:ext>
              </a:extLst>
            </p:cNvPr>
            <p:cNvSpPr/>
            <p:nvPr/>
          </p:nvSpPr>
          <p:spPr>
            <a:xfrm>
              <a:off x="842512" y="1766168"/>
              <a:ext cx="1980000" cy="4860000"/>
            </a:xfrm>
            <a:prstGeom prst="rect">
              <a:avLst/>
            </a:prstGeom>
            <a:solidFill>
              <a:srgbClr val="00AEE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8" name="Google Shape;1009;p34">
              <a:extLst>
                <a:ext uri="{FF2B5EF4-FFF2-40B4-BE49-F238E27FC236}">
                  <a16:creationId xmlns:a16="http://schemas.microsoft.com/office/drawing/2014/main" id="{497F017B-573A-BF8E-D03D-69BA59C8D57D}"/>
                </a:ext>
              </a:extLst>
            </p:cNvPr>
            <p:cNvSpPr txBox="1"/>
            <p:nvPr/>
          </p:nvSpPr>
          <p:spPr>
            <a:xfrm>
              <a:off x="964699" y="2130790"/>
              <a:ext cx="1727200" cy="572800"/>
            </a:xfrm>
            <a:prstGeom prst="rect">
              <a:avLst/>
            </a:prstGeom>
            <a:noFill/>
            <a:ln>
              <a:noFill/>
            </a:ln>
          </p:spPr>
          <p:txBody>
            <a:bodyPr spcFirstLastPara="1" wrap="square" lIns="36000" tIns="121900" rIns="360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rPr>
                <a:t>Participation in Trusted Communities</a:t>
              </a:r>
              <a:endParaRPr kumimoji="0" sz="1600" b="1"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sp>
          <p:nvSpPr>
            <p:cNvPr id="104" name="Google Shape;1006;p34">
              <a:extLst>
                <a:ext uri="{FF2B5EF4-FFF2-40B4-BE49-F238E27FC236}">
                  <a16:creationId xmlns:a16="http://schemas.microsoft.com/office/drawing/2014/main" id="{F51889CE-5B36-CC8C-2CE3-782ED5E7BD56}"/>
                </a:ext>
              </a:extLst>
            </p:cNvPr>
            <p:cNvSpPr/>
            <p:nvPr/>
          </p:nvSpPr>
          <p:spPr>
            <a:xfrm>
              <a:off x="842512" y="3078132"/>
              <a:ext cx="1980000" cy="3600000"/>
            </a:xfrm>
            <a:prstGeom prst="rect">
              <a:avLst/>
            </a:prstGeom>
            <a:solidFill>
              <a:schemeClr val="tx1">
                <a:lumMod val="20000"/>
                <a:lumOff val="80000"/>
              </a:scheme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57" name="Google Shape;1008;p34">
              <a:extLst>
                <a:ext uri="{FF2B5EF4-FFF2-40B4-BE49-F238E27FC236}">
                  <a16:creationId xmlns:a16="http://schemas.microsoft.com/office/drawing/2014/main" id="{0985041E-031B-227C-376B-F1713FABB63B}"/>
                </a:ext>
              </a:extLst>
            </p:cNvPr>
            <p:cNvSpPr txBox="1"/>
            <p:nvPr/>
          </p:nvSpPr>
          <p:spPr>
            <a:xfrm>
              <a:off x="964699" y="3938142"/>
              <a:ext cx="1772890" cy="1488400"/>
            </a:xfrm>
            <a:prstGeom prst="rect">
              <a:avLst/>
            </a:prstGeom>
            <a:noFill/>
            <a:ln>
              <a:noFill/>
            </a:ln>
          </p:spPr>
          <p:txBody>
            <a:bodyPr spcFirstLastPara="1" wrap="square" lIns="121900" tIns="121900" rIns="121900" bIns="121900" anchor="t" anchorCtr="0">
              <a:noAutofit/>
            </a:bodyPr>
            <a:lstStyle/>
            <a:p>
              <a:pPr marR="0" lvl="0" algn="ctr" defTabSz="914400" eaLnBrk="1" fontAlgn="auto" latinLnBrk="0" hangingPunct="1">
                <a:lnSpc>
                  <a:spcPct val="100000"/>
                </a:lnSpc>
                <a:spcBef>
                  <a:spcPts val="0"/>
                </a:spcBef>
                <a:spcAft>
                  <a:spcPts val="600"/>
                </a:spcAft>
                <a:buClrTx/>
                <a:buSzTx/>
                <a:tabLst/>
                <a:defRPr/>
              </a:pPr>
              <a:r>
                <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Banks are encouraged to </a:t>
              </a:r>
              <a:r>
                <a:rPr kumimoji="0" lang="en-GB" sz="1000" b="1"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share cyber threat information</a:t>
              </a:r>
              <a:r>
                <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 including indicators of compromise, tactics, and cybersecurity alerts, within established and secure communities.</a:t>
              </a:r>
            </a:p>
            <a:p>
              <a:pPr marR="0" lvl="0" algn="ctr" defTabSz="914400" eaLnBrk="1" fontAlgn="auto" latinLnBrk="0" hangingPunct="1">
                <a:lnSpc>
                  <a:spcPct val="100000"/>
                </a:lnSpc>
                <a:spcBef>
                  <a:spcPts val="0"/>
                </a:spcBef>
                <a:spcAft>
                  <a:spcPts val="0"/>
                </a:spcAft>
                <a:buClrTx/>
                <a:buSzTx/>
                <a:tabLst/>
                <a:defRPr/>
              </a:pPr>
              <a:r>
                <a:rPr kumimoji="0" lang="en-GB" sz="1000" b="1" i="1"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Example: </a:t>
              </a:r>
              <a:r>
                <a:rPr kumimoji="0" lang="en-GB" sz="1000" b="0" i="1"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set up communities composed of trusted financial entities aiming to collectively strengthen the sector’s cyber </a:t>
              </a:r>
              <a:r>
                <a:rPr kumimoji="0" lang="en-GB" sz="1000" b="0" i="1" u="none" strike="noStrike" kern="0" cap="none" spc="0" normalizeH="0" baseline="0" noProof="0" dirty="0" err="1">
                  <a:ln>
                    <a:noFill/>
                  </a:ln>
                  <a:solidFill>
                    <a:schemeClr val="accent1">
                      <a:lumMod val="75000"/>
                    </a:schemeClr>
                  </a:solidFill>
                  <a:effectLst/>
                  <a:uLnTx/>
                  <a:uFillTx/>
                  <a:ea typeface="Open Sans" pitchFamily="2" charset="0"/>
                  <a:cs typeface="Open Sans" pitchFamily="2" charset="0"/>
                  <a:sym typeface="Roboto"/>
                </a:rPr>
                <a:t>defense</a:t>
              </a:r>
              <a:r>
                <a:rPr kumimoji="0" lang="en-GB" sz="1000" b="0" i="1"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 capabilities</a:t>
              </a:r>
            </a:p>
          </p:txBody>
        </p:sp>
      </p:grpSp>
      <p:grpSp>
        <p:nvGrpSpPr>
          <p:cNvPr id="112" name="Group 111">
            <a:extLst>
              <a:ext uri="{FF2B5EF4-FFF2-40B4-BE49-F238E27FC236}">
                <a16:creationId xmlns:a16="http://schemas.microsoft.com/office/drawing/2014/main" id="{9AEC4896-DC52-FA7C-0BDC-5B6693DAFF5D}"/>
              </a:ext>
            </a:extLst>
          </p:cNvPr>
          <p:cNvGrpSpPr/>
          <p:nvPr/>
        </p:nvGrpSpPr>
        <p:grpSpPr>
          <a:xfrm>
            <a:off x="2974256" y="1766168"/>
            <a:ext cx="1980000" cy="4911964"/>
            <a:chOff x="2974256" y="1766168"/>
            <a:chExt cx="1980000" cy="4911964"/>
          </a:xfrm>
        </p:grpSpPr>
        <p:sp>
          <p:nvSpPr>
            <p:cNvPr id="61" name="Google Shape;991;p34">
              <a:extLst>
                <a:ext uri="{FF2B5EF4-FFF2-40B4-BE49-F238E27FC236}">
                  <a16:creationId xmlns:a16="http://schemas.microsoft.com/office/drawing/2014/main" id="{00A1C159-B05C-1654-129E-4DA816C55AD7}"/>
                </a:ext>
              </a:extLst>
            </p:cNvPr>
            <p:cNvSpPr/>
            <p:nvPr/>
          </p:nvSpPr>
          <p:spPr>
            <a:xfrm>
              <a:off x="2974256" y="1766168"/>
              <a:ext cx="1980000" cy="4860000"/>
            </a:xfrm>
            <a:prstGeom prst="rect">
              <a:avLst/>
            </a:prstGeom>
            <a:solidFill>
              <a:schemeClr val="accent2">
                <a:lumMod val="75000"/>
              </a:scheme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65" name="Google Shape;1002;p34">
              <a:extLst>
                <a:ext uri="{FF2B5EF4-FFF2-40B4-BE49-F238E27FC236}">
                  <a16:creationId xmlns:a16="http://schemas.microsoft.com/office/drawing/2014/main" id="{FA28649F-58FD-B402-245D-C4747555F9BF}"/>
                </a:ext>
              </a:extLst>
            </p:cNvPr>
            <p:cNvSpPr txBox="1"/>
            <p:nvPr/>
          </p:nvSpPr>
          <p:spPr>
            <a:xfrm>
              <a:off x="3096444" y="2130790"/>
              <a:ext cx="1727200" cy="572800"/>
            </a:xfrm>
            <a:prstGeom prst="rect">
              <a:avLst/>
            </a:prstGeom>
            <a:noFill/>
            <a:ln>
              <a:noFill/>
            </a:ln>
          </p:spPr>
          <p:txBody>
            <a:bodyPr spcFirstLastPara="1" wrap="square" lIns="36000" tIns="121900" rIns="360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rPr>
                <a:t>Information-Sharing Arrangements</a:t>
              </a:r>
            </a:p>
          </p:txBody>
        </p:sp>
        <p:sp>
          <p:nvSpPr>
            <p:cNvPr id="105" name="Google Shape;1006;p34">
              <a:extLst>
                <a:ext uri="{FF2B5EF4-FFF2-40B4-BE49-F238E27FC236}">
                  <a16:creationId xmlns:a16="http://schemas.microsoft.com/office/drawing/2014/main" id="{C4FDC788-5524-9ED8-0CAC-DBF30865EAB7}"/>
                </a:ext>
              </a:extLst>
            </p:cNvPr>
            <p:cNvSpPr/>
            <p:nvPr/>
          </p:nvSpPr>
          <p:spPr>
            <a:xfrm>
              <a:off x="2974256" y="3078132"/>
              <a:ext cx="1980000" cy="3600000"/>
            </a:xfrm>
            <a:prstGeom prst="rect">
              <a:avLst/>
            </a:prstGeom>
            <a:solidFill>
              <a:schemeClr val="accent2">
                <a:lumMod val="40000"/>
                <a:lumOff val="60000"/>
              </a:scheme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64" name="Google Shape;1001;p34">
              <a:extLst>
                <a:ext uri="{FF2B5EF4-FFF2-40B4-BE49-F238E27FC236}">
                  <a16:creationId xmlns:a16="http://schemas.microsoft.com/office/drawing/2014/main" id="{0E28D426-6ABD-DACB-9AB3-5088E5786942}"/>
                </a:ext>
              </a:extLst>
            </p:cNvPr>
            <p:cNvSpPr txBox="1"/>
            <p:nvPr/>
          </p:nvSpPr>
          <p:spPr>
            <a:xfrm>
              <a:off x="3030665" y="4580840"/>
              <a:ext cx="1844265" cy="14884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600"/>
                </a:spcAft>
                <a:buClr>
                  <a:srgbClr val="6D6E71"/>
                </a:buClr>
                <a:buSzPts val="1100"/>
                <a:buFontTx/>
                <a:buNone/>
                <a:tabLst/>
                <a:defRPr/>
              </a:pPr>
              <a:r>
                <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Information-sharing </a:t>
              </a:r>
              <a:r>
                <a:rPr kumimoji="0" lang="en-GB" sz="1000" b="1"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must be done under arrangements </a:t>
              </a:r>
              <a:r>
                <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that safeguard the confidentiality and sensitive nature of shared information. Any sharing of sensitive data must </a:t>
              </a:r>
              <a:r>
                <a:rPr kumimoji="0" lang="en-GB" sz="1000" b="1"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comply with the GDPR and respects anti-trust rules.</a:t>
              </a:r>
              <a:endPar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r>
                <a:rPr kumimoji="0" lang="en-GB" sz="1000" b="1" i="1"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Example: </a:t>
              </a:r>
              <a:r>
                <a:rPr lang="en-GB" sz="1000" i="1" kern="0" dirty="0">
                  <a:solidFill>
                    <a:schemeClr val="accent1">
                      <a:lumMod val="75000"/>
                    </a:schemeClr>
                  </a:solidFill>
                  <a:ea typeface="Open Sans" pitchFamily="2" charset="0"/>
                  <a:cs typeface="Open Sans" pitchFamily="2" charset="0"/>
                  <a:sym typeface="Roboto"/>
                </a:rPr>
                <a:t>create or refine information- sharing agreements and manage them in a centralised database</a:t>
              </a:r>
              <a:endParaRPr kumimoji="0" lang="en-GB" sz="1000" b="1" i="1"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endParaRPr>
            </a:p>
          </p:txBody>
        </p:sp>
      </p:grpSp>
      <p:grpSp>
        <p:nvGrpSpPr>
          <p:cNvPr id="113" name="Group 112">
            <a:extLst>
              <a:ext uri="{FF2B5EF4-FFF2-40B4-BE49-F238E27FC236}">
                <a16:creationId xmlns:a16="http://schemas.microsoft.com/office/drawing/2014/main" id="{6BADF00C-4548-13E2-6583-8F0056001419}"/>
              </a:ext>
            </a:extLst>
          </p:cNvPr>
          <p:cNvGrpSpPr/>
          <p:nvPr/>
        </p:nvGrpSpPr>
        <p:grpSpPr>
          <a:xfrm>
            <a:off x="5106001" y="1766168"/>
            <a:ext cx="1980000" cy="4911964"/>
            <a:chOff x="5106001" y="1766168"/>
            <a:chExt cx="1980000" cy="4911964"/>
          </a:xfrm>
        </p:grpSpPr>
        <p:sp>
          <p:nvSpPr>
            <p:cNvPr id="74" name="Google Shape;979;p34">
              <a:extLst>
                <a:ext uri="{FF2B5EF4-FFF2-40B4-BE49-F238E27FC236}">
                  <a16:creationId xmlns:a16="http://schemas.microsoft.com/office/drawing/2014/main" id="{C8AFDA2B-7C00-7A5F-17D9-960D1C2A097C}"/>
                </a:ext>
              </a:extLst>
            </p:cNvPr>
            <p:cNvSpPr/>
            <p:nvPr/>
          </p:nvSpPr>
          <p:spPr>
            <a:xfrm>
              <a:off x="5106001" y="1766168"/>
              <a:ext cx="1980000" cy="4860000"/>
            </a:xfrm>
            <a:prstGeom prst="rect">
              <a:avLst/>
            </a:prstGeom>
            <a:solidFill>
              <a:srgbClr val="6D6E7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78" name="Google Shape;988;p34">
              <a:extLst>
                <a:ext uri="{FF2B5EF4-FFF2-40B4-BE49-F238E27FC236}">
                  <a16:creationId xmlns:a16="http://schemas.microsoft.com/office/drawing/2014/main" id="{7992F47F-9F0B-4226-350F-4E674F9E3D27}"/>
                </a:ext>
              </a:extLst>
            </p:cNvPr>
            <p:cNvSpPr txBox="1"/>
            <p:nvPr/>
          </p:nvSpPr>
          <p:spPr>
            <a:xfrm>
              <a:off x="5228189" y="2130790"/>
              <a:ext cx="1727200" cy="572800"/>
            </a:xfrm>
            <a:prstGeom prst="rect">
              <a:avLst/>
            </a:prstGeom>
            <a:noFill/>
            <a:ln>
              <a:noFill/>
            </a:ln>
          </p:spPr>
          <p:txBody>
            <a:bodyPr spcFirstLastPara="1" wrap="square" lIns="36000" tIns="121900" rIns="360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rPr>
                <a:t>Documentation and Reporting</a:t>
              </a:r>
              <a:endParaRPr kumimoji="0" sz="1600" b="1"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sp>
          <p:nvSpPr>
            <p:cNvPr id="106" name="Google Shape;1006;p34">
              <a:extLst>
                <a:ext uri="{FF2B5EF4-FFF2-40B4-BE49-F238E27FC236}">
                  <a16:creationId xmlns:a16="http://schemas.microsoft.com/office/drawing/2014/main" id="{0E316611-FD7A-B2EF-FE40-E5F5CDFE8CA0}"/>
                </a:ext>
              </a:extLst>
            </p:cNvPr>
            <p:cNvSpPr/>
            <p:nvPr/>
          </p:nvSpPr>
          <p:spPr>
            <a:xfrm>
              <a:off x="5106001" y="3078132"/>
              <a:ext cx="1980000" cy="3600000"/>
            </a:xfrm>
            <a:prstGeom prst="rect">
              <a:avLst/>
            </a:prstGeom>
            <a:solidFill>
              <a:schemeClr val="accent1">
                <a:lumMod val="60000"/>
                <a:lumOff val="40000"/>
              </a:scheme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77" name="Google Shape;987;p34">
              <a:extLst>
                <a:ext uri="{FF2B5EF4-FFF2-40B4-BE49-F238E27FC236}">
                  <a16:creationId xmlns:a16="http://schemas.microsoft.com/office/drawing/2014/main" id="{17FE079C-C0EC-F257-229E-B16B97653899}"/>
                </a:ext>
              </a:extLst>
            </p:cNvPr>
            <p:cNvSpPr txBox="1"/>
            <p:nvPr/>
          </p:nvSpPr>
          <p:spPr>
            <a:xfrm>
              <a:off x="5166640" y="4580840"/>
              <a:ext cx="1851239" cy="14884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Banks must </a:t>
              </a:r>
              <a:r>
                <a:rPr kumimoji="0" lang="en-GB" sz="1000" b="1"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notify their participation in any information-sharing arrangements to relevant authorities</a:t>
              </a:r>
              <a:r>
                <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 This notification includes their entry or exit from such arrangements and ensures transparency in their engagement with cybersecurity communities.</a:t>
              </a:r>
            </a:p>
            <a:p>
              <a:pPr marL="0" marR="0" lvl="0" indent="0" algn="ctr" defTabSz="914400" eaLnBrk="1" fontAlgn="auto" latinLnBrk="0" hangingPunct="1">
                <a:lnSpc>
                  <a:spcPct val="100000"/>
                </a:lnSpc>
                <a:spcBef>
                  <a:spcPts val="0"/>
                </a:spcBef>
                <a:spcAft>
                  <a:spcPts val="0"/>
                </a:spcAft>
                <a:buClrTx/>
                <a:buSzTx/>
                <a:buFontTx/>
                <a:buNone/>
                <a:tabLst/>
                <a:defRPr/>
              </a:pPr>
              <a:r>
                <a:rPr lang="en-GB" sz="1000" b="1" i="1" kern="0" dirty="0">
                  <a:solidFill>
                    <a:schemeClr val="accent1">
                      <a:lumMod val="75000"/>
                    </a:schemeClr>
                  </a:solidFill>
                  <a:ea typeface="Open Sans" pitchFamily="2" charset="0"/>
                  <a:cs typeface="Open Sans" pitchFamily="2" charset="0"/>
                  <a:sym typeface="Roboto"/>
                </a:rPr>
                <a:t>Example:</a:t>
              </a:r>
              <a:r>
                <a:rPr lang="en-GB" sz="1000" i="1" kern="0" dirty="0">
                  <a:solidFill>
                    <a:schemeClr val="accent1">
                      <a:lumMod val="75000"/>
                    </a:schemeClr>
                  </a:solidFill>
                  <a:ea typeface="Open Sans" pitchFamily="2" charset="0"/>
                  <a:cs typeface="Open Sans" pitchFamily="2" charset="0"/>
                  <a:sym typeface="Roboto"/>
                </a:rPr>
                <a:t> understand reporting requirements and embed the reporting in relevant BAU processes</a:t>
              </a:r>
              <a:endParaRPr kumimoji="0" sz="1000" b="0" i="1"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endParaRPr>
            </a:p>
          </p:txBody>
        </p:sp>
      </p:grpSp>
      <p:grpSp>
        <p:nvGrpSpPr>
          <p:cNvPr id="114" name="Group 113">
            <a:extLst>
              <a:ext uri="{FF2B5EF4-FFF2-40B4-BE49-F238E27FC236}">
                <a16:creationId xmlns:a16="http://schemas.microsoft.com/office/drawing/2014/main" id="{306246F8-BA59-77D4-46D1-19569316FA1B}"/>
              </a:ext>
            </a:extLst>
          </p:cNvPr>
          <p:cNvGrpSpPr/>
          <p:nvPr/>
        </p:nvGrpSpPr>
        <p:grpSpPr>
          <a:xfrm>
            <a:off x="7233534" y="1766168"/>
            <a:ext cx="1984212" cy="4911964"/>
            <a:chOff x="7233534" y="1766168"/>
            <a:chExt cx="1984212" cy="4911964"/>
          </a:xfrm>
        </p:grpSpPr>
        <p:sp>
          <p:nvSpPr>
            <p:cNvPr id="85" name="Google Shape;970;p34">
              <a:extLst>
                <a:ext uri="{FF2B5EF4-FFF2-40B4-BE49-F238E27FC236}">
                  <a16:creationId xmlns:a16="http://schemas.microsoft.com/office/drawing/2014/main" id="{BE6DB2DE-024C-8577-7023-0A2B3848B364}"/>
                </a:ext>
              </a:extLst>
            </p:cNvPr>
            <p:cNvSpPr/>
            <p:nvPr/>
          </p:nvSpPr>
          <p:spPr>
            <a:xfrm>
              <a:off x="7237746" y="1766168"/>
              <a:ext cx="1980000" cy="4860000"/>
            </a:xfrm>
            <a:prstGeom prst="rect">
              <a:avLst/>
            </a:prstGeom>
            <a:solidFill>
              <a:schemeClr val="accent3">
                <a:lumMod val="75000"/>
              </a:scheme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89" name="Google Shape;976;p34">
              <a:extLst>
                <a:ext uri="{FF2B5EF4-FFF2-40B4-BE49-F238E27FC236}">
                  <a16:creationId xmlns:a16="http://schemas.microsoft.com/office/drawing/2014/main" id="{FF971547-137A-2429-FB53-C28391300FEB}"/>
                </a:ext>
              </a:extLst>
            </p:cNvPr>
            <p:cNvSpPr txBox="1"/>
            <p:nvPr/>
          </p:nvSpPr>
          <p:spPr>
            <a:xfrm>
              <a:off x="7359934" y="2130790"/>
              <a:ext cx="1727200" cy="572800"/>
            </a:xfrm>
            <a:prstGeom prst="rect">
              <a:avLst/>
            </a:prstGeom>
            <a:noFill/>
            <a:ln>
              <a:noFill/>
            </a:ln>
          </p:spPr>
          <p:txBody>
            <a:bodyPr spcFirstLastPara="1" wrap="square" lIns="36000" tIns="121900" rIns="360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rPr>
                <a:t>Guidelines for Involvement of Third Parties</a:t>
              </a:r>
              <a:endParaRPr kumimoji="0" sz="1600" b="1"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sp>
          <p:nvSpPr>
            <p:cNvPr id="107" name="Google Shape;1006;p34">
              <a:extLst>
                <a:ext uri="{FF2B5EF4-FFF2-40B4-BE49-F238E27FC236}">
                  <a16:creationId xmlns:a16="http://schemas.microsoft.com/office/drawing/2014/main" id="{4B20E636-9139-6025-222D-41719DBA5FA5}"/>
                </a:ext>
              </a:extLst>
            </p:cNvPr>
            <p:cNvSpPr/>
            <p:nvPr/>
          </p:nvSpPr>
          <p:spPr>
            <a:xfrm>
              <a:off x="7233534" y="3078132"/>
              <a:ext cx="1980000" cy="3600000"/>
            </a:xfrm>
            <a:prstGeom prst="rect">
              <a:avLst/>
            </a:prstGeom>
            <a:solidFill>
              <a:schemeClr val="accent3">
                <a:lumMod val="40000"/>
                <a:lumOff val="60000"/>
              </a:scheme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88" name="Google Shape;975;p34">
              <a:extLst>
                <a:ext uri="{FF2B5EF4-FFF2-40B4-BE49-F238E27FC236}">
                  <a16:creationId xmlns:a16="http://schemas.microsoft.com/office/drawing/2014/main" id="{AC0EC1B2-EEB2-6546-FD22-64BFC5E39D67}"/>
                </a:ext>
              </a:extLst>
            </p:cNvPr>
            <p:cNvSpPr txBox="1"/>
            <p:nvPr/>
          </p:nvSpPr>
          <p:spPr>
            <a:xfrm>
              <a:off x="7310867" y="4580840"/>
              <a:ext cx="1850468" cy="14884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When sharing information, banks must </a:t>
              </a:r>
              <a:r>
                <a:rPr kumimoji="0" lang="en-GB" sz="1000" b="1"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delineate conditions for involvement of public authorities and ICT third-party providers</a:t>
              </a:r>
              <a:r>
                <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 </a:t>
              </a:r>
              <a:r>
                <a:rPr lang="en-GB" sz="1000" kern="0" dirty="0">
                  <a:solidFill>
                    <a:schemeClr val="accent1">
                      <a:lumMod val="75000"/>
                    </a:schemeClr>
                  </a:solidFill>
                  <a:ea typeface="Open Sans" pitchFamily="2" charset="0"/>
                  <a:cs typeface="Open Sans" pitchFamily="2" charset="0"/>
                  <a:sym typeface="Roboto"/>
                </a:rPr>
                <a:t>This provision include setting up</a:t>
              </a:r>
              <a:r>
                <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 </a:t>
              </a:r>
              <a:r>
                <a:rPr kumimoji="0" lang="en-GB" sz="1000" b="1"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IT platforms</a:t>
              </a:r>
              <a:r>
                <a:rPr lang="en-GB" sz="1000" b="1" kern="0" dirty="0">
                  <a:solidFill>
                    <a:schemeClr val="accent1">
                      <a:lumMod val="75000"/>
                    </a:schemeClr>
                  </a:solidFill>
                  <a:ea typeface="Open Sans" pitchFamily="2" charset="0"/>
                  <a:cs typeface="Open Sans" pitchFamily="2" charset="0"/>
                  <a:sym typeface="Roboto"/>
                </a:rPr>
                <a:t> </a:t>
              </a:r>
              <a:r>
                <a:rPr kumimoji="0" lang="en-GB" sz="1000" b="1"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dedicated to secure data exchange.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1"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Example: </a:t>
              </a:r>
              <a:r>
                <a:rPr kumimoji="0" lang="en-GB" sz="1000" i="1"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Participants must agree to share anonymized threat intelligence and refrain from using shared data for competitive purposes</a:t>
              </a:r>
              <a:endParaRPr kumimoji="0" sz="1000" i="1"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endParaRPr>
            </a:p>
          </p:txBody>
        </p:sp>
      </p:grpSp>
      <p:grpSp>
        <p:nvGrpSpPr>
          <p:cNvPr id="115" name="Group 114">
            <a:extLst>
              <a:ext uri="{FF2B5EF4-FFF2-40B4-BE49-F238E27FC236}">
                <a16:creationId xmlns:a16="http://schemas.microsoft.com/office/drawing/2014/main" id="{2C083077-4A30-2E8E-B039-F50B0262AF69}"/>
              </a:ext>
            </a:extLst>
          </p:cNvPr>
          <p:cNvGrpSpPr/>
          <p:nvPr/>
        </p:nvGrpSpPr>
        <p:grpSpPr>
          <a:xfrm>
            <a:off x="9369488" y="1766168"/>
            <a:ext cx="1980001" cy="4911964"/>
            <a:chOff x="9369488" y="1766168"/>
            <a:chExt cx="1980001" cy="4911964"/>
          </a:xfrm>
        </p:grpSpPr>
        <p:sp>
          <p:nvSpPr>
            <p:cNvPr id="95" name="Google Shape;970;p34">
              <a:extLst>
                <a:ext uri="{FF2B5EF4-FFF2-40B4-BE49-F238E27FC236}">
                  <a16:creationId xmlns:a16="http://schemas.microsoft.com/office/drawing/2014/main" id="{625A4BA8-F10F-17F7-EBC1-BC5D7848B432}"/>
                </a:ext>
              </a:extLst>
            </p:cNvPr>
            <p:cNvSpPr/>
            <p:nvPr/>
          </p:nvSpPr>
          <p:spPr>
            <a:xfrm>
              <a:off x="9369489" y="1766168"/>
              <a:ext cx="1980000" cy="4860000"/>
            </a:xfrm>
            <a:prstGeom prst="rect">
              <a:avLst/>
            </a:prstGeom>
            <a:solidFill>
              <a:srgbClr val="FFA07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99" name="Google Shape;976;p34">
              <a:extLst>
                <a:ext uri="{FF2B5EF4-FFF2-40B4-BE49-F238E27FC236}">
                  <a16:creationId xmlns:a16="http://schemas.microsoft.com/office/drawing/2014/main" id="{DEECCE38-3B5A-2B3E-A5E3-4D972BD60484}"/>
                </a:ext>
              </a:extLst>
            </p:cNvPr>
            <p:cNvSpPr txBox="1"/>
            <p:nvPr/>
          </p:nvSpPr>
          <p:spPr>
            <a:xfrm>
              <a:off x="9491677" y="2130790"/>
              <a:ext cx="1727200" cy="572800"/>
            </a:xfrm>
            <a:prstGeom prst="rect">
              <a:avLst/>
            </a:prstGeom>
            <a:solidFill>
              <a:srgbClr val="FFA07A"/>
            </a:solidFill>
            <a:ln>
              <a:noFill/>
            </a:ln>
          </p:spPr>
          <p:txBody>
            <a:bodyPr spcFirstLastPara="1" wrap="square" lIns="36000" tIns="121900" rIns="360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rPr>
                <a:t>Operational Resilience Goals</a:t>
              </a:r>
              <a:endParaRPr kumimoji="0" sz="1600" b="1"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sp>
          <p:nvSpPr>
            <p:cNvPr id="108" name="Google Shape;1006;p34">
              <a:extLst>
                <a:ext uri="{FF2B5EF4-FFF2-40B4-BE49-F238E27FC236}">
                  <a16:creationId xmlns:a16="http://schemas.microsoft.com/office/drawing/2014/main" id="{1C6E7EB5-853E-E229-4886-AED13D1BA0E7}"/>
                </a:ext>
              </a:extLst>
            </p:cNvPr>
            <p:cNvSpPr/>
            <p:nvPr/>
          </p:nvSpPr>
          <p:spPr>
            <a:xfrm>
              <a:off x="9369488" y="3078132"/>
              <a:ext cx="1980000" cy="36000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98" name="Google Shape;975;p34">
              <a:extLst>
                <a:ext uri="{FF2B5EF4-FFF2-40B4-BE49-F238E27FC236}">
                  <a16:creationId xmlns:a16="http://schemas.microsoft.com/office/drawing/2014/main" id="{14090A13-0D75-678A-FE5C-29DA5E20E802}"/>
                </a:ext>
              </a:extLst>
            </p:cNvPr>
            <p:cNvSpPr txBox="1"/>
            <p:nvPr/>
          </p:nvSpPr>
          <p:spPr>
            <a:xfrm>
              <a:off x="9448800" y="4580840"/>
              <a:ext cx="1838149" cy="14884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The overarching objective of these arrangements is to </a:t>
              </a:r>
              <a:r>
                <a:rPr kumimoji="0" lang="en-GB" sz="1000" b="1"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improve the resilience of banks against cyber threats</a:t>
              </a:r>
              <a:r>
                <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 By sharing threat intelligence, banks collectively strengthen </a:t>
              </a:r>
              <a:r>
                <a:rPr kumimoji="0" lang="en-GB" sz="1000" b="0" i="0" u="none" strike="noStrike" kern="0" cap="none" spc="0" normalizeH="0" baseline="0" noProof="0" dirty="0" err="1">
                  <a:ln>
                    <a:noFill/>
                  </a:ln>
                  <a:solidFill>
                    <a:schemeClr val="accent1">
                      <a:lumMod val="75000"/>
                    </a:schemeClr>
                  </a:solidFill>
                  <a:effectLst/>
                  <a:uLnTx/>
                  <a:uFillTx/>
                  <a:ea typeface="Open Sans" pitchFamily="2" charset="0"/>
                  <a:cs typeface="Open Sans" pitchFamily="2" charset="0"/>
                  <a:sym typeface="Roboto"/>
                </a:rPr>
                <a:t>defense</a:t>
              </a:r>
              <a:r>
                <a:rPr kumimoji="0" lang="en-GB" sz="1000" b="0" i="0"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rPr>
                <a:t> mechanisms, mitigate cyber risks, and enhance response capabilities to incidents, thereby securing operational continuity.</a:t>
              </a:r>
            </a:p>
            <a:p>
              <a:pPr marL="0" marR="0" lvl="0" indent="0" algn="ctr" defTabSz="914400" eaLnBrk="1" fontAlgn="auto" latinLnBrk="0" hangingPunct="1">
                <a:lnSpc>
                  <a:spcPct val="100000"/>
                </a:lnSpc>
                <a:spcBef>
                  <a:spcPts val="0"/>
                </a:spcBef>
                <a:spcAft>
                  <a:spcPts val="0"/>
                </a:spcAft>
                <a:buClrTx/>
                <a:buSzTx/>
                <a:buFontTx/>
                <a:buNone/>
                <a:tabLst/>
                <a:defRPr/>
              </a:pPr>
              <a:r>
                <a:rPr lang="en-GB" sz="1000" b="1" i="1" kern="0" dirty="0">
                  <a:solidFill>
                    <a:schemeClr val="accent1">
                      <a:lumMod val="75000"/>
                    </a:schemeClr>
                  </a:solidFill>
                  <a:ea typeface="Open Sans" pitchFamily="2" charset="0"/>
                  <a:cs typeface="Open Sans" pitchFamily="2" charset="0"/>
                  <a:sym typeface="Roboto"/>
                </a:rPr>
                <a:t>Example: </a:t>
              </a:r>
              <a:r>
                <a:rPr lang="en-GB" sz="1000" i="1" kern="0" dirty="0">
                  <a:solidFill>
                    <a:schemeClr val="accent1">
                      <a:lumMod val="75000"/>
                    </a:schemeClr>
                  </a:solidFill>
                  <a:ea typeface="Open Sans" pitchFamily="2" charset="0"/>
                  <a:cs typeface="Open Sans" pitchFamily="2" charset="0"/>
                  <a:sym typeface="Roboto"/>
                </a:rPr>
                <a:t>share best practices with peers to halt ransomware spread</a:t>
              </a:r>
              <a:endParaRPr kumimoji="0" sz="1000" i="1" u="none" strike="noStrike" kern="0" cap="none" spc="0" normalizeH="0" baseline="0" noProof="0" dirty="0">
                <a:ln>
                  <a:noFill/>
                </a:ln>
                <a:solidFill>
                  <a:schemeClr val="accent1">
                    <a:lumMod val="75000"/>
                  </a:schemeClr>
                </a:solidFill>
                <a:effectLst/>
                <a:uLnTx/>
                <a:uFillTx/>
                <a:ea typeface="Open Sans" pitchFamily="2" charset="0"/>
                <a:cs typeface="Open Sans" pitchFamily="2" charset="0"/>
                <a:sym typeface="Roboto"/>
              </a:endParaRPr>
            </a:p>
          </p:txBody>
        </p:sp>
      </p:grpSp>
      <p:pic>
        <p:nvPicPr>
          <p:cNvPr id="120" name="Graphic 119" descr="Race Flag with solid fill">
            <a:extLst>
              <a:ext uri="{FF2B5EF4-FFF2-40B4-BE49-F238E27FC236}">
                <a16:creationId xmlns:a16="http://schemas.microsoft.com/office/drawing/2014/main" id="{40EF7EF3-B3AD-F615-B92C-649CB96D187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031277" y="3272249"/>
            <a:ext cx="648000" cy="64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D47664D1-F763-DD73-6CE3-860BC93031B9}"/>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21789" y="3326249"/>
            <a:ext cx="540000" cy="540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E7046D6-9DEC-0AA3-0232-722D2DF8E4ED}"/>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966101" y="3272249"/>
            <a:ext cx="540000" cy="540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2870EE0D-0D4E-DF8D-0215-02C867F1C40A}"/>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58299" y="3272249"/>
            <a:ext cx="540000" cy="54000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F8D16FD8-29D2-E618-D926-FA21C4EBDD9E}"/>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82797" y="3272249"/>
            <a:ext cx="540000" cy="540000"/>
          </a:xfrm>
          <a:prstGeom prst="rect">
            <a:avLst/>
          </a:prstGeom>
        </p:spPr>
      </p:pic>
    </p:spTree>
    <p:extLst>
      <p:ext uri="{BB962C8B-B14F-4D97-AF65-F5344CB8AC3E}">
        <p14:creationId xmlns:p14="http://schemas.microsoft.com/office/powerpoint/2010/main" val="232655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4E204-405D-64FE-1C88-031BE030E30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B7947-D6CA-99F7-BF54-A0B1A154C928}"/>
              </a:ext>
            </a:extLst>
          </p:cNvPr>
          <p:cNvSpPr>
            <a:spLocks noGrp="1"/>
          </p:cNvSpPr>
          <p:nvPr>
            <p:ph type="sldNum" sz="quarter" idx="12"/>
          </p:nvPr>
        </p:nvSpPr>
        <p:spPr/>
        <p:txBody>
          <a:bodyPr/>
          <a:lstStyle/>
          <a:p>
            <a:fld id="{176DD4EC-FA55-45CE-8BB9-EF8129236C33}" type="slidenum">
              <a:rPr lang="en-NL" smtClean="0"/>
              <a:t>12</a:t>
            </a:fld>
            <a:endParaRPr lang="en-NL"/>
          </a:p>
        </p:txBody>
      </p:sp>
      <p:sp>
        <p:nvSpPr>
          <p:cNvPr id="3" name="Title 2">
            <a:extLst>
              <a:ext uri="{FF2B5EF4-FFF2-40B4-BE49-F238E27FC236}">
                <a16:creationId xmlns:a16="http://schemas.microsoft.com/office/drawing/2014/main" id="{3C180A2E-C5F2-E5B3-656B-E5A461AA417E}"/>
              </a:ext>
            </a:extLst>
          </p:cNvPr>
          <p:cNvSpPr>
            <a:spLocks noGrp="1"/>
          </p:cNvSpPr>
          <p:nvPr>
            <p:ph type="title"/>
          </p:nvPr>
        </p:nvSpPr>
        <p:spPr>
          <a:xfrm>
            <a:off x="3757343" y="0"/>
            <a:ext cx="8078099" cy="904935"/>
          </a:xfrm>
        </p:spPr>
        <p:txBody>
          <a:bodyPr anchor="ctr">
            <a:normAutofit/>
          </a:bodyPr>
          <a:lstStyle/>
          <a:p>
            <a:r>
              <a:rPr lang="en-GB" sz="1800"/>
              <a:t>Align compliance efforts with DORA’s phased implementation timeline</a:t>
            </a:r>
            <a:endParaRPr lang="en-NL" sz="1800"/>
          </a:p>
        </p:txBody>
      </p:sp>
      <p:sp>
        <p:nvSpPr>
          <p:cNvPr id="6" name="Freeform: Shape 5">
            <a:extLst>
              <a:ext uri="{FF2B5EF4-FFF2-40B4-BE49-F238E27FC236}">
                <a16:creationId xmlns:a16="http://schemas.microsoft.com/office/drawing/2014/main" id="{AF9102FD-076E-2F89-F30E-3E9BD1AF92BC}"/>
              </a:ext>
            </a:extLst>
          </p:cNvPr>
          <p:cNvSpPr/>
          <p:nvPr/>
        </p:nvSpPr>
        <p:spPr>
          <a:xfrm>
            <a:off x="1009494" y="2949579"/>
            <a:ext cx="2108175" cy="590573"/>
          </a:xfrm>
          <a:custGeom>
            <a:avLst/>
            <a:gdLst>
              <a:gd name="connsiteX0" fmla="*/ 0 w 1367370"/>
              <a:gd name="connsiteY0" fmla="*/ 43200 h 432000"/>
              <a:gd name="connsiteX1" fmla="*/ 43200 w 1367370"/>
              <a:gd name="connsiteY1" fmla="*/ 0 h 432000"/>
              <a:gd name="connsiteX2" fmla="*/ 1324170 w 1367370"/>
              <a:gd name="connsiteY2" fmla="*/ 0 h 432000"/>
              <a:gd name="connsiteX3" fmla="*/ 1367370 w 1367370"/>
              <a:gd name="connsiteY3" fmla="*/ 43200 h 432000"/>
              <a:gd name="connsiteX4" fmla="*/ 1367370 w 1367370"/>
              <a:gd name="connsiteY4" fmla="*/ 388800 h 432000"/>
              <a:gd name="connsiteX5" fmla="*/ 1324170 w 1367370"/>
              <a:gd name="connsiteY5" fmla="*/ 432000 h 432000"/>
              <a:gd name="connsiteX6" fmla="*/ 43200 w 1367370"/>
              <a:gd name="connsiteY6" fmla="*/ 432000 h 432000"/>
              <a:gd name="connsiteX7" fmla="*/ 0 w 1367370"/>
              <a:gd name="connsiteY7" fmla="*/ 388800 h 432000"/>
              <a:gd name="connsiteX8" fmla="*/ 0 w 1367370"/>
              <a:gd name="connsiteY8" fmla="*/ 4320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370" h="432000">
                <a:moveTo>
                  <a:pt x="0" y="43200"/>
                </a:moveTo>
                <a:cubicBezTo>
                  <a:pt x="0" y="19341"/>
                  <a:pt x="19341" y="0"/>
                  <a:pt x="43200" y="0"/>
                </a:cubicBezTo>
                <a:lnTo>
                  <a:pt x="1324170" y="0"/>
                </a:lnTo>
                <a:cubicBezTo>
                  <a:pt x="1348029" y="0"/>
                  <a:pt x="1367370" y="19341"/>
                  <a:pt x="1367370" y="43200"/>
                </a:cubicBezTo>
                <a:lnTo>
                  <a:pt x="1367370" y="388800"/>
                </a:lnTo>
                <a:cubicBezTo>
                  <a:pt x="1367370" y="412659"/>
                  <a:pt x="1348029" y="432000"/>
                  <a:pt x="1324170" y="432000"/>
                </a:cubicBezTo>
                <a:lnTo>
                  <a:pt x="43200" y="432000"/>
                </a:lnTo>
                <a:cubicBezTo>
                  <a:pt x="19341" y="432000"/>
                  <a:pt x="0" y="412659"/>
                  <a:pt x="0" y="388800"/>
                </a:cubicBezTo>
                <a:lnTo>
                  <a:pt x="0" y="43200"/>
                </a:lnTo>
                <a:close/>
              </a:path>
            </a:pathLst>
          </a:custGeom>
          <a:solidFill>
            <a:schemeClr val="tx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120" tIns="71120" rIns="71120" bIns="72000" numCol="1" spcCol="1270" anchor="ctr" anchorCtr="0">
            <a:noAutofit/>
          </a:bodyPr>
          <a:lstStyle/>
          <a:p>
            <a:pPr marL="0" lvl="0" indent="0" algn="ctr" defTabSz="444500">
              <a:spcBef>
                <a:spcPct val="0"/>
              </a:spcBef>
              <a:buNone/>
            </a:pPr>
            <a:r>
              <a:rPr lang="en-GB" sz="1400" b="1" kern="1200"/>
              <a:t>January 2024</a:t>
            </a:r>
            <a:endParaRPr lang="en-NL" sz="1400" b="1" kern="1200"/>
          </a:p>
        </p:txBody>
      </p:sp>
      <p:sp>
        <p:nvSpPr>
          <p:cNvPr id="7" name="Rectangle 6">
            <a:extLst>
              <a:ext uri="{FF2B5EF4-FFF2-40B4-BE49-F238E27FC236}">
                <a16:creationId xmlns:a16="http://schemas.microsoft.com/office/drawing/2014/main" id="{C7C75DD1-A249-FB07-E843-31A207F90D85}"/>
              </a:ext>
            </a:extLst>
          </p:cNvPr>
          <p:cNvSpPr/>
          <p:nvPr/>
        </p:nvSpPr>
        <p:spPr>
          <a:xfrm>
            <a:off x="419221" y="4387159"/>
            <a:ext cx="3288729" cy="858133"/>
          </a:xfrm>
          <a:prstGeom prst="rect">
            <a:avLst/>
          </a:prstGeom>
          <a:no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2960" tIns="122960" rIns="122960" bIns="122960" numCol="1" spcCol="1270" anchor="t" anchorCtr="0">
            <a:noAutofit/>
          </a:bodyPr>
          <a:lstStyle/>
          <a:p>
            <a:pPr marL="0" lvl="1" algn="ctr" defTabSz="444500">
              <a:spcBef>
                <a:spcPct val="0"/>
              </a:spcBef>
              <a:spcAft>
                <a:spcPts val="600"/>
              </a:spcAft>
              <a:buClrTx/>
              <a:buSzTx/>
            </a:pPr>
            <a:r>
              <a:rPr kumimoji="0" lang="en-NL" altLang="en-NL" sz="1100" b="1" i="0" u="none" strike="noStrike" kern="1200" cap="none" normalizeH="0" baseline="0">
                <a:ln>
                  <a:noFill/>
                </a:ln>
                <a:solidFill>
                  <a:srgbClr val="0082B3"/>
                </a:solidFill>
                <a:effectLst/>
                <a:latin typeface="+mj-lt"/>
              </a:rPr>
              <a:t>Drafting Regulatory Technical Standard</a:t>
            </a:r>
            <a:endParaRPr lang="en-GB" altLang="en-NL" sz="1100" b="1">
              <a:solidFill>
                <a:srgbClr val="0082B3"/>
              </a:solidFill>
              <a:latin typeface="+mj-lt"/>
            </a:endParaRPr>
          </a:p>
          <a:p>
            <a:pPr marL="0" lvl="1" algn="ctr" defTabSz="444500">
              <a:spcBef>
                <a:spcPct val="0"/>
              </a:spcBef>
              <a:spcAft>
                <a:spcPts val="600"/>
              </a:spcAft>
              <a:buClrTx/>
              <a:buSzTx/>
            </a:pPr>
            <a:r>
              <a:rPr kumimoji="0" lang="en-NL" altLang="en-NL" sz="900" b="0" i="0" u="none" strike="noStrike" kern="1200" cap="none" normalizeH="0" baseline="0">
                <a:ln>
                  <a:noFill/>
                </a:ln>
                <a:solidFill>
                  <a:schemeClr val="accent1">
                    <a:lumMod val="75000"/>
                  </a:schemeClr>
                </a:solidFill>
                <a:effectLst/>
                <a:latin typeface="+mj-lt"/>
              </a:rPr>
              <a:t>The European Supervisory Authorities (ESAs) are set to submit initial regulatory technical standards for ICT risk management frameworks by January 17, 2024​</a:t>
            </a:r>
            <a:endParaRPr lang="en-NL" sz="900" kern="1200">
              <a:latin typeface="+mj-lt"/>
            </a:endParaRPr>
          </a:p>
        </p:txBody>
      </p:sp>
      <p:sp>
        <p:nvSpPr>
          <p:cNvPr id="9" name="Freeform: Shape 8">
            <a:extLst>
              <a:ext uri="{FF2B5EF4-FFF2-40B4-BE49-F238E27FC236}">
                <a16:creationId xmlns:a16="http://schemas.microsoft.com/office/drawing/2014/main" id="{F61BD7EC-6EB2-5D31-D524-F73D0D84FA30}"/>
              </a:ext>
            </a:extLst>
          </p:cNvPr>
          <p:cNvSpPr/>
          <p:nvPr/>
        </p:nvSpPr>
        <p:spPr>
          <a:xfrm>
            <a:off x="3133279" y="2949579"/>
            <a:ext cx="2108175" cy="590573"/>
          </a:xfrm>
          <a:custGeom>
            <a:avLst/>
            <a:gdLst>
              <a:gd name="connsiteX0" fmla="*/ 0 w 1367370"/>
              <a:gd name="connsiteY0" fmla="*/ 43200 h 432000"/>
              <a:gd name="connsiteX1" fmla="*/ 43200 w 1367370"/>
              <a:gd name="connsiteY1" fmla="*/ 0 h 432000"/>
              <a:gd name="connsiteX2" fmla="*/ 1324170 w 1367370"/>
              <a:gd name="connsiteY2" fmla="*/ 0 h 432000"/>
              <a:gd name="connsiteX3" fmla="*/ 1367370 w 1367370"/>
              <a:gd name="connsiteY3" fmla="*/ 43200 h 432000"/>
              <a:gd name="connsiteX4" fmla="*/ 1367370 w 1367370"/>
              <a:gd name="connsiteY4" fmla="*/ 388800 h 432000"/>
              <a:gd name="connsiteX5" fmla="*/ 1324170 w 1367370"/>
              <a:gd name="connsiteY5" fmla="*/ 432000 h 432000"/>
              <a:gd name="connsiteX6" fmla="*/ 43200 w 1367370"/>
              <a:gd name="connsiteY6" fmla="*/ 432000 h 432000"/>
              <a:gd name="connsiteX7" fmla="*/ 0 w 1367370"/>
              <a:gd name="connsiteY7" fmla="*/ 388800 h 432000"/>
              <a:gd name="connsiteX8" fmla="*/ 0 w 1367370"/>
              <a:gd name="connsiteY8" fmla="*/ 4320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370" h="432000">
                <a:moveTo>
                  <a:pt x="0" y="43200"/>
                </a:moveTo>
                <a:cubicBezTo>
                  <a:pt x="0" y="19341"/>
                  <a:pt x="19341" y="0"/>
                  <a:pt x="43200" y="0"/>
                </a:cubicBezTo>
                <a:lnTo>
                  <a:pt x="1324170" y="0"/>
                </a:lnTo>
                <a:cubicBezTo>
                  <a:pt x="1348029" y="0"/>
                  <a:pt x="1367370" y="19341"/>
                  <a:pt x="1367370" y="43200"/>
                </a:cubicBezTo>
                <a:lnTo>
                  <a:pt x="1367370" y="388800"/>
                </a:lnTo>
                <a:cubicBezTo>
                  <a:pt x="1367370" y="412659"/>
                  <a:pt x="1348029" y="432000"/>
                  <a:pt x="1324170" y="432000"/>
                </a:cubicBezTo>
                <a:lnTo>
                  <a:pt x="43200" y="432000"/>
                </a:lnTo>
                <a:cubicBezTo>
                  <a:pt x="19341" y="432000"/>
                  <a:pt x="0" y="412659"/>
                  <a:pt x="0" y="388800"/>
                </a:cubicBezTo>
                <a:lnTo>
                  <a:pt x="0" y="43200"/>
                </a:lnTo>
                <a:close/>
              </a:path>
            </a:pathLst>
          </a:custGeom>
        </p:spPr>
        <p:style>
          <a:lnRef idx="3">
            <a:schemeClr val="lt1"/>
          </a:lnRef>
          <a:fillRef idx="1">
            <a:schemeClr val="dk1"/>
          </a:fillRef>
          <a:effectRef idx="1">
            <a:schemeClr val="dk1"/>
          </a:effectRef>
          <a:fontRef idx="minor">
            <a:schemeClr val="lt1"/>
          </a:fontRef>
        </p:style>
        <p:txBody>
          <a:bodyPr spcFirstLastPara="0" vert="horz" wrap="square" lIns="71120" tIns="71120" rIns="71120" bIns="72000" numCol="1" spcCol="1270" anchor="ctr" anchorCtr="0">
            <a:noAutofit/>
          </a:bodyPr>
          <a:lstStyle/>
          <a:p>
            <a:pPr marL="0" lvl="0" indent="0" algn="ctr" defTabSz="444500">
              <a:spcBef>
                <a:spcPct val="0"/>
              </a:spcBef>
              <a:buNone/>
            </a:pPr>
            <a:r>
              <a:rPr lang="en-GB" sz="1400" b="1" kern="1200"/>
              <a:t>July 2024</a:t>
            </a:r>
            <a:endParaRPr lang="en-NL" sz="1400" b="1" kern="1200"/>
          </a:p>
        </p:txBody>
      </p:sp>
      <p:sp>
        <p:nvSpPr>
          <p:cNvPr id="10" name="Rectangle 9">
            <a:extLst>
              <a:ext uri="{FF2B5EF4-FFF2-40B4-BE49-F238E27FC236}">
                <a16:creationId xmlns:a16="http://schemas.microsoft.com/office/drawing/2014/main" id="{A55DB192-8C4D-257A-E289-3EE487644912}"/>
              </a:ext>
            </a:extLst>
          </p:cNvPr>
          <p:cNvSpPr/>
          <p:nvPr/>
        </p:nvSpPr>
        <p:spPr>
          <a:xfrm>
            <a:off x="2409225" y="1495637"/>
            <a:ext cx="3439608" cy="1265116"/>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0" vert="horz" wrap="square" lIns="122960" tIns="122960" rIns="122960" bIns="122960" numCol="1" spcCol="1270" anchor="t" anchorCtr="0">
            <a:noAutofit/>
          </a:bodyPr>
          <a:lstStyle/>
          <a:p>
            <a:pPr marL="0" lvl="1" algn="ctr" defTabSz="444500">
              <a:spcBef>
                <a:spcPct val="0"/>
              </a:spcBef>
              <a:spcAft>
                <a:spcPts val="600"/>
              </a:spcAft>
              <a:buClrTx/>
              <a:buSzTx/>
            </a:pPr>
            <a:r>
              <a:rPr kumimoji="0" lang="en-NL" altLang="en-NL" sz="1100" b="1" i="0" u="none" strike="noStrike" kern="1200" cap="none" normalizeH="0" baseline="0">
                <a:ln>
                  <a:noFill/>
                </a:ln>
                <a:solidFill>
                  <a:srgbClr val="00AEEF"/>
                </a:solidFill>
                <a:effectLst/>
                <a:latin typeface="+mj-lt"/>
              </a:rPr>
              <a:t>ICT Third-Party Oversight Standards</a:t>
            </a:r>
            <a:endParaRPr lang="en-GB" altLang="en-NL" sz="1100">
              <a:solidFill>
                <a:schemeClr val="accent1">
                  <a:lumMod val="75000"/>
                </a:schemeClr>
              </a:solidFill>
              <a:latin typeface="+mj-lt"/>
            </a:endParaRPr>
          </a:p>
          <a:p>
            <a:pPr marL="0" lvl="1" algn="ctr" defTabSz="444500">
              <a:spcBef>
                <a:spcPct val="0"/>
              </a:spcBef>
              <a:spcAft>
                <a:spcPts val="600"/>
              </a:spcAft>
              <a:buClrTx/>
              <a:buSzTx/>
            </a:pPr>
            <a:r>
              <a:rPr kumimoji="0" lang="en-NL" altLang="en-NL" sz="900" b="0" i="0" u="none" strike="noStrike" kern="1200" cap="none" normalizeH="0" baseline="0">
                <a:ln>
                  <a:noFill/>
                </a:ln>
                <a:solidFill>
                  <a:schemeClr val="accent1">
                    <a:lumMod val="75000"/>
                  </a:schemeClr>
                </a:solidFill>
                <a:effectLst/>
                <a:latin typeface="+mj-lt"/>
              </a:rPr>
              <a:t>Regulatory technical standards specifying oversight for critical third-party ICT providers, including content and format requirements for information submissions, subcontracting disclosures, and team structures for oversight, are scheduled for submission by July 17, 2024</a:t>
            </a:r>
            <a:endParaRPr lang="en-NL" sz="900" kern="1200">
              <a:latin typeface="+mj-lt"/>
            </a:endParaRPr>
          </a:p>
        </p:txBody>
      </p:sp>
      <p:sp>
        <p:nvSpPr>
          <p:cNvPr id="12" name="Freeform: Shape 11">
            <a:extLst>
              <a:ext uri="{FF2B5EF4-FFF2-40B4-BE49-F238E27FC236}">
                <a16:creationId xmlns:a16="http://schemas.microsoft.com/office/drawing/2014/main" id="{B0B375B2-1BAA-ADB3-C2B1-1E4657A63CFA}"/>
              </a:ext>
            </a:extLst>
          </p:cNvPr>
          <p:cNvSpPr/>
          <p:nvPr/>
        </p:nvSpPr>
        <p:spPr>
          <a:xfrm>
            <a:off x="5228662" y="2949579"/>
            <a:ext cx="2108175" cy="590573"/>
          </a:xfrm>
          <a:custGeom>
            <a:avLst/>
            <a:gdLst>
              <a:gd name="connsiteX0" fmla="*/ 0 w 1367370"/>
              <a:gd name="connsiteY0" fmla="*/ 43200 h 432000"/>
              <a:gd name="connsiteX1" fmla="*/ 43200 w 1367370"/>
              <a:gd name="connsiteY1" fmla="*/ 0 h 432000"/>
              <a:gd name="connsiteX2" fmla="*/ 1324170 w 1367370"/>
              <a:gd name="connsiteY2" fmla="*/ 0 h 432000"/>
              <a:gd name="connsiteX3" fmla="*/ 1367370 w 1367370"/>
              <a:gd name="connsiteY3" fmla="*/ 43200 h 432000"/>
              <a:gd name="connsiteX4" fmla="*/ 1367370 w 1367370"/>
              <a:gd name="connsiteY4" fmla="*/ 388800 h 432000"/>
              <a:gd name="connsiteX5" fmla="*/ 1324170 w 1367370"/>
              <a:gd name="connsiteY5" fmla="*/ 432000 h 432000"/>
              <a:gd name="connsiteX6" fmla="*/ 43200 w 1367370"/>
              <a:gd name="connsiteY6" fmla="*/ 432000 h 432000"/>
              <a:gd name="connsiteX7" fmla="*/ 0 w 1367370"/>
              <a:gd name="connsiteY7" fmla="*/ 388800 h 432000"/>
              <a:gd name="connsiteX8" fmla="*/ 0 w 1367370"/>
              <a:gd name="connsiteY8" fmla="*/ 4320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370" h="432000">
                <a:moveTo>
                  <a:pt x="0" y="43200"/>
                </a:moveTo>
                <a:cubicBezTo>
                  <a:pt x="0" y="19341"/>
                  <a:pt x="19341" y="0"/>
                  <a:pt x="43200" y="0"/>
                </a:cubicBezTo>
                <a:lnTo>
                  <a:pt x="1324170" y="0"/>
                </a:lnTo>
                <a:cubicBezTo>
                  <a:pt x="1348029" y="0"/>
                  <a:pt x="1367370" y="19341"/>
                  <a:pt x="1367370" y="43200"/>
                </a:cubicBezTo>
                <a:lnTo>
                  <a:pt x="1367370" y="388800"/>
                </a:lnTo>
                <a:cubicBezTo>
                  <a:pt x="1367370" y="412659"/>
                  <a:pt x="1348029" y="432000"/>
                  <a:pt x="1324170" y="432000"/>
                </a:cubicBezTo>
                <a:lnTo>
                  <a:pt x="43200" y="432000"/>
                </a:lnTo>
                <a:cubicBezTo>
                  <a:pt x="19341" y="432000"/>
                  <a:pt x="0" y="412659"/>
                  <a:pt x="0" y="388800"/>
                </a:cubicBezTo>
                <a:lnTo>
                  <a:pt x="0" y="43200"/>
                </a:lnTo>
                <a:close/>
              </a:path>
            </a:pathLst>
          </a:custGeom>
        </p:spPr>
        <p:style>
          <a:lnRef idx="3">
            <a:schemeClr val="lt1"/>
          </a:lnRef>
          <a:fillRef idx="1">
            <a:schemeClr val="accent4"/>
          </a:fillRef>
          <a:effectRef idx="1">
            <a:schemeClr val="accent4"/>
          </a:effectRef>
          <a:fontRef idx="minor">
            <a:schemeClr val="lt1"/>
          </a:fontRef>
        </p:style>
        <p:txBody>
          <a:bodyPr spcFirstLastPara="0" vert="horz" wrap="square" lIns="71120" tIns="71120" rIns="71120" bIns="72000" numCol="1" spcCol="1270" anchor="ctr" anchorCtr="0">
            <a:noAutofit/>
          </a:bodyPr>
          <a:lstStyle/>
          <a:p>
            <a:pPr marL="0" lvl="0" indent="0" algn="ctr" defTabSz="444500">
              <a:spcBef>
                <a:spcPct val="0"/>
              </a:spcBef>
              <a:buNone/>
            </a:pPr>
            <a:r>
              <a:rPr lang="en-GB" sz="1400" b="1" kern="1200"/>
              <a:t>17 January 2025</a:t>
            </a:r>
            <a:endParaRPr lang="en-NL" sz="1400" b="1" kern="1200"/>
          </a:p>
        </p:txBody>
      </p:sp>
      <p:sp>
        <p:nvSpPr>
          <p:cNvPr id="13" name="Rectangle 12">
            <a:extLst>
              <a:ext uri="{FF2B5EF4-FFF2-40B4-BE49-F238E27FC236}">
                <a16:creationId xmlns:a16="http://schemas.microsoft.com/office/drawing/2014/main" id="{0080EBE5-8CEE-625C-5DD7-DA479EADAB31}"/>
              </a:ext>
            </a:extLst>
          </p:cNvPr>
          <p:cNvSpPr/>
          <p:nvPr/>
        </p:nvSpPr>
        <p:spPr>
          <a:xfrm>
            <a:off x="4841326" y="4376222"/>
            <a:ext cx="2882845" cy="17162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spcFirstLastPara="0" vert="horz" wrap="square" lIns="122960" tIns="122960" rIns="122960" bIns="122960" numCol="1" spcCol="1270" anchor="t" anchorCtr="0">
            <a:noAutofit/>
          </a:bodyPr>
          <a:lstStyle/>
          <a:p>
            <a:pPr marL="0" lvl="1" algn="ctr" defTabSz="444500">
              <a:spcBef>
                <a:spcPct val="0"/>
              </a:spcBef>
              <a:spcAft>
                <a:spcPts val="600"/>
              </a:spcAft>
            </a:pPr>
            <a:r>
              <a:rPr lang="en-GB" sz="1100" b="1">
                <a:solidFill>
                  <a:srgbClr val="FFA07A"/>
                </a:solidFill>
                <a:latin typeface="+mj-lt"/>
              </a:rPr>
              <a:t>Full Compliance Date</a:t>
            </a:r>
          </a:p>
          <a:p>
            <a:pPr marL="0" lvl="1" algn="ctr" defTabSz="444500">
              <a:spcBef>
                <a:spcPct val="0"/>
              </a:spcBef>
              <a:spcAft>
                <a:spcPts val="600"/>
              </a:spcAft>
            </a:pPr>
            <a:r>
              <a:rPr lang="en-GB" sz="900">
                <a:solidFill>
                  <a:schemeClr val="accent1">
                    <a:lumMod val="75000"/>
                  </a:schemeClr>
                </a:solidFill>
                <a:latin typeface="+mj-lt"/>
              </a:rPr>
              <a:t>Banks and other financial entities are expected to have operationalized all core components aligned with DORA’s standards, particularly regarding:</a:t>
            </a:r>
          </a:p>
          <a:p>
            <a:pPr marL="72000" lvl="1" indent="-72000" algn="ctr" defTabSz="444500">
              <a:spcBef>
                <a:spcPct val="0"/>
              </a:spcBef>
              <a:buChar char="•"/>
            </a:pPr>
            <a:r>
              <a:rPr lang="en-GB" sz="900">
                <a:solidFill>
                  <a:schemeClr val="accent1">
                    <a:lumMod val="75000"/>
                  </a:schemeClr>
                </a:solidFill>
                <a:latin typeface="+mj-lt"/>
              </a:rPr>
              <a:t>ICT Risk Management Frameworks</a:t>
            </a:r>
            <a:endParaRPr lang="en-GB" sz="900" dirty="0">
              <a:solidFill>
                <a:schemeClr val="accent1">
                  <a:lumMod val="75000"/>
                </a:schemeClr>
              </a:solidFill>
              <a:latin typeface="+mj-lt"/>
            </a:endParaRPr>
          </a:p>
          <a:p>
            <a:pPr marL="72000" lvl="1" indent="-72000" algn="ctr" defTabSz="444500">
              <a:spcBef>
                <a:spcPct val="0"/>
              </a:spcBef>
              <a:buChar char="•"/>
            </a:pPr>
            <a:r>
              <a:rPr lang="en-GB" sz="900">
                <a:solidFill>
                  <a:schemeClr val="accent1">
                    <a:lumMod val="75000"/>
                  </a:schemeClr>
                </a:solidFill>
                <a:latin typeface="+mj-lt"/>
              </a:rPr>
              <a:t>Third-Party Risk Oversight</a:t>
            </a:r>
            <a:endParaRPr lang="en-GB" sz="900" dirty="0">
              <a:solidFill>
                <a:schemeClr val="accent1">
                  <a:lumMod val="75000"/>
                </a:schemeClr>
              </a:solidFill>
              <a:latin typeface="+mj-lt"/>
            </a:endParaRPr>
          </a:p>
          <a:p>
            <a:pPr marL="72000" lvl="1" indent="-72000" algn="ctr" defTabSz="444500">
              <a:spcBef>
                <a:spcPct val="0"/>
              </a:spcBef>
              <a:buChar char="•"/>
            </a:pPr>
            <a:r>
              <a:rPr lang="en-GB" sz="900">
                <a:solidFill>
                  <a:schemeClr val="accent1">
                    <a:lumMod val="75000"/>
                  </a:schemeClr>
                </a:solidFill>
                <a:latin typeface="+mj-lt"/>
              </a:rPr>
              <a:t>Incident Reporting</a:t>
            </a:r>
            <a:endParaRPr lang="en-GB" sz="900" dirty="0">
              <a:solidFill>
                <a:schemeClr val="accent1">
                  <a:lumMod val="75000"/>
                </a:schemeClr>
              </a:solidFill>
              <a:latin typeface="+mj-lt"/>
            </a:endParaRPr>
          </a:p>
          <a:p>
            <a:pPr marL="72000" lvl="1" indent="-72000" algn="ctr" defTabSz="444500">
              <a:spcBef>
                <a:spcPct val="0"/>
              </a:spcBef>
              <a:buChar char="•"/>
            </a:pPr>
            <a:r>
              <a:rPr lang="en-GB" sz="900">
                <a:solidFill>
                  <a:schemeClr val="accent1">
                    <a:lumMod val="75000"/>
                  </a:schemeClr>
                </a:solidFill>
                <a:latin typeface="+mj-lt"/>
              </a:rPr>
              <a:t>Testing and Continuity Protocols</a:t>
            </a:r>
            <a:endParaRPr lang="en-GB" sz="1000" dirty="0">
              <a:solidFill>
                <a:schemeClr val="accent1">
                  <a:lumMod val="75000"/>
                </a:schemeClr>
              </a:solidFill>
              <a:latin typeface="+mj-lt"/>
            </a:endParaRPr>
          </a:p>
        </p:txBody>
      </p:sp>
      <p:sp>
        <p:nvSpPr>
          <p:cNvPr id="15" name="Freeform: Shape 14">
            <a:extLst>
              <a:ext uri="{FF2B5EF4-FFF2-40B4-BE49-F238E27FC236}">
                <a16:creationId xmlns:a16="http://schemas.microsoft.com/office/drawing/2014/main" id="{4DF920D2-D878-BA4A-FDF2-625713A05C7C}"/>
              </a:ext>
            </a:extLst>
          </p:cNvPr>
          <p:cNvSpPr/>
          <p:nvPr/>
        </p:nvSpPr>
        <p:spPr>
          <a:xfrm>
            <a:off x="7326773" y="2949579"/>
            <a:ext cx="2108175" cy="590573"/>
          </a:xfrm>
          <a:custGeom>
            <a:avLst/>
            <a:gdLst>
              <a:gd name="connsiteX0" fmla="*/ 0 w 1367370"/>
              <a:gd name="connsiteY0" fmla="*/ 43200 h 432000"/>
              <a:gd name="connsiteX1" fmla="*/ 43200 w 1367370"/>
              <a:gd name="connsiteY1" fmla="*/ 0 h 432000"/>
              <a:gd name="connsiteX2" fmla="*/ 1324170 w 1367370"/>
              <a:gd name="connsiteY2" fmla="*/ 0 h 432000"/>
              <a:gd name="connsiteX3" fmla="*/ 1367370 w 1367370"/>
              <a:gd name="connsiteY3" fmla="*/ 43200 h 432000"/>
              <a:gd name="connsiteX4" fmla="*/ 1367370 w 1367370"/>
              <a:gd name="connsiteY4" fmla="*/ 388800 h 432000"/>
              <a:gd name="connsiteX5" fmla="*/ 1324170 w 1367370"/>
              <a:gd name="connsiteY5" fmla="*/ 432000 h 432000"/>
              <a:gd name="connsiteX6" fmla="*/ 43200 w 1367370"/>
              <a:gd name="connsiteY6" fmla="*/ 432000 h 432000"/>
              <a:gd name="connsiteX7" fmla="*/ 0 w 1367370"/>
              <a:gd name="connsiteY7" fmla="*/ 388800 h 432000"/>
              <a:gd name="connsiteX8" fmla="*/ 0 w 1367370"/>
              <a:gd name="connsiteY8" fmla="*/ 4320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370" h="432000">
                <a:moveTo>
                  <a:pt x="0" y="43200"/>
                </a:moveTo>
                <a:cubicBezTo>
                  <a:pt x="0" y="19341"/>
                  <a:pt x="19341" y="0"/>
                  <a:pt x="43200" y="0"/>
                </a:cubicBezTo>
                <a:lnTo>
                  <a:pt x="1324170" y="0"/>
                </a:lnTo>
                <a:cubicBezTo>
                  <a:pt x="1348029" y="0"/>
                  <a:pt x="1367370" y="19341"/>
                  <a:pt x="1367370" y="43200"/>
                </a:cubicBezTo>
                <a:lnTo>
                  <a:pt x="1367370" y="388800"/>
                </a:lnTo>
                <a:cubicBezTo>
                  <a:pt x="1367370" y="412659"/>
                  <a:pt x="1348029" y="432000"/>
                  <a:pt x="1324170" y="432000"/>
                </a:cubicBezTo>
                <a:lnTo>
                  <a:pt x="43200" y="432000"/>
                </a:lnTo>
                <a:cubicBezTo>
                  <a:pt x="19341" y="432000"/>
                  <a:pt x="0" y="412659"/>
                  <a:pt x="0" y="388800"/>
                </a:cubicBezTo>
                <a:lnTo>
                  <a:pt x="0" y="43200"/>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71120" tIns="71120" rIns="71120" bIns="72000" numCol="1" spcCol="1270" anchor="ctr" anchorCtr="0">
            <a:noAutofit/>
          </a:bodyPr>
          <a:lstStyle/>
          <a:p>
            <a:pPr marL="0" lvl="0" indent="0" algn="ctr" defTabSz="444500">
              <a:spcBef>
                <a:spcPct val="0"/>
              </a:spcBef>
              <a:buNone/>
            </a:pPr>
            <a:r>
              <a:rPr lang="en-GB" sz="1400" b="1" kern="1200"/>
              <a:t>January 2026</a:t>
            </a:r>
            <a:endParaRPr lang="en-NL" sz="1400" b="1" kern="1200"/>
          </a:p>
        </p:txBody>
      </p:sp>
      <p:sp>
        <p:nvSpPr>
          <p:cNvPr id="16" name="Rectangle 15">
            <a:extLst>
              <a:ext uri="{FF2B5EF4-FFF2-40B4-BE49-F238E27FC236}">
                <a16:creationId xmlns:a16="http://schemas.microsoft.com/office/drawing/2014/main" id="{39F8ABFA-C8D9-9D38-5E7F-219DEB1CFEAA}"/>
              </a:ext>
            </a:extLst>
          </p:cNvPr>
          <p:cNvSpPr/>
          <p:nvPr/>
        </p:nvSpPr>
        <p:spPr>
          <a:xfrm>
            <a:off x="6865353" y="1495637"/>
            <a:ext cx="2959919" cy="11014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0" vert="horz" wrap="square" lIns="122960" tIns="122960" rIns="122960" bIns="122960" numCol="1" spcCol="1270" anchor="t" anchorCtr="0">
            <a:noAutofit/>
          </a:bodyPr>
          <a:lstStyle/>
          <a:p>
            <a:pPr marL="0" lvl="1" algn="ctr" defTabSz="444500">
              <a:spcBef>
                <a:spcPct val="0"/>
              </a:spcBef>
              <a:spcAft>
                <a:spcPts val="600"/>
              </a:spcAft>
              <a:buClrTx/>
              <a:buSzTx/>
            </a:pPr>
            <a:r>
              <a:rPr kumimoji="0" lang="en-NL" altLang="en-NL" sz="1100" b="1" i="0" u="none" strike="noStrike" kern="1200" cap="none" normalizeH="0" baseline="0">
                <a:ln>
                  <a:noFill/>
                </a:ln>
                <a:solidFill>
                  <a:schemeClr val="accent1">
                    <a:lumMod val="75000"/>
                  </a:schemeClr>
                </a:solidFill>
                <a:effectLst/>
                <a:latin typeface="+mj-lt"/>
              </a:rPr>
              <a:t>Extended Review and Reporting</a:t>
            </a:r>
            <a:endParaRPr lang="en-GB" altLang="en-NL" sz="1100">
              <a:solidFill>
                <a:schemeClr val="accent1">
                  <a:lumMod val="75000"/>
                </a:schemeClr>
              </a:solidFill>
              <a:latin typeface="+mj-lt"/>
            </a:endParaRPr>
          </a:p>
          <a:p>
            <a:pPr marL="0" lvl="1" algn="ctr" defTabSz="444500">
              <a:spcBef>
                <a:spcPct val="0"/>
              </a:spcBef>
              <a:spcAft>
                <a:spcPts val="600"/>
              </a:spcAft>
              <a:buClrTx/>
              <a:buSzTx/>
            </a:pPr>
            <a:r>
              <a:rPr kumimoji="0" lang="en-NL" altLang="en-NL" sz="900" b="0" i="0" u="none" strike="noStrike" kern="1200" cap="none" normalizeH="0" baseline="0">
                <a:ln>
                  <a:noFill/>
                </a:ln>
                <a:solidFill>
                  <a:schemeClr val="accent1">
                    <a:lumMod val="75000"/>
                  </a:schemeClr>
                </a:solidFill>
                <a:effectLst/>
                <a:latin typeface="+mj-lt"/>
              </a:rPr>
              <a:t>By January 17, 2026, the European Commission is expected to review statutory auditor requirements and the potential inclusion of these entities under </a:t>
            </a:r>
            <a:r>
              <a:rPr kumimoji="0" lang="en-NL" altLang="en-NL" sz="900" b="0" i="0" u="none" strike="noStrike" kern="1200" cap="none" normalizeH="0" baseline="0" err="1">
                <a:ln>
                  <a:noFill/>
                </a:ln>
                <a:solidFill>
                  <a:schemeClr val="accent1">
                    <a:lumMod val="75000"/>
                  </a:schemeClr>
                </a:solidFill>
                <a:effectLst/>
                <a:latin typeface="+mj-lt"/>
              </a:rPr>
              <a:t>DORA's</a:t>
            </a:r>
            <a:r>
              <a:rPr kumimoji="0" lang="en-NL" altLang="en-NL" sz="900" b="0" i="0" u="none" strike="noStrike" kern="1200" cap="none" normalizeH="0" baseline="0">
                <a:ln>
                  <a:noFill/>
                </a:ln>
                <a:solidFill>
                  <a:schemeClr val="accent1">
                    <a:lumMod val="75000"/>
                  </a:schemeClr>
                </a:solidFill>
                <a:effectLst/>
                <a:latin typeface="+mj-lt"/>
              </a:rPr>
              <a:t> scope​</a:t>
            </a:r>
            <a:endParaRPr lang="en-NL" sz="900" kern="1200">
              <a:latin typeface="+mj-lt"/>
            </a:endParaRPr>
          </a:p>
        </p:txBody>
      </p:sp>
      <p:sp>
        <p:nvSpPr>
          <p:cNvPr id="18" name="Freeform: Shape 17">
            <a:extLst>
              <a:ext uri="{FF2B5EF4-FFF2-40B4-BE49-F238E27FC236}">
                <a16:creationId xmlns:a16="http://schemas.microsoft.com/office/drawing/2014/main" id="{9C9BF6AB-A0CB-7B08-901D-4FB23689EBCF}"/>
              </a:ext>
            </a:extLst>
          </p:cNvPr>
          <p:cNvSpPr/>
          <p:nvPr/>
        </p:nvSpPr>
        <p:spPr>
          <a:xfrm>
            <a:off x="9457406" y="2949579"/>
            <a:ext cx="2108175" cy="590573"/>
          </a:xfrm>
          <a:custGeom>
            <a:avLst/>
            <a:gdLst>
              <a:gd name="connsiteX0" fmla="*/ 0 w 1367370"/>
              <a:gd name="connsiteY0" fmla="*/ 43200 h 432000"/>
              <a:gd name="connsiteX1" fmla="*/ 43200 w 1367370"/>
              <a:gd name="connsiteY1" fmla="*/ 0 h 432000"/>
              <a:gd name="connsiteX2" fmla="*/ 1324170 w 1367370"/>
              <a:gd name="connsiteY2" fmla="*/ 0 h 432000"/>
              <a:gd name="connsiteX3" fmla="*/ 1367370 w 1367370"/>
              <a:gd name="connsiteY3" fmla="*/ 43200 h 432000"/>
              <a:gd name="connsiteX4" fmla="*/ 1367370 w 1367370"/>
              <a:gd name="connsiteY4" fmla="*/ 388800 h 432000"/>
              <a:gd name="connsiteX5" fmla="*/ 1324170 w 1367370"/>
              <a:gd name="connsiteY5" fmla="*/ 432000 h 432000"/>
              <a:gd name="connsiteX6" fmla="*/ 43200 w 1367370"/>
              <a:gd name="connsiteY6" fmla="*/ 432000 h 432000"/>
              <a:gd name="connsiteX7" fmla="*/ 0 w 1367370"/>
              <a:gd name="connsiteY7" fmla="*/ 388800 h 432000"/>
              <a:gd name="connsiteX8" fmla="*/ 0 w 1367370"/>
              <a:gd name="connsiteY8" fmla="*/ 4320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370" h="432000">
                <a:moveTo>
                  <a:pt x="0" y="43200"/>
                </a:moveTo>
                <a:cubicBezTo>
                  <a:pt x="0" y="19341"/>
                  <a:pt x="19341" y="0"/>
                  <a:pt x="43200" y="0"/>
                </a:cubicBezTo>
                <a:lnTo>
                  <a:pt x="1324170" y="0"/>
                </a:lnTo>
                <a:cubicBezTo>
                  <a:pt x="1348029" y="0"/>
                  <a:pt x="1367370" y="19341"/>
                  <a:pt x="1367370" y="43200"/>
                </a:cubicBezTo>
                <a:lnTo>
                  <a:pt x="1367370" y="388800"/>
                </a:lnTo>
                <a:cubicBezTo>
                  <a:pt x="1367370" y="412659"/>
                  <a:pt x="1348029" y="432000"/>
                  <a:pt x="1324170" y="432000"/>
                </a:cubicBezTo>
                <a:lnTo>
                  <a:pt x="43200" y="432000"/>
                </a:lnTo>
                <a:cubicBezTo>
                  <a:pt x="19341" y="432000"/>
                  <a:pt x="0" y="412659"/>
                  <a:pt x="0" y="388800"/>
                </a:cubicBezTo>
                <a:lnTo>
                  <a:pt x="0" y="4320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71120" rIns="71120" bIns="72000" numCol="1" spcCol="1270" anchor="ctr" anchorCtr="0">
            <a:noAutofit/>
          </a:bodyPr>
          <a:lstStyle/>
          <a:p>
            <a:pPr marL="0" lvl="0" indent="0" algn="ctr" defTabSz="444500">
              <a:spcBef>
                <a:spcPct val="0"/>
              </a:spcBef>
              <a:buClrTx/>
              <a:buSzTx/>
              <a:buFont typeface="Arial" panose="020B0604020202020204" pitchFamily="34" charset="0"/>
              <a:buNone/>
            </a:pPr>
            <a:r>
              <a:rPr lang="en-GB" sz="1400" b="1" kern="1200"/>
              <a:t>January 2028</a:t>
            </a:r>
            <a:endParaRPr lang="en-NL" sz="1400" b="1" kern="1200"/>
          </a:p>
        </p:txBody>
      </p:sp>
      <p:sp>
        <p:nvSpPr>
          <p:cNvPr id="19" name="Rectangle 18">
            <a:extLst>
              <a:ext uri="{FF2B5EF4-FFF2-40B4-BE49-F238E27FC236}">
                <a16:creationId xmlns:a16="http://schemas.microsoft.com/office/drawing/2014/main" id="{FF29DC4A-255C-4F8B-4DAD-A3FD73418B23}"/>
              </a:ext>
            </a:extLst>
          </p:cNvPr>
          <p:cNvSpPr/>
          <p:nvPr/>
        </p:nvSpPr>
        <p:spPr>
          <a:xfrm>
            <a:off x="9149418" y="4387159"/>
            <a:ext cx="2724146" cy="1210246"/>
          </a:xfrm>
          <a:prstGeom prst="rect">
            <a:avLst/>
          </a:pr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2960" tIns="122960" rIns="122960" bIns="122960" numCol="1" spcCol="1270" anchor="t" anchorCtr="0">
            <a:noAutofit/>
          </a:bodyPr>
          <a:lstStyle/>
          <a:p>
            <a:pPr marL="0" lvl="1" algn="ctr" defTabSz="444500">
              <a:spcBef>
                <a:spcPct val="0"/>
              </a:spcBef>
              <a:spcAft>
                <a:spcPts val="600"/>
              </a:spcAft>
              <a:buClrTx/>
              <a:buSzTx/>
            </a:pPr>
            <a:r>
              <a:rPr kumimoji="0" lang="en-NL" altLang="en-NL" sz="1100" b="1" i="0" u="none" strike="noStrike" kern="1200" cap="none" normalizeH="0" baseline="0">
                <a:ln>
                  <a:noFill/>
                </a:ln>
                <a:solidFill>
                  <a:schemeClr val="accent2"/>
                </a:solidFill>
                <a:effectLst/>
                <a:latin typeface="+mj-lt"/>
              </a:rPr>
              <a:t>Comprehensive Review</a:t>
            </a:r>
            <a:endParaRPr kumimoji="0" lang="en-GB" altLang="en-NL" sz="1100" b="1" i="0" u="none" strike="noStrike" kern="1200" cap="none" normalizeH="0" baseline="0">
              <a:ln>
                <a:noFill/>
              </a:ln>
              <a:solidFill>
                <a:schemeClr val="accent2"/>
              </a:solidFill>
              <a:effectLst/>
              <a:latin typeface="+mj-lt"/>
            </a:endParaRPr>
          </a:p>
          <a:p>
            <a:pPr marL="0" lvl="1" algn="ctr" defTabSz="444500">
              <a:spcBef>
                <a:spcPct val="0"/>
              </a:spcBef>
              <a:spcAft>
                <a:spcPts val="600"/>
              </a:spcAft>
              <a:buClrTx/>
              <a:buSzTx/>
            </a:pPr>
            <a:r>
              <a:rPr kumimoji="0" lang="en-NL" altLang="en-NL" sz="900" b="0" i="0" u="none" strike="noStrike" kern="1200" cap="none" normalizeH="0" baseline="0">
                <a:ln>
                  <a:noFill/>
                </a:ln>
                <a:solidFill>
                  <a:schemeClr val="accent1">
                    <a:lumMod val="75000"/>
                  </a:schemeClr>
                </a:solidFill>
                <a:effectLst/>
                <a:latin typeface="+mj-lt"/>
              </a:rPr>
              <a:t>A comprehensive review of </a:t>
            </a:r>
            <a:r>
              <a:rPr kumimoji="0" lang="en-NL" altLang="en-NL" sz="900" b="0" i="0" u="none" strike="noStrike" kern="1200" cap="none" normalizeH="0" baseline="0" err="1">
                <a:ln>
                  <a:noFill/>
                </a:ln>
                <a:solidFill>
                  <a:schemeClr val="accent1">
                    <a:lumMod val="75000"/>
                  </a:schemeClr>
                </a:solidFill>
                <a:effectLst/>
                <a:latin typeface="+mj-lt"/>
              </a:rPr>
              <a:t>DORA’s</a:t>
            </a:r>
            <a:r>
              <a:rPr kumimoji="0" lang="en-NL" altLang="en-NL" sz="900" b="0" i="0" u="none" strike="noStrike" kern="1200" cap="none" normalizeH="0" baseline="0">
                <a:ln>
                  <a:noFill/>
                </a:ln>
                <a:solidFill>
                  <a:schemeClr val="accent1">
                    <a:lumMod val="75000"/>
                  </a:schemeClr>
                </a:solidFill>
                <a:effectLst/>
                <a:latin typeface="+mj-lt"/>
              </a:rPr>
              <a:t> application and effectiveness is planned for January 17, 2028. This will assess the oversight framework’s impact on financial entities and explore potential updates to regulations​</a:t>
            </a:r>
            <a:endParaRPr lang="en-NL" sz="900" kern="1200">
              <a:latin typeface="+mj-lt"/>
            </a:endParaRPr>
          </a:p>
        </p:txBody>
      </p:sp>
      <p:cxnSp>
        <p:nvCxnSpPr>
          <p:cNvPr id="4" name="Google Shape;1135;p37">
            <a:extLst>
              <a:ext uri="{FF2B5EF4-FFF2-40B4-BE49-F238E27FC236}">
                <a16:creationId xmlns:a16="http://schemas.microsoft.com/office/drawing/2014/main" id="{F4AC4797-5B5A-5653-FCDC-D1AEDE313AAB}"/>
              </a:ext>
            </a:extLst>
          </p:cNvPr>
          <p:cNvCxnSpPr>
            <a:cxnSpLocks/>
          </p:cNvCxnSpPr>
          <p:nvPr/>
        </p:nvCxnSpPr>
        <p:spPr>
          <a:xfrm flipV="1">
            <a:off x="4128701" y="2649833"/>
            <a:ext cx="0" cy="319127"/>
          </a:xfrm>
          <a:prstGeom prst="straightConnector1">
            <a:avLst/>
          </a:prstGeom>
          <a:noFill/>
          <a:ln w="9525" cap="flat" cmpd="sng">
            <a:solidFill>
              <a:srgbClr val="00AEEF"/>
            </a:solidFill>
            <a:prstDash val="solid"/>
            <a:round/>
            <a:headEnd type="none" w="med" len="med"/>
            <a:tailEnd type="oval" w="med" len="med"/>
          </a:ln>
        </p:spPr>
      </p:cxnSp>
      <p:cxnSp>
        <p:nvCxnSpPr>
          <p:cNvPr id="22" name="Google Shape;1135;p37">
            <a:extLst>
              <a:ext uri="{FF2B5EF4-FFF2-40B4-BE49-F238E27FC236}">
                <a16:creationId xmlns:a16="http://schemas.microsoft.com/office/drawing/2014/main" id="{43E15CCD-FD60-C5BA-991F-B21405679A50}"/>
              </a:ext>
            </a:extLst>
          </p:cNvPr>
          <p:cNvCxnSpPr>
            <a:cxnSpLocks/>
          </p:cNvCxnSpPr>
          <p:nvPr/>
        </p:nvCxnSpPr>
        <p:spPr>
          <a:xfrm>
            <a:off x="2063586" y="3536948"/>
            <a:ext cx="0" cy="324000"/>
          </a:xfrm>
          <a:prstGeom prst="straightConnector1">
            <a:avLst/>
          </a:prstGeom>
          <a:noFill/>
          <a:ln w="9525" cap="flat" cmpd="sng">
            <a:solidFill>
              <a:srgbClr val="0082B3"/>
            </a:solidFill>
            <a:prstDash val="solid"/>
            <a:round/>
            <a:headEnd type="none" w="med" len="med"/>
            <a:tailEnd type="oval" w="med" len="med"/>
          </a:ln>
        </p:spPr>
      </p:cxnSp>
      <p:cxnSp>
        <p:nvCxnSpPr>
          <p:cNvPr id="24" name="Google Shape;1135;p37">
            <a:extLst>
              <a:ext uri="{FF2B5EF4-FFF2-40B4-BE49-F238E27FC236}">
                <a16:creationId xmlns:a16="http://schemas.microsoft.com/office/drawing/2014/main" id="{BE97FFE6-FD2A-6F05-9F26-6490880983A4}"/>
              </a:ext>
            </a:extLst>
          </p:cNvPr>
          <p:cNvCxnSpPr>
            <a:cxnSpLocks/>
          </p:cNvCxnSpPr>
          <p:nvPr/>
        </p:nvCxnSpPr>
        <p:spPr>
          <a:xfrm>
            <a:off x="10511491" y="3536948"/>
            <a:ext cx="0" cy="324000"/>
          </a:xfrm>
          <a:prstGeom prst="straightConnector1">
            <a:avLst/>
          </a:prstGeom>
          <a:noFill/>
          <a:ln w="9525" cap="flat" cmpd="sng">
            <a:solidFill>
              <a:srgbClr val="60B3CE"/>
            </a:solidFill>
            <a:prstDash val="solid"/>
            <a:round/>
            <a:headEnd type="none" w="med" len="med"/>
            <a:tailEnd type="oval" w="med" len="med"/>
          </a:ln>
        </p:spPr>
      </p:cxnSp>
      <p:sp>
        <p:nvSpPr>
          <p:cNvPr id="25" name="Rectangle 24">
            <a:extLst>
              <a:ext uri="{FF2B5EF4-FFF2-40B4-BE49-F238E27FC236}">
                <a16:creationId xmlns:a16="http://schemas.microsoft.com/office/drawing/2014/main" id="{72F67404-546B-1B52-D162-0D5286F569FA}"/>
              </a:ext>
            </a:extLst>
          </p:cNvPr>
          <p:cNvSpPr/>
          <p:nvPr/>
        </p:nvSpPr>
        <p:spPr>
          <a:xfrm>
            <a:off x="419221" y="5148599"/>
            <a:ext cx="3288729" cy="858133"/>
          </a:xfrm>
          <a:prstGeom prst="rect">
            <a:avLst/>
          </a:prstGeom>
          <a:no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2960" tIns="122960" rIns="122960" bIns="122960" numCol="1" spcCol="1270" anchor="t" anchorCtr="0">
            <a:noAutofit/>
          </a:bodyPr>
          <a:lstStyle/>
          <a:p>
            <a:pPr marL="0" lvl="1" algn="ctr" defTabSz="444500">
              <a:spcBef>
                <a:spcPct val="0"/>
              </a:spcBef>
              <a:spcAft>
                <a:spcPts val="600"/>
              </a:spcAft>
              <a:buClrTx/>
              <a:buSzTx/>
            </a:pPr>
            <a:r>
              <a:rPr kumimoji="0" lang="en-NL" altLang="en-NL" sz="1100" b="1" i="0" u="none" strike="noStrike" kern="1200" cap="none" normalizeH="0" baseline="0">
                <a:ln>
                  <a:noFill/>
                </a:ln>
                <a:solidFill>
                  <a:srgbClr val="0082B3"/>
                </a:solidFill>
                <a:effectLst/>
                <a:latin typeface="+mj-lt"/>
              </a:rPr>
              <a:t>Reporting and Template Standard</a:t>
            </a:r>
            <a:endParaRPr kumimoji="0" lang="en-GB" altLang="en-NL" sz="1100" b="1" i="0" u="none" strike="noStrike" kern="1200" cap="none" normalizeH="0" baseline="0">
              <a:ln>
                <a:noFill/>
              </a:ln>
              <a:solidFill>
                <a:srgbClr val="0082B3"/>
              </a:solidFill>
              <a:effectLst/>
              <a:latin typeface="+mj-lt"/>
            </a:endParaRPr>
          </a:p>
          <a:p>
            <a:pPr marL="0" lvl="1" algn="ctr" defTabSz="444500">
              <a:spcBef>
                <a:spcPct val="0"/>
              </a:spcBef>
              <a:spcAft>
                <a:spcPts val="600"/>
              </a:spcAft>
              <a:buClrTx/>
              <a:buSzTx/>
            </a:pPr>
            <a:r>
              <a:rPr kumimoji="0" lang="en-NL" altLang="en-NL" sz="900" b="0" i="0" u="none" strike="noStrike" kern="1200" cap="none" normalizeH="0" baseline="0">
                <a:ln>
                  <a:noFill/>
                </a:ln>
                <a:solidFill>
                  <a:schemeClr val="accent1">
                    <a:lumMod val="75000"/>
                  </a:schemeClr>
                </a:solidFill>
                <a:effectLst/>
                <a:latin typeface="+mj-lt"/>
              </a:rPr>
              <a:t>Templates for incident reporting, standards for ICT risk management processes, and documentation for ICT third-party service oversight are also due at this time</a:t>
            </a:r>
            <a:endParaRPr lang="en-NL" sz="900" kern="1200">
              <a:latin typeface="+mj-lt"/>
            </a:endParaRPr>
          </a:p>
        </p:txBody>
      </p:sp>
      <p:cxnSp>
        <p:nvCxnSpPr>
          <p:cNvPr id="26" name="Google Shape;1135;p37">
            <a:extLst>
              <a:ext uri="{FF2B5EF4-FFF2-40B4-BE49-F238E27FC236}">
                <a16:creationId xmlns:a16="http://schemas.microsoft.com/office/drawing/2014/main" id="{5AC74F05-2F07-D59E-E8F9-62073A4502C2}"/>
              </a:ext>
            </a:extLst>
          </p:cNvPr>
          <p:cNvCxnSpPr>
            <a:cxnSpLocks/>
          </p:cNvCxnSpPr>
          <p:nvPr/>
        </p:nvCxnSpPr>
        <p:spPr>
          <a:xfrm>
            <a:off x="6282749" y="3536948"/>
            <a:ext cx="0" cy="324000"/>
          </a:xfrm>
          <a:prstGeom prst="straightConnector1">
            <a:avLst/>
          </a:prstGeom>
          <a:noFill/>
          <a:ln w="9525" cap="flat" cmpd="sng">
            <a:solidFill>
              <a:srgbClr val="FFA07A"/>
            </a:solidFill>
            <a:prstDash val="solid"/>
            <a:round/>
            <a:headEnd type="none" w="med" len="med"/>
            <a:tailEnd type="oval" w="med" len="med"/>
          </a:ln>
        </p:spPr>
      </p:cxnSp>
      <p:cxnSp>
        <p:nvCxnSpPr>
          <p:cNvPr id="27" name="Google Shape;1135;p37">
            <a:extLst>
              <a:ext uri="{FF2B5EF4-FFF2-40B4-BE49-F238E27FC236}">
                <a16:creationId xmlns:a16="http://schemas.microsoft.com/office/drawing/2014/main" id="{86B7FDAD-45E4-89D9-031C-E0C9370D8ABC}"/>
              </a:ext>
            </a:extLst>
          </p:cNvPr>
          <p:cNvCxnSpPr>
            <a:cxnSpLocks/>
          </p:cNvCxnSpPr>
          <p:nvPr/>
        </p:nvCxnSpPr>
        <p:spPr>
          <a:xfrm flipV="1">
            <a:off x="8345313" y="2649832"/>
            <a:ext cx="0" cy="319127"/>
          </a:xfrm>
          <a:prstGeom prst="straightConnector1">
            <a:avLst/>
          </a:prstGeom>
          <a:noFill/>
          <a:ln w="9525" cap="flat" cmpd="sng">
            <a:solidFill>
              <a:srgbClr val="BBBBBB"/>
            </a:solidFill>
            <a:prstDash val="solid"/>
            <a:round/>
            <a:headEnd type="none" w="med" len="med"/>
            <a:tailEnd type="oval" w="med" len="med"/>
          </a:ln>
        </p:spPr>
      </p:cxnSp>
      <p:sp>
        <p:nvSpPr>
          <p:cNvPr id="5" name="TextBox 4">
            <a:extLst>
              <a:ext uri="{FF2B5EF4-FFF2-40B4-BE49-F238E27FC236}">
                <a16:creationId xmlns:a16="http://schemas.microsoft.com/office/drawing/2014/main" id="{B4D12FE4-2403-00A2-FCE7-2BE30C61A14C}"/>
              </a:ext>
            </a:extLst>
          </p:cNvPr>
          <p:cNvSpPr txBox="1"/>
          <p:nvPr/>
        </p:nvSpPr>
        <p:spPr>
          <a:xfrm>
            <a:off x="606692" y="6148793"/>
            <a:ext cx="109786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2"/>
                </a:solidFill>
                <a:effectLst/>
                <a:uLnTx/>
                <a:uFillTx/>
                <a:latin typeface="Open Sans"/>
                <a:ea typeface="+mn-ea"/>
                <a:cs typeface="+mn-cs"/>
              </a:rPr>
              <a:t>From January 2025 onwards, financial institutions must transition from implementation to sustained compliance and optimisation of their frameworks under the DORA. Activities in areas, among others, performing </a:t>
            </a:r>
            <a:r>
              <a:rPr lang="en-GB" sz="1200" b="1">
                <a:solidFill>
                  <a:schemeClr val="tx2"/>
                </a:solidFill>
                <a:latin typeface="Open Sans"/>
              </a:rPr>
              <a:t>regular testing, monitoring and managing ICT third-party providers, and refining ICT risk management framework </a:t>
            </a:r>
            <a:r>
              <a:rPr kumimoji="0" lang="en-GB" sz="1200" b="1" i="0" u="none" strike="noStrike" kern="1200" cap="none" spc="0" normalizeH="0" baseline="0" noProof="0">
                <a:ln>
                  <a:noFill/>
                </a:ln>
                <a:solidFill>
                  <a:schemeClr val="tx2"/>
                </a:solidFill>
                <a:effectLst/>
                <a:uLnTx/>
                <a:uFillTx/>
                <a:latin typeface="Open Sans"/>
                <a:ea typeface="+mn-ea"/>
                <a:cs typeface="+mn-cs"/>
              </a:rPr>
              <a:t>are required to be well-prepared for the comprehensive review in January 2028</a:t>
            </a:r>
            <a:endParaRPr kumimoji="0" lang="hu-HU" sz="1200" b="1" i="0" u="none" strike="noStrike" kern="1200" cap="none" spc="0" normalizeH="0" baseline="0" noProof="0">
              <a:ln>
                <a:noFill/>
              </a:ln>
              <a:solidFill>
                <a:schemeClr val="tx2"/>
              </a:solidFill>
              <a:effectLst/>
              <a:uLnTx/>
              <a:uFillTx/>
              <a:latin typeface="Open Sans"/>
              <a:ea typeface="+mn-ea"/>
              <a:cs typeface="+mn-cs"/>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C6B42741-DF9E-42EA-8C5D-D8E3F63B01A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241491" y="3928904"/>
            <a:ext cx="540000" cy="54000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1AE49BC9-A5F8-41E8-22F0-D36BE2E7C5EC}"/>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75312" y="1060992"/>
            <a:ext cx="540000" cy="5400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01CC233E-B0C3-629B-3B31-21B42E028313}"/>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58700" y="1031448"/>
            <a:ext cx="540000" cy="540000"/>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2993C5BC-59B9-1B6E-DAE5-D8741B8335B1}"/>
              </a:ext>
            </a:extLst>
          </p:cNvPr>
          <p:cNvPicPr>
            <a:picLocks noChangeAspect="1"/>
          </p:cNvPicPr>
          <p:nvPr/>
        </p:nvPicPr>
        <p:blipFill>
          <a:blip r:embed="rId5">
            <a:duotone>
              <a:schemeClr val="accent4">
                <a:shade val="45000"/>
                <a:satMod val="135000"/>
              </a:schemeClr>
              <a:prstClr val="white"/>
            </a:duotone>
            <a:alphaModFix amt="8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6012748" y="3928904"/>
            <a:ext cx="540000" cy="540000"/>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528AB6A6-687C-3D96-8DD2-9E76D57B9187}"/>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93581" y="3928904"/>
            <a:ext cx="540000" cy="540000"/>
          </a:xfrm>
          <a:prstGeom prst="rect">
            <a:avLst/>
          </a:prstGeom>
        </p:spPr>
      </p:pic>
    </p:spTree>
    <p:extLst>
      <p:ext uri="{BB962C8B-B14F-4D97-AF65-F5344CB8AC3E}">
        <p14:creationId xmlns:p14="http://schemas.microsoft.com/office/powerpoint/2010/main" val="188519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3DF7E-702A-1588-DF78-2B9A92D66B0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8A6FBA4-215F-6249-BF57-A8389BE9098E}"/>
              </a:ext>
            </a:extLst>
          </p:cNvPr>
          <p:cNvSpPr txBox="1">
            <a:spLocks/>
          </p:cNvSpPr>
          <p:nvPr/>
        </p:nvSpPr>
        <p:spPr>
          <a:xfrm>
            <a:off x="3757343" y="-21220"/>
            <a:ext cx="8078099" cy="9348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a:solidFill>
                  <a:srgbClr val="525252"/>
                </a:solidFill>
                <a:latin typeface="+mn-lt"/>
                <a:ea typeface="+mj-ea"/>
                <a:cs typeface="+mj-cs"/>
              </a:defRPr>
            </a:lvl1pPr>
          </a:lstStyle>
          <a:p>
            <a:r>
              <a:rPr lang="en-GB" sz="1800" dirty="0">
                <a:latin typeface="+mj-lt"/>
              </a:rPr>
              <a:t>Financial institutions face resource, expertise, and testing challenges under DORA</a:t>
            </a:r>
            <a:endParaRPr lang="en-US" sz="1800" dirty="0">
              <a:latin typeface="+mj-lt"/>
            </a:endParaRPr>
          </a:p>
        </p:txBody>
      </p:sp>
      <p:sp>
        <p:nvSpPr>
          <p:cNvPr id="42" name="Google Shape;223;p19">
            <a:extLst>
              <a:ext uri="{FF2B5EF4-FFF2-40B4-BE49-F238E27FC236}">
                <a16:creationId xmlns:a16="http://schemas.microsoft.com/office/drawing/2014/main" id="{65A13DEB-200C-11CD-AB12-2BBB69B72F8E}"/>
              </a:ext>
            </a:extLst>
          </p:cNvPr>
          <p:cNvSpPr txBox="1"/>
          <p:nvPr/>
        </p:nvSpPr>
        <p:spPr>
          <a:xfrm>
            <a:off x="235118" y="1008772"/>
            <a:ext cx="11594485" cy="834683"/>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Smaller banks and growing fintech companies face unique challenges in meeting DORA’s stringent requirements</a:t>
            </a:r>
            <a:r>
              <a:rPr lang="en-GB" sz="120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 Limited resources, lack of specialized expertise, and minimal experience with established standards like ISO 27001 can make compliance particularly demanding.</a:t>
            </a:r>
          </a:p>
        </p:txBody>
      </p:sp>
      <p:sp>
        <p:nvSpPr>
          <p:cNvPr id="2" name="Slide Number Placeholder 3">
            <a:extLst>
              <a:ext uri="{FF2B5EF4-FFF2-40B4-BE49-F238E27FC236}">
                <a16:creationId xmlns:a16="http://schemas.microsoft.com/office/drawing/2014/main" id="{535C71AD-2FF9-A6A3-2314-AA8B3CAEE5BD}"/>
              </a:ext>
            </a:extLst>
          </p:cNvPr>
          <p:cNvSpPr>
            <a:spLocks noGrp="1"/>
          </p:cNvSpPr>
          <p:nvPr>
            <p:ph type="sldNum" sz="quarter" idx="12"/>
          </p:nvPr>
        </p:nvSpPr>
        <p:spPr>
          <a:xfrm>
            <a:off x="9448800" y="6356349"/>
            <a:ext cx="2412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sp>
        <p:nvSpPr>
          <p:cNvPr id="39" name="Google Shape;1123;p37">
            <a:extLst>
              <a:ext uri="{FF2B5EF4-FFF2-40B4-BE49-F238E27FC236}">
                <a16:creationId xmlns:a16="http://schemas.microsoft.com/office/drawing/2014/main" id="{D7095F98-76B7-774F-270A-0238444A650A}"/>
              </a:ext>
            </a:extLst>
          </p:cNvPr>
          <p:cNvSpPr txBox="1"/>
          <p:nvPr/>
        </p:nvSpPr>
        <p:spPr>
          <a:xfrm>
            <a:off x="7152667" y="4848962"/>
            <a:ext cx="4531923" cy="445963"/>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6D6E71"/>
                </a:solidFill>
                <a:effectLst/>
                <a:uLnTx/>
                <a:uFillTx/>
                <a:ea typeface="Open Sans" pitchFamily="2" charset="0"/>
                <a:cs typeface="Open Sans" pitchFamily="2" charset="0"/>
                <a:sym typeface="Fira Sans Extra Condensed Medium"/>
              </a:rPr>
              <a:t>Overlapping Regulatory O</a:t>
            </a:r>
            <a:r>
              <a:rPr lang="en-GB" sz="1400" b="1" kern="0" err="1">
                <a:solidFill>
                  <a:srgbClr val="6D6E71"/>
                </a:solidFill>
                <a:ea typeface="Open Sans" pitchFamily="2" charset="0"/>
                <a:cs typeface="Open Sans" pitchFamily="2" charset="0"/>
                <a:sym typeface="Fira Sans Extra Condensed Medium"/>
              </a:rPr>
              <a:t>bligations</a:t>
            </a:r>
            <a:endParaRPr kumimoji="0" lang="en-GB" sz="1400" b="1" i="0" u="none" strike="noStrike" kern="0" cap="none" spc="0" normalizeH="0" baseline="0" noProof="0">
              <a:ln>
                <a:noFill/>
              </a:ln>
              <a:solidFill>
                <a:srgbClr val="6D6E71"/>
              </a:solidFill>
              <a:effectLst/>
              <a:uLnTx/>
              <a:uFillTx/>
              <a:ea typeface="Open Sans" pitchFamily="2" charset="0"/>
              <a:cs typeface="Open Sans" pitchFamily="2" charset="0"/>
              <a:sym typeface="Fira Sans Extra Condensed Medium"/>
            </a:endParaRPr>
          </a:p>
        </p:txBody>
      </p:sp>
      <p:sp>
        <p:nvSpPr>
          <p:cNvPr id="40" name="Google Shape;1124;p37">
            <a:extLst>
              <a:ext uri="{FF2B5EF4-FFF2-40B4-BE49-F238E27FC236}">
                <a16:creationId xmlns:a16="http://schemas.microsoft.com/office/drawing/2014/main" id="{606AE5CE-31A0-4E85-BF15-D05307312E61}"/>
              </a:ext>
            </a:extLst>
          </p:cNvPr>
          <p:cNvSpPr txBox="1"/>
          <p:nvPr/>
        </p:nvSpPr>
        <p:spPr>
          <a:xfrm>
            <a:off x="7152667" y="5209022"/>
            <a:ext cx="4531923" cy="555274"/>
          </a:xfrm>
          <a:prstGeom prst="rect">
            <a:avLst/>
          </a:prstGeom>
          <a:noFill/>
          <a:ln>
            <a:noFill/>
          </a:ln>
        </p:spPr>
        <p:txBody>
          <a:bodyPr spcFirstLastPara="1" wrap="square" lIns="121900" tIns="121900" rIns="121900" bIns="1219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6D6E71"/>
                </a:solidFill>
                <a:effectLst/>
                <a:uLnTx/>
                <a:uFillTx/>
                <a:ea typeface="Open Sans" pitchFamily="2" charset="0"/>
                <a:cs typeface="Open Sans" pitchFamily="2" charset="0"/>
                <a:sym typeface="Roboto"/>
              </a:rPr>
              <a:t>Smaller institutions already comply with other EU directives  which overlap with DORA in areas like incident reporting and cybersecurity. This creates confusion, duplicates efforts, and strains resources, making it harder to ensure full compliance</a:t>
            </a:r>
          </a:p>
        </p:txBody>
      </p:sp>
      <p:sp>
        <p:nvSpPr>
          <p:cNvPr id="41" name="Google Shape;1125;p37">
            <a:extLst>
              <a:ext uri="{FF2B5EF4-FFF2-40B4-BE49-F238E27FC236}">
                <a16:creationId xmlns:a16="http://schemas.microsoft.com/office/drawing/2014/main" id="{FC19B449-3434-2E86-D497-387D065BAAA9}"/>
              </a:ext>
            </a:extLst>
          </p:cNvPr>
          <p:cNvSpPr txBox="1"/>
          <p:nvPr/>
        </p:nvSpPr>
        <p:spPr>
          <a:xfrm>
            <a:off x="7152666" y="3334293"/>
            <a:ext cx="4531924" cy="445963"/>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a:ln>
                  <a:noFill/>
                </a:ln>
                <a:solidFill>
                  <a:schemeClr val="accent2"/>
                </a:solidFill>
                <a:effectLst/>
                <a:uLnTx/>
                <a:uFillTx/>
                <a:ea typeface="Open Sans" pitchFamily="2" charset="0"/>
                <a:cs typeface="Open Sans" pitchFamily="2" charset="0"/>
                <a:sym typeface="Fira Sans Extra Condensed Medium"/>
              </a:rPr>
              <a:t>Complexity of Advanced Testing Requirements</a:t>
            </a:r>
            <a:endParaRPr kumimoji="0" sz="1400" b="1" i="0" u="none" strike="noStrike" kern="0" cap="none" spc="0" normalizeH="0" baseline="0" noProof="0">
              <a:ln>
                <a:noFill/>
              </a:ln>
              <a:solidFill>
                <a:schemeClr val="accent2"/>
              </a:solidFill>
              <a:effectLst/>
              <a:uLnTx/>
              <a:uFillTx/>
              <a:ea typeface="Open Sans" pitchFamily="2" charset="0"/>
              <a:cs typeface="Open Sans" pitchFamily="2" charset="0"/>
              <a:sym typeface="Fira Sans Extra Condensed Medium"/>
            </a:endParaRPr>
          </a:p>
        </p:txBody>
      </p:sp>
      <p:sp>
        <p:nvSpPr>
          <p:cNvPr id="43" name="Google Shape;1126;p37">
            <a:extLst>
              <a:ext uri="{FF2B5EF4-FFF2-40B4-BE49-F238E27FC236}">
                <a16:creationId xmlns:a16="http://schemas.microsoft.com/office/drawing/2014/main" id="{7F4B0643-60CC-95D2-3017-9A7AFF25E783}"/>
              </a:ext>
            </a:extLst>
          </p:cNvPr>
          <p:cNvSpPr txBox="1"/>
          <p:nvPr/>
        </p:nvSpPr>
        <p:spPr>
          <a:xfrm>
            <a:off x="7152668" y="3694352"/>
            <a:ext cx="4531923" cy="555274"/>
          </a:xfrm>
          <a:prstGeom prst="rect">
            <a:avLst/>
          </a:prstGeom>
          <a:noFill/>
          <a:ln>
            <a:noFill/>
          </a:ln>
        </p:spPr>
        <p:txBody>
          <a:bodyPr spcFirstLastPara="1" wrap="square" lIns="121900" tIns="121900" rIns="121900" bIns="1219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6D6E71"/>
                </a:solidFill>
                <a:effectLst/>
                <a:uLnTx/>
                <a:uFillTx/>
                <a:ea typeface="Open Sans" pitchFamily="2" charset="0"/>
                <a:cs typeface="Open Sans" pitchFamily="2" charset="0"/>
                <a:sym typeface="Roboto"/>
              </a:rPr>
              <a:t>TLPT and other advanced resilience assessments are new to many entities subject to DORA. Institutions without prior experience in advanced testing (e.g., ISO 27001 certification) face a steep learning curve in establishing compliant testing frameworks</a:t>
            </a:r>
          </a:p>
        </p:txBody>
      </p:sp>
      <p:sp>
        <p:nvSpPr>
          <p:cNvPr id="44" name="Google Shape;1127;p37">
            <a:extLst>
              <a:ext uri="{FF2B5EF4-FFF2-40B4-BE49-F238E27FC236}">
                <a16:creationId xmlns:a16="http://schemas.microsoft.com/office/drawing/2014/main" id="{9EB81E5A-FA9B-CA26-5B49-96242D2078E9}"/>
              </a:ext>
            </a:extLst>
          </p:cNvPr>
          <p:cNvSpPr txBox="1"/>
          <p:nvPr/>
        </p:nvSpPr>
        <p:spPr>
          <a:xfrm>
            <a:off x="7152665" y="2134117"/>
            <a:ext cx="4531926" cy="874487"/>
          </a:xfrm>
          <a:prstGeom prst="rect">
            <a:avLst/>
          </a:prstGeom>
          <a:noFill/>
          <a:ln>
            <a:noFill/>
          </a:ln>
        </p:spPr>
        <p:txBody>
          <a:bodyPr spcFirstLastPara="1" wrap="square" lIns="121900" tIns="121900" rIns="121900" bIns="1219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6D6E71"/>
                </a:solidFill>
                <a:effectLst/>
                <a:uLnTx/>
                <a:uFillTx/>
                <a:ea typeface="Open Sans" pitchFamily="2" charset="0"/>
                <a:cs typeface="Open Sans" pitchFamily="2" charset="0"/>
                <a:sym typeface="Roboto"/>
              </a:rPr>
              <a:t>Smaller institutions often lack dedicated ICT risk and compliance teams and expertise in area like penetration testing. Without these specialized resources, achieving compliance becomes both time-consuming and expensive. </a:t>
            </a:r>
            <a:r>
              <a:rPr lang="en-GB" sz="900" kern="0">
                <a:solidFill>
                  <a:srgbClr val="6D6E71"/>
                </a:solidFill>
                <a:ea typeface="Open Sans" pitchFamily="2" charset="0"/>
                <a:cs typeface="Open Sans" pitchFamily="2" charset="0"/>
                <a:sym typeface="Roboto"/>
              </a:rPr>
              <a:t>Also, coordinating </a:t>
            </a:r>
            <a:r>
              <a:rPr kumimoji="0" lang="en-GB" sz="900" b="0" i="0" u="none" strike="noStrike" kern="0" cap="none" spc="0" normalizeH="0" baseline="0" noProof="0">
                <a:ln>
                  <a:noFill/>
                </a:ln>
                <a:solidFill>
                  <a:srgbClr val="6D6E71"/>
                </a:solidFill>
                <a:effectLst/>
                <a:uLnTx/>
                <a:uFillTx/>
                <a:ea typeface="Open Sans" pitchFamily="2" charset="0"/>
                <a:cs typeface="Open Sans" pitchFamily="2" charset="0"/>
                <a:sym typeface="Roboto"/>
              </a:rPr>
              <a:t>between multiple teams (e.g., IT, security) is challenging, making harmonization between frameworks harder to accomplish</a:t>
            </a:r>
          </a:p>
        </p:txBody>
      </p:sp>
      <p:sp>
        <p:nvSpPr>
          <p:cNvPr id="45" name="Google Shape;1128;p37">
            <a:extLst>
              <a:ext uri="{FF2B5EF4-FFF2-40B4-BE49-F238E27FC236}">
                <a16:creationId xmlns:a16="http://schemas.microsoft.com/office/drawing/2014/main" id="{024956E2-7B10-557E-29E6-E939A054490C}"/>
              </a:ext>
            </a:extLst>
          </p:cNvPr>
          <p:cNvSpPr txBox="1"/>
          <p:nvPr/>
        </p:nvSpPr>
        <p:spPr>
          <a:xfrm>
            <a:off x="381137" y="2562640"/>
            <a:ext cx="4536953" cy="445963"/>
          </a:xfrm>
          <a:prstGeom prst="rect">
            <a:avLst/>
          </a:prstGeom>
          <a:noFill/>
          <a:ln>
            <a:noFill/>
          </a:ln>
        </p:spPr>
        <p:txBody>
          <a:bodyPr spcFirstLastPara="1" wrap="square" lIns="121900" tIns="121900" rIns="121900" bIns="121900" anchor="ctr"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a:ln>
                  <a:noFill/>
                </a:ln>
                <a:solidFill>
                  <a:schemeClr val="bg2"/>
                </a:solidFill>
                <a:effectLst/>
                <a:uLnTx/>
                <a:uFillTx/>
                <a:ea typeface="Open Sans" pitchFamily="2" charset="0"/>
                <a:cs typeface="Open Sans" pitchFamily="2" charset="0"/>
                <a:sym typeface="Fira Sans Extra Condensed Medium"/>
              </a:rPr>
              <a:t>Financial </a:t>
            </a:r>
            <a:r>
              <a:rPr lang="en" sz="1400" b="1" kern="0">
                <a:solidFill>
                  <a:schemeClr val="bg2"/>
                </a:solidFill>
                <a:ea typeface="Open Sans" pitchFamily="2" charset="0"/>
                <a:cs typeface="Open Sans" pitchFamily="2" charset="0"/>
                <a:sym typeface="Fira Sans Extra Condensed Medium"/>
              </a:rPr>
              <a:t>B</a:t>
            </a:r>
            <a:r>
              <a:rPr kumimoji="0" lang="en" sz="1400" b="1" i="0" u="none" strike="noStrike" kern="0" cap="none" spc="0" normalizeH="0" baseline="0" noProof="0">
                <a:ln>
                  <a:noFill/>
                </a:ln>
                <a:solidFill>
                  <a:schemeClr val="bg2"/>
                </a:solidFill>
                <a:effectLst/>
                <a:uLnTx/>
                <a:uFillTx/>
                <a:ea typeface="Open Sans" pitchFamily="2" charset="0"/>
                <a:cs typeface="Open Sans" pitchFamily="2" charset="0"/>
                <a:sym typeface="Fira Sans Extra Condensed Medium"/>
              </a:rPr>
              <a:t>urden of Compliance</a:t>
            </a:r>
            <a:endParaRPr kumimoji="0" sz="1400" b="1" i="0" u="none" strike="noStrike" kern="0" cap="none" spc="0" normalizeH="0" baseline="0" noProof="0">
              <a:ln>
                <a:noFill/>
              </a:ln>
              <a:solidFill>
                <a:schemeClr val="bg2"/>
              </a:solidFill>
              <a:effectLst/>
              <a:uLnTx/>
              <a:uFillTx/>
              <a:ea typeface="Open Sans" pitchFamily="2" charset="0"/>
              <a:cs typeface="Open Sans" pitchFamily="2" charset="0"/>
              <a:sym typeface="Fira Sans Extra Condensed Medium"/>
            </a:endParaRPr>
          </a:p>
        </p:txBody>
      </p:sp>
      <p:sp>
        <p:nvSpPr>
          <p:cNvPr id="46" name="Google Shape;1129;p37">
            <a:extLst>
              <a:ext uri="{FF2B5EF4-FFF2-40B4-BE49-F238E27FC236}">
                <a16:creationId xmlns:a16="http://schemas.microsoft.com/office/drawing/2014/main" id="{2071EE0D-A832-38AB-32F3-A194210D3019}"/>
              </a:ext>
            </a:extLst>
          </p:cNvPr>
          <p:cNvSpPr txBox="1"/>
          <p:nvPr/>
        </p:nvSpPr>
        <p:spPr>
          <a:xfrm>
            <a:off x="381134" y="2922701"/>
            <a:ext cx="4536954" cy="555274"/>
          </a:xfrm>
          <a:prstGeom prst="rect">
            <a:avLst/>
          </a:prstGeom>
          <a:noFill/>
          <a:ln>
            <a:noFill/>
          </a:ln>
        </p:spPr>
        <p:txBody>
          <a:bodyPr spcFirstLastPara="1" wrap="square" lIns="121900" tIns="121900" rIns="121900" bIns="121900"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6D6E71"/>
                </a:solidFill>
                <a:effectLst/>
                <a:uLnTx/>
                <a:uFillTx/>
                <a:ea typeface="Open Sans" pitchFamily="2" charset="0"/>
                <a:cs typeface="Open Sans" pitchFamily="2" charset="0"/>
                <a:sym typeface="Roboto"/>
              </a:rPr>
              <a:t>Meeting DORA's requirements requires significant investment in technology, tools, and skilled personnel. Smaller institutions may struggle with these costs, especially when outsourcing critical ICT functions</a:t>
            </a:r>
          </a:p>
        </p:txBody>
      </p:sp>
      <p:sp>
        <p:nvSpPr>
          <p:cNvPr id="47" name="Google Shape;1130;p37">
            <a:extLst>
              <a:ext uri="{FF2B5EF4-FFF2-40B4-BE49-F238E27FC236}">
                <a16:creationId xmlns:a16="http://schemas.microsoft.com/office/drawing/2014/main" id="{9B88219F-AA5C-7CAB-C81B-A12AC97F4261}"/>
              </a:ext>
            </a:extLst>
          </p:cNvPr>
          <p:cNvSpPr txBox="1"/>
          <p:nvPr/>
        </p:nvSpPr>
        <p:spPr>
          <a:xfrm>
            <a:off x="381134" y="4120243"/>
            <a:ext cx="4536955" cy="445963"/>
          </a:xfrm>
          <a:prstGeom prst="rect">
            <a:avLst/>
          </a:prstGeom>
          <a:noFill/>
          <a:ln>
            <a:noFill/>
          </a:ln>
        </p:spPr>
        <p:txBody>
          <a:bodyPr spcFirstLastPara="1" wrap="square" lIns="121900" tIns="121900" rIns="121900" bIns="121900" anchor="ctr"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accent1"/>
                </a:solidFill>
                <a:effectLst/>
                <a:uLnTx/>
                <a:uFillTx/>
                <a:ea typeface="Open Sans" pitchFamily="2" charset="0"/>
                <a:cs typeface="Open Sans" pitchFamily="2" charset="0"/>
                <a:sym typeface="Fira Sans Extra Condensed Medium"/>
              </a:rPr>
              <a:t>Managing</a:t>
            </a:r>
            <a:r>
              <a:rPr lang="en-GB" sz="1400" b="1" kern="0">
                <a:solidFill>
                  <a:schemeClr val="accent1"/>
                </a:solidFill>
                <a:ea typeface="Open Sans" pitchFamily="2" charset="0"/>
                <a:cs typeface="Open Sans" pitchFamily="2" charset="0"/>
                <a:sym typeface="Fira Sans Extra Condensed Medium"/>
              </a:rPr>
              <a:t> ICT T</a:t>
            </a:r>
            <a:r>
              <a:rPr kumimoji="0" lang="en-GB" sz="1400" b="1" i="0" u="none" strike="noStrike" kern="0" cap="none" spc="0" normalizeH="0" baseline="0" noProof="0" err="1">
                <a:ln>
                  <a:noFill/>
                </a:ln>
                <a:solidFill>
                  <a:schemeClr val="accent1"/>
                </a:solidFill>
                <a:effectLst/>
                <a:uLnTx/>
                <a:uFillTx/>
                <a:ea typeface="Open Sans" pitchFamily="2" charset="0"/>
                <a:cs typeface="Open Sans" pitchFamily="2" charset="0"/>
                <a:sym typeface="Fira Sans Extra Condensed Medium"/>
              </a:rPr>
              <a:t>hird</a:t>
            </a:r>
            <a:r>
              <a:rPr kumimoji="0" lang="en-GB" sz="1400" b="1" i="0" u="none" strike="noStrike" kern="0" cap="none" spc="0" normalizeH="0" baseline="0" noProof="0">
                <a:ln>
                  <a:noFill/>
                </a:ln>
                <a:solidFill>
                  <a:schemeClr val="accent1"/>
                </a:solidFill>
                <a:effectLst/>
                <a:uLnTx/>
                <a:uFillTx/>
                <a:ea typeface="Open Sans" pitchFamily="2" charset="0"/>
                <a:cs typeface="Open Sans" pitchFamily="2" charset="0"/>
                <a:sym typeface="Fira Sans Extra Condensed Medium"/>
              </a:rPr>
              <a:t>-Party </a:t>
            </a:r>
            <a:r>
              <a:rPr lang="en-GB" sz="1400" b="1" kern="0">
                <a:solidFill>
                  <a:schemeClr val="accent1"/>
                </a:solidFill>
                <a:ea typeface="Open Sans" pitchFamily="2" charset="0"/>
                <a:cs typeface="Open Sans" pitchFamily="2" charset="0"/>
                <a:sym typeface="Fira Sans Extra Condensed Medium"/>
              </a:rPr>
              <a:t>R</a:t>
            </a:r>
            <a:r>
              <a:rPr kumimoji="0" lang="en-GB" sz="1400" b="1" i="0" u="none" strike="noStrike" kern="0" cap="none" spc="0" normalizeH="0" baseline="0" noProof="0" err="1">
                <a:ln>
                  <a:noFill/>
                </a:ln>
                <a:solidFill>
                  <a:schemeClr val="accent1"/>
                </a:solidFill>
                <a:effectLst/>
                <a:uLnTx/>
                <a:uFillTx/>
                <a:ea typeface="Open Sans" pitchFamily="2" charset="0"/>
                <a:cs typeface="Open Sans" pitchFamily="2" charset="0"/>
                <a:sym typeface="Fira Sans Extra Condensed Medium"/>
              </a:rPr>
              <a:t>isks</a:t>
            </a:r>
            <a:endParaRPr kumimoji="0" lang="en-GB" sz="1400" b="1" i="0" u="none" strike="noStrike" kern="0" cap="none" spc="0" normalizeH="0" baseline="0" noProof="0">
              <a:ln>
                <a:noFill/>
              </a:ln>
              <a:solidFill>
                <a:schemeClr val="accent1"/>
              </a:solidFill>
              <a:effectLst/>
              <a:uLnTx/>
              <a:uFillTx/>
              <a:ea typeface="Open Sans" pitchFamily="2" charset="0"/>
              <a:cs typeface="Open Sans" pitchFamily="2" charset="0"/>
              <a:sym typeface="Fira Sans Extra Condensed Medium"/>
            </a:endParaRPr>
          </a:p>
        </p:txBody>
      </p:sp>
      <p:sp>
        <p:nvSpPr>
          <p:cNvPr id="48" name="Google Shape;1131;p37">
            <a:extLst>
              <a:ext uri="{FF2B5EF4-FFF2-40B4-BE49-F238E27FC236}">
                <a16:creationId xmlns:a16="http://schemas.microsoft.com/office/drawing/2014/main" id="{552859A7-93F7-5E40-3047-27AA75D7A331}"/>
              </a:ext>
            </a:extLst>
          </p:cNvPr>
          <p:cNvSpPr txBox="1"/>
          <p:nvPr/>
        </p:nvSpPr>
        <p:spPr>
          <a:xfrm>
            <a:off x="380128" y="4480303"/>
            <a:ext cx="4537960" cy="555274"/>
          </a:xfrm>
          <a:prstGeom prst="rect">
            <a:avLst/>
          </a:prstGeom>
          <a:noFill/>
          <a:ln>
            <a:noFill/>
          </a:ln>
        </p:spPr>
        <p:txBody>
          <a:bodyPr spcFirstLastPara="1" wrap="square" lIns="121900" tIns="121900" rIns="121900" bIns="121900"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6D6E71"/>
                </a:solidFill>
                <a:effectLst/>
                <a:uLnTx/>
                <a:uFillTx/>
                <a:ea typeface="Open Sans" pitchFamily="2" charset="0"/>
                <a:cs typeface="Open Sans" pitchFamily="2" charset="0"/>
                <a:sym typeface="Roboto"/>
              </a:rPr>
              <a:t>Many smaller banks and </a:t>
            </a:r>
            <a:r>
              <a:rPr kumimoji="0" lang="en-GB" sz="900" b="0" i="0" u="none" strike="noStrike" kern="0" cap="none" spc="0" normalizeH="0" baseline="0" noProof="0" dirty="0" err="1">
                <a:ln>
                  <a:noFill/>
                </a:ln>
                <a:solidFill>
                  <a:srgbClr val="6D6E71"/>
                </a:solidFill>
                <a:effectLst/>
                <a:uLnTx/>
                <a:uFillTx/>
                <a:ea typeface="Open Sans" pitchFamily="2" charset="0"/>
                <a:cs typeface="Open Sans" pitchFamily="2" charset="0"/>
                <a:sym typeface="Roboto"/>
              </a:rPr>
              <a:t>fintechs</a:t>
            </a:r>
            <a:r>
              <a:rPr kumimoji="0" lang="en-GB" sz="900" b="0" i="0" u="none" strike="noStrike" kern="0" cap="none" spc="0" normalizeH="0" baseline="0" noProof="0" dirty="0">
                <a:ln>
                  <a:noFill/>
                </a:ln>
                <a:solidFill>
                  <a:srgbClr val="6D6E71"/>
                </a:solidFill>
                <a:effectLst/>
                <a:uLnTx/>
                <a:uFillTx/>
                <a:ea typeface="Open Sans" pitchFamily="2" charset="0"/>
                <a:cs typeface="Open Sans" pitchFamily="2" charset="0"/>
                <a:sym typeface="Roboto"/>
              </a:rPr>
              <a:t> rely heavily on external ICT service providers but lack mature systems to manage these relationships effectively, exposing them to compliance failures under DORA. Strengthening these systems to be responsive adds operational complexity and demands additional resources </a:t>
            </a:r>
          </a:p>
        </p:txBody>
      </p:sp>
      <p:sp>
        <p:nvSpPr>
          <p:cNvPr id="49" name="Google Shape;1132;p37">
            <a:extLst>
              <a:ext uri="{FF2B5EF4-FFF2-40B4-BE49-F238E27FC236}">
                <a16:creationId xmlns:a16="http://schemas.microsoft.com/office/drawing/2014/main" id="{1F6FE900-A8B2-3B94-B383-67A1F7CC8EF0}"/>
              </a:ext>
            </a:extLst>
          </p:cNvPr>
          <p:cNvSpPr txBox="1"/>
          <p:nvPr/>
        </p:nvSpPr>
        <p:spPr>
          <a:xfrm>
            <a:off x="7152665" y="1774056"/>
            <a:ext cx="4531926" cy="445963"/>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a:ln>
                  <a:noFill/>
                </a:ln>
                <a:effectLst/>
                <a:uLnTx/>
                <a:uFillTx/>
                <a:ea typeface="Open Sans" pitchFamily="2" charset="0"/>
                <a:cs typeface="Open Sans" pitchFamily="2" charset="0"/>
                <a:sym typeface="Fira Sans Extra Condensed Medium"/>
              </a:rPr>
              <a:t>Limited Resources and Expertise</a:t>
            </a:r>
            <a:endParaRPr kumimoji="0" sz="1400" b="1" i="0" u="none" strike="noStrike" kern="0" cap="none" spc="0" normalizeH="0" baseline="0" noProof="0">
              <a:ln>
                <a:noFill/>
              </a:ln>
              <a:effectLst/>
              <a:uLnTx/>
              <a:uFillTx/>
              <a:ea typeface="Open Sans" pitchFamily="2" charset="0"/>
              <a:cs typeface="Open Sans" pitchFamily="2" charset="0"/>
              <a:sym typeface="Fira Sans Extra Condensed Medium"/>
            </a:endParaRPr>
          </a:p>
        </p:txBody>
      </p:sp>
      <p:grpSp>
        <p:nvGrpSpPr>
          <p:cNvPr id="51" name="Google Shape;1137;p37">
            <a:extLst>
              <a:ext uri="{FF2B5EF4-FFF2-40B4-BE49-F238E27FC236}">
                <a16:creationId xmlns:a16="http://schemas.microsoft.com/office/drawing/2014/main" id="{23A3D4A3-81E4-7F4A-4838-0E1417E44908}"/>
              </a:ext>
            </a:extLst>
          </p:cNvPr>
          <p:cNvGrpSpPr/>
          <p:nvPr/>
        </p:nvGrpSpPr>
        <p:grpSpPr>
          <a:xfrm>
            <a:off x="5085167" y="2623946"/>
            <a:ext cx="1636625" cy="792727"/>
            <a:chOff x="3654600" y="1446656"/>
            <a:chExt cx="1448869" cy="763640"/>
          </a:xfrm>
        </p:grpSpPr>
        <p:sp>
          <p:nvSpPr>
            <p:cNvPr id="64" name="Google Shape;1138;p37">
              <a:extLst>
                <a:ext uri="{FF2B5EF4-FFF2-40B4-BE49-F238E27FC236}">
                  <a16:creationId xmlns:a16="http://schemas.microsoft.com/office/drawing/2014/main" id="{D162A970-B8D5-A946-B812-1545C7953CE1}"/>
                </a:ext>
              </a:extLst>
            </p:cNvPr>
            <p:cNvSpPr/>
            <p:nvPr/>
          </p:nvSpPr>
          <p:spPr>
            <a:xfrm>
              <a:off x="4039588" y="1446656"/>
              <a:ext cx="1063881" cy="763640"/>
            </a:xfrm>
            <a:custGeom>
              <a:avLst/>
              <a:gdLst/>
              <a:ahLst/>
              <a:cxnLst/>
              <a:rect l="l" t="t" r="r" b="b"/>
              <a:pathLst>
                <a:path w="27171" h="19503" extrusionOk="0">
                  <a:moveTo>
                    <a:pt x="3930" y="0"/>
                  </a:moveTo>
                  <a:lnTo>
                    <a:pt x="3930" y="5870"/>
                  </a:lnTo>
                  <a:cubicBezTo>
                    <a:pt x="3930" y="5870"/>
                    <a:pt x="3894" y="6846"/>
                    <a:pt x="3513" y="6846"/>
                  </a:cubicBezTo>
                  <a:cubicBezTo>
                    <a:pt x="3331" y="6846"/>
                    <a:pt x="2440" y="6081"/>
                    <a:pt x="1601" y="6081"/>
                  </a:cubicBezTo>
                  <a:cubicBezTo>
                    <a:pt x="1291" y="6081"/>
                    <a:pt x="988" y="6186"/>
                    <a:pt x="731" y="6473"/>
                  </a:cubicBezTo>
                  <a:lnTo>
                    <a:pt x="731" y="6473"/>
                  </a:lnTo>
                  <a:cubicBezTo>
                    <a:pt x="739" y="6463"/>
                    <a:pt x="739" y="6454"/>
                    <a:pt x="739" y="6454"/>
                  </a:cubicBezTo>
                  <a:lnTo>
                    <a:pt x="739" y="6454"/>
                  </a:lnTo>
                  <a:cubicBezTo>
                    <a:pt x="739" y="6454"/>
                    <a:pt x="393" y="6835"/>
                    <a:pt x="251" y="7418"/>
                  </a:cubicBezTo>
                  <a:cubicBezTo>
                    <a:pt x="251" y="7454"/>
                    <a:pt x="239" y="7489"/>
                    <a:pt x="227" y="7525"/>
                  </a:cubicBezTo>
                  <a:cubicBezTo>
                    <a:pt x="84" y="8061"/>
                    <a:pt x="1" y="8787"/>
                    <a:pt x="1" y="9763"/>
                  </a:cubicBezTo>
                  <a:cubicBezTo>
                    <a:pt x="1" y="12698"/>
                    <a:pt x="770" y="13434"/>
                    <a:pt x="1586" y="13434"/>
                  </a:cubicBezTo>
                  <a:cubicBezTo>
                    <a:pt x="1700" y="13434"/>
                    <a:pt x="1815" y="13420"/>
                    <a:pt x="1929" y="13395"/>
                  </a:cubicBezTo>
                  <a:cubicBezTo>
                    <a:pt x="2013" y="13383"/>
                    <a:pt x="2096" y="13347"/>
                    <a:pt x="2191" y="13312"/>
                  </a:cubicBezTo>
                  <a:cubicBezTo>
                    <a:pt x="2489" y="13216"/>
                    <a:pt x="2751" y="13061"/>
                    <a:pt x="2977" y="12942"/>
                  </a:cubicBezTo>
                  <a:cubicBezTo>
                    <a:pt x="3239" y="12788"/>
                    <a:pt x="3453" y="12669"/>
                    <a:pt x="3489" y="12669"/>
                  </a:cubicBezTo>
                  <a:cubicBezTo>
                    <a:pt x="3513" y="12669"/>
                    <a:pt x="3537" y="12669"/>
                    <a:pt x="3561" y="12680"/>
                  </a:cubicBezTo>
                  <a:lnTo>
                    <a:pt x="3596" y="12680"/>
                  </a:lnTo>
                  <a:cubicBezTo>
                    <a:pt x="3906" y="12800"/>
                    <a:pt x="3930" y="13645"/>
                    <a:pt x="3930" y="13645"/>
                  </a:cubicBezTo>
                  <a:lnTo>
                    <a:pt x="3930" y="19503"/>
                  </a:lnTo>
                  <a:lnTo>
                    <a:pt x="9704" y="19503"/>
                  </a:lnTo>
                  <a:cubicBezTo>
                    <a:pt x="9704" y="19503"/>
                    <a:pt x="9728" y="19479"/>
                    <a:pt x="9752" y="19479"/>
                  </a:cubicBezTo>
                  <a:cubicBezTo>
                    <a:pt x="9966" y="19479"/>
                    <a:pt x="10133" y="19443"/>
                    <a:pt x="10264" y="19407"/>
                  </a:cubicBezTo>
                  <a:cubicBezTo>
                    <a:pt x="10478" y="19360"/>
                    <a:pt x="10680" y="19265"/>
                    <a:pt x="10680" y="19086"/>
                  </a:cubicBezTo>
                  <a:cubicBezTo>
                    <a:pt x="10680" y="18693"/>
                    <a:pt x="7680" y="15586"/>
                    <a:pt x="13598" y="15586"/>
                  </a:cubicBezTo>
                  <a:cubicBezTo>
                    <a:pt x="19503" y="15586"/>
                    <a:pt x="16503" y="18717"/>
                    <a:pt x="16503" y="19098"/>
                  </a:cubicBezTo>
                  <a:cubicBezTo>
                    <a:pt x="16503" y="19467"/>
                    <a:pt x="17479" y="19503"/>
                    <a:pt x="17479" y="19503"/>
                  </a:cubicBezTo>
                  <a:lnTo>
                    <a:pt x="23277" y="19503"/>
                  </a:lnTo>
                  <a:lnTo>
                    <a:pt x="23277" y="13645"/>
                  </a:lnTo>
                  <a:cubicBezTo>
                    <a:pt x="23277" y="13609"/>
                    <a:pt x="23313" y="12669"/>
                    <a:pt x="23682" y="12669"/>
                  </a:cubicBezTo>
                  <a:cubicBezTo>
                    <a:pt x="23682" y="12669"/>
                    <a:pt x="23706" y="12680"/>
                    <a:pt x="23706" y="12680"/>
                  </a:cubicBezTo>
                  <a:cubicBezTo>
                    <a:pt x="23941" y="12733"/>
                    <a:pt x="24787" y="13432"/>
                    <a:pt x="25585" y="13432"/>
                  </a:cubicBezTo>
                  <a:cubicBezTo>
                    <a:pt x="26404" y="13432"/>
                    <a:pt x="27171" y="12695"/>
                    <a:pt x="27171" y="9763"/>
                  </a:cubicBezTo>
                  <a:cubicBezTo>
                    <a:pt x="27171" y="6825"/>
                    <a:pt x="26405" y="6086"/>
                    <a:pt x="25587" y="6086"/>
                  </a:cubicBezTo>
                  <a:cubicBezTo>
                    <a:pt x="24757" y="6086"/>
                    <a:pt x="23874" y="6846"/>
                    <a:pt x="23682" y="6846"/>
                  </a:cubicBezTo>
                  <a:cubicBezTo>
                    <a:pt x="23301" y="6846"/>
                    <a:pt x="23277" y="5942"/>
                    <a:pt x="23277" y="5882"/>
                  </a:cubicBezTo>
                  <a:lnTo>
                    <a:pt x="23277" y="0"/>
                  </a:lnTo>
                  <a:lnTo>
                    <a:pt x="17479" y="0"/>
                  </a:lnTo>
                  <a:cubicBezTo>
                    <a:pt x="17479" y="0"/>
                    <a:pt x="16503" y="24"/>
                    <a:pt x="16503" y="417"/>
                  </a:cubicBezTo>
                  <a:cubicBezTo>
                    <a:pt x="16503" y="810"/>
                    <a:pt x="19563" y="3929"/>
                    <a:pt x="13598" y="3929"/>
                  </a:cubicBezTo>
                  <a:cubicBezTo>
                    <a:pt x="7621" y="3929"/>
                    <a:pt x="10680" y="786"/>
                    <a:pt x="10680" y="405"/>
                  </a:cubicBezTo>
                  <a:cubicBezTo>
                    <a:pt x="10680" y="36"/>
                    <a:pt x="9704" y="0"/>
                    <a:pt x="9704" y="0"/>
                  </a:cubicBezTo>
                  <a:close/>
                </a:path>
              </a:pathLst>
            </a:custGeom>
            <a:solidFill>
              <a:srgbClr val="FFA07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cxnSp>
          <p:nvCxnSpPr>
            <p:cNvPr id="65" name="Google Shape;1139;p37">
              <a:extLst>
                <a:ext uri="{FF2B5EF4-FFF2-40B4-BE49-F238E27FC236}">
                  <a16:creationId xmlns:a16="http://schemas.microsoft.com/office/drawing/2014/main" id="{9FC88DA0-72BB-75CA-8F92-A9A4A177A65B}"/>
                </a:ext>
              </a:extLst>
            </p:cNvPr>
            <p:cNvCxnSpPr/>
            <p:nvPr/>
          </p:nvCxnSpPr>
          <p:spPr>
            <a:xfrm>
              <a:off x="3654600" y="1828476"/>
              <a:ext cx="537900" cy="0"/>
            </a:xfrm>
            <a:prstGeom prst="straightConnector1">
              <a:avLst/>
            </a:prstGeom>
            <a:noFill/>
            <a:ln w="9525" cap="flat" cmpd="sng">
              <a:solidFill>
                <a:srgbClr val="FFA07A"/>
              </a:solidFill>
              <a:prstDash val="solid"/>
              <a:round/>
              <a:headEnd type="oval" w="med" len="med"/>
              <a:tailEnd type="none" w="med" len="med"/>
            </a:ln>
          </p:spPr>
        </p:cxnSp>
        <p:sp>
          <p:nvSpPr>
            <p:cNvPr id="66" name="Google Shape;1140;p37">
              <a:extLst>
                <a:ext uri="{FF2B5EF4-FFF2-40B4-BE49-F238E27FC236}">
                  <a16:creationId xmlns:a16="http://schemas.microsoft.com/office/drawing/2014/main" id="{824D7D93-222E-D1BD-16FF-79D87FDC2A4C}"/>
                </a:ext>
              </a:extLst>
            </p:cNvPr>
            <p:cNvSpPr txBox="1"/>
            <p:nvPr/>
          </p:nvSpPr>
          <p:spPr>
            <a:xfrm>
              <a:off x="4192500" y="1670076"/>
              <a:ext cx="759900" cy="3168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grpSp>
      <p:grpSp>
        <p:nvGrpSpPr>
          <p:cNvPr id="52" name="Google Shape;1141;p37">
            <a:extLst>
              <a:ext uri="{FF2B5EF4-FFF2-40B4-BE49-F238E27FC236}">
                <a16:creationId xmlns:a16="http://schemas.microsoft.com/office/drawing/2014/main" id="{DF26DD0D-5A9A-E94B-2D21-4CCC1FCAD371}"/>
              </a:ext>
            </a:extLst>
          </p:cNvPr>
          <p:cNvGrpSpPr/>
          <p:nvPr/>
        </p:nvGrpSpPr>
        <p:grpSpPr>
          <a:xfrm>
            <a:off x="5692761" y="3257424"/>
            <a:ext cx="1280739" cy="1104404"/>
            <a:chOff x="4192489" y="2056890"/>
            <a:chExt cx="1133811" cy="1063881"/>
          </a:xfrm>
        </p:grpSpPr>
        <p:sp>
          <p:nvSpPr>
            <p:cNvPr id="61" name="Google Shape;1142;p37">
              <a:extLst>
                <a:ext uri="{FF2B5EF4-FFF2-40B4-BE49-F238E27FC236}">
                  <a16:creationId xmlns:a16="http://schemas.microsoft.com/office/drawing/2014/main" id="{11EF6EFA-357E-204D-5EAC-6BF08A6BC71D}"/>
                </a:ext>
              </a:extLst>
            </p:cNvPr>
            <p:cNvSpPr/>
            <p:nvPr/>
          </p:nvSpPr>
          <p:spPr>
            <a:xfrm>
              <a:off x="4192489" y="2056890"/>
              <a:ext cx="759920" cy="1063881"/>
            </a:xfrm>
            <a:custGeom>
              <a:avLst/>
              <a:gdLst/>
              <a:ahLst/>
              <a:cxnLst/>
              <a:rect l="l" t="t" r="r" b="b"/>
              <a:pathLst>
                <a:path w="19408" h="27171" extrusionOk="0">
                  <a:moveTo>
                    <a:pt x="9693" y="1"/>
                  </a:moveTo>
                  <a:cubicBezTo>
                    <a:pt x="3775" y="1"/>
                    <a:pt x="6787" y="3108"/>
                    <a:pt x="6787" y="3489"/>
                  </a:cubicBezTo>
                  <a:cubicBezTo>
                    <a:pt x="6787" y="3632"/>
                    <a:pt x="6656" y="3715"/>
                    <a:pt x="6502" y="3775"/>
                  </a:cubicBezTo>
                  <a:cubicBezTo>
                    <a:pt x="6490" y="3775"/>
                    <a:pt x="6490" y="3799"/>
                    <a:pt x="6490" y="3799"/>
                  </a:cubicBezTo>
                  <a:cubicBezTo>
                    <a:pt x="6216" y="3894"/>
                    <a:pt x="5847" y="3918"/>
                    <a:pt x="5811" y="3918"/>
                  </a:cubicBezTo>
                  <a:lnTo>
                    <a:pt x="25" y="3918"/>
                  </a:lnTo>
                  <a:lnTo>
                    <a:pt x="25" y="9561"/>
                  </a:lnTo>
                  <a:lnTo>
                    <a:pt x="25" y="9704"/>
                  </a:lnTo>
                  <a:cubicBezTo>
                    <a:pt x="25" y="9704"/>
                    <a:pt x="1" y="10359"/>
                    <a:pt x="227" y="10597"/>
                  </a:cubicBezTo>
                  <a:cubicBezTo>
                    <a:pt x="263" y="10645"/>
                    <a:pt x="298" y="10669"/>
                    <a:pt x="346" y="10669"/>
                  </a:cubicBezTo>
                  <a:lnTo>
                    <a:pt x="382" y="10669"/>
                  </a:lnTo>
                  <a:cubicBezTo>
                    <a:pt x="406" y="10669"/>
                    <a:pt x="453" y="10657"/>
                    <a:pt x="525" y="10621"/>
                  </a:cubicBezTo>
                  <a:cubicBezTo>
                    <a:pt x="703" y="10538"/>
                    <a:pt x="953" y="10359"/>
                    <a:pt x="1251" y="10192"/>
                  </a:cubicBezTo>
                  <a:cubicBezTo>
                    <a:pt x="1382" y="10133"/>
                    <a:pt x="1525" y="10073"/>
                    <a:pt x="1668" y="10014"/>
                  </a:cubicBezTo>
                  <a:cubicBezTo>
                    <a:pt x="1692" y="10002"/>
                    <a:pt x="1715" y="10002"/>
                    <a:pt x="1739" y="9990"/>
                  </a:cubicBezTo>
                  <a:cubicBezTo>
                    <a:pt x="1751" y="9990"/>
                    <a:pt x="1763" y="9978"/>
                    <a:pt x="1775" y="9978"/>
                  </a:cubicBezTo>
                  <a:cubicBezTo>
                    <a:pt x="1936" y="9924"/>
                    <a:pt x="2103" y="9898"/>
                    <a:pt x="2277" y="9898"/>
                  </a:cubicBezTo>
                  <a:cubicBezTo>
                    <a:pt x="2335" y="9898"/>
                    <a:pt x="2394" y="9901"/>
                    <a:pt x="2454" y="9907"/>
                  </a:cubicBezTo>
                  <a:cubicBezTo>
                    <a:pt x="2739" y="9954"/>
                    <a:pt x="3037" y="10085"/>
                    <a:pt x="3299" y="10466"/>
                  </a:cubicBezTo>
                  <a:cubicBezTo>
                    <a:pt x="3644" y="11002"/>
                    <a:pt x="3870" y="11954"/>
                    <a:pt x="3870" y="13586"/>
                  </a:cubicBezTo>
                  <a:cubicBezTo>
                    <a:pt x="3870" y="14324"/>
                    <a:pt x="3823" y="14931"/>
                    <a:pt x="3739" y="15419"/>
                  </a:cubicBezTo>
                  <a:cubicBezTo>
                    <a:pt x="3549" y="16324"/>
                    <a:pt x="3263" y="16753"/>
                    <a:pt x="3251" y="16765"/>
                  </a:cubicBezTo>
                  <a:cubicBezTo>
                    <a:pt x="2978" y="17146"/>
                    <a:pt x="2641" y="17280"/>
                    <a:pt x="2293" y="17280"/>
                  </a:cubicBezTo>
                  <a:cubicBezTo>
                    <a:pt x="1457" y="17280"/>
                    <a:pt x="563" y="16503"/>
                    <a:pt x="370" y="16503"/>
                  </a:cubicBezTo>
                  <a:cubicBezTo>
                    <a:pt x="358" y="16503"/>
                    <a:pt x="334" y="16503"/>
                    <a:pt x="310" y="16515"/>
                  </a:cubicBezTo>
                  <a:lnTo>
                    <a:pt x="298" y="16515"/>
                  </a:lnTo>
                  <a:cubicBezTo>
                    <a:pt x="287" y="16515"/>
                    <a:pt x="275" y="16526"/>
                    <a:pt x="275" y="16526"/>
                  </a:cubicBezTo>
                  <a:cubicBezTo>
                    <a:pt x="203" y="16562"/>
                    <a:pt x="179" y="16646"/>
                    <a:pt x="144" y="16729"/>
                  </a:cubicBezTo>
                  <a:cubicBezTo>
                    <a:pt x="60" y="16907"/>
                    <a:pt x="25" y="17193"/>
                    <a:pt x="25" y="17658"/>
                  </a:cubicBezTo>
                  <a:cubicBezTo>
                    <a:pt x="25" y="18562"/>
                    <a:pt x="25" y="23265"/>
                    <a:pt x="25" y="23265"/>
                  </a:cubicBezTo>
                  <a:lnTo>
                    <a:pt x="5859" y="23265"/>
                  </a:lnTo>
                  <a:cubicBezTo>
                    <a:pt x="5954" y="23265"/>
                    <a:pt x="6180" y="23301"/>
                    <a:pt x="6383" y="23349"/>
                  </a:cubicBezTo>
                  <a:cubicBezTo>
                    <a:pt x="6394" y="23349"/>
                    <a:pt x="6406" y="23373"/>
                    <a:pt x="6430" y="23373"/>
                  </a:cubicBezTo>
                  <a:cubicBezTo>
                    <a:pt x="6430" y="23373"/>
                    <a:pt x="6442" y="23384"/>
                    <a:pt x="6442" y="23384"/>
                  </a:cubicBezTo>
                  <a:cubicBezTo>
                    <a:pt x="6549" y="23420"/>
                    <a:pt x="6645" y="23468"/>
                    <a:pt x="6704" y="23515"/>
                  </a:cubicBezTo>
                  <a:cubicBezTo>
                    <a:pt x="6716" y="23527"/>
                    <a:pt x="6728" y="23539"/>
                    <a:pt x="6740" y="23551"/>
                  </a:cubicBezTo>
                  <a:cubicBezTo>
                    <a:pt x="6740" y="23563"/>
                    <a:pt x="6740" y="23563"/>
                    <a:pt x="6740" y="23563"/>
                  </a:cubicBezTo>
                  <a:cubicBezTo>
                    <a:pt x="6764" y="23599"/>
                    <a:pt x="6775" y="23634"/>
                    <a:pt x="6775" y="23682"/>
                  </a:cubicBezTo>
                  <a:cubicBezTo>
                    <a:pt x="6775" y="23694"/>
                    <a:pt x="6775" y="23718"/>
                    <a:pt x="6764" y="23730"/>
                  </a:cubicBezTo>
                  <a:cubicBezTo>
                    <a:pt x="6740" y="23801"/>
                    <a:pt x="6680" y="23908"/>
                    <a:pt x="6597" y="24039"/>
                  </a:cubicBezTo>
                  <a:cubicBezTo>
                    <a:pt x="6549" y="24135"/>
                    <a:pt x="6478" y="24254"/>
                    <a:pt x="6406" y="24385"/>
                  </a:cubicBezTo>
                  <a:cubicBezTo>
                    <a:pt x="5835" y="25408"/>
                    <a:pt x="5251" y="27171"/>
                    <a:pt x="9693" y="27171"/>
                  </a:cubicBezTo>
                  <a:cubicBezTo>
                    <a:pt x="14931" y="27171"/>
                    <a:pt x="13169" y="24730"/>
                    <a:pt x="12705" y="23896"/>
                  </a:cubicBezTo>
                  <a:cubicBezTo>
                    <a:pt x="12669" y="23837"/>
                    <a:pt x="12645" y="23789"/>
                    <a:pt x="12633" y="23754"/>
                  </a:cubicBezTo>
                  <a:cubicBezTo>
                    <a:pt x="12621" y="23730"/>
                    <a:pt x="12610" y="23682"/>
                    <a:pt x="12610" y="23658"/>
                  </a:cubicBezTo>
                  <a:cubicBezTo>
                    <a:pt x="12621" y="23289"/>
                    <a:pt x="13479" y="23265"/>
                    <a:pt x="13479" y="23265"/>
                  </a:cubicBezTo>
                  <a:lnTo>
                    <a:pt x="19408" y="23265"/>
                  </a:lnTo>
                  <a:lnTo>
                    <a:pt x="19372" y="23242"/>
                  </a:lnTo>
                  <a:lnTo>
                    <a:pt x="19372" y="17467"/>
                  </a:lnTo>
                  <a:cubicBezTo>
                    <a:pt x="19372" y="17467"/>
                    <a:pt x="19384" y="16491"/>
                    <a:pt x="19003" y="16491"/>
                  </a:cubicBezTo>
                  <a:cubicBezTo>
                    <a:pt x="18805" y="16491"/>
                    <a:pt x="17919" y="17257"/>
                    <a:pt x="17089" y="17257"/>
                  </a:cubicBezTo>
                  <a:cubicBezTo>
                    <a:pt x="16275" y="17257"/>
                    <a:pt x="15515" y="16518"/>
                    <a:pt x="15515" y="13586"/>
                  </a:cubicBezTo>
                  <a:cubicBezTo>
                    <a:pt x="15515" y="10642"/>
                    <a:pt x="16290" y="9908"/>
                    <a:pt x="17112" y="9908"/>
                  </a:cubicBezTo>
                  <a:cubicBezTo>
                    <a:pt x="17424" y="9908"/>
                    <a:pt x="17742" y="10014"/>
                    <a:pt x="18027" y="10145"/>
                  </a:cubicBezTo>
                  <a:cubicBezTo>
                    <a:pt x="18217" y="10240"/>
                    <a:pt x="18396" y="10347"/>
                    <a:pt x="18551" y="10442"/>
                  </a:cubicBezTo>
                  <a:cubicBezTo>
                    <a:pt x="18706" y="10526"/>
                    <a:pt x="18908" y="10645"/>
                    <a:pt x="18991" y="10669"/>
                  </a:cubicBezTo>
                  <a:cubicBezTo>
                    <a:pt x="18991" y="10669"/>
                    <a:pt x="19003" y="10633"/>
                    <a:pt x="19003" y="10633"/>
                  </a:cubicBezTo>
                  <a:cubicBezTo>
                    <a:pt x="19003" y="10633"/>
                    <a:pt x="19003" y="10609"/>
                    <a:pt x="19003" y="10609"/>
                  </a:cubicBezTo>
                  <a:cubicBezTo>
                    <a:pt x="19015" y="10609"/>
                    <a:pt x="19015" y="10645"/>
                    <a:pt x="19015" y="10645"/>
                  </a:cubicBezTo>
                  <a:cubicBezTo>
                    <a:pt x="19023" y="10645"/>
                    <a:pt x="19026" y="10650"/>
                    <a:pt x="19030" y="10650"/>
                  </a:cubicBezTo>
                  <a:cubicBezTo>
                    <a:pt x="19032" y="10650"/>
                    <a:pt x="19035" y="10649"/>
                    <a:pt x="19039" y="10645"/>
                  </a:cubicBezTo>
                  <a:cubicBezTo>
                    <a:pt x="19051" y="10645"/>
                    <a:pt x="19051" y="10657"/>
                    <a:pt x="19063" y="10657"/>
                  </a:cubicBezTo>
                  <a:cubicBezTo>
                    <a:pt x="19075" y="10657"/>
                    <a:pt x="19087" y="10657"/>
                    <a:pt x="19098" y="10645"/>
                  </a:cubicBezTo>
                  <a:lnTo>
                    <a:pt x="19110" y="10645"/>
                  </a:lnTo>
                  <a:cubicBezTo>
                    <a:pt x="19122" y="10633"/>
                    <a:pt x="19146" y="10621"/>
                    <a:pt x="19158" y="10609"/>
                  </a:cubicBezTo>
                  <a:cubicBezTo>
                    <a:pt x="19158" y="10609"/>
                    <a:pt x="19170" y="10609"/>
                    <a:pt x="19170" y="10597"/>
                  </a:cubicBezTo>
                  <a:cubicBezTo>
                    <a:pt x="19182" y="10585"/>
                    <a:pt x="19194" y="10573"/>
                    <a:pt x="19206" y="10561"/>
                  </a:cubicBezTo>
                  <a:cubicBezTo>
                    <a:pt x="19206" y="10561"/>
                    <a:pt x="19194" y="10550"/>
                    <a:pt x="19194" y="10550"/>
                  </a:cubicBezTo>
                  <a:cubicBezTo>
                    <a:pt x="19384" y="10288"/>
                    <a:pt x="19372" y="9704"/>
                    <a:pt x="19372" y="9704"/>
                  </a:cubicBezTo>
                  <a:lnTo>
                    <a:pt x="19372" y="3918"/>
                  </a:lnTo>
                  <a:lnTo>
                    <a:pt x="13574" y="3918"/>
                  </a:lnTo>
                  <a:cubicBezTo>
                    <a:pt x="13538" y="3918"/>
                    <a:pt x="12610" y="3870"/>
                    <a:pt x="12610" y="3501"/>
                  </a:cubicBezTo>
                  <a:cubicBezTo>
                    <a:pt x="12610" y="3132"/>
                    <a:pt x="15610" y="1"/>
                    <a:pt x="9693" y="1"/>
                  </a:cubicBezTo>
                  <a:close/>
                </a:path>
              </a:pathLst>
            </a:custGeom>
            <a:solidFill>
              <a:srgbClr val="ADD8E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cxnSp>
          <p:nvCxnSpPr>
            <p:cNvPr id="62" name="Google Shape;1143;p37">
              <a:extLst>
                <a:ext uri="{FF2B5EF4-FFF2-40B4-BE49-F238E27FC236}">
                  <a16:creationId xmlns:a16="http://schemas.microsoft.com/office/drawing/2014/main" id="{1C216D82-BD8D-7A20-2F28-53D753056DF7}"/>
                </a:ext>
              </a:extLst>
            </p:cNvPr>
            <p:cNvCxnSpPr/>
            <p:nvPr/>
          </p:nvCxnSpPr>
          <p:spPr>
            <a:xfrm>
              <a:off x="4788400" y="2588830"/>
              <a:ext cx="537900" cy="0"/>
            </a:xfrm>
            <a:prstGeom prst="straightConnector1">
              <a:avLst/>
            </a:prstGeom>
            <a:noFill/>
            <a:ln w="9525" cap="flat" cmpd="sng">
              <a:solidFill>
                <a:srgbClr val="ADD8E6"/>
              </a:solidFill>
              <a:prstDash val="solid"/>
              <a:round/>
              <a:headEnd type="none" w="med" len="med"/>
              <a:tailEnd type="oval" w="med" len="med"/>
            </a:ln>
          </p:spPr>
        </p:cxnSp>
        <p:sp>
          <p:nvSpPr>
            <p:cNvPr id="63" name="Google Shape;1144;p37">
              <a:extLst>
                <a:ext uri="{FF2B5EF4-FFF2-40B4-BE49-F238E27FC236}">
                  <a16:creationId xmlns:a16="http://schemas.microsoft.com/office/drawing/2014/main" id="{FF92D304-5180-9A0D-2596-656E02FB0CF1}"/>
                </a:ext>
              </a:extLst>
            </p:cNvPr>
            <p:cNvSpPr txBox="1"/>
            <p:nvPr/>
          </p:nvSpPr>
          <p:spPr>
            <a:xfrm>
              <a:off x="4192500" y="2430430"/>
              <a:ext cx="759900" cy="3168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grpSp>
      <p:grpSp>
        <p:nvGrpSpPr>
          <p:cNvPr id="53" name="Google Shape;1145;p37">
            <a:extLst>
              <a:ext uri="{FF2B5EF4-FFF2-40B4-BE49-F238E27FC236}">
                <a16:creationId xmlns:a16="http://schemas.microsoft.com/office/drawing/2014/main" id="{B9F851BB-B805-26EC-0215-263E2B21CFDF}"/>
              </a:ext>
            </a:extLst>
          </p:cNvPr>
          <p:cNvGrpSpPr/>
          <p:nvPr/>
        </p:nvGrpSpPr>
        <p:grpSpPr>
          <a:xfrm>
            <a:off x="5085167" y="4184654"/>
            <a:ext cx="1636625" cy="786508"/>
            <a:chOff x="3654600" y="2950098"/>
            <a:chExt cx="1448869" cy="757649"/>
          </a:xfrm>
        </p:grpSpPr>
        <p:sp>
          <p:nvSpPr>
            <p:cNvPr id="58" name="Google Shape;1146;p37">
              <a:extLst>
                <a:ext uri="{FF2B5EF4-FFF2-40B4-BE49-F238E27FC236}">
                  <a16:creationId xmlns:a16="http://schemas.microsoft.com/office/drawing/2014/main" id="{042CD370-6AFC-563D-6885-103C75DFCBB6}"/>
                </a:ext>
              </a:extLst>
            </p:cNvPr>
            <p:cNvSpPr/>
            <p:nvPr/>
          </p:nvSpPr>
          <p:spPr>
            <a:xfrm>
              <a:off x="4039588" y="2950098"/>
              <a:ext cx="1063881" cy="757649"/>
            </a:xfrm>
            <a:custGeom>
              <a:avLst/>
              <a:gdLst/>
              <a:ahLst/>
              <a:cxnLst/>
              <a:rect l="l" t="t" r="r" b="b"/>
              <a:pathLst>
                <a:path w="27171" h="19350" extrusionOk="0">
                  <a:moveTo>
                    <a:pt x="3930" y="1"/>
                  </a:moveTo>
                  <a:lnTo>
                    <a:pt x="3930" y="5823"/>
                  </a:lnTo>
                  <a:cubicBezTo>
                    <a:pt x="3930" y="5823"/>
                    <a:pt x="3894" y="6787"/>
                    <a:pt x="3513" y="6787"/>
                  </a:cubicBezTo>
                  <a:cubicBezTo>
                    <a:pt x="3331" y="6787"/>
                    <a:pt x="2444" y="6032"/>
                    <a:pt x="1607" y="6032"/>
                  </a:cubicBezTo>
                  <a:cubicBezTo>
                    <a:pt x="1293" y="6032"/>
                    <a:pt x="987" y="6138"/>
                    <a:pt x="727" y="6430"/>
                  </a:cubicBezTo>
                  <a:cubicBezTo>
                    <a:pt x="739" y="6406"/>
                    <a:pt x="739" y="6395"/>
                    <a:pt x="739" y="6395"/>
                  </a:cubicBezTo>
                  <a:lnTo>
                    <a:pt x="739" y="6395"/>
                  </a:lnTo>
                  <a:cubicBezTo>
                    <a:pt x="739" y="6395"/>
                    <a:pt x="393" y="6776"/>
                    <a:pt x="251" y="7359"/>
                  </a:cubicBezTo>
                  <a:cubicBezTo>
                    <a:pt x="251" y="7395"/>
                    <a:pt x="239" y="7430"/>
                    <a:pt x="227" y="7466"/>
                  </a:cubicBezTo>
                  <a:cubicBezTo>
                    <a:pt x="84" y="8014"/>
                    <a:pt x="1" y="8740"/>
                    <a:pt x="1" y="9705"/>
                  </a:cubicBezTo>
                  <a:cubicBezTo>
                    <a:pt x="1" y="12639"/>
                    <a:pt x="770" y="13375"/>
                    <a:pt x="1586" y="13375"/>
                  </a:cubicBezTo>
                  <a:cubicBezTo>
                    <a:pt x="1700" y="13375"/>
                    <a:pt x="1815" y="13361"/>
                    <a:pt x="1929" y="13336"/>
                  </a:cubicBezTo>
                  <a:cubicBezTo>
                    <a:pt x="2013" y="13324"/>
                    <a:pt x="2096" y="13300"/>
                    <a:pt x="2191" y="13264"/>
                  </a:cubicBezTo>
                  <a:cubicBezTo>
                    <a:pt x="2477" y="13157"/>
                    <a:pt x="2751" y="13014"/>
                    <a:pt x="2977" y="12883"/>
                  </a:cubicBezTo>
                  <a:cubicBezTo>
                    <a:pt x="3239" y="12741"/>
                    <a:pt x="3453" y="12610"/>
                    <a:pt x="3489" y="12610"/>
                  </a:cubicBezTo>
                  <a:cubicBezTo>
                    <a:pt x="3513" y="12610"/>
                    <a:pt x="3537" y="12622"/>
                    <a:pt x="3561" y="12622"/>
                  </a:cubicBezTo>
                  <a:lnTo>
                    <a:pt x="3596" y="12622"/>
                  </a:lnTo>
                  <a:cubicBezTo>
                    <a:pt x="3906" y="12741"/>
                    <a:pt x="3930" y="13586"/>
                    <a:pt x="3930" y="13586"/>
                  </a:cubicBezTo>
                  <a:lnTo>
                    <a:pt x="3930" y="19349"/>
                  </a:lnTo>
                  <a:lnTo>
                    <a:pt x="9704" y="19349"/>
                  </a:lnTo>
                  <a:cubicBezTo>
                    <a:pt x="9704" y="19349"/>
                    <a:pt x="9727" y="19349"/>
                    <a:pt x="9766" y="19349"/>
                  </a:cubicBezTo>
                  <a:cubicBezTo>
                    <a:pt x="9981" y="19349"/>
                    <a:pt x="10680" y="19324"/>
                    <a:pt x="10680" y="18991"/>
                  </a:cubicBezTo>
                  <a:cubicBezTo>
                    <a:pt x="10680" y="18602"/>
                    <a:pt x="7783" y="15514"/>
                    <a:pt x="13435" y="15514"/>
                  </a:cubicBezTo>
                  <a:cubicBezTo>
                    <a:pt x="13488" y="15514"/>
                    <a:pt x="13542" y="15514"/>
                    <a:pt x="13598" y="15515"/>
                  </a:cubicBezTo>
                  <a:cubicBezTo>
                    <a:pt x="19503" y="15586"/>
                    <a:pt x="16503" y="18610"/>
                    <a:pt x="16503" y="18979"/>
                  </a:cubicBezTo>
                  <a:cubicBezTo>
                    <a:pt x="16503" y="19338"/>
                    <a:pt x="17367" y="19349"/>
                    <a:pt x="17469" y="19349"/>
                  </a:cubicBezTo>
                  <a:cubicBezTo>
                    <a:pt x="17476" y="19349"/>
                    <a:pt x="17479" y="19349"/>
                    <a:pt x="17479" y="19349"/>
                  </a:cubicBezTo>
                  <a:lnTo>
                    <a:pt x="23277" y="19349"/>
                  </a:lnTo>
                  <a:lnTo>
                    <a:pt x="23277" y="13586"/>
                  </a:lnTo>
                  <a:cubicBezTo>
                    <a:pt x="23277" y="13550"/>
                    <a:pt x="23313" y="12622"/>
                    <a:pt x="23682" y="12622"/>
                  </a:cubicBezTo>
                  <a:lnTo>
                    <a:pt x="23706" y="12622"/>
                  </a:lnTo>
                  <a:cubicBezTo>
                    <a:pt x="23941" y="12680"/>
                    <a:pt x="24787" y="13382"/>
                    <a:pt x="25585" y="13382"/>
                  </a:cubicBezTo>
                  <a:cubicBezTo>
                    <a:pt x="26404" y="13382"/>
                    <a:pt x="27171" y="12642"/>
                    <a:pt x="27171" y="9705"/>
                  </a:cubicBezTo>
                  <a:cubicBezTo>
                    <a:pt x="27171" y="6766"/>
                    <a:pt x="26405" y="6027"/>
                    <a:pt x="25587" y="6027"/>
                  </a:cubicBezTo>
                  <a:cubicBezTo>
                    <a:pt x="24757" y="6027"/>
                    <a:pt x="23874" y="6787"/>
                    <a:pt x="23682" y="6787"/>
                  </a:cubicBezTo>
                  <a:cubicBezTo>
                    <a:pt x="23301" y="6787"/>
                    <a:pt x="23277" y="5883"/>
                    <a:pt x="23277" y="5823"/>
                  </a:cubicBezTo>
                  <a:lnTo>
                    <a:pt x="23277" y="1"/>
                  </a:lnTo>
                  <a:lnTo>
                    <a:pt x="17479" y="1"/>
                  </a:lnTo>
                  <a:cubicBezTo>
                    <a:pt x="17479" y="1"/>
                    <a:pt x="16574" y="1"/>
                    <a:pt x="16503" y="394"/>
                  </a:cubicBezTo>
                  <a:cubicBezTo>
                    <a:pt x="16300" y="1680"/>
                    <a:pt x="19563" y="3882"/>
                    <a:pt x="13598" y="3882"/>
                  </a:cubicBezTo>
                  <a:cubicBezTo>
                    <a:pt x="7621" y="3882"/>
                    <a:pt x="10942" y="1680"/>
                    <a:pt x="10680" y="394"/>
                  </a:cubicBezTo>
                  <a:cubicBezTo>
                    <a:pt x="10597" y="13"/>
                    <a:pt x="9704" y="1"/>
                    <a:pt x="9704" y="1"/>
                  </a:cubicBezTo>
                  <a:close/>
                </a:path>
              </a:pathLst>
            </a:custGeom>
            <a:solidFill>
              <a:srgbClr val="D8D8D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cxnSp>
          <p:nvCxnSpPr>
            <p:cNvPr id="59" name="Google Shape;1147;p37">
              <a:extLst>
                <a:ext uri="{FF2B5EF4-FFF2-40B4-BE49-F238E27FC236}">
                  <a16:creationId xmlns:a16="http://schemas.microsoft.com/office/drawing/2014/main" id="{17758D12-8FB7-4A12-7E9F-55830EB313C6}"/>
                </a:ext>
              </a:extLst>
            </p:cNvPr>
            <p:cNvCxnSpPr/>
            <p:nvPr/>
          </p:nvCxnSpPr>
          <p:spPr>
            <a:xfrm>
              <a:off x="3654600" y="3328923"/>
              <a:ext cx="537900" cy="0"/>
            </a:xfrm>
            <a:prstGeom prst="straightConnector1">
              <a:avLst/>
            </a:prstGeom>
            <a:noFill/>
            <a:ln w="9525" cap="flat" cmpd="sng">
              <a:solidFill>
                <a:srgbClr val="D8D8D8"/>
              </a:solidFill>
              <a:prstDash val="solid"/>
              <a:round/>
              <a:headEnd type="oval" w="med" len="med"/>
              <a:tailEnd type="none" w="med" len="med"/>
            </a:ln>
          </p:spPr>
        </p:cxnSp>
        <p:sp>
          <p:nvSpPr>
            <p:cNvPr id="60" name="Google Shape;1148;p37">
              <a:extLst>
                <a:ext uri="{FF2B5EF4-FFF2-40B4-BE49-F238E27FC236}">
                  <a16:creationId xmlns:a16="http://schemas.microsoft.com/office/drawing/2014/main" id="{1AF8804A-A20C-48C7-2B5A-40FB981206D5}"/>
                </a:ext>
              </a:extLst>
            </p:cNvPr>
            <p:cNvSpPr txBox="1"/>
            <p:nvPr/>
          </p:nvSpPr>
          <p:spPr>
            <a:xfrm>
              <a:off x="4192500" y="3170523"/>
              <a:ext cx="759900" cy="3168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grpSp>
      <p:grpSp>
        <p:nvGrpSpPr>
          <p:cNvPr id="54" name="Google Shape;1149;p37">
            <a:extLst>
              <a:ext uri="{FF2B5EF4-FFF2-40B4-BE49-F238E27FC236}">
                <a16:creationId xmlns:a16="http://schemas.microsoft.com/office/drawing/2014/main" id="{D2AD8673-D211-05E3-9244-5C62A6C3C5FE}"/>
              </a:ext>
            </a:extLst>
          </p:cNvPr>
          <p:cNvGrpSpPr/>
          <p:nvPr/>
        </p:nvGrpSpPr>
        <p:grpSpPr>
          <a:xfrm>
            <a:off x="5692761" y="4799760"/>
            <a:ext cx="1280739" cy="1103915"/>
            <a:chOff x="4192489" y="3542634"/>
            <a:chExt cx="1133811" cy="1063411"/>
          </a:xfrm>
          <a:solidFill>
            <a:srgbClr val="6D6E71"/>
          </a:solidFill>
        </p:grpSpPr>
        <p:sp>
          <p:nvSpPr>
            <p:cNvPr id="55" name="Google Shape;1150;p37">
              <a:extLst>
                <a:ext uri="{FF2B5EF4-FFF2-40B4-BE49-F238E27FC236}">
                  <a16:creationId xmlns:a16="http://schemas.microsoft.com/office/drawing/2014/main" id="{514B4C89-148E-73CB-4E00-B89A1A0A726E}"/>
                </a:ext>
              </a:extLst>
            </p:cNvPr>
            <p:cNvSpPr/>
            <p:nvPr/>
          </p:nvSpPr>
          <p:spPr>
            <a:xfrm>
              <a:off x="4192489" y="3542634"/>
              <a:ext cx="759020" cy="1063411"/>
            </a:xfrm>
            <a:custGeom>
              <a:avLst/>
              <a:gdLst/>
              <a:ahLst/>
              <a:cxnLst/>
              <a:rect l="l" t="t" r="r" b="b"/>
              <a:pathLst>
                <a:path w="19385" h="27159" extrusionOk="0">
                  <a:moveTo>
                    <a:pt x="9693" y="1"/>
                  </a:moveTo>
                  <a:cubicBezTo>
                    <a:pt x="3775" y="1"/>
                    <a:pt x="6775" y="3537"/>
                    <a:pt x="6775" y="3930"/>
                  </a:cubicBezTo>
                  <a:cubicBezTo>
                    <a:pt x="6775" y="4050"/>
                    <a:pt x="6680" y="4091"/>
                    <a:pt x="6550" y="4091"/>
                  </a:cubicBezTo>
                  <a:cubicBezTo>
                    <a:pt x="6280" y="4091"/>
                    <a:pt x="5859" y="3918"/>
                    <a:pt x="5811" y="3918"/>
                  </a:cubicBezTo>
                  <a:lnTo>
                    <a:pt x="25" y="3918"/>
                  </a:lnTo>
                  <a:lnTo>
                    <a:pt x="25" y="9550"/>
                  </a:lnTo>
                  <a:lnTo>
                    <a:pt x="25" y="9692"/>
                  </a:lnTo>
                  <a:cubicBezTo>
                    <a:pt x="25" y="9692"/>
                    <a:pt x="1" y="10347"/>
                    <a:pt x="227" y="10585"/>
                  </a:cubicBezTo>
                  <a:cubicBezTo>
                    <a:pt x="263" y="10633"/>
                    <a:pt x="298" y="10657"/>
                    <a:pt x="346" y="10657"/>
                  </a:cubicBezTo>
                  <a:lnTo>
                    <a:pt x="382" y="10657"/>
                  </a:lnTo>
                  <a:cubicBezTo>
                    <a:pt x="406" y="10657"/>
                    <a:pt x="453" y="10645"/>
                    <a:pt x="525" y="10609"/>
                  </a:cubicBezTo>
                  <a:cubicBezTo>
                    <a:pt x="703" y="10526"/>
                    <a:pt x="953" y="10347"/>
                    <a:pt x="1251" y="10181"/>
                  </a:cubicBezTo>
                  <a:cubicBezTo>
                    <a:pt x="1382" y="10121"/>
                    <a:pt x="1525" y="10050"/>
                    <a:pt x="1668" y="10002"/>
                  </a:cubicBezTo>
                  <a:cubicBezTo>
                    <a:pt x="1692" y="9990"/>
                    <a:pt x="1715" y="9990"/>
                    <a:pt x="1739" y="9978"/>
                  </a:cubicBezTo>
                  <a:cubicBezTo>
                    <a:pt x="1751" y="9978"/>
                    <a:pt x="1763" y="9966"/>
                    <a:pt x="1775" y="9966"/>
                  </a:cubicBezTo>
                  <a:cubicBezTo>
                    <a:pt x="1936" y="9913"/>
                    <a:pt x="2103" y="9886"/>
                    <a:pt x="2277" y="9886"/>
                  </a:cubicBezTo>
                  <a:cubicBezTo>
                    <a:pt x="2335" y="9886"/>
                    <a:pt x="2394" y="9889"/>
                    <a:pt x="2454" y="9895"/>
                  </a:cubicBezTo>
                  <a:cubicBezTo>
                    <a:pt x="2739" y="9942"/>
                    <a:pt x="3037" y="10073"/>
                    <a:pt x="3275" y="10431"/>
                  </a:cubicBezTo>
                  <a:cubicBezTo>
                    <a:pt x="3632" y="10966"/>
                    <a:pt x="3870" y="11919"/>
                    <a:pt x="3870" y="13574"/>
                  </a:cubicBezTo>
                  <a:cubicBezTo>
                    <a:pt x="3870" y="14312"/>
                    <a:pt x="3823" y="14919"/>
                    <a:pt x="3739" y="15407"/>
                  </a:cubicBezTo>
                  <a:cubicBezTo>
                    <a:pt x="3549" y="16324"/>
                    <a:pt x="3263" y="16741"/>
                    <a:pt x="3251" y="16753"/>
                  </a:cubicBezTo>
                  <a:cubicBezTo>
                    <a:pt x="2978" y="17134"/>
                    <a:pt x="2641" y="17269"/>
                    <a:pt x="2293" y="17269"/>
                  </a:cubicBezTo>
                  <a:cubicBezTo>
                    <a:pt x="1457" y="17269"/>
                    <a:pt x="563" y="16491"/>
                    <a:pt x="370" y="16491"/>
                  </a:cubicBezTo>
                  <a:cubicBezTo>
                    <a:pt x="358" y="16491"/>
                    <a:pt x="334" y="16491"/>
                    <a:pt x="310" y="16503"/>
                  </a:cubicBezTo>
                  <a:lnTo>
                    <a:pt x="298" y="16503"/>
                  </a:lnTo>
                  <a:cubicBezTo>
                    <a:pt x="287" y="16503"/>
                    <a:pt x="275" y="16515"/>
                    <a:pt x="275" y="16515"/>
                  </a:cubicBezTo>
                  <a:cubicBezTo>
                    <a:pt x="203" y="16550"/>
                    <a:pt x="179" y="16622"/>
                    <a:pt x="144" y="16717"/>
                  </a:cubicBezTo>
                  <a:cubicBezTo>
                    <a:pt x="60" y="16896"/>
                    <a:pt x="25" y="17181"/>
                    <a:pt x="25" y="17646"/>
                  </a:cubicBezTo>
                  <a:lnTo>
                    <a:pt x="25" y="23266"/>
                  </a:lnTo>
                  <a:lnTo>
                    <a:pt x="5859" y="23266"/>
                  </a:lnTo>
                  <a:cubicBezTo>
                    <a:pt x="5954" y="23266"/>
                    <a:pt x="6228" y="23301"/>
                    <a:pt x="6442" y="23361"/>
                  </a:cubicBezTo>
                  <a:cubicBezTo>
                    <a:pt x="6549" y="23396"/>
                    <a:pt x="6645" y="23444"/>
                    <a:pt x="6704" y="23504"/>
                  </a:cubicBezTo>
                  <a:cubicBezTo>
                    <a:pt x="6716" y="23516"/>
                    <a:pt x="6728" y="23527"/>
                    <a:pt x="6740" y="23539"/>
                  </a:cubicBezTo>
                  <a:cubicBezTo>
                    <a:pt x="6740" y="23539"/>
                    <a:pt x="6740" y="23551"/>
                    <a:pt x="6740" y="23551"/>
                  </a:cubicBezTo>
                  <a:cubicBezTo>
                    <a:pt x="6764" y="23587"/>
                    <a:pt x="6775" y="23623"/>
                    <a:pt x="6775" y="23670"/>
                  </a:cubicBezTo>
                  <a:cubicBezTo>
                    <a:pt x="6775" y="23682"/>
                    <a:pt x="6775" y="23706"/>
                    <a:pt x="6764" y="23718"/>
                  </a:cubicBezTo>
                  <a:cubicBezTo>
                    <a:pt x="6740" y="23789"/>
                    <a:pt x="6680" y="23897"/>
                    <a:pt x="6597" y="24028"/>
                  </a:cubicBezTo>
                  <a:cubicBezTo>
                    <a:pt x="6549" y="24123"/>
                    <a:pt x="6478" y="24230"/>
                    <a:pt x="6406" y="24361"/>
                  </a:cubicBezTo>
                  <a:cubicBezTo>
                    <a:pt x="5835" y="25397"/>
                    <a:pt x="5240" y="27159"/>
                    <a:pt x="9693" y="27159"/>
                  </a:cubicBezTo>
                  <a:cubicBezTo>
                    <a:pt x="15610" y="27159"/>
                    <a:pt x="12610" y="24051"/>
                    <a:pt x="12610" y="23658"/>
                  </a:cubicBezTo>
                  <a:cubicBezTo>
                    <a:pt x="12610" y="23277"/>
                    <a:pt x="13574" y="23266"/>
                    <a:pt x="13574" y="23266"/>
                  </a:cubicBezTo>
                  <a:lnTo>
                    <a:pt x="19372" y="23266"/>
                  </a:lnTo>
                  <a:lnTo>
                    <a:pt x="19372" y="17455"/>
                  </a:lnTo>
                  <a:cubicBezTo>
                    <a:pt x="19372" y="17455"/>
                    <a:pt x="19384" y="16479"/>
                    <a:pt x="19003" y="16479"/>
                  </a:cubicBezTo>
                  <a:cubicBezTo>
                    <a:pt x="18805" y="16479"/>
                    <a:pt x="17916" y="17246"/>
                    <a:pt x="17083" y="17246"/>
                  </a:cubicBezTo>
                  <a:cubicBezTo>
                    <a:pt x="16266" y="17246"/>
                    <a:pt x="15503" y="16506"/>
                    <a:pt x="15503" y="13574"/>
                  </a:cubicBezTo>
                  <a:cubicBezTo>
                    <a:pt x="15503" y="10636"/>
                    <a:pt x="16272" y="9896"/>
                    <a:pt x="17093" y="9896"/>
                  </a:cubicBezTo>
                  <a:cubicBezTo>
                    <a:pt x="17925" y="9896"/>
                    <a:pt x="18811" y="10657"/>
                    <a:pt x="19003" y="10657"/>
                  </a:cubicBezTo>
                  <a:cubicBezTo>
                    <a:pt x="19372" y="10657"/>
                    <a:pt x="19372" y="9692"/>
                    <a:pt x="19372" y="9692"/>
                  </a:cubicBezTo>
                  <a:lnTo>
                    <a:pt x="19372" y="3918"/>
                  </a:lnTo>
                  <a:lnTo>
                    <a:pt x="13574" y="3918"/>
                  </a:lnTo>
                  <a:cubicBezTo>
                    <a:pt x="13553" y="3918"/>
                    <a:pt x="13352" y="4008"/>
                    <a:pt x="13189" y="4008"/>
                  </a:cubicBezTo>
                  <a:cubicBezTo>
                    <a:pt x="13074" y="4008"/>
                    <a:pt x="12979" y="3963"/>
                    <a:pt x="12979" y="3811"/>
                  </a:cubicBezTo>
                  <a:cubicBezTo>
                    <a:pt x="12979" y="3430"/>
                    <a:pt x="15610" y="1"/>
                    <a:pt x="9693" y="1"/>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cxnSp>
          <p:nvCxnSpPr>
            <p:cNvPr id="56" name="Google Shape;1151;p37">
              <a:extLst>
                <a:ext uri="{FF2B5EF4-FFF2-40B4-BE49-F238E27FC236}">
                  <a16:creationId xmlns:a16="http://schemas.microsoft.com/office/drawing/2014/main" id="{D7C01B66-1727-3F4D-C84A-49239008ABA7}"/>
                </a:ext>
              </a:extLst>
            </p:cNvPr>
            <p:cNvCxnSpPr/>
            <p:nvPr/>
          </p:nvCxnSpPr>
          <p:spPr>
            <a:xfrm>
              <a:off x="4788400" y="4074339"/>
              <a:ext cx="537900" cy="0"/>
            </a:xfrm>
            <a:prstGeom prst="straightConnector1">
              <a:avLst/>
            </a:prstGeom>
            <a:grpFill/>
            <a:ln w="9525" cap="flat" cmpd="sng">
              <a:solidFill>
                <a:srgbClr val="6D6E71"/>
              </a:solidFill>
              <a:prstDash val="solid"/>
              <a:round/>
              <a:headEnd type="none" w="med" len="med"/>
              <a:tailEnd type="oval" w="med" len="med"/>
            </a:ln>
          </p:spPr>
        </p:cxnSp>
        <p:sp>
          <p:nvSpPr>
            <p:cNvPr id="57" name="Google Shape;1152;p37">
              <a:extLst>
                <a:ext uri="{FF2B5EF4-FFF2-40B4-BE49-F238E27FC236}">
                  <a16:creationId xmlns:a16="http://schemas.microsoft.com/office/drawing/2014/main" id="{58EAD355-B74D-7FF2-3D63-C67C1D30B929}"/>
                </a:ext>
              </a:extLst>
            </p:cNvPr>
            <p:cNvSpPr txBox="1"/>
            <p:nvPr/>
          </p:nvSpPr>
          <p:spPr>
            <a:xfrm>
              <a:off x="4192500" y="3915939"/>
              <a:ext cx="759900" cy="3168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grpSp>
      <p:sp>
        <p:nvSpPr>
          <p:cNvPr id="72" name="TextBox 71">
            <a:extLst>
              <a:ext uri="{FF2B5EF4-FFF2-40B4-BE49-F238E27FC236}">
                <a16:creationId xmlns:a16="http://schemas.microsoft.com/office/drawing/2014/main" id="{0101AF67-8DF7-E3F3-1221-10899CA771E4}"/>
              </a:ext>
            </a:extLst>
          </p:cNvPr>
          <p:cNvSpPr txBox="1"/>
          <p:nvPr/>
        </p:nvSpPr>
        <p:spPr>
          <a:xfrm>
            <a:off x="1268018" y="6047922"/>
            <a:ext cx="9655963" cy="646331"/>
          </a:xfrm>
          <a:prstGeom prst="rect">
            <a:avLst/>
          </a:prstGeom>
          <a:noFill/>
        </p:spPr>
        <p:txBody>
          <a:bodyPr wrap="square">
            <a:spAutoFit/>
          </a:bodyPr>
          <a:lstStyle/>
          <a:p>
            <a:pPr marL="217804" marR="210185" algn="ctr"/>
            <a:r>
              <a:rPr lang="en-GB" sz="1200" b="1">
                <a:solidFill>
                  <a:schemeClr val="tx2"/>
                </a:solidFill>
                <a:latin typeface="Open Sans" pitchFamily="2" charset="0"/>
                <a:ea typeface="Open Sans" pitchFamily="2" charset="0"/>
                <a:cs typeface="Open Sans" pitchFamily="2" charset="0"/>
              </a:rPr>
              <a:t>On the next slide, we explore how </a:t>
            </a:r>
            <a:r>
              <a:rPr lang="en-GB" sz="1200" b="1" dirty="0" err="1">
                <a:solidFill>
                  <a:schemeClr val="tx2"/>
                </a:solidFill>
                <a:latin typeface="Open Sans" pitchFamily="2" charset="0"/>
                <a:ea typeface="Open Sans" pitchFamily="2" charset="0"/>
                <a:cs typeface="Open Sans" pitchFamily="2" charset="0"/>
              </a:rPr>
              <a:t>FiSer</a:t>
            </a:r>
            <a:r>
              <a:rPr lang="en-GB" sz="1200" b="1">
                <a:solidFill>
                  <a:schemeClr val="tx2"/>
                </a:solidFill>
                <a:latin typeface="Open Sans" pitchFamily="2" charset="0"/>
                <a:ea typeface="Open Sans" pitchFamily="2" charset="0"/>
                <a:cs typeface="Open Sans" pitchFamily="2" charset="0"/>
              </a:rPr>
              <a:t> Consulting’s tailored </a:t>
            </a:r>
            <a:r>
              <a:rPr lang="en-GB" sz="1200" b="1" dirty="0">
                <a:solidFill>
                  <a:schemeClr val="tx2"/>
                </a:solidFill>
                <a:latin typeface="Open Sans" pitchFamily="2" charset="0"/>
                <a:ea typeface="Open Sans" pitchFamily="2" charset="0"/>
                <a:cs typeface="Open Sans" pitchFamily="2" charset="0"/>
              </a:rPr>
              <a:t>services can help </a:t>
            </a:r>
            <a:r>
              <a:rPr lang="en-GB" sz="1200" b="1">
                <a:solidFill>
                  <a:schemeClr val="tx2"/>
                </a:solidFill>
                <a:latin typeface="Open Sans" pitchFamily="2" charset="0"/>
                <a:ea typeface="Open Sans" pitchFamily="2" charset="0"/>
                <a:cs typeface="Open Sans" pitchFamily="2" charset="0"/>
              </a:rPr>
              <a:t>smaller banks and fintech companies address remaining gaps, enhance resilience, and meet ongoing DORA requirements beyond the January 2025 compliance milestone</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480C0DDB-48E3-5B80-BA36-C995A7063C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23172" y="4361728"/>
            <a:ext cx="408955" cy="408955"/>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76C20A27-5736-3378-D72B-0CD006B3FC3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43542" y="5152345"/>
            <a:ext cx="391246" cy="391246"/>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23E9CB7E-38FC-CCD7-8D62-37DBC63296D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871937" y="2666253"/>
            <a:ext cx="525553" cy="525553"/>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8E69E00E-1D81-6825-F11E-C860A86F5AD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07174" y="3589378"/>
            <a:ext cx="440950" cy="440950"/>
          </a:xfrm>
          <a:prstGeom prst="rect">
            <a:avLst/>
          </a:prstGeom>
        </p:spPr>
      </p:pic>
      <p:grpSp>
        <p:nvGrpSpPr>
          <p:cNvPr id="50" name="Google Shape;1133;p37">
            <a:extLst>
              <a:ext uri="{FF2B5EF4-FFF2-40B4-BE49-F238E27FC236}">
                <a16:creationId xmlns:a16="http://schemas.microsoft.com/office/drawing/2014/main" id="{5A73CA8A-250F-E76B-D119-35F6C0AFB5CD}"/>
              </a:ext>
            </a:extLst>
          </p:cNvPr>
          <p:cNvGrpSpPr/>
          <p:nvPr/>
        </p:nvGrpSpPr>
        <p:grpSpPr>
          <a:xfrm>
            <a:off x="5692761" y="1679279"/>
            <a:ext cx="1280739" cy="1104890"/>
            <a:chOff x="4192489" y="536650"/>
            <a:chExt cx="1133811" cy="1064350"/>
          </a:xfrm>
        </p:grpSpPr>
        <p:sp>
          <p:nvSpPr>
            <p:cNvPr id="67" name="Google Shape;1134;p37">
              <a:extLst>
                <a:ext uri="{FF2B5EF4-FFF2-40B4-BE49-F238E27FC236}">
                  <a16:creationId xmlns:a16="http://schemas.microsoft.com/office/drawing/2014/main" id="{AE6FF1E7-6DA3-9751-8F5D-6E9FD75C1CAD}"/>
                </a:ext>
              </a:extLst>
            </p:cNvPr>
            <p:cNvSpPr/>
            <p:nvPr/>
          </p:nvSpPr>
          <p:spPr>
            <a:xfrm>
              <a:off x="4192489" y="536650"/>
              <a:ext cx="759020" cy="1064350"/>
            </a:xfrm>
            <a:custGeom>
              <a:avLst/>
              <a:gdLst/>
              <a:ahLst/>
              <a:cxnLst/>
              <a:rect l="l" t="t" r="r" b="b"/>
              <a:pathLst>
                <a:path w="19385" h="27183" extrusionOk="0">
                  <a:moveTo>
                    <a:pt x="9693" y="0"/>
                  </a:moveTo>
                  <a:cubicBezTo>
                    <a:pt x="3775" y="0"/>
                    <a:pt x="6787" y="3108"/>
                    <a:pt x="6787" y="3501"/>
                  </a:cubicBezTo>
                  <a:cubicBezTo>
                    <a:pt x="6787" y="3870"/>
                    <a:pt x="5883" y="3894"/>
                    <a:pt x="5811" y="3894"/>
                  </a:cubicBezTo>
                  <a:lnTo>
                    <a:pt x="25" y="3894"/>
                  </a:lnTo>
                  <a:lnTo>
                    <a:pt x="25" y="9561"/>
                  </a:lnTo>
                  <a:lnTo>
                    <a:pt x="25" y="9704"/>
                  </a:lnTo>
                  <a:cubicBezTo>
                    <a:pt x="25" y="9704"/>
                    <a:pt x="1" y="10359"/>
                    <a:pt x="227" y="10597"/>
                  </a:cubicBezTo>
                  <a:cubicBezTo>
                    <a:pt x="263" y="10645"/>
                    <a:pt x="298" y="10668"/>
                    <a:pt x="346" y="10668"/>
                  </a:cubicBezTo>
                  <a:lnTo>
                    <a:pt x="382" y="10668"/>
                  </a:lnTo>
                  <a:cubicBezTo>
                    <a:pt x="406" y="10668"/>
                    <a:pt x="453" y="10656"/>
                    <a:pt x="525" y="10621"/>
                  </a:cubicBezTo>
                  <a:cubicBezTo>
                    <a:pt x="703" y="10537"/>
                    <a:pt x="953" y="10359"/>
                    <a:pt x="1251" y="10204"/>
                  </a:cubicBezTo>
                  <a:cubicBezTo>
                    <a:pt x="1382" y="10133"/>
                    <a:pt x="1525" y="10073"/>
                    <a:pt x="1668" y="10014"/>
                  </a:cubicBezTo>
                  <a:cubicBezTo>
                    <a:pt x="1692" y="10002"/>
                    <a:pt x="1715" y="10002"/>
                    <a:pt x="1739" y="9990"/>
                  </a:cubicBezTo>
                  <a:cubicBezTo>
                    <a:pt x="1751" y="9990"/>
                    <a:pt x="1763" y="9978"/>
                    <a:pt x="1775" y="9978"/>
                  </a:cubicBezTo>
                  <a:cubicBezTo>
                    <a:pt x="1943" y="9931"/>
                    <a:pt x="2119" y="9899"/>
                    <a:pt x="2302" y="9899"/>
                  </a:cubicBezTo>
                  <a:cubicBezTo>
                    <a:pt x="2352" y="9899"/>
                    <a:pt x="2403" y="9901"/>
                    <a:pt x="2454" y="9906"/>
                  </a:cubicBezTo>
                  <a:cubicBezTo>
                    <a:pt x="2739" y="9954"/>
                    <a:pt x="3037" y="10085"/>
                    <a:pt x="3287" y="10454"/>
                  </a:cubicBezTo>
                  <a:cubicBezTo>
                    <a:pt x="3632" y="10990"/>
                    <a:pt x="3870" y="11942"/>
                    <a:pt x="3870" y="13585"/>
                  </a:cubicBezTo>
                  <a:cubicBezTo>
                    <a:pt x="3870" y="14324"/>
                    <a:pt x="3823" y="14931"/>
                    <a:pt x="3739" y="15419"/>
                  </a:cubicBezTo>
                  <a:cubicBezTo>
                    <a:pt x="3549" y="16324"/>
                    <a:pt x="3263" y="16741"/>
                    <a:pt x="3251" y="16764"/>
                  </a:cubicBezTo>
                  <a:cubicBezTo>
                    <a:pt x="2978" y="17146"/>
                    <a:pt x="2641" y="17280"/>
                    <a:pt x="2293" y="17280"/>
                  </a:cubicBezTo>
                  <a:cubicBezTo>
                    <a:pt x="1457" y="17280"/>
                    <a:pt x="563" y="16502"/>
                    <a:pt x="370" y="16502"/>
                  </a:cubicBezTo>
                  <a:cubicBezTo>
                    <a:pt x="358" y="16502"/>
                    <a:pt x="334" y="16502"/>
                    <a:pt x="310" y="16514"/>
                  </a:cubicBezTo>
                  <a:lnTo>
                    <a:pt x="298" y="16514"/>
                  </a:lnTo>
                  <a:cubicBezTo>
                    <a:pt x="287" y="16514"/>
                    <a:pt x="275" y="16526"/>
                    <a:pt x="275" y="16526"/>
                  </a:cubicBezTo>
                  <a:cubicBezTo>
                    <a:pt x="203" y="16574"/>
                    <a:pt x="179" y="16645"/>
                    <a:pt x="144" y="16729"/>
                  </a:cubicBezTo>
                  <a:cubicBezTo>
                    <a:pt x="60" y="16907"/>
                    <a:pt x="25" y="17193"/>
                    <a:pt x="25" y="17657"/>
                  </a:cubicBezTo>
                  <a:lnTo>
                    <a:pt x="25" y="23241"/>
                  </a:lnTo>
                  <a:lnTo>
                    <a:pt x="5859" y="23241"/>
                  </a:lnTo>
                  <a:cubicBezTo>
                    <a:pt x="5966" y="23241"/>
                    <a:pt x="6228" y="23289"/>
                    <a:pt x="6442" y="23360"/>
                  </a:cubicBezTo>
                  <a:cubicBezTo>
                    <a:pt x="6549" y="23396"/>
                    <a:pt x="6633" y="23456"/>
                    <a:pt x="6704" y="23503"/>
                  </a:cubicBezTo>
                  <a:cubicBezTo>
                    <a:pt x="6716" y="23515"/>
                    <a:pt x="6728" y="23539"/>
                    <a:pt x="6740" y="23551"/>
                  </a:cubicBezTo>
                  <a:cubicBezTo>
                    <a:pt x="6740" y="23551"/>
                    <a:pt x="6740" y="23563"/>
                    <a:pt x="6740" y="23563"/>
                  </a:cubicBezTo>
                  <a:cubicBezTo>
                    <a:pt x="6764" y="23599"/>
                    <a:pt x="6775" y="23634"/>
                    <a:pt x="6775" y="23682"/>
                  </a:cubicBezTo>
                  <a:cubicBezTo>
                    <a:pt x="6775" y="23694"/>
                    <a:pt x="6775" y="23718"/>
                    <a:pt x="6764" y="23730"/>
                  </a:cubicBezTo>
                  <a:cubicBezTo>
                    <a:pt x="6740" y="23801"/>
                    <a:pt x="6680" y="23908"/>
                    <a:pt x="6597" y="24051"/>
                  </a:cubicBezTo>
                  <a:cubicBezTo>
                    <a:pt x="6537" y="24134"/>
                    <a:pt x="6478" y="24253"/>
                    <a:pt x="6406" y="24372"/>
                  </a:cubicBezTo>
                  <a:cubicBezTo>
                    <a:pt x="6204" y="24753"/>
                    <a:pt x="5990" y="25230"/>
                    <a:pt x="6025" y="25682"/>
                  </a:cubicBezTo>
                  <a:cubicBezTo>
                    <a:pt x="6025" y="25742"/>
                    <a:pt x="6037" y="25813"/>
                    <a:pt x="6049" y="25873"/>
                  </a:cubicBezTo>
                  <a:cubicBezTo>
                    <a:pt x="6109" y="26099"/>
                    <a:pt x="6228" y="26301"/>
                    <a:pt x="6442" y="26480"/>
                  </a:cubicBezTo>
                  <a:cubicBezTo>
                    <a:pt x="6466" y="26504"/>
                    <a:pt x="6502" y="26527"/>
                    <a:pt x="6537" y="26551"/>
                  </a:cubicBezTo>
                  <a:cubicBezTo>
                    <a:pt x="7049" y="26920"/>
                    <a:pt x="8014" y="27182"/>
                    <a:pt x="9693" y="27182"/>
                  </a:cubicBezTo>
                  <a:cubicBezTo>
                    <a:pt x="10764" y="27182"/>
                    <a:pt x="11538" y="27075"/>
                    <a:pt x="12086" y="26908"/>
                  </a:cubicBezTo>
                  <a:cubicBezTo>
                    <a:pt x="12193" y="26885"/>
                    <a:pt x="12300" y="26849"/>
                    <a:pt x="12383" y="26801"/>
                  </a:cubicBezTo>
                  <a:cubicBezTo>
                    <a:pt x="12621" y="26706"/>
                    <a:pt x="12812" y="26599"/>
                    <a:pt x="12955" y="26468"/>
                  </a:cubicBezTo>
                  <a:cubicBezTo>
                    <a:pt x="12979" y="26456"/>
                    <a:pt x="12991" y="26444"/>
                    <a:pt x="12991" y="26444"/>
                  </a:cubicBezTo>
                  <a:lnTo>
                    <a:pt x="12979" y="26444"/>
                  </a:lnTo>
                  <a:cubicBezTo>
                    <a:pt x="13372" y="26099"/>
                    <a:pt x="13419" y="25670"/>
                    <a:pt x="13324" y="25242"/>
                  </a:cubicBezTo>
                  <a:cubicBezTo>
                    <a:pt x="13312" y="25170"/>
                    <a:pt x="13288" y="25075"/>
                    <a:pt x="13252" y="24980"/>
                  </a:cubicBezTo>
                  <a:cubicBezTo>
                    <a:pt x="13145" y="24694"/>
                    <a:pt x="13002" y="24420"/>
                    <a:pt x="12871" y="24206"/>
                  </a:cubicBezTo>
                  <a:cubicBezTo>
                    <a:pt x="12729" y="23944"/>
                    <a:pt x="12610" y="23730"/>
                    <a:pt x="12610" y="23682"/>
                  </a:cubicBezTo>
                  <a:cubicBezTo>
                    <a:pt x="12610" y="23658"/>
                    <a:pt x="12610" y="23634"/>
                    <a:pt x="12610" y="23622"/>
                  </a:cubicBezTo>
                  <a:cubicBezTo>
                    <a:pt x="12621" y="23610"/>
                    <a:pt x="12621" y="23587"/>
                    <a:pt x="12621" y="23587"/>
                  </a:cubicBezTo>
                  <a:cubicBezTo>
                    <a:pt x="12729" y="23265"/>
                    <a:pt x="13574" y="23241"/>
                    <a:pt x="13574" y="23241"/>
                  </a:cubicBezTo>
                  <a:lnTo>
                    <a:pt x="19372" y="23241"/>
                  </a:lnTo>
                  <a:lnTo>
                    <a:pt x="19372" y="17467"/>
                  </a:lnTo>
                  <a:cubicBezTo>
                    <a:pt x="19372" y="17467"/>
                    <a:pt x="19384" y="16502"/>
                    <a:pt x="19003" y="16502"/>
                  </a:cubicBezTo>
                  <a:cubicBezTo>
                    <a:pt x="18805" y="16502"/>
                    <a:pt x="17919" y="17263"/>
                    <a:pt x="17088" y="17263"/>
                  </a:cubicBezTo>
                  <a:cubicBezTo>
                    <a:pt x="16269" y="17263"/>
                    <a:pt x="15503" y="16523"/>
                    <a:pt x="15503" y="13585"/>
                  </a:cubicBezTo>
                  <a:cubicBezTo>
                    <a:pt x="15503" y="10647"/>
                    <a:pt x="16272" y="9908"/>
                    <a:pt x="17093" y="9908"/>
                  </a:cubicBezTo>
                  <a:cubicBezTo>
                    <a:pt x="17925" y="9908"/>
                    <a:pt x="18811" y="10668"/>
                    <a:pt x="19003" y="10668"/>
                  </a:cubicBezTo>
                  <a:cubicBezTo>
                    <a:pt x="19372" y="10668"/>
                    <a:pt x="19372" y="9704"/>
                    <a:pt x="19372" y="9704"/>
                  </a:cubicBezTo>
                  <a:lnTo>
                    <a:pt x="19372" y="3894"/>
                  </a:lnTo>
                  <a:lnTo>
                    <a:pt x="13574" y="3894"/>
                  </a:lnTo>
                  <a:cubicBezTo>
                    <a:pt x="13538" y="3894"/>
                    <a:pt x="12610" y="3870"/>
                    <a:pt x="12610" y="3501"/>
                  </a:cubicBezTo>
                  <a:cubicBezTo>
                    <a:pt x="12610" y="3120"/>
                    <a:pt x="15610" y="0"/>
                    <a:pt x="9693" y="0"/>
                  </a:cubicBezTo>
                  <a:close/>
                </a:path>
              </a:pathLst>
            </a:custGeom>
            <a:solidFill>
              <a:srgbClr val="00AEE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cxnSp>
          <p:nvCxnSpPr>
            <p:cNvPr id="68" name="Google Shape;1135;p37">
              <a:extLst>
                <a:ext uri="{FF2B5EF4-FFF2-40B4-BE49-F238E27FC236}">
                  <a16:creationId xmlns:a16="http://schemas.microsoft.com/office/drawing/2014/main" id="{80B12D88-EA99-24B8-6F5A-8DAF4AD9821F}"/>
                </a:ext>
              </a:extLst>
            </p:cNvPr>
            <p:cNvCxnSpPr/>
            <p:nvPr/>
          </p:nvCxnSpPr>
          <p:spPr>
            <a:xfrm>
              <a:off x="4788400" y="1068825"/>
              <a:ext cx="537900" cy="0"/>
            </a:xfrm>
            <a:prstGeom prst="straightConnector1">
              <a:avLst/>
            </a:prstGeom>
            <a:noFill/>
            <a:ln w="9525" cap="flat" cmpd="sng">
              <a:solidFill>
                <a:srgbClr val="00AEEF"/>
              </a:solidFill>
              <a:prstDash val="solid"/>
              <a:round/>
              <a:headEnd type="none" w="med" len="med"/>
              <a:tailEnd type="oval" w="med" len="med"/>
            </a:ln>
          </p:spPr>
        </p:cxnSp>
        <p:sp>
          <p:nvSpPr>
            <p:cNvPr id="69" name="Google Shape;1136;p37">
              <a:extLst>
                <a:ext uri="{FF2B5EF4-FFF2-40B4-BE49-F238E27FC236}">
                  <a16:creationId xmlns:a16="http://schemas.microsoft.com/office/drawing/2014/main" id="{F181E64A-0143-1B70-FC6B-99DAED5A7169}"/>
                </a:ext>
              </a:extLst>
            </p:cNvPr>
            <p:cNvSpPr txBox="1"/>
            <p:nvPr/>
          </p:nvSpPr>
          <p:spPr>
            <a:xfrm>
              <a:off x="4192500" y="910425"/>
              <a:ext cx="759900" cy="3168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grpSp>
      <p:pic>
        <p:nvPicPr>
          <p:cNvPr id="11" name="Picture 10" descr="A black background with a black square&#10;&#10;Description automatically generated with medium confidence">
            <a:extLst>
              <a:ext uri="{FF2B5EF4-FFF2-40B4-BE49-F238E27FC236}">
                <a16:creationId xmlns:a16="http://schemas.microsoft.com/office/drawing/2014/main" id="{015BB21C-3C1D-B549-B78A-95CC7501D91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892321" y="1998463"/>
            <a:ext cx="444300" cy="444300"/>
          </a:xfrm>
          <a:prstGeom prst="rect">
            <a:avLst/>
          </a:prstGeom>
        </p:spPr>
      </p:pic>
    </p:spTree>
    <p:extLst>
      <p:ext uri="{BB962C8B-B14F-4D97-AF65-F5344CB8AC3E}">
        <p14:creationId xmlns:p14="http://schemas.microsoft.com/office/powerpoint/2010/main" val="339355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D3EC-F6AE-8E82-C5E7-A2F85A056476}"/>
              </a:ext>
            </a:extLst>
          </p:cNvPr>
          <p:cNvSpPr>
            <a:spLocks noGrp="1"/>
          </p:cNvSpPr>
          <p:nvPr>
            <p:ph type="title"/>
          </p:nvPr>
        </p:nvSpPr>
        <p:spPr>
          <a:xfrm>
            <a:off x="3648075" y="0"/>
            <a:ext cx="8212999" cy="865370"/>
          </a:xfrm>
        </p:spPr>
        <p:txBody>
          <a:bodyPr anchor="ctr">
            <a:normAutofit/>
          </a:bodyPr>
          <a:lstStyle/>
          <a:p>
            <a:r>
              <a:rPr lang="en-GB" sz="1800" dirty="0"/>
              <a:t>Drive immediate compliance actions now and sustain efforts beyond January 17, 2025, for long-term DORA readiness</a:t>
            </a:r>
            <a:endParaRPr lang="hu-HU" sz="1800" dirty="0">
              <a:highlight>
                <a:srgbClr val="00FF00"/>
              </a:highlight>
            </a:endParaRPr>
          </a:p>
        </p:txBody>
      </p:sp>
      <p:sp>
        <p:nvSpPr>
          <p:cNvPr id="4" name="Slide Number Placeholder 3">
            <a:extLst>
              <a:ext uri="{FF2B5EF4-FFF2-40B4-BE49-F238E27FC236}">
                <a16:creationId xmlns:a16="http://schemas.microsoft.com/office/drawing/2014/main" id="{7EE3A20A-43F5-1640-F7C1-BFBA3987B23E}"/>
              </a:ext>
            </a:extLst>
          </p:cNvPr>
          <p:cNvSpPr>
            <a:spLocks noGrp="1"/>
          </p:cNvSpPr>
          <p:nvPr>
            <p:ph type="sldNum" sz="quarter" idx="12"/>
          </p:nvPr>
        </p:nvSpPr>
        <p:spPr/>
        <p:txBody>
          <a:bodyPr/>
          <a:lstStyle/>
          <a:p>
            <a:fld id="{176DD4EC-FA55-45CE-8BB9-EF8129236C33}" type="slidenum">
              <a:rPr lang="en-NL" smtClean="0"/>
              <a:pPr/>
              <a:t>14</a:t>
            </a:fld>
            <a:endParaRPr lang="en-NL"/>
          </a:p>
        </p:txBody>
      </p:sp>
      <p:sp>
        <p:nvSpPr>
          <p:cNvPr id="5" name="TextBox 4">
            <a:extLst>
              <a:ext uri="{FF2B5EF4-FFF2-40B4-BE49-F238E27FC236}">
                <a16:creationId xmlns:a16="http://schemas.microsoft.com/office/drawing/2014/main" id="{C887CE70-2D40-32B0-6B9A-D7DE4AA2B96D}"/>
              </a:ext>
            </a:extLst>
          </p:cNvPr>
          <p:cNvSpPr txBox="1"/>
          <p:nvPr/>
        </p:nvSpPr>
        <p:spPr>
          <a:xfrm>
            <a:off x="1268018" y="6047922"/>
            <a:ext cx="9655963" cy="646331"/>
          </a:xfrm>
          <a:prstGeom prst="rect">
            <a:avLst/>
          </a:prstGeom>
          <a:noFill/>
        </p:spPr>
        <p:txBody>
          <a:bodyPr wrap="square">
            <a:spAutoFit/>
          </a:bodyPr>
          <a:lstStyle/>
          <a:p>
            <a:pPr marL="217804" marR="210185" algn="ctr"/>
            <a:r>
              <a:rPr lang="en-GB" sz="1200" b="1">
                <a:solidFill>
                  <a:schemeClr val="tx2"/>
                </a:solidFill>
                <a:latin typeface="+mj-lt"/>
                <a:ea typeface="Open Sans" pitchFamily="2" charset="0"/>
                <a:cs typeface="Open Sans" pitchFamily="2" charset="0"/>
              </a:rPr>
              <a:t>The ESA’s guidance underscores the urgency of conducting gap analyses, preparing for new reporting obligations, and managing third-party risks, emphasizing that compliance efforts must continue beyond January 17, 2025, with critical milestones like reporting and third-party designations still ahead</a:t>
            </a:r>
          </a:p>
        </p:txBody>
      </p:sp>
      <p:sp>
        <p:nvSpPr>
          <p:cNvPr id="28" name="Rectangle 27">
            <a:extLst>
              <a:ext uri="{FF2B5EF4-FFF2-40B4-BE49-F238E27FC236}">
                <a16:creationId xmlns:a16="http://schemas.microsoft.com/office/drawing/2014/main" id="{18E71936-EE34-A73B-DFD8-1246868F16AE}"/>
              </a:ext>
            </a:extLst>
          </p:cNvPr>
          <p:cNvSpPr/>
          <p:nvPr/>
        </p:nvSpPr>
        <p:spPr>
          <a:xfrm>
            <a:off x="303343" y="1843455"/>
            <a:ext cx="2152073" cy="274170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Aft>
                <a:spcPts val="7800"/>
              </a:spcAft>
            </a:pPr>
            <a:r>
              <a:rPr lang="en-GB" sz="1400" b="1" dirty="0"/>
              <a:t>Immediate Application from</a:t>
            </a:r>
            <a:br>
              <a:rPr lang="en-GB" sz="1400" b="1" dirty="0"/>
            </a:br>
            <a:r>
              <a:rPr lang="en-GB" sz="1400" b="1" dirty="0"/>
              <a:t>17 Jan 2025</a:t>
            </a:r>
            <a:br>
              <a:rPr lang="en-GB" sz="1400" b="1" dirty="0"/>
            </a:br>
            <a:br>
              <a:rPr lang="en-GB" sz="1400" b="1" dirty="0"/>
            </a:br>
            <a:br>
              <a:rPr lang="en-GB" sz="1400" b="1" dirty="0"/>
            </a:br>
            <a:br>
              <a:rPr lang="en-GB" sz="1400" b="1" dirty="0"/>
            </a:br>
            <a:br>
              <a:rPr lang="en-GB" sz="1100" dirty="0"/>
            </a:br>
            <a:br>
              <a:rPr lang="en-GB" sz="1100" dirty="0"/>
            </a:br>
            <a:r>
              <a:rPr lang="en-GB" sz="1100" dirty="0"/>
              <a:t>DORA will apply without a transition period, and entities must align with the technical standards and guidelines issued in January and July 2024</a:t>
            </a:r>
            <a:endParaRPr lang="en-NL" sz="1100" dirty="0"/>
          </a:p>
        </p:txBody>
      </p:sp>
      <p:sp>
        <p:nvSpPr>
          <p:cNvPr id="33" name="Rectangle 32">
            <a:extLst>
              <a:ext uri="{FF2B5EF4-FFF2-40B4-BE49-F238E27FC236}">
                <a16:creationId xmlns:a16="http://schemas.microsoft.com/office/drawing/2014/main" id="{F80D7EEA-8770-2846-F494-C65BC9FFEA0E}"/>
              </a:ext>
            </a:extLst>
          </p:cNvPr>
          <p:cNvSpPr/>
          <p:nvPr/>
        </p:nvSpPr>
        <p:spPr>
          <a:xfrm>
            <a:off x="303343" y="4953148"/>
            <a:ext cx="2152073" cy="92887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Banks must accelerate preparations to ensure readiness for full compliance from day one</a:t>
            </a:r>
            <a:endParaRPr lang="en-NL" sz="1100" dirty="0"/>
          </a:p>
        </p:txBody>
      </p:sp>
      <p:sp>
        <p:nvSpPr>
          <p:cNvPr id="46" name="Rectangle 45">
            <a:extLst>
              <a:ext uri="{FF2B5EF4-FFF2-40B4-BE49-F238E27FC236}">
                <a16:creationId xmlns:a16="http://schemas.microsoft.com/office/drawing/2014/main" id="{D9A6AF66-0A73-52CA-D4E1-8E4841DA6F1C}"/>
              </a:ext>
            </a:extLst>
          </p:cNvPr>
          <p:cNvSpPr/>
          <p:nvPr/>
        </p:nvSpPr>
        <p:spPr>
          <a:xfrm>
            <a:off x="2654757" y="1843455"/>
            <a:ext cx="2152073" cy="274170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Aft>
                <a:spcPts val="7800"/>
              </a:spcAft>
            </a:pPr>
            <a:r>
              <a:rPr lang="en-GB" sz="1400" b="1" dirty="0"/>
              <a:t>Need for</a:t>
            </a:r>
            <a:br>
              <a:rPr lang="en-GB" sz="1400" b="1" dirty="0"/>
            </a:br>
            <a:r>
              <a:rPr lang="en-GB" sz="1400" b="1" dirty="0"/>
              <a:t>Structured Gap Analysis</a:t>
            </a:r>
            <a:br>
              <a:rPr lang="en-GB" sz="1400" b="1" dirty="0"/>
            </a:br>
            <a:br>
              <a:rPr lang="en-GB" sz="1400" b="1" dirty="0"/>
            </a:br>
            <a:br>
              <a:rPr lang="en-GB" sz="1400" b="1" dirty="0"/>
            </a:br>
            <a:br>
              <a:rPr lang="en-GB" sz="1400" b="1" dirty="0"/>
            </a:br>
            <a:br>
              <a:rPr lang="en-GB" sz="1400" b="1" dirty="0"/>
            </a:br>
            <a:br>
              <a:rPr lang="en-GB" sz="1400" b="1" dirty="0"/>
            </a:br>
            <a:r>
              <a:rPr lang="en-GB" sz="1100" dirty="0"/>
              <a:t>Entities are expected to identify and address gaps between their setups and DORA requirements, building on sectoral guidelines</a:t>
            </a:r>
            <a:endParaRPr lang="en-NL" sz="1100" dirty="0"/>
          </a:p>
        </p:txBody>
      </p:sp>
      <p:sp>
        <p:nvSpPr>
          <p:cNvPr id="47" name="Rectangle 46">
            <a:extLst>
              <a:ext uri="{FF2B5EF4-FFF2-40B4-BE49-F238E27FC236}">
                <a16:creationId xmlns:a16="http://schemas.microsoft.com/office/drawing/2014/main" id="{33756B28-FBA7-D399-E677-09661E85767B}"/>
              </a:ext>
            </a:extLst>
          </p:cNvPr>
          <p:cNvSpPr/>
          <p:nvPr/>
        </p:nvSpPr>
        <p:spPr>
          <a:xfrm>
            <a:off x="5006171" y="1843455"/>
            <a:ext cx="2152073" cy="2741708"/>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Aft>
                <a:spcPts val="7800"/>
              </a:spcAft>
            </a:pPr>
            <a:r>
              <a:rPr lang="en-GB" sz="1400" b="1"/>
              <a:t>New Reporting Obligations in</a:t>
            </a:r>
            <a:br>
              <a:rPr lang="en-GB" sz="1400" b="1"/>
            </a:br>
            <a:r>
              <a:rPr lang="en-GB" sz="1400" b="1"/>
              <a:t>Early 2025</a:t>
            </a:r>
          </a:p>
          <a:p>
            <a:pPr algn="ctr">
              <a:spcAft>
                <a:spcPts val="7800"/>
              </a:spcAft>
            </a:pPr>
            <a:r>
              <a:rPr lang="en-GB" sz="1100" dirty="0"/>
              <a:t>Banks must prepare ICT third-party registers for submission by 30 April 2025 and ensure incident reporting readiness from the application date</a:t>
            </a:r>
            <a:endParaRPr lang="en-NL" sz="1100" dirty="0"/>
          </a:p>
        </p:txBody>
      </p:sp>
      <p:sp>
        <p:nvSpPr>
          <p:cNvPr id="48" name="Rectangle 47">
            <a:extLst>
              <a:ext uri="{FF2B5EF4-FFF2-40B4-BE49-F238E27FC236}">
                <a16:creationId xmlns:a16="http://schemas.microsoft.com/office/drawing/2014/main" id="{673A897F-D9D6-13DE-E8F7-B61199966966}"/>
              </a:ext>
            </a:extLst>
          </p:cNvPr>
          <p:cNvSpPr/>
          <p:nvPr/>
        </p:nvSpPr>
        <p:spPr>
          <a:xfrm>
            <a:off x="7357586" y="1843455"/>
            <a:ext cx="2152073" cy="274170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Aft>
                <a:spcPts val="7800"/>
              </a:spcAft>
            </a:pPr>
            <a:r>
              <a:rPr lang="en-GB" sz="1400" b="1"/>
              <a:t>Critical Third-Party ICT Provider Designation (H2 2025)</a:t>
            </a:r>
          </a:p>
          <a:p>
            <a:pPr algn="ctr">
              <a:spcAft>
                <a:spcPts val="7800"/>
              </a:spcAft>
            </a:pPr>
            <a:r>
              <a:rPr lang="en-GB" sz="1100" dirty="0"/>
              <a:t>ICT third-party providers meeting criticality criteria must assess their operational setups against DORA</a:t>
            </a:r>
            <a:endParaRPr lang="en-NL" sz="1100" dirty="0"/>
          </a:p>
        </p:txBody>
      </p:sp>
      <p:sp>
        <p:nvSpPr>
          <p:cNvPr id="49" name="Rectangle 48">
            <a:extLst>
              <a:ext uri="{FF2B5EF4-FFF2-40B4-BE49-F238E27FC236}">
                <a16:creationId xmlns:a16="http://schemas.microsoft.com/office/drawing/2014/main" id="{6459C204-6048-DE16-111D-E9EEDBB1C2F3}"/>
              </a:ext>
            </a:extLst>
          </p:cNvPr>
          <p:cNvSpPr/>
          <p:nvPr/>
        </p:nvSpPr>
        <p:spPr>
          <a:xfrm>
            <a:off x="9709001" y="1843455"/>
            <a:ext cx="2152073" cy="2741708"/>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Aft>
                <a:spcPts val="7800"/>
              </a:spcAft>
            </a:pPr>
            <a:r>
              <a:rPr lang="en-GB" sz="1400" b="1"/>
              <a:t>Risk-Based Supervision by Authorities</a:t>
            </a:r>
          </a:p>
          <a:p>
            <a:pPr algn="ctr">
              <a:spcAft>
                <a:spcPts val="7800"/>
              </a:spcAft>
            </a:pPr>
            <a:r>
              <a:rPr lang="en-GB" sz="1100" dirty="0"/>
              <a:t>Supervision will account for the risk profile, size, and complexity of financial entities, focusing on cyber and digital resilience</a:t>
            </a:r>
            <a:endParaRPr lang="en-NL" sz="1100" dirty="0"/>
          </a:p>
        </p:txBody>
      </p:sp>
      <p:sp>
        <p:nvSpPr>
          <p:cNvPr id="50" name="Rectangle 49">
            <a:extLst>
              <a:ext uri="{FF2B5EF4-FFF2-40B4-BE49-F238E27FC236}">
                <a16:creationId xmlns:a16="http://schemas.microsoft.com/office/drawing/2014/main" id="{6A8A337A-D3A1-EF0B-B0A2-E9FEEF01D970}"/>
              </a:ext>
            </a:extLst>
          </p:cNvPr>
          <p:cNvSpPr/>
          <p:nvPr/>
        </p:nvSpPr>
        <p:spPr>
          <a:xfrm>
            <a:off x="2654757" y="4953148"/>
            <a:ext cx="2152073" cy="92887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Conduct a structured review of internal systems to prioritize areas of non-compliance</a:t>
            </a:r>
            <a:endParaRPr lang="en-NL" sz="1100" dirty="0"/>
          </a:p>
        </p:txBody>
      </p:sp>
      <p:sp>
        <p:nvSpPr>
          <p:cNvPr id="51" name="Rectangle 50">
            <a:extLst>
              <a:ext uri="{FF2B5EF4-FFF2-40B4-BE49-F238E27FC236}">
                <a16:creationId xmlns:a16="http://schemas.microsoft.com/office/drawing/2014/main" id="{2031B5C7-6DC5-D8F9-04F3-D289748037E9}"/>
              </a:ext>
            </a:extLst>
          </p:cNvPr>
          <p:cNvSpPr/>
          <p:nvPr/>
        </p:nvSpPr>
        <p:spPr>
          <a:xfrm>
            <a:off x="5006171" y="4953148"/>
            <a:ext cx="2152073" cy="928877"/>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Leverage lessons from the 2024 ESA dry-run exercise and adopt the ITS on Register of Information</a:t>
            </a:r>
            <a:endParaRPr lang="en-NL" sz="1100" dirty="0"/>
          </a:p>
        </p:txBody>
      </p:sp>
      <p:sp>
        <p:nvSpPr>
          <p:cNvPr id="52" name="Rectangle 51">
            <a:extLst>
              <a:ext uri="{FF2B5EF4-FFF2-40B4-BE49-F238E27FC236}">
                <a16:creationId xmlns:a16="http://schemas.microsoft.com/office/drawing/2014/main" id="{0A073A74-020E-3237-22BD-580F14A8203A}"/>
              </a:ext>
            </a:extLst>
          </p:cNvPr>
          <p:cNvSpPr/>
          <p:nvPr/>
        </p:nvSpPr>
        <p:spPr>
          <a:xfrm>
            <a:off x="7357585" y="4953148"/>
            <a:ext cx="2152073" cy="928877"/>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Early engagement with key ICT providers to ensure alignment and mitigate risks</a:t>
            </a:r>
            <a:endParaRPr lang="en-NL" sz="1100" dirty="0"/>
          </a:p>
        </p:txBody>
      </p:sp>
      <p:sp>
        <p:nvSpPr>
          <p:cNvPr id="53" name="Rectangle 52">
            <a:extLst>
              <a:ext uri="{FF2B5EF4-FFF2-40B4-BE49-F238E27FC236}">
                <a16:creationId xmlns:a16="http://schemas.microsoft.com/office/drawing/2014/main" id="{7E85269C-6848-0818-CBFB-B85B8D02C387}"/>
              </a:ext>
            </a:extLst>
          </p:cNvPr>
          <p:cNvSpPr/>
          <p:nvPr/>
        </p:nvSpPr>
        <p:spPr>
          <a:xfrm>
            <a:off x="9708999" y="4953148"/>
            <a:ext cx="2152073" cy="928877"/>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Prepare for a pragmatic and outcomes-focused implementation approach by aligning internal policies with supervisory priorities</a:t>
            </a:r>
            <a:endParaRPr lang="en-NL" sz="1100" dirty="0"/>
          </a:p>
        </p:txBody>
      </p:sp>
      <p:sp>
        <p:nvSpPr>
          <p:cNvPr id="54" name="Isosceles Triangle 53">
            <a:extLst>
              <a:ext uri="{FF2B5EF4-FFF2-40B4-BE49-F238E27FC236}">
                <a16:creationId xmlns:a16="http://schemas.microsoft.com/office/drawing/2014/main" id="{7938FE89-0412-B6E1-AD57-1146A934875D}"/>
              </a:ext>
            </a:extLst>
          </p:cNvPr>
          <p:cNvSpPr/>
          <p:nvPr/>
        </p:nvSpPr>
        <p:spPr>
          <a:xfrm rot="10800000">
            <a:off x="3180032" y="4672616"/>
            <a:ext cx="1101521" cy="213196"/>
          </a:xfrm>
          <a:prstGeom prst="triangle">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5" name="Isosceles Triangle 54">
            <a:extLst>
              <a:ext uri="{FF2B5EF4-FFF2-40B4-BE49-F238E27FC236}">
                <a16:creationId xmlns:a16="http://schemas.microsoft.com/office/drawing/2014/main" id="{3164DD6E-504A-59B0-5DBE-2C5693F04A0C}"/>
              </a:ext>
            </a:extLst>
          </p:cNvPr>
          <p:cNvSpPr/>
          <p:nvPr/>
        </p:nvSpPr>
        <p:spPr>
          <a:xfrm rot="10800000">
            <a:off x="828618" y="4672616"/>
            <a:ext cx="1101521" cy="213196"/>
          </a:xfrm>
          <a:prstGeom prst="triangle">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6" name="Isosceles Triangle 55">
            <a:extLst>
              <a:ext uri="{FF2B5EF4-FFF2-40B4-BE49-F238E27FC236}">
                <a16:creationId xmlns:a16="http://schemas.microsoft.com/office/drawing/2014/main" id="{921E2168-556F-EA8C-6AA6-556C4F14955A}"/>
              </a:ext>
            </a:extLst>
          </p:cNvPr>
          <p:cNvSpPr/>
          <p:nvPr/>
        </p:nvSpPr>
        <p:spPr>
          <a:xfrm rot="10800000">
            <a:off x="5531444" y="4672616"/>
            <a:ext cx="1101521" cy="213196"/>
          </a:xfrm>
          <a:prstGeom prst="triangle">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7" name="Isosceles Triangle 56">
            <a:extLst>
              <a:ext uri="{FF2B5EF4-FFF2-40B4-BE49-F238E27FC236}">
                <a16:creationId xmlns:a16="http://schemas.microsoft.com/office/drawing/2014/main" id="{4C512CF9-E77A-6C17-93D6-755F8F29C256}"/>
              </a:ext>
            </a:extLst>
          </p:cNvPr>
          <p:cNvSpPr/>
          <p:nvPr/>
        </p:nvSpPr>
        <p:spPr>
          <a:xfrm rot="10800000">
            <a:off x="7882855" y="4672616"/>
            <a:ext cx="1101521" cy="213196"/>
          </a:xfrm>
          <a:prstGeom prst="triangle">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8" name="Isosceles Triangle 57">
            <a:extLst>
              <a:ext uri="{FF2B5EF4-FFF2-40B4-BE49-F238E27FC236}">
                <a16:creationId xmlns:a16="http://schemas.microsoft.com/office/drawing/2014/main" id="{9ABEC280-7D25-4530-C7F1-706130D4C5AA}"/>
              </a:ext>
            </a:extLst>
          </p:cNvPr>
          <p:cNvSpPr/>
          <p:nvPr/>
        </p:nvSpPr>
        <p:spPr>
          <a:xfrm rot="10800000">
            <a:off x="10279521" y="4672616"/>
            <a:ext cx="1101521" cy="213196"/>
          </a:xfrm>
          <a:prstGeom prst="triangle">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0" name="Picture 59" descr="A black background with a black square&#10;&#10;Description automatically generated with medium confidence">
            <a:extLst>
              <a:ext uri="{FF2B5EF4-FFF2-40B4-BE49-F238E27FC236}">
                <a16:creationId xmlns:a16="http://schemas.microsoft.com/office/drawing/2014/main" id="{A20CD600-C292-A39A-C565-2E397D80301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96394" y="2633933"/>
            <a:ext cx="743247" cy="743247"/>
          </a:xfrm>
          <a:prstGeom prst="rect">
            <a:avLst/>
          </a:prstGeom>
        </p:spPr>
      </p:pic>
      <p:pic>
        <p:nvPicPr>
          <p:cNvPr id="62" name="Picture 61" descr="A black background with a black square&#10;&#10;Description automatically generated with medium confidence">
            <a:extLst>
              <a:ext uri="{FF2B5EF4-FFF2-40B4-BE49-F238E27FC236}">
                <a16:creationId xmlns:a16="http://schemas.microsoft.com/office/drawing/2014/main" id="{10F91417-412E-7DAB-CADD-32E88441797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59168" y="2655054"/>
            <a:ext cx="743247" cy="743247"/>
          </a:xfrm>
          <a:prstGeom prst="rect">
            <a:avLst/>
          </a:prstGeom>
        </p:spPr>
      </p:pic>
      <p:pic>
        <p:nvPicPr>
          <p:cNvPr id="64" name="Picture 63" descr="A black background with a black square&#10;&#10;Description automatically generated with medium confidence">
            <a:extLst>
              <a:ext uri="{FF2B5EF4-FFF2-40B4-BE49-F238E27FC236}">
                <a16:creationId xmlns:a16="http://schemas.microsoft.com/office/drawing/2014/main" id="{03B842D6-70C8-16B8-1C05-5E147032FE0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724375" y="2636920"/>
            <a:ext cx="743247" cy="743247"/>
          </a:xfrm>
          <a:prstGeom prst="rect">
            <a:avLst/>
          </a:prstGeom>
        </p:spPr>
      </p:pic>
      <p:pic>
        <p:nvPicPr>
          <p:cNvPr id="66" name="Picture 65" descr="A black background with a black square&#10;&#10;Description automatically generated with medium confidence">
            <a:extLst>
              <a:ext uri="{FF2B5EF4-FFF2-40B4-BE49-F238E27FC236}">
                <a16:creationId xmlns:a16="http://schemas.microsoft.com/office/drawing/2014/main" id="{116719D2-27B9-5412-B3DC-62345D39AD0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061991" y="2633932"/>
            <a:ext cx="743247" cy="743247"/>
          </a:xfrm>
          <a:prstGeom prst="rect">
            <a:avLst/>
          </a:prstGeom>
        </p:spPr>
      </p:pic>
      <p:pic>
        <p:nvPicPr>
          <p:cNvPr id="69" name="Picture 68" descr="A black background with a black square&#10;&#10;Description automatically generated with medium confidence">
            <a:extLst>
              <a:ext uri="{FF2B5EF4-FFF2-40B4-BE49-F238E27FC236}">
                <a16:creationId xmlns:a16="http://schemas.microsoft.com/office/drawing/2014/main" id="{3577EC85-2544-BF49-1674-50BE5FF15221}"/>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440535" y="2661055"/>
            <a:ext cx="689000" cy="689000"/>
          </a:xfrm>
          <a:prstGeom prst="rect">
            <a:avLst/>
          </a:prstGeom>
        </p:spPr>
      </p:pic>
      <p:sp>
        <p:nvSpPr>
          <p:cNvPr id="7" name="Google Shape;223;p19">
            <a:extLst>
              <a:ext uri="{FF2B5EF4-FFF2-40B4-BE49-F238E27FC236}">
                <a16:creationId xmlns:a16="http://schemas.microsoft.com/office/drawing/2014/main" id="{E43214D1-12A1-9BFD-3608-70337DCFBB1F}"/>
              </a:ext>
            </a:extLst>
          </p:cNvPr>
          <p:cNvSpPr txBox="1"/>
          <p:nvPr/>
        </p:nvSpPr>
        <p:spPr>
          <a:xfrm>
            <a:off x="235118" y="1008772"/>
            <a:ext cx="11594485" cy="834683"/>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On 6 December 2024, the European Supervisory Authorities (ESAs) issued a statement addressing the challenges of DORA compliance. While supervisory guidance highlights critical actions, the ESA emphasizes no transitional period, requiring immediate compliance by 17 January 2025, as well as </a:t>
            </a:r>
            <a:r>
              <a:rPr lang="en-GB"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preparatory steps for key developments in the second half of 2025</a:t>
            </a: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a:t>
            </a:r>
          </a:p>
        </p:txBody>
      </p:sp>
    </p:spTree>
    <p:extLst>
      <p:ext uri="{BB962C8B-B14F-4D97-AF65-F5344CB8AC3E}">
        <p14:creationId xmlns:p14="http://schemas.microsoft.com/office/powerpoint/2010/main" val="211594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14">
            <a:extLst>
              <a:ext uri="{FF2B5EF4-FFF2-40B4-BE49-F238E27FC236}">
                <a16:creationId xmlns:a16="http://schemas.microsoft.com/office/drawing/2014/main" id="{CB282C78-30FE-CAF5-6524-7CA761B78413}"/>
              </a:ext>
            </a:extLst>
          </p:cNvPr>
          <p:cNvSpPr txBox="1"/>
          <p:nvPr/>
        </p:nvSpPr>
        <p:spPr>
          <a:xfrm rot="16200000">
            <a:off x="-1519527" y="2683418"/>
            <a:ext cx="3508996" cy="276999"/>
          </a:xfrm>
          <a:prstGeom prst="rect">
            <a:avLst/>
          </a:prstGeom>
          <a:solidFill>
            <a:schemeClr val="tx2"/>
          </a:solidFill>
          <a:effectLst>
            <a:outerShdw blurRad="50800" dist="38100" dir="2700000" algn="tl" rotWithShape="0">
              <a:prstClr val="black">
                <a:alpha val="40000"/>
              </a:prstClr>
            </a:outerShdw>
          </a:effectLst>
        </p:spPr>
        <p:txBody>
          <a:bodyPr wrap="square" rtlCol="0" anchor="ctr">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SOLUTIONS</a:t>
            </a:r>
          </a:p>
        </p:txBody>
      </p:sp>
      <p:sp>
        <p:nvSpPr>
          <p:cNvPr id="56" name="Freeform: Shape 55">
            <a:extLst>
              <a:ext uri="{FF2B5EF4-FFF2-40B4-BE49-F238E27FC236}">
                <a16:creationId xmlns:a16="http://schemas.microsoft.com/office/drawing/2014/main" id="{EF7FB922-26DD-C3DF-4A23-C93075AEAA52}"/>
              </a:ext>
            </a:extLst>
          </p:cNvPr>
          <p:cNvSpPr/>
          <p:nvPr/>
        </p:nvSpPr>
        <p:spPr>
          <a:xfrm>
            <a:off x="570025" y="1067421"/>
            <a:ext cx="2126481" cy="3508997"/>
          </a:xfrm>
          <a:custGeom>
            <a:avLst/>
            <a:gdLst>
              <a:gd name="connsiteX0" fmla="*/ 0 w 2126481"/>
              <a:gd name="connsiteY0" fmla="*/ 0 h 3508997"/>
              <a:gd name="connsiteX1" fmla="*/ 2126481 w 2126481"/>
              <a:gd name="connsiteY1" fmla="*/ 0 h 3508997"/>
              <a:gd name="connsiteX2" fmla="*/ 2126481 w 2126481"/>
              <a:gd name="connsiteY2" fmla="*/ 3508997 h 3508997"/>
              <a:gd name="connsiteX3" fmla="*/ 1307239 w 2126481"/>
              <a:gd name="connsiteY3" fmla="*/ 3508997 h 3508997"/>
              <a:gd name="connsiteX4" fmla="*/ 1309806 w 2126481"/>
              <a:gd name="connsiteY4" fmla="*/ 3504875 h 3508997"/>
              <a:gd name="connsiteX5" fmla="*/ 1314934 w 2126481"/>
              <a:gd name="connsiteY5" fmla="*/ 3479516 h 3508997"/>
              <a:gd name="connsiteX6" fmla="*/ 1062521 w 2126481"/>
              <a:gd name="connsiteY6" fmla="*/ 3353686 h 3508997"/>
              <a:gd name="connsiteX7" fmla="*/ 810108 w 2126481"/>
              <a:gd name="connsiteY7" fmla="*/ 3479516 h 3508997"/>
              <a:gd name="connsiteX8" fmla="*/ 815236 w 2126481"/>
              <a:gd name="connsiteY8" fmla="*/ 3504875 h 3508997"/>
              <a:gd name="connsiteX9" fmla="*/ 817803 w 2126481"/>
              <a:gd name="connsiteY9" fmla="*/ 3508997 h 3508997"/>
              <a:gd name="connsiteX10" fmla="*/ 0 w 2126481"/>
              <a:gd name="connsiteY10" fmla="*/ 3508997 h 350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481" h="3508997">
                <a:moveTo>
                  <a:pt x="0" y="0"/>
                </a:moveTo>
                <a:lnTo>
                  <a:pt x="2126481" y="0"/>
                </a:lnTo>
                <a:lnTo>
                  <a:pt x="2126481" y="3508997"/>
                </a:lnTo>
                <a:lnTo>
                  <a:pt x="1307239" y="3508997"/>
                </a:lnTo>
                <a:lnTo>
                  <a:pt x="1309806" y="3504875"/>
                </a:lnTo>
                <a:cubicBezTo>
                  <a:pt x="1313168" y="3496684"/>
                  <a:pt x="1314934" y="3488203"/>
                  <a:pt x="1314934" y="3479516"/>
                </a:cubicBezTo>
                <a:cubicBezTo>
                  <a:pt x="1314934" y="3410022"/>
                  <a:pt x="1201925" y="3353686"/>
                  <a:pt x="1062521" y="3353686"/>
                </a:cubicBezTo>
                <a:cubicBezTo>
                  <a:pt x="923117" y="3353686"/>
                  <a:pt x="810108" y="3410022"/>
                  <a:pt x="810108" y="3479516"/>
                </a:cubicBezTo>
                <a:cubicBezTo>
                  <a:pt x="810108" y="3488203"/>
                  <a:pt x="811874" y="3496684"/>
                  <a:pt x="815236" y="3504875"/>
                </a:cubicBezTo>
                <a:lnTo>
                  <a:pt x="817803" y="3508997"/>
                </a:lnTo>
                <a:lnTo>
                  <a:pt x="0" y="3508997"/>
                </a:lnTo>
                <a:close/>
              </a:path>
            </a:pathLst>
          </a:custGeom>
          <a:solidFill>
            <a:schemeClr val="tx1"/>
          </a:soli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6000"/>
              </a:spcAft>
              <a:buClrTx/>
              <a:buSzTx/>
              <a:buFontTx/>
              <a:buNone/>
              <a:tabLst/>
              <a:defRPr/>
            </a:pPr>
            <a:r>
              <a:rPr kumimoji="0" lang="en-GB" sz="1400" b="1" i="0" u="none" strike="noStrike" kern="0" cap="none" spc="0" normalizeH="0" baseline="0" noProof="0">
                <a:ln>
                  <a:noFill/>
                </a:ln>
                <a:solidFill>
                  <a:prstClr val="white"/>
                </a:solidFill>
                <a:effectLst/>
                <a:uLnTx/>
                <a:uFillTx/>
              </a:rPr>
              <a:t>Focused Training Programs</a:t>
            </a:r>
          </a:p>
          <a:p>
            <a:pPr marL="0" marR="0" lvl="0" indent="0" algn="ctr" defTabSz="914400" eaLnBrk="1" fontAlgn="auto" latinLnBrk="0" hangingPunct="1">
              <a:lnSpc>
                <a:spcPct val="100000"/>
              </a:lnSpc>
              <a:spcBef>
                <a:spcPts val="0"/>
              </a:spcBef>
              <a:spcAft>
                <a:spcPts val="1200"/>
              </a:spcAft>
              <a:buClrTx/>
              <a:buSzTx/>
              <a:buFontTx/>
              <a:buNone/>
              <a:tabLst/>
              <a:defRPr/>
            </a:pPr>
            <a:br>
              <a:rPr kumimoji="0" lang="en-US" sz="1200" b="0" i="0" u="none" strike="noStrike" kern="0" cap="none" spc="0" normalizeH="0" baseline="0" noProof="0" dirty="0">
                <a:ln>
                  <a:noFill/>
                </a:ln>
                <a:solidFill>
                  <a:prstClr val="white"/>
                </a:solidFill>
                <a:effectLst/>
                <a:uLnTx/>
                <a:uFillTx/>
              </a:rPr>
            </a:br>
            <a:r>
              <a:rPr kumimoji="0" lang="en-US" sz="1200" b="0" i="0" u="none" strike="noStrike" kern="0" cap="none" spc="0" normalizeH="0" baseline="0" noProof="0">
                <a:ln>
                  <a:noFill/>
                </a:ln>
                <a:solidFill>
                  <a:prstClr val="white"/>
                </a:solidFill>
                <a:effectLst/>
                <a:uLnTx/>
                <a:uFillTx/>
              </a:rPr>
              <a:t>Equip staff with DORA-specific skills through targeted training and collaboration with regulators.</a:t>
            </a:r>
          </a:p>
          <a:p>
            <a:pPr marL="0" marR="0" lvl="0" indent="0" algn="ctr" defTabSz="914400" eaLnBrk="1" fontAlgn="auto" latinLnBrk="0" hangingPunct="1">
              <a:lnSpc>
                <a:spcPct val="100000"/>
              </a:lnSpc>
              <a:spcBef>
                <a:spcPts val="0"/>
              </a:spcBef>
              <a:spcAft>
                <a:spcPts val="5400"/>
              </a:spcAft>
              <a:buClrTx/>
              <a:buSzTx/>
              <a:buFontTx/>
              <a:buNone/>
              <a:tabLst/>
              <a:defRPr/>
            </a:pPr>
            <a:r>
              <a:rPr kumimoji="0" lang="en-GB" sz="1200" b="1" i="1" u="none" strike="noStrike" kern="0" cap="none" spc="0" normalizeH="0" baseline="0" noProof="0">
                <a:ln>
                  <a:noFill/>
                </a:ln>
                <a:solidFill>
                  <a:prstClr val="white"/>
                </a:solidFill>
                <a:effectLst/>
                <a:uLnTx/>
                <a:uFillTx/>
              </a:rPr>
              <a:t>Example: </a:t>
            </a:r>
            <a:r>
              <a:rPr kumimoji="0" lang="en-US" sz="1200" b="0" i="1" u="none" strike="noStrike" kern="0" cap="none" spc="0" normalizeH="0" baseline="0" noProof="0">
                <a:ln>
                  <a:noFill/>
                </a:ln>
                <a:solidFill>
                  <a:prstClr val="white"/>
                </a:solidFill>
                <a:effectLst/>
                <a:uLnTx/>
                <a:uFillTx/>
              </a:rPr>
              <a:t>Access subsidized training programs offered by regulatory bodies</a:t>
            </a:r>
            <a:endParaRPr kumimoji="0" lang="en-GB" sz="1200" b="0" i="1" u="none" strike="noStrike" kern="0" cap="none" spc="0" normalizeH="0" baseline="0" noProof="0">
              <a:ln>
                <a:noFill/>
              </a:ln>
              <a:solidFill>
                <a:prstClr val="white"/>
              </a:solidFill>
              <a:effectLst/>
              <a:uLnTx/>
              <a:uFillTx/>
            </a:endParaRPr>
          </a:p>
        </p:txBody>
      </p:sp>
      <p:sp>
        <p:nvSpPr>
          <p:cNvPr id="57" name="Freeform: Shape 56">
            <a:extLst>
              <a:ext uri="{FF2B5EF4-FFF2-40B4-BE49-F238E27FC236}">
                <a16:creationId xmlns:a16="http://schemas.microsoft.com/office/drawing/2014/main" id="{7C05D6AA-3C50-077D-7D7A-6E8653B69AFF}"/>
              </a:ext>
            </a:extLst>
          </p:cNvPr>
          <p:cNvSpPr/>
          <p:nvPr/>
        </p:nvSpPr>
        <p:spPr>
          <a:xfrm>
            <a:off x="5024215" y="1067421"/>
            <a:ext cx="2126481" cy="3508997"/>
          </a:xfrm>
          <a:custGeom>
            <a:avLst/>
            <a:gdLst>
              <a:gd name="connsiteX0" fmla="*/ 0 w 2126481"/>
              <a:gd name="connsiteY0" fmla="*/ 0 h 3508997"/>
              <a:gd name="connsiteX1" fmla="*/ 2126481 w 2126481"/>
              <a:gd name="connsiteY1" fmla="*/ 0 h 3508997"/>
              <a:gd name="connsiteX2" fmla="*/ 2126481 w 2126481"/>
              <a:gd name="connsiteY2" fmla="*/ 3508997 h 3508997"/>
              <a:gd name="connsiteX3" fmla="*/ 1307240 w 2126481"/>
              <a:gd name="connsiteY3" fmla="*/ 3508997 h 3508997"/>
              <a:gd name="connsiteX4" fmla="*/ 1309806 w 2126481"/>
              <a:gd name="connsiteY4" fmla="*/ 3504875 h 3508997"/>
              <a:gd name="connsiteX5" fmla="*/ 1314934 w 2126481"/>
              <a:gd name="connsiteY5" fmla="*/ 3479516 h 3508997"/>
              <a:gd name="connsiteX6" fmla="*/ 1062521 w 2126481"/>
              <a:gd name="connsiteY6" fmla="*/ 3353686 h 3508997"/>
              <a:gd name="connsiteX7" fmla="*/ 810108 w 2126481"/>
              <a:gd name="connsiteY7" fmla="*/ 3479516 h 3508997"/>
              <a:gd name="connsiteX8" fmla="*/ 815236 w 2126481"/>
              <a:gd name="connsiteY8" fmla="*/ 3504875 h 3508997"/>
              <a:gd name="connsiteX9" fmla="*/ 817803 w 2126481"/>
              <a:gd name="connsiteY9" fmla="*/ 3508997 h 3508997"/>
              <a:gd name="connsiteX10" fmla="*/ 0 w 2126481"/>
              <a:gd name="connsiteY10" fmla="*/ 3508997 h 350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481" h="3508997">
                <a:moveTo>
                  <a:pt x="0" y="0"/>
                </a:moveTo>
                <a:lnTo>
                  <a:pt x="2126481" y="0"/>
                </a:lnTo>
                <a:lnTo>
                  <a:pt x="2126481" y="3508997"/>
                </a:lnTo>
                <a:lnTo>
                  <a:pt x="1307240" y="3508997"/>
                </a:lnTo>
                <a:lnTo>
                  <a:pt x="1309806" y="3504875"/>
                </a:lnTo>
                <a:cubicBezTo>
                  <a:pt x="1313168" y="3496684"/>
                  <a:pt x="1314934" y="3488203"/>
                  <a:pt x="1314934" y="3479516"/>
                </a:cubicBezTo>
                <a:cubicBezTo>
                  <a:pt x="1314934" y="3410022"/>
                  <a:pt x="1201925" y="3353686"/>
                  <a:pt x="1062521" y="3353686"/>
                </a:cubicBezTo>
                <a:cubicBezTo>
                  <a:pt x="923117" y="3353686"/>
                  <a:pt x="810108" y="3410022"/>
                  <a:pt x="810108" y="3479516"/>
                </a:cubicBezTo>
                <a:cubicBezTo>
                  <a:pt x="810108" y="3488203"/>
                  <a:pt x="811874" y="3496684"/>
                  <a:pt x="815236" y="3504875"/>
                </a:cubicBezTo>
                <a:lnTo>
                  <a:pt x="817803" y="3508997"/>
                </a:lnTo>
                <a:lnTo>
                  <a:pt x="0" y="3508997"/>
                </a:lnTo>
                <a:close/>
              </a:path>
            </a:pathLst>
          </a:custGeom>
          <a:solidFill>
            <a:schemeClr val="accent2"/>
          </a:soli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6000"/>
              </a:spcAft>
              <a:buClrTx/>
              <a:buSzTx/>
              <a:buFontTx/>
              <a:buNone/>
              <a:tabLst/>
              <a:defRPr/>
            </a:pPr>
            <a:r>
              <a:rPr kumimoji="0" lang="en-GB" sz="1400" b="1" i="0" u="none" strike="noStrike" kern="0" cap="none" spc="0" normalizeH="0" baseline="0" noProof="0">
                <a:ln>
                  <a:noFill/>
                </a:ln>
                <a:solidFill>
                  <a:prstClr val="white"/>
                </a:solidFill>
                <a:effectLst/>
                <a:uLnTx/>
                <a:uFillTx/>
              </a:rPr>
              <a:t>Timely</a:t>
            </a:r>
            <a:br>
              <a:rPr kumimoji="0" lang="en-GB" sz="1400" b="1" i="0" u="none" strike="noStrike" kern="0" cap="none" spc="0" normalizeH="0" baseline="0" noProof="0">
                <a:ln>
                  <a:noFill/>
                </a:ln>
                <a:solidFill>
                  <a:prstClr val="white"/>
                </a:solidFill>
                <a:effectLst/>
                <a:uLnTx/>
                <a:uFillTx/>
              </a:rPr>
            </a:br>
            <a:r>
              <a:rPr kumimoji="0" lang="en-GB" sz="1400" b="1" i="0" u="none" strike="noStrike" kern="0" cap="none" spc="0" normalizeH="0" baseline="0" noProof="0">
                <a:ln>
                  <a:noFill/>
                </a:ln>
                <a:solidFill>
                  <a:prstClr val="white"/>
                </a:solidFill>
                <a:effectLst/>
                <a:uLnTx/>
                <a:uFillTx/>
              </a:rPr>
              <a:t>Reporting</a:t>
            </a:r>
          </a:p>
          <a:p>
            <a:pPr marL="0" marR="0" lvl="0" indent="0" algn="ctr" defTabSz="914400" eaLnBrk="1" fontAlgn="auto" latinLnBrk="0" hangingPunct="1">
              <a:lnSpc>
                <a:spcPct val="100000"/>
              </a:lnSpc>
              <a:spcBef>
                <a:spcPts val="0"/>
              </a:spcBef>
              <a:spcAft>
                <a:spcPts val="1200"/>
              </a:spcAft>
              <a:buClrTx/>
              <a:buSzTx/>
              <a:buFontTx/>
              <a:buNone/>
              <a:tabLst/>
              <a:defRPr/>
            </a:pPr>
            <a:br>
              <a:rPr kumimoji="0" lang="en-US" sz="1200" b="0" i="0" u="none" strike="noStrike" kern="0" cap="none" spc="0" normalizeH="0" baseline="0" noProof="0" dirty="0">
                <a:ln>
                  <a:noFill/>
                </a:ln>
                <a:solidFill>
                  <a:prstClr val="white"/>
                </a:solidFill>
                <a:effectLst/>
                <a:uLnTx/>
                <a:uFillTx/>
              </a:rPr>
            </a:br>
            <a:r>
              <a:rPr kumimoji="0" lang="en-US" sz="1200" b="0" i="0" u="none" strike="noStrike" kern="0" cap="none" spc="0" normalizeH="0" baseline="0" noProof="0">
                <a:ln>
                  <a:noFill/>
                </a:ln>
                <a:solidFill>
                  <a:prstClr val="white"/>
                </a:solidFill>
                <a:effectLst/>
                <a:uLnTx/>
                <a:uFillTx/>
              </a:rPr>
              <a:t>Align testing with existing standards like ISO 27001 or NIST CSF to simplify processes.</a:t>
            </a:r>
          </a:p>
          <a:p>
            <a:pPr marL="0" marR="0" lvl="0" indent="0" algn="ctr" defTabSz="914400" eaLnBrk="1" fontAlgn="auto" latinLnBrk="0" hangingPunct="1">
              <a:lnSpc>
                <a:spcPct val="100000"/>
              </a:lnSpc>
              <a:spcBef>
                <a:spcPts val="0"/>
              </a:spcBef>
              <a:spcAft>
                <a:spcPts val="5400"/>
              </a:spcAft>
              <a:buClrTx/>
              <a:buSzTx/>
              <a:buFontTx/>
              <a:buNone/>
              <a:tabLst/>
              <a:defRPr/>
            </a:pPr>
            <a:r>
              <a:rPr kumimoji="0" lang="en-GB" sz="1200" b="1" i="1" u="none" strike="noStrike" kern="0" cap="none" spc="0" normalizeH="0" baseline="0" noProof="0">
                <a:ln>
                  <a:noFill/>
                </a:ln>
                <a:solidFill>
                  <a:prstClr val="white"/>
                </a:solidFill>
                <a:effectLst/>
                <a:uLnTx/>
                <a:uFillTx/>
              </a:rPr>
              <a:t>Example: </a:t>
            </a:r>
            <a:r>
              <a:rPr kumimoji="0" lang="en-US" sz="1200" b="0" i="1" u="none" strike="noStrike" kern="0" cap="none" spc="0" normalizeH="0" baseline="0" noProof="0">
                <a:ln>
                  <a:noFill/>
                </a:ln>
                <a:solidFill>
                  <a:prstClr val="white"/>
                </a:solidFill>
                <a:effectLst/>
                <a:uLnTx/>
                <a:uFillTx/>
              </a:rPr>
              <a:t>Incorporate ISO 27001 risk assessments into testing protocols</a:t>
            </a:r>
            <a:endParaRPr kumimoji="0" lang="en-GB" sz="1200" b="0" i="1" u="none" strike="noStrike" kern="0" cap="none" spc="0" normalizeH="0" baseline="0" noProof="0">
              <a:ln>
                <a:noFill/>
              </a:ln>
              <a:solidFill>
                <a:prstClr val="white"/>
              </a:solidFill>
              <a:effectLst/>
              <a:uLnTx/>
              <a:uFillTx/>
            </a:endParaRPr>
          </a:p>
        </p:txBody>
      </p:sp>
      <p:sp>
        <p:nvSpPr>
          <p:cNvPr id="63" name="Freeform: Shape 62">
            <a:extLst>
              <a:ext uri="{FF2B5EF4-FFF2-40B4-BE49-F238E27FC236}">
                <a16:creationId xmlns:a16="http://schemas.microsoft.com/office/drawing/2014/main" id="{EE4C4B7C-70C0-DD5A-8934-9CE619C70453}"/>
              </a:ext>
            </a:extLst>
          </p:cNvPr>
          <p:cNvSpPr/>
          <p:nvPr/>
        </p:nvSpPr>
        <p:spPr>
          <a:xfrm>
            <a:off x="7251310" y="1067420"/>
            <a:ext cx="2126481" cy="3666306"/>
          </a:xfrm>
          <a:custGeom>
            <a:avLst/>
            <a:gdLst>
              <a:gd name="connsiteX0" fmla="*/ 0 w 2126481"/>
              <a:gd name="connsiteY0" fmla="*/ 0 h 3666306"/>
              <a:gd name="connsiteX1" fmla="*/ 2126481 w 2126481"/>
              <a:gd name="connsiteY1" fmla="*/ 0 h 3666306"/>
              <a:gd name="connsiteX2" fmla="*/ 2126481 w 2126481"/>
              <a:gd name="connsiteY2" fmla="*/ 3508997 h 3666306"/>
              <a:gd name="connsiteX3" fmla="*/ 1304111 w 2126481"/>
              <a:gd name="connsiteY3" fmla="*/ 3508997 h 3666306"/>
              <a:gd name="connsiteX4" fmla="*/ 1307922 w 2126481"/>
              <a:gd name="connsiteY4" fmla="*/ 3515117 h 3666306"/>
              <a:gd name="connsiteX5" fmla="*/ 1313050 w 2126481"/>
              <a:gd name="connsiteY5" fmla="*/ 3540476 h 3666306"/>
              <a:gd name="connsiteX6" fmla="*/ 1060637 w 2126481"/>
              <a:gd name="connsiteY6" fmla="*/ 3666306 h 3666306"/>
              <a:gd name="connsiteX7" fmla="*/ 808224 w 2126481"/>
              <a:gd name="connsiteY7" fmla="*/ 3540476 h 3666306"/>
              <a:gd name="connsiteX8" fmla="*/ 813352 w 2126481"/>
              <a:gd name="connsiteY8" fmla="*/ 3515117 h 3666306"/>
              <a:gd name="connsiteX9" fmla="*/ 817163 w 2126481"/>
              <a:gd name="connsiteY9" fmla="*/ 3508997 h 3666306"/>
              <a:gd name="connsiteX10" fmla="*/ 0 w 2126481"/>
              <a:gd name="connsiteY10" fmla="*/ 3508997 h 366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481" h="3666306">
                <a:moveTo>
                  <a:pt x="0" y="0"/>
                </a:moveTo>
                <a:lnTo>
                  <a:pt x="2126481" y="0"/>
                </a:lnTo>
                <a:lnTo>
                  <a:pt x="2126481" y="3508997"/>
                </a:lnTo>
                <a:lnTo>
                  <a:pt x="1304111" y="3508997"/>
                </a:lnTo>
                <a:lnTo>
                  <a:pt x="1307922" y="3515117"/>
                </a:lnTo>
                <a:cubicBezTo>
                  <a:pt x="1311284" y="3523308"/>
                  <a:pt x="1313050" y="3531790"/>
                  <a:pt x="1313050" y="3540476"/>
                </a:cubicBezTo>
                <a:cubicBezTo>
                  <a:pt x="1313050" y="3609970"/>
                  <a:pt x="1200041" y="3666306"/>
                  <a:pt x="1060637" y="3666306"/>
                </a:cubicBezTo>
                <a:cubicBezTo>
                  <a:pt x="921233" y="3666306"/>
                  <a:pt x="808224" y="3609970"/>
                  <a:pt x="808224" y="3540476"/>
                </a:cubicBezTo>
                <a:cubicBezTo>
                  <a:pt x="808224" y="3531790"/>
                  <a:pt x="809990" y="3523308"/>
                  <a:pt x="813352" y="3515117"/>
                </a:cubicBezTo>
                <a:lnTo>
                  <a:pt x="817163" y="3508997"/>
                </a:lnTo>
                <a:lnTo>
                  <a:pt x="0" y="3508997"/>
                </a:lnTo>
                <a:close/>
              </a:path>
            </a:pathLst>
          </a:custGeom>
          <a:solidFill>
            <a:schemeClr val="accent1"/>
          </a:soli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6000"/>
              </a:spcAft>
              <a:buClrTx/>
              <a:buSzTx/>
              <a:buFontTx/>
              <a:buNone/>
              <a:tabLst/>
              <a:defRPr/>
            </a:pPr>
            <a:r>
              <a:rPr kumimoji="0" lang="en-GB" sz="1400" b="1" i="0" u="none" strike="noStrike" kern="0" cap="none" spc="0" normalizeH="0" baseline="0" noProof="0">
                <a:ln>
                  <a:noFill/>
                </a:ln>
                <a:solidFill>
                  <a:prstClr val="white"/>
                </a:solidFill>
                <a:effectLst/>
                <a:uLnTx/>
                <a:uFillTx/>
              </a:rPr>
              <a:t>Standardized Testing Framework</a:t>
            </a:r>
          </a:p>
          <a:p>
            <a:pPr marL="0" marR="0" lvl="0" indent="0" algn="ctr" defTabSz="914400" eaLnBrk="1" fontAlgn="auto" latinLnBrk="0" hangingPunct="1">
              <a:lnSpc>
                <a:spcPct val="100000"/>
              </a:lnSpc>
              <a:spcBef>
                <a:spcPts val="0"/>
              </a:spcBef>
              <a:spcAft>
                <a:spcPts val="1200"/>
              </a:spcAft>
              <a:buClrTx/>
              <a:buSzTx/>
              <a:buFontTx/>
              <a:buNone/>
              <a:tabLst/>
              <a:defRPr/>
            </a:pPr>
            <a:br>
              <a:rPr kumimoji="0" lang="en-US" sz="1200" b="0" i="0" u="none" strike="noStrike" kern="0" cap="none" spc="0" normalizeH="0" baseline="0" noProof="0" dirty="0">
                <a:ln>
                  <a:noFill/>
                </a:ln>
                <a:solidFill>
                  <a:prstClr val="white"/>
                </a:solidFill>
                <a:effectLst/>
                <a:uLnTx/>
                <a:uFillTx/>
              </a:rPr>
            </a:br>
            <a:r>
              <a:rPr kumimoji="0" lang="en-US" sz="1200" b="0" i="0" u="none" strike="noStrike" kern="0" cap="none" spc="0" normalizeH="0" baseline="0" noProof="0">
                <a:ln>
                  <a:noFill/>
                </a:ln>
                <a:solidFill>
                  <a:prstClr val="white"/>
                </a:solidFill>
                <a:effectLst/>
                <a:uLnTx/>
                <a:uFillTx/>
              </a:rPr>
              <a:t>Use platforms to track contracts, performance, and compliance for third-party providers.</a:t>
            </a:r>
          </a:p>
          <a:p>
            <a:pPr marL="0" marR="0" lvl="0" indent="0" algn="ctr" defTabSz="914400" eaLnBrk="1" fontAlgn="auto" latinLnBrk="0" hangingPunct="1">
              <a:lnSpc>
                <a:spcPct val="100000"/>
              </a:lnSpc>
              <a:spcBef>
                <a:spcPts val="0"/>
              </a:spcBef>
              <a:spcAft>
                <a:spcPts val="5400"/>
              </a:spcAft>
              <a:buClrTx/>
              <a:buSzTx/>
              <a:buFontTx/>
              <a:buNone/>
              <a:tabLst/>
              <a:defRPr/>
            </a:pPr>
            <a:r>
              <a:rPr kumimoji="0" lang="en-GB" sz="1200" b="1" i="1" u="none" strike="noStrike" kern="0" cap="none" spc="0" normalizeH="0" baseline="0" noProof="0">
                <a:ln>
                  <a:noFill/>
                </a:ln>
                <a:solidFill>
                  <a:prstClr val="white"/>
                </a:solidFill>
                <a:effectLst/>
                <a:uLnTx/>
                <a:uFillTx/>
              </a:rPr>
              <a:t>Example: </a:t>
            </a:r>
            <a:r>
              <a:rPr kumimoji="0" lang="en-US" sz="1200" b="0" i="1" u="none" strike="noStrike" kern="0" cap="none" spc="0" normalizeH="0" baseline="0" noProof="0">
                <a:ln>
                  <a:noFill/>
                </a:ln>
                <a:solidFill>
                  <a:prstClr val="white"/>
                </a:solidFill>
                <a:effectLst/>
                <a:uLnTx/>
                <a:uFillTx/>
              </a:rPr>
              <a:t>Monitor service-level agreements and audit reports with GRC tools</a:t>
            </a:r>
            <a:endParaRPr kumimoji="0" lang="en-GB" sz="1200" b="0" i="1" u="none" strike="noStrike" kern="0" cap="none" spc="0" normalizeH="0" baseline="0" noProof="0">
              <a:ln>
                <a:noFill/>
              </a:ln>
              <a:solidFill>
                <a:prstClr val="white"/>
              </a:solidFill>
              <a:effectLst/>
              <a:uLnTx/>
              <a:uFillTx/>
            </a:endParaRPr>
          </a:p>
        </p:txBody>
      </p:sp>
      <p:sp>
        <p:nvSpPr>
          <p:cNvPr id="58" name="Freeform: Shape 57">
            <a:extLst>
              <a:ext uri="{FF2B5EF4-FFF2-40B4-BE49-F238E27FC236}">
                <a16:creationId xmlns:a16="http://schemas.microsoft.com/office/drawing/2014/main" id="{4E89FC33-B44F-45E8-1556-D80B7777DE13}"/>
              </a:ext>
            </a:extLst>
          </p:cNvPr>
          <p:cNvSpPr/>
          <p:nvPr/>
        </p:nvSpPr>
        <p:spPr>
          <a:xfrm>
            <a:off x="9478404" y="1067421"/>
            <a:ext cx="2126481" cy="3508997"/>
          </a:xfrm>
          <a:custGeom>
            <a:avLst/>
            <a:gdLst>
              <a:gd name="connsiteX0" fmla="*/ 0 w 2126481"/>
              <a:gd name="connsiteY0" fmla="*/ 0 h 3508997"/>
              <a:gd name="connsiteX1" fmla="*/ 2126481 w 2126481"/>
              <a:gd name="connsiteY1" fmla="*/ 0 h 3508997"/>
              <a:gd name="connsiteX2" fmla="*/ 2126481 w 2126481"/>
              <a:gd name="connsiteY2" fmla="*/ 3508997 h 3508997"/>
              <a:gd name="connsiteX3" fmla="*/ 1314220 w 2126481"/>
              <a:gd name="connsiteY3" fmla="*/ 3508997 h 3508997"/>
              <a:gd name="connsiteX4" fmla="*/ 1316787 w 2126481"/>
              <a:gd name="connsiteY4" fmla="*/ 3504875 h 3508997"/>
              <a:gd name="connsiteX5" fmla="*/ 1321915 w 2126481"/>
              <a:gd name="connsiteY5" fmla="*/ 3479516 h 3508997"/>
              <a:gd name="connsiteX6" fmla="*/ 1069502 w 2126481"/>
              <a:gd name="connsiteY6" fmla="*/ 3353686 h 3508997"/>
              <a:gd name="connsiteX7" fmla="*/ 817089 w 2126481"/>
              <a:gd name="connsiteY7" fmla="*/ 3479516 h 3508997"/>
              <a:gd name="connsiteX8" fmla="*/ 822217 w 2126481"/>
              <a:gd name="connsiteY8" fmla="*/ 3504875 h 3508997"/>
              <a:gd name="connsiteX9" fmla="*/ 824784 w 2126481"/>
              <a:gd name="connsiteY9" fmla="*/ 3508997 h 3508997"/>
              <a:gd name="connsiteX10" fmla="*/ 0 w 2126481"/>
              <a:gd name="connsiteY10" fmla="*/ 3508997 h 350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481" h="3508997">
                <a:moveTo>
                  <a:pt x="0" y="0"/>
                </a:moveTo>
                <a:lnTo>
                  <a:pt x="2126481" y="0"/>
                </a:lnTo>
                <a:lnTo>
                  <a:pt x="2126481" y="3508997"/>
                </a:lnTo>
                <a:lnTo>
                  <a:pt x="1314220" y="3508997"/>
                </a:lnTo>
                <a:lnTo>
                  <a:pt x="1316787" y="3504875"/>
                </a:lnTo>
                <a:cubicBezTo>
                  <a:pt x="1320149" y="3496684"/>
                  <a:pt x="1321915" y="3488203"/>
                  <a:pt x="1321915" y="3479516"/>
                </a:cubicBezTo>
                <a:cubicBezTo>
                  <a:pt x="1321915" y="3410022"/>
                  <a:pt x="1208906" y="3353686"/>
                  <a:pt x="1069502" y="3353686"/>
                </a:cubicBezTo>
                <a:cubicBezTo>
                  <a:pt x="930098" y="3353686"/>
                  <a:pt x="817089" y="3410022"/>
                  <a:pt x="817089" y="3479516"/>
                </a:cubicBezTo>
                <a:cubicBezTo>
                  <a:pt x="817089" y="3488203"/>
                  <a:pt x="818855" y="3496684"/>
                  <a:pt x="822217" y="3504875"/>
                </a:cubicBezTo>
                <a:lnTo>
                  <a:pt x="824784" y="3508997"/>
                </a:lnTo>
                <a:lnTo>
                  <a:pt x="0" y="3508997"/>
                </a:lnTo>
                <a:close/>
              </a:path>
            </a:pathLst>
          </a:custGeom>
          <a:solidFill>
            <a:schemeClr val="tx2"/>
          </a:soli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6000"/>
              </a:spcAft>
              <a:buClrTx/>
              <a:buSzTx/>
              <a:buFontTx/>
              <a:buNone/>
              <a:tabLst/>
              <a:defRPr/>
            </a:pPr>
            <a:r>
              <a:rPr kumimoji="0" lang="en-GB" sz="1400" b="1" i="0" u="none" strike="noStrike" kern="0" cap="none" spc="0" normalizeH="0" baseline="0" noProof="0">
                <a:ln>
                  <a:noFill/>
                </a:ln>
                <a:solidFill>
                  <a:prstClr val="white"/>
                </a:solidFill>
                <a:effectLst/>
                <a:uLnTx/>
                <a:uFillTx/>
              </a:rPr>
              <a:t>Regulatory Harmonization</a:t>
            </a:r>
          </a:p>
          <a:p>
            <a:pPr marL="0" marR="0" lvl="0" indent="0" algn="ctr" defTabSz="914400" eaLnBrk="1" fontAlgn="auto" latinLnBrk="0" hangingPunct="1">
              <a:lnSpc>
                <a:spcPct val="100000"/>
              </a:lnSpc>
              <a:spcBef>
                <a:spcPts val="0"/>
              </a:spcBef>
              <a:spcAft>
                <a:spcPts val="1200"/>
              </a:spcAft>
              <a:buClrTx/>
              <a:buSzTx/>
              <a:buFontTx/>
              <a:buNone/>
              <a:tabLst/>
              <a:defRPr/>
            </a:pPr>
            <a:br>
              <a:rPr kumimoji="0" lang="en-US" sz="1200" b="0" i="0" u="none" strike="noStrike" kern="0" cap="none" spc="0" normalizeH="0" baseline="0" noProof="0" dirty="0">
                <a:ln>
                  <a:noFill/>
                </a:ln>
                <a:solidFill>
                  <a:prstClr val="white"/>
                </a:solidFill>
                <a:effectLst/>
                <a:uLnTx/>
                <a:uFillTx/>
              </a:rPr>
            </a:br>
            <a:r>
              <a:rPr kumimoji="0" lang="en-US" sz="1200" b="0" i="0" u="none" strike="noStrike" kern="0" cap="none" spc="0" normalizeH="0" baseline="0" noProof="0">
                <a:ln>
                  <a:noFill/>
                </a:ln>
                <a:solidFill>
                  <a:prstClr val="white"/>
                </a:solidFill>
                <a:effectLst/>
                <a:uLnTx/>
                <a:uFillTx/>
              </a:rPr>
              <a:t>Advocate for aligning DORA requirements with existing frameworks to reduce overlap</a:t>
            </a:r>
          </a:p>
          <a:p>
            <a:pPr marL="0" marR="0" lvl="0" indent="0" algn="ctr" defTabSz="914400" eaLnBrk="1" fontAlgn="auto" latinLnBrk="0" hangingPunct="1">
              <a:lnSpc>
                <a:spcPct val="100000"/>
              </a:lnSpc>
              <a:spcBef>
                <a:spcPts val="0"/>
              </a:spcBef>
              <a:spcAft>
                <a:spcPts val="5400"/>
              </a:spcAft>
              <a:buClrTx/>
              <a:buSzTx/>
              <a:buFontTx/>
              <a:buNone/>
              <a:tabLst/>
              <a:defRPr/>
            </a:pPr>
            <a:r>
              <a:rPr kumimoji="0" lang="en-GB" sz="1200" b="1" i="1" u="none" strike="noStrike" kern="0" cap="none" spc="0" normalizeH="0" baseline="0" noProof="0">
                <a:ln>
                  <a:noFill/>
                </a:ln>
                <a:solidFill>
                  <a:prstClr val="white"/>
                </a:solidFill>
                <a:effectLst/>
                <a:uLnTx/>
                <a:uFillTx/>
              </a:rPr>
              <a:t>Example: </a:t>
            </a:r>
            <a:r>
              <a:rPr kumimoji="0" lang="en-US" sz="1200" b="0" i="1" u="none" strike="noStrike" kern="0" cap="none" spc="0" normalizeH="0" baseline="0" noProof="0">
                <a:ln>
                  <a:noFill/>
                </a:ln>
                <a:solidFill>
                  <a:prstClr val="white"/>
                </a:solidFill>
                <a:effectLst/>
                <a:uLnTx/>
                <a:uFillTx/>
              </a:rPr>
              <a:t>Collaborate with industry groups to submit joint feedback to regulators</a:t>
            </a:r>
            <a:endParaRPr kumimoji="0" lang="en-GB" sz="1200" b="0" i="1" u="none" strike="noStrike" kern="0" cap="none" spc="0" normalizeH="0" baseline="0" noProof="0">
              <a:ln>
                <a:noFill/>
              </a:ln>
              <a:solidFill>
                <a:prstClr val="white"/>
              </a:solidFill>
              <a:effectLst/>
              <a:uLnTx/>
              <a:uFillTx/>
            </a:endParaRPr>
          </a:p>
        </p:txBody>
      </p:sp>
      <p:sp>
        <p:nvSpPr>
          <p:cNvPr id="62" name="Freeform: Shape 61">
            <a:extLst>
              <a:ext uri="{FF2B5EF4-FFF2-40B4-BE49-F238E27FC236}">
                <a16:creationId xmlns:a16="http://schemas.microsoft.com/office/drawing/2014/main" id="{B7B4080D-7C44-9882-E6F0-7873297A55FF}"/>
              </a:ext>
            </a:extLst>
          </p:cNvPr>
          <p:cNvSpPr/>
          <p:nvPr/>
        </p:nvSpPr>
        <p:spPr>
          <a:xfrm>
            <a:off x="2797120" y="1067420"/>
            <a:ext cx="2126481" cy="3666306"/>
          </a:xfrm>
          <a:custGeom>
            <a:avLst/>
            <a:gdLst>
              <a:gd name="connsiteX0" fmla="*/ 0 w 2126481"/>
              <a:gd name="connsiteY0" fmla="*/ 0 h 3666306"/>
              <a:gd name="connsiteX1" fmla="*/ 2126481 w 2126481"/>
              <a:gd name="connsiteY1" fmla="*/ 0 h 3666306"/>
              <a:gd name="connsiteX2" fmla="*/ 2126481 w 2126481"/>
              <a:gd name="connsiteY2" fmla="*/ 3508997 h 3666306"/>
              <a:gd name="connsiteX3" fmla="*/ 1326410 w 2126481"/>
              <a:gd name="connsiteY3" fmla="*/ 3508997 h 3666306"/>
              <a:gd name="connsiteX4" fmla="*/ 1330221 w 2126481"/>
              <a:gd name="connsiteY4" fmla="*/ 3515117 h 3666306"/>
              <a:gd name="connsiteX5" fmla="*/ 1335349 w 2126481"/>
              <a:gd name="connsiteY5" fmla="*/ 3540476 h 3666306"/>
              <a:gd name="connsiteX6" fmla="*/ 1082936 w 2126481"/>
              <a:gd name="connsiteY6" fmla="*/ 3666306 h 3666306"/>
              <a:gd name="connsiteX7" fmla="*/ 830523 w 2126481"/>
              <a:gd name="connsiteY7" fmla="*/ 3540476 h 3666306"/>
              <a:gd name="connsiteX8" fmla="*/ 835651 w 2126481"/>
              <a:gd name="connsiteY8" fmla="*/ 3515117 h 3666306"/>
              <a:gd name="connsiteX9" fmla="*/ 839462 w 2126481"/>
              <a:gd name="connsiteY9" fmla="*/ 3508997 h 3666306"/>
              <a:gd name="connsiteX10" fmla="*/ 0 w 2126481"/>
              <a:gd name="connsiteY10" fmla="*/ 3508997 h 366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481" h="3666306">
                <a:moveTo>
                  <a:pt x="0" y="0"/>
                </a:moveTo>
                <a:lnTo>
                  <a:pt x="2126481" y="0"/>
                </a:lnTo>
                <a:lnTo>
                  <a:pt x="2126481" y="3508997"/>
                </a:lnTo>
                <a:lnTo>
                  <a:pt x="1326410" y="3508997"/>
                </a:lnTo>
                <a:lnTo>
                  <a:pt x="1330221" y="3515117"/>
                </a:lnTo>
                <a:cubicBezTo>
                  <a:pt x="1333583" y="3523308"/>
                  <a:pt x="1335349" y="3531790"/>
                  <a:pt x="1335349" y="3540476"/>
                </a:cubicBezTo>
                <a:cubicBezTo>
                  <a:pt x="1335349" y="3609970"/>
                  <a:pt x="1222340" y="3666306"/>
                  <a:pt x="1082936" y="3666306"/>
                </a:cubicBezTo>
                <a:cubicBezTo>
                  <a:pt x="943532" y="3666306"/>
                  <a:pt x="830523" y="3609970"/>
                  <a:pt x="830523" y="3540476"/>
                </a:cubicBezTo>
                <a:cubicBezTo>
                  <a:pt x="830523" y="3531790"/>
                  <a:pt x="832289" y="3523308"/>
                  <a:pt x="835651" y="3515117"/>
                </a:cubicBezTo>
                <a:lnTo>
                  <a:pt x="839462" y="3508997"/>
                </a:lnTo>
                <a:lnTo>
                  <a:pt x="0" y="3508997"/>
                </a:lnTo>
                <a:close/>
              </a:path>
            </a:pathLst>
          </a:custGeom>
          <a:solidFill>
            <a:schemeClr val="bg2"/>
          </a:soli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6000"/>
              </a:spcAft>
              <a:buClrTx/>
              <a:buSzTx/>
              <a:buFontTx/>
              <a:buNone/>
              <a:tabLst/>
              <a:defRPr/>
            </a:pPr>
            <a:r>
              <a:rPr kumimoji="0" lang="en-GB" sz="1400" b="1" i="0" u="none" strike="noStrike" kern="0" cap="none" spc="0" normalizeH="0" baseline="0" noProof="0">
                <a:ln>
                  <a:noFill/>
                </a:ln>
                <a:solidFill>
                  <a:prstClr val="white"/>
                </a:solidFill>
                <a:effectLst/>
                <a:uLnTx/>
                <a:uFillTx/>
              </a:rPr>
              <a:t>Phased Implementation</a:t>
            </a:r>
          </a:p>
          <a:p>
            <a:pPr marL="0" marR="0" lvl="0" indent="0" algn="ctr" defTabSz="914400" eaLnBrk="1" fontAlgn="auto" latinLnBrk="0" hangingPunct="1">
              <a:lnSpc>
                <a:spcPct val="100000"/>
              </a:lnSpc>
              <a:spcBef>
                <a:spcPts val="0"/>
              </a:spcBef>
              <a:spcAft>
                <a:spcPts val="1200"/>
              </a:spcAft>
              <a:buClrTx/>
              <a:buSzTx/>
              <a:buFontTx/>
              <a:buNone/>
              <a:tabLst/>
              <a:defRPr/>
            </a:pPr>
            <a:br>
              <a:rPr kumimoji="0" lang="en-US" sz="1200" b="0" i="0" u="none" strike="noStrike" kern="0" cap="none" spc="0" normalizeH="0" baseline="0" noProof="0" dirty="0">
                <a:ln>
                  <a:noFill/>
                </a:ln>
                <a:solidFill>
                  <a:prstClr val="white"/>
                </a:solidFill>
                <a:effectLst/>
                <a:uLnTx/>
                <a:uFillTx/>
              </a:rPr>
            </a:br>
            <a:r>
              <a:rPr kumimoji="0" lang="en-US" sz="1200" b="0" i="0" u="none" strike="noStrike" kern="0" cap="none" spc="0" normalizeH="0" baseline="0" noProof="0">
                <a:ln>
                  <a:noFill/>
                </a:ln>
                <a:solidFill>
                  <a:prstClr val="white"/>
                </a:solidFill>
                <a:effectLst/>
                <a:uLnTx/>
                <a:uFillTx/>
              </a:rPr>
              <a:t>Prioritize high-risk areas first to distribute compliance costs over time.</a:t>
            </a:r>
          </a:p>
          <a:p>
            <a:pPr marL="0" marR="0" lvl="0" indent="0" algn="ctr" defTabSz="914400" eaLnBrk="1" fontAlgn="auto" latinLnBrk="0" hangingPunct="1">
              <a:lnSpc>
                <a:spcPct val="100000"/>
              </a:lnSpc>
              <a:spcBef>
                <a:spcPts val="0"/>
              </a:spcBef>
              <a:spcAft>
                <a:spcPts val="5400"/>
              </a:spcAft>
              <a:buClrTx/>
              <a:buSzTx/>
              <a:buFontTx/>
              <a:buNone/>
              <a:tabLst/>
              <a:defRPr/>
            </a:pPr>
            <a:r>
              <a:rPr kumimoji="0" lang="en-GB" sz="1200" b="1" i="1" u="none" strike="noStrike" kern="0" cap="none" spc="0" normalizeH="0" baseline="0" noProof="0">
                <a:ln>
                  <a:noFill/>
                </a:ln>
                <a:solidFill>
                  <a:prstClr val="white"/>
                </a:solidFill>
                <a:effectLst/>
                <a:uLnTx/>
                <a:uFillTx/>
              </a:rPr>
              <a:t>Example: </a:t>
            </a:r>
            <a:r>
              <a:rPr kumimoji="0" lang="en-US" sz="1200" b="0" i="1" u="none" strike="noStrike" kern="0" cap="none" spc="0" normalizeH="0" baseline="0" noProof="0">
                <a:ln>
                  <a:noFill/>
                </a:ln>
                <a:solidFill>
                  <a:prstClr val="white"/>
                </a:solidFill>
                <a:effectLst/>
                <a:uLnTx/>
                <a:uFillTx/>
              </a:rPr>
              <a:t>Start with implementing incident reporting frameworks to meet immediate deadlines</a:t>
            </a:r>
            <a:endParaRPr kumimoji="0" lang="en-GB" sz="1200" b="0" i="1" u="none" strike="noStrike" kern="0" cap="none" spc="0" normalizeH="0" baseline="0" noProof="0">
              <a:ln>
                <a:noFill/>
              </a:ln>
              <a:solidFill>
                <a:prstClr val="white"/>
              </a:solidFill>
              <a:effectLst/>
              <a:uLnTx/>
              <a:uFillTx/>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3C6056A5-F211-77A9-44C8-35F8D244881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305398" y="1690543"/>
            <a:ext cx="720000" cy="720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CF5C9F9F-24E1-2D55-7747-38669D325F6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532493" y="1690543"/>
            <a:ext cx="720000" cy="720000"/>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F5910BE1-B5F1-CD23-C8B5-072B4CDE9CE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759588" y="1690543"/>
            <a:ext cx="720000" cy="720000"/>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3856C030-F380-35F9-1767-FEEB38595CE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213778" y="1690543"/>
            <a:ext cx="720000" cy="720000"/>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69ACAE4D-AB25-1838-C04D-0982EB82465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986683" y="1690543"/>
            <a:ext cx="720000" cy="720000"/>
          </a:xfrm>
          <a:prstGeom prst="rect">
            <a:avLst/>
          </a:prstGeom>
        </p:spPr>
      </p:pic>
      <p:grpSp>
        <p:nvGrpSpPr>
          <p:cNvPr id="41" name="Group 40">
            <a:extLst>
              <a:ext uri="{FF2B5EF4-FFF2-40B4-BE49-F238E27FC236}">
                <a16:creationId xmlns:a16="http://schemas.microsoft.com/office/drawing/2014/main" id="{709CF5B7-8E6F-3DDF-2E9F-6EEA6FEBB069}"/>
              </a:ext>
            </a:extLst>
          </p:cNvPr>
          <p:cNvGrpSpPr/>
          <p:nvPr/>
        </p:nvGrpSpPr>
        <p:grpSpPr>
          <a:xfrm>
            <a:off x="7454673" y="4958779"/>
            <a:ext cx="1715847" cy="1122971"/>
            <a:chOff x="7716473" y="5284878"/>
            <a:chExt cx="1201747" cy="786508"/>
          </a:xfrm>
        </p:grpSpPr>
        <p:grpSp>
          <p:nvGrpSpPr>
            <p:cNvPr id="25" name="Google Shape;1145;p37">
              <a:extLst>
                <a:ext uri="{FF2B5EF4-FFF2-40B4-BE49-F238E27FC236}">
                  <a16:creationId xmlns:a16="http://schemas.microsoft.com/office/drawing/2014/main" id="{1293D0B1-0BA8-63CD-D707-17F5CF0AC8B3}"/>
                </a:ext>
              </a:extLst>
            </p:cNvPr>
            <p:cNvGrpSpPr/>
            <p:nvPr/>
          </p:nvGrpSpPr>
          <p:grpSpPr>
            <a:xfrm>
              <a:off x="7716473" y="5284878"/>
              <a:ext cx="1201747" cy="786508"/>
              <a:chOff x="4039588" y="2950098"/>
              <a:chExt cx="1063881" cy="757649"/>
            </a:xfrm>
          </p:grpSpPr>
          <p:sp>
            <p:nvSpPr>
              <p:cNvPr id="26" name="Google Shape;1146;p37">
                <a:extLst>
                  <a:ext uri="{FF2B5EF4-FFF2-40B4-BE49-F238E27FC236}">
                    <a16:creationId xmlns:a16="http://schemas.microsoft.com/office/drawing/2014/main" id="{203FC2C6-4A14-D364-2EDD-A7CD731F67EC}"/>
                  </a:ext>
                </a:extLst>
              </p:cNvPr>
              <p:cNvSpPr/>
              <p:nvPr/>
            </p:nvSpPr>
            <p:spPr>
              <a:xfrm>
                <a:off x="4039588" y="2950098"/>
                <a:ext cx="1063881" cy="757649"/>
              </a:xfrm>
              <a:custGeom>
                <a:avLst/>
                <a:gdLst/>
                <a:ahLst/>
                <a:cxnLst/>
                <a:rect l="l" t="t" r="r" b="b"/>
                <a:pathLst>
                  <a:path w="27171" h="19350" extrusionOk="0">
                    <a:moveTo>
                      <a:pt x="3930" y="1"/>
                    </a:moveTo>
                    <a:lnTo>
                      <a:pt x="3930" y="5823"/>
                    </a:lnTo>
                    <a:cubicBezTo>
                      <a:pt x="3930" y="5823"/>
                      <a:pt x="3894" y="6787"/>
                      <a:pt x="3513" y="6787"/>
                    </a:cubicBezTo>
                    <a:cubicBezTo>
                      <a:pt x="3331" y="6787"/>
                      <a:pt x="2444" y="6032"/>
                      <a:pt x="1607" y="6032"/>
                    </a:cubicBezTo>
                    <a:cubicBezTo>
                      <a:pt x="1293" y="6032"/>
                      <a:pt x="987" y="6138"/>
                      <a:pt x="727" y="6430"/>
                    </a:cubicBezTo>
                    <a:cubicBezTo>
                      <a:pt x="739" y="6406"/>
                      <a:pt x="739" y="6395"/>
                      <a:pt x="739" y="6395"/>
                    </a:cubicBezTo>
                    <a:lnTo>
                      <a:pt x="739" y="6395"/>
                    </a:lnTo>
                    <a:cubicBezTo>
                      <a:pt x="739" y="6395"/>
                      <a:pt x="393" y="6776"/>
                      <a:pt x="251" y="7359"/>
                    </a:cubicBezTo>
                    <a:cubicBezTo>
                      <a:pt x="251" y="7395"/>
                      <a:pt x="239" y="7430"/>
                      <a:pt x="227" y="7466"/>
                    </a:cubicBezTo>
                    <a:cubicBezTo>
                      <a:pt x="84" y="8014"/>
                      <a:pt x="1" y="8740"/>
                      <a:pt x="1" y="9705"/>
                    </a:cubicBezTo>
                    <a:cubicBezTo>
                      <a:pt x="1" y="12639"/>
                      <a:pt x="770" y="13375"/>
                      <a:pt x="1586" y="13375"/>
                    </a:cubicBezTo>
                    <a:cubicBezTo>
                      <a:pt x="1700" y="13375"/>
                      <a:pt x="1815" y="13361"/>
                      <a:pt x="1929" y="13336"/>
                    </a:cubicBezTo>
                    <a:cubicBezTo>
                      <a:pt x="2013" y="13324"/>
                      <a:pt x="2096" y="13300"/>
                      <a:pt x="2191" y="13264"/>
                    </a:cubicBezTo>
                    <a:cubicBezTo>
                      <a:pt x="2477" y="13157"/>
                      <a:pt x="2751" y="13014"/>
                      <a:pt x="2977" y="12883"/>
                    </a:cubicBezTo>
                    <a:cubicBezTo>
                      <a:pt x="3239" y="12741"/>
                      <a:pt x="3453" y="12610"/>
                      <a:pt x="3489" y="12610"/>
                    </a:cubicBezTo>
                    <a:cubicBezTo>
                      <a:pt x="3513" y="12610"/>
                      <a:pt x="3537" y="12622"/>
                      <a:pt x="3561" y="12622"/>
                    </a:cubicBezTo>
                    <a:lnTo>
                      <a:pt x="3596" y="12622"/>
                    </a:lnTo>
                    <a:cubicBezTo>
                      <a:pt x="3906" y="12741"/>
                      <a:pt x="3930" y="13586"/>
                      <a:pt x="3930" y="13586"/>
                    </a:cubicBezTo>
                    <a:lnTo>
                      <a:pt x="3930" y="19349"/>
                    </a:lnTo>
                    <a:lnTo>
                      <a:pt x="9704" y="19349"/>
                    </a:lnTo>
                    <a:cubicBezTo>
                      <a:pt x="9704" y="19349"/>
                      <a:pt x="9727" y="19349"/>
                      <a:pt x="9766" y="19349"/>
                    </a:cubicBezTo>
                    <a:cubicBezTo>
                      <a:pt x="9981" y="19349"/>
                      <a:pt x="10680" y="19324"/>
                      <a:pt x="10680" y="18991"/>
                    </a:cubicBezTo>
                    <a:cubicBezTo>
                      <a:pt x="10680" y="18602"/>
                      <a:pt x="7783" y="15514"/>
                      <a:pt x="13435" y="15514"/>
                    </a:cubicBezTo>
                    <a:cubicBezTo>
                      <a:pt x="13488" y="15514"/>
                      <a:pt x="13542" y="15514"/>
                      <a:pt x="13598" y="15515"/>
                    </a:cubicBezTo>
                    <a:cubicBezTo>
                      <a:pt x="19503" y="15586"/>
                      <a:pt x="16503" y="18610"/>
                      <a:pt x="16503" y="18979"/>
                    </a:cubicBezTo>
                    <a:cubicBezTo>
                      <a:pt x="16503" y="19338"/>
                      <a:pt x="17367" y="19349"/>
                      <a:pt x="17469" y="19349"/>
                    </a:cubicBezTo>
                    <a:cubicBezTo>
                      <a:pt x="17476" y="19349"/>
                      <a:pt x="17479" y="19349"/>
                      <a:pt x="17479" y="19349"/>
                    </a:cubicBezTo>
                    <a:lnTo>
                      <a:pt x="23277" y="19349"/>
                    </a:lnTo>
                    <a:lnTo>
                      <a:pt x="23277" y="13586"/>
                    </a:lnTo>
                    <a:cubicBezTo>
                      <a:pt x="23277" y="13550"/>
                      <a:pt x="23313" y="12622"/>
                      <a:pt x="23682" y="12622"/>
                    </a:cubicBezTo>
                    <a:lnTo>
                      <a:pt x="23706" y="12622"/>
                    </a:lnTo>
                    <a:cubicBezTo>
                      <a:pt x="23941" y="12680"/>
                      <a:pt x="24787" y="13382"/>
                      <a:pt x="25585" y="13382"/>
                    </a:cubicBezTo>
                    <a:cubicBezTo>
                      <a:pt x="26404" y="13382"/>
                      <a:pt x="27171" y="12642"/>
                      <a:pt x="27171" y="9705"/>
                    </a:cubicBezTo>
                    <a:cubicBezTo>
                      <a:pt x="27171" y="6766"/>
                      <a:pt x="26405" y="6027"/>
                      <a:pt x="25587" y="6027"/>
                    </a:cubicBezTo>
                    <a:cubicBezTo>
                      <a:pt x="24757" y="6027"/>
                      <a:pt x="23874" y="6787"/>
                      <a:pt x="23682" y="6787"/>
                    </a:cubicBezTo>
                    <a:cubicBezTo>
                      <a:pt x="23301" y="6787"/>
                      <a:pt x="23277" y="5883"/>
                      <a:pt x="23277" y="5823"/>
                    </a:cubicBezTo>
                    <a:lnTo>
                      <a:pt x="23277" y="1"/>
                    </a:lnTo>
                    <a:lnTo>
                      <a:pt x="17479" y="1"/>
                    </a:lnTo>
                    <a:cubicBezTo>
                      <a:pt x="17479" y="1"/>
                      <a:pt x="16574" y="1"/>
                      <a:pt x="16503" y="394"/>
                    </a:cubicBezTo>
                    <a:cubicBezTo>
                      <a:pt x="16300" y="1680"/>
                      <a:pt x="19563" y="3882"/>
                      <a:pt x="13598" y="3882"/>
                    </a:cubicBezTo>
                    <a:cubicBezTo>
                      <a:pt x="7621" y="3882"/>
                      <a:pt x="10942" y="1680"/>
                      <a:pt x="10680" y="394"/>
                    </a:cubicBezTo>
                    <a:cubicBezTo>
                      <a:pt x="10597" y="13"/>
                      <a:pt x="9704" y="1"/>
                      <a:pt x="9704" y="1"/>
                    </a:cubicBezTo>
                    <a:close/>
                  </a:path>
                </a:pathLst>
              </a:custGeom>
              <a:solidFill>
                <a:srgbClr val="D8D8D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28" name="Google Shape;1148;p37">
                <a:extLst>
                  <a:ext uri="{FF2B5EF4-FFF2-40B4-BE49-F238E27FC236}">
                    <a16:creationId xmlns:a16="http://schemas.microsoft.com/office/drawing/2014/main" id="{83C9B1EF-B953-7358-11AE-2927065557CF}"/>
                  </a:ext>
                </a:extLst>
              </p:cNvPr>
              <p:cNvSpPr txBox="1"/>
              <p:nvPr/>
            </p:nvSpPr>
            <p:spPr>
              <a:xfrm>
                <a:off x="4192500" y="3170523"/>
                <a:ext cx="759900" cy="3168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grpSp>
        <p:pic>
          <p:nvPicPr>
            <p:cNvPr id="33" name="Picture 32" descr="A black background with a black square&#10;&#10;Description automatically generated with medium confidence">
              <a:extLst>
                <a:ext uri="{FF2B5EF4-FFF2-40B4-BE49-F238E27FC236}">
                  <a16:creationId xmlns:a16="http://schemas.microsoft.com/office/drawing/2014/main" id="{48A03E2F-56FD-8FB5-D776-72F2C93C6CBA}"/>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19601" y="5461952"/>
              <a:ext cx="408955" cy="408955"/>
            </a:xfrm>
            <a:prstGeom prst="rect">
              <a:avLst/>
            </a:prstGeom>
          </p:spPr>
        </p:pic>
      </p:grpSp>
      <p:grpSp>
        <p:nvGrpSpPr>
          <p:cNvPr id="42" name="Group 41">
            <a:extLst>
              <a:ext uri="{FF2B5EF4-FFF2-40B4-BE49-F238E27FC236}">
                <a16:creationId xmlns:a16="http://schemas.microsoft.com/office/drawing/2014/main" id="{9E49835D-42CD-0371-B1B7-536F0887B34C}"/>
              </a:ext>
            </a:extLst>
          </p:cNvPr>
          <p:cNvGrpSpPr/>
          <p:nvPr/>
        </p:nvGrpSpPr>
        <p:grpSpPr>
          <a:xfrm>
            <a:off x="9928845" y="4683828"/>
            <a:ext cx="1225598" cy="1576163"/>
            <a:chOff x="10178857" y="5145712"/>
            <a:chExt cx="858386" cy="1103915"/>
          </a:xfrm>
        </p:grpSpPr>
        <p:grpSp>
          <p:nvGrpSpPr>
            <p:cNvPr id="29" name="Google Shape;1149;p37">
              <a:extLst>
                <a:ext uri="{FF2B5EF4-FFF2-40B4-BE49-F238E27FC236}">
                  <a16:creationId xmlns:a16="http://schemas.microsoft.com/office/drawing/2014/main" id="{5FD49A3F-C928-4836-381E-3C75D8D962E4}"/>
                </a:ext>
              </a:extLst>
            </p:cNvPr>
            <p:cNvGrpSpPr/>
            <p:nvPr/>
          </p:nvGrpSpPr>
          <p:grpSpPr>
            <a:xfrm>
              <a:off x="10178857" y="5145712"/>
              <a:ext cx="858386" cy="1103915"/>
              <a:chOff x="4192489" y="3542634"/>
              <a:chExt cx="759911" cy="1063411"/>
            </a:xfrm>
            <a:solidFill>
              <a:srgbClr val="6D6E71"/>
            </a:solidFill>
          </p:grpSpPr>
          <p:sp>
            <p:nvSpPr>
              <p:cNvPr id="30" name="Google Shape;1150;p37">
                <a:extLst>
                  <a:ext uri="{FF2B5EF4-FFF2-40B4-BE49-F238E27FC236}">
                    <a16:creationId xmlns:a16="http://schemas.microsoft.com/office/drawing/2014/main" id="{8ADA66BD-151F-CBB0-D61D-550B0AC46460}"/>
                  </a:ext>
                </a:extLst>
              </p:cNvPr>
              <p:cNvSpPr/>
              <p:nvPr/>
            </p:nvSpPr>
            <p:spPr>
              <a:xfrm>
                <a:off x="4192489" y="3542634"/>
                <a:ext cx="759020" cy="1063411"/>
              </a:xfrm>
              <a:custGeom>
                <a:avLst/>
                <a:gdLst/>
                <a:ahLst/>
                <a:cxnLst/>
                <a:rect l="l" t="t" r="r" b="b"/>
                <a:pathLst>
                  <a:path w="19385" h="27159" extrusionOk="0">
                    <a:moveTo>
                      <a:pt x="9693" y="1"/>
                    </a:moveTo>
                    <a:cubicBezTo>
                      <a:pt x="3775" y="1"/>
                      <a:pt x="6775" y="3537"/>
                      <a:pt x="6775" y="3930"/>
                    </a:cubicBezTo>
                    <a:cubicBezTo>
                      <a:pt x="6775" y="4050"/>
                      <a:pt x="6680" y="4091"/>
                      <a:pt x="6550" y="4091"/>
                    </a:cubicBezTo>
                    <a:cubicBezTo>
                      <a:pt x="6280" y="4091"/>
                      <a:pt x="5859" y="3918"/>
                      <a:pt x="5811" y="3918"/>
                    </a:cubicBezTo>
                    <a:lnTo>
                      <a:pt x="25" y="3918"/>
                    </a:lnTo>
                    <a:lnTo>
                      <a:pt x="25" y="9550"/>
                    </a:lnTo>
                    <a:lnTo>
                      <a:pt x="25" y="9692"/>
                    </a:lnTo>
                    <a:cubicBezTo>
                      <a:pt x="25" y="9692"/>
                      <a:pt x="1" y="10347"/>
                      <a:pt x="227" y="10585"/>
                    </a:cubicBezTo>
                    <a:cubicBezTo>
                      <a:pt x="263" y="10633"/>
                      <a:pt x="298" y="10657"/>
                      <a:pt x="346" y="10657"/>
                    </a:cubicBezTo>
                    <a:lnTo>
                      <a:pt x="382" y="10657"/>
                    </a:lnTo>
                    <a:cubicBezTo>
                      <a:pt x="406" y="10657"/>
                      <a:pt x="453" y="10645"/>
                      <a:pt x="525" y="10609"/>
                    </a:cubicBezTo>
                    <a:cubicBezTo>
                      <a:pt x="703" y="10526"/>
                      <a:pt x="953" y="10347"/>
                      <a:pt x="1251" y="10181"/>
                    </a:cubicBezTo>
                    <a:cubicBezTo>
                      <a:pt x="1382" y="10121"/>
                      <a:pt x="1525" y="10050"/>
                      <a:pt x="1668" y="10002"/>
                    </a:cubicBezTo>
                    <a:cubicBezTo>
                      <a:pt x="1692" y="9990"/>
                      <a:pt x="1715" y="9990"/>
                      <a:pt x="1739" y="9978"/>
                    </a:cubicBezTo>
                    <a:cubicBezTo>
                      <a:pt x="1751" y="9978"/>
                      <a:pt x="1763" y="9966"/>
                      <a:pt x="1775" y="9966"/>
                    </a:cubicBezTo>
                    <a:cubicBezTo>
                      <a:pt x="1936" y="9913"/>
                      <a:pt x="2103" y="9886"/>
                      <a:pt x="2277" y="9886"/>
                    </a:cubicBezTo>
                    <a:cubicBezTo>
                      <a:pt x="2335" y="9886"/>
                      <a:pt x="2394" y="9889"/>
                      <a:pt x="2454" y="9895"/>
                    </a:cubicBezTo>
                    <a:cubicBezTo>
                      <a:pt x="2739" y="9942"/>
                      <a:pt x="3037" y="10073"/>
                      <a:pt x="3275" y="10431"/>
                    </a:cubicBezTo>
                    <a:cubicBezTo>
                      <a:pt x="3632" y="10966"/>
                      <a:pt x="3870" y="11919"/>
                      <a:pt x="3870" y="13574"/>
                    </a:cubicBezTo>
                    <a:cubicBezTo>
                      <a:pt x="3870" y="14312"/>
                      <a:pt x="3823" y="14919"/>
                      <a:pt x="3739" y="15407"/>
                    </a:cubicBezTo>
                    <a:cubicBezTo>
                      <a:pt x="3549" y="16324"/>
                      <a:pt x="3263" y="16741"/>
                      <a:pt x="3251" y="16753"/>
                    </a:cubicBezTo>
                    <a:cubicBezTo>
                      <a:pt x="2978" y="17134"/>
                      <a:pt x="2641" y="17269"/>
                      <a:pt x="2293" y="17269"/>
                    </a:cubicBezTo>
                    <a:cubicBezTo>
                      <a:pt x="1457" y="17269"/>
                      <a:pt x="563" y="16491"/>
                      <a:pt x="370" y="16491"/>
                    </a:cubicBezTo>
                    <a:cubicBezTo>
                      <a:pt x="358" y="16491"/>
                      <a:pt x="334" y="16491"/>
                      <a:pt x="310" y="16503"/>
                    </a:cubicBezTo>
                    <a:lnTo>
                      <a:pt x="298" y="16503"/>
                    </a:lnTo>
                    <a:cubicBezTo>
                      <a:pt x="287" y="16503"/>
                      <a:pt x="275" y="16515"/>
                      <a:pt x="275" y="16515"/>
                    </a:cubicBezTo>
                    <a:cubicBezTo>
                      <a:pt x="203" y="16550"/>
                      <a:pt x="179" y="16622"/>
                      <a:pt x="144" y="16717"/>
                    </a:cubicBezTo>
                    <a:cubicBezTo>
                      <a:pt x="60" y="16896"/>
                      <a:pt x="25" y="17181"/>
                      <a:pt x="25" y="17646"/>
                    </a:cubicBezTo>
                    <a:lnTo>
                      <a:pt x="25" y="23266"/>
                    </a:lnTo>
                    <a:lnTo>
                      <a:pt x="5859" y="23266"/>
                    </a:lnTo>
                    <a:cubicBezTo>
                      <a:pt x="5954" y="23266"/>
                      <a:pt x="6228" y="23301"/>
                      <a:pt x="6442" y="23361"/>
                    </a:cubicBezTo>
                    <a:cubicBezTo>
                      <a:pt x="6549" y="23396"/>
                      <a:pt x="6645" y="23444"/>
                      <a:pt x="6704" y="23504"/>
                    </a:cubicBezTo>
                    <a:cubicBezTo>
                      <a:pt x="6716" y="23516"/>
                      <a:pt x="6728" y="23527"/>
                      <a:pt x="6740" y="23539"/>
                    </a:cubicBezTo>
                    <a:cubicBezTo>
                      <a:pt x="6740" y="23539"/>
                      <a:pt x="6740" y="23551"/>
                      <a:pt x="6740" y="23551"/>
                    </a:cubicBezTo>
                    <a:cubicBezTo>
                      <a:pt x="6764" y="23587"/>
                      <a:pt x="6775" y="23623"/>
                      <a:pt x="6775" y="23670"/>
                    </a:cubicBezTo>
                    <a:cubicBezTo>
                      <a:pt x="6775" y="23682"/>
                      <a:pt x="6775" y="23706"/>
                      <a:pt x="6764" y="23718"/>
                    </a:cubicBezTo>
                    <a:cubicBezTo>
                      <a:pt x="6740" y="23789"/>
                      <a:pt x="6680" y="23897"/>
                      <a:pt x="6597" y="24028"/>
                    </a:cubicBezTo>
                    <a:cubicBezTo>
                      <a:pt x="6549" y="24123"/>
                      <a:pt x="6478" y="24230"/>
                      <a:pt x="6406" y="24361"/>
                    </a:cubicBezTo>
                    <a:cubicBezTo>
                      <a:pt x="5835" y="25397"/>
                      <a:pt x="5240" y="27159"/>
                      <a:pt x="9693" y="27159"/>
                    </a:cubicBezTo>
                    <a:cubicBezTo>
                      <a:pt x="15610" y="27159"/>
                      <a:pt x="12610" y="24051"/>
                      <a:pt x="12610" y="23658"/>
                    </a:cubicBezTo>
                    <a:cubicBezTo>
                      <a:pt x="12610" y="23277"/>
                      <a:pt x="13574" y="23266"/>
                      <a:pt x="13574" y="23266"/>
                    </a:cubicBezTo>
                    <a:lnTo>
                      <a:pt x="19372" y="23266"/>
                    </a:lnTo>
                    <a:lnTo>
                      <a:pt x="19372" y="17455"/>
                    </a:lnTo>
                    <a:cubicBezTo>
                      <a:pt x="19372" y="17455"/>
                      <a:pt x="19384" y="16479"/>
                      <a:pt x="19003" y="16479"/>
                    </a:cubicBezTo>
                    <a:cubicBezTo>
                      <a:pt x="18805" y="16479"/>
                      <a:pt x="17916" y="17246"/>
                      <a:pt x="17083" y="17246"/>
                    </a:cubicBezTo>
                    <a:cubicBezTo>
                      <a:pt x="16266" y="17246"/>
                      <a:pt x="15503" y="16506"/>
                      <a:pt x="15503" y="13574"/>
                    </a:cubicBezTo>
                    <a:cubicBezTo>
                      <a:pt x="15503" y="10636"/>
                      <a:pt x="16272" y="9896"/>
                      <a:pt x="17093" y="9896"/>
                    </a:cubicBezTo>
                    <a:cubicBezTo>
                      <a:pt x="17925" y="9896"/>
                      <a:pt x="18811" y="10657"/>
                      <a:pt x="19003" y="10657"/>
                    </a:cubicBezTo>
                    <a:cubicBezTo>
                      <a:pt x="19372" y="10657"/>
                      <a:pt x="19372" y="9692"/>
                      <a:pt x="19372" y="9692"/>
                    </a:cubicBezTo>
                    <a:lnTo>
                      <a:pt x="19372" y="3918"/>
                    </a:lnTo>
                    <a:lnTo>
                      <a:pt x="13574" y="3918"/>
                    </a:lnTo>
                    <a:cubicBezTo>
                      <a:pt x="13553" y="3918"/>
                      <a:pt x="13352" y="4008"/>
                      <a:pt x="13189" y="4008"/>
                    </a:cubicBezTo>
                    <a:cubicBezTo>
                      <a:pt x="13074" y="4008"/>
                      <a:pt x="12979" y="3963"/>
                      <a:pt x="12979" y="3811"/>
                    </a:cubicBezTo>
                    <a:cubicBezTo>
                      <a:pt x="12979" y="3430"/>
                      <a:pt x="15610" y="1"/>
                      <a:pt x="9693" y="1"/>
                    </a:cubicBezTo>
                    <a:close/>
                  </a:path>
                </a:pathLst>
              </a:custGeom>
              <a:grp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2" name="Google Shape;1152;p37">
                <a:extLst>
                  <a:ext uri="{FF2B5EF4-FFF2-40B4-BE49-F238E27FC236}">
                    <a16:creationId xmlns:a16="http://schemas.microsoft.com/office/drawing/2014/main" id="{1E071BB8-BA25-2C63-D509-6D3442BC538F}"/>
                  </a:ext>
                </a:extLst>
              </p:cNvPr>
              <p:cNvSpPr txBox="1"/>
              <p:nvPr/>
            </p:nvSpPr>
            <p:spPr>
              <a:xfrm>
                <a:off x="4192500" y="3915939"/>
                <a:ext cx="759900" cy="3168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grpSp>
        <p:pic>
          <p:nvPicPr>
            <p:cNvPr id="34" name="Picture 33" descr="A black background with a black square&#10;&#10;Description automatically generated with medium confidence">
              <a:extLst>
                <a:ext uri="{FF2B5EF4-FFF2-40B4-BE49-F238E27FC236}">
                  <a16:creationId xmlns:a16="http://schemas.microsoft.com/office/drawing/2014/main" id="{6A548533-6F27-DDE8-09B5-E08A5C244DF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411924" y="5461952"/>
              <a:ext cx="391246" cy="391246"/>
            </a:xfrm>
            <a:prstGeom prst="rect">
              <a:avLst/>
            </a:prstGeom>
          </p:spPr>
        </p:pic>
      </p:grpSp>
      <p:grpSp>
        <p:nvGrpSpPr>
          <p:cNvPr id="38" name="Group 37">
            <a:extLst>
              <a:ext uri="{FF2B5EF4-FFF2-40B4-BE49-F238E27FC236}">
                <a16:creationId xmlns:a16="http://schemas.microsoft.com/office/drawing/2014/main" id="{58F82311-BE09-E919-2B46-825D54EA77CA}"/>
              </a:ext>
            </a:extLst>
          </p:cNvPr>
          <p:cNvGrpSpPr/>
          <p:nvPr/>
        </p:nvGrpSpPr>
        <p:grpSpPr>
          <a:xfrm>
            <a:off x="1020466" y="4683130"/>
            <a:ext cx="1225598" cy="1577555"/>
            <a:chOff x="1154745" y="5125687"/>
            <a:chExt cx="858386" cy="1104890"/>
          </a:xfrm>
        </p:grpSpPr>
        <p:grpSp>
          <p:nvGrpSpPr>
            <p:cNvPr id="4" name="Google Shape;1133;p37">
              <a:extLst>
                <a:ext uri="{FF2B5EF4-FFF2-40B4-BE49-F238E27FC236}">
                  <a16:creationId xmlns:a16="http://schemas.microsoft.com/office/drawing/2014/main" id="{31DB365A-4DA6-1906-B05D-C7ED9E0195F0}"/>
                </a:ext>
              </a:extLst>
            </p:cNvPr>
            <p:cNvGrpSpPr/>
            <p:nvPr/>
          </p:nvGrpSpPr>
          <p:grpSpPr>
            <a:xfrm>
              <a:off x="1154745" y="5125687"/>
              <a:ext cx="858386" cy="1104890"/>
              <a:chOff x="4192489" y="536650"/>
              <a:chExt cx="759911" cy="1064350"/>
            </a:xfrm>
          </p:grpSpPr>
          <p:sp>
            <p:nvSpPr>
              <p:cNvPr id="5" name="Google Shape;1134;p37">
                <a:extLst>
                  <a:ext uri="{FF2B5EF4-FFF2-40B4-BE49-F238E27FC236}">
                    <a16:creationId xmlns:a16="http://schemas.microsoft.com/office/drawing/2014/main" id="{0F976CBE-CCDA-18E6-5774-ACE771CB3665}"/>
                  </a:ext>
                </a:extLst>
              </p:cNvPr>
              <p:cNvSpPr/>
              <p:nvPr/>
            </p:nvSpPr>
            <p:spPr>
              <a:xfrm>
                <a:off x="4192489" y="536650"/>
                <a:ext cx="759020" cy="1064350"/>
              </a:xfrm>
              <a:custGeom>
                <a:avLst/>
                <a:gdLst/>
                <a:ahLst/>
                <a:cxnLst/>
                <a:rect l="l" t="t" r="r" b="b"/>
                <a:pathLst>
                  <a:path w="19385" h="27183" extrusionOk="0">
                    <a:moveTo>
                      <a:pt x="9693" y="0"/>
                    </a:moveTo>
                    <a:cubicBezTo>
                      <a:pt x="3775" y="0"/>
                      <a:pt x="6787" y="3108"/>
                      <a:pt x="6787" y="3501"/>
                    </a:cubicBezTo>
                    <a:cubicBezTo>
                      <a:pt x="6787" y="3870"/>
                      <a:pt x="5883" y="3894"/>
                      <a:pt x="5811" y="3894"/>
                    </a:cubicBezTo>
                    <a:lnTo>
                      <a:pt x="25" y="3894"/>
                    </a:lnTo>
                    <a:lnTo>
                      <a:pt x="25" y="9561"/>
                    </a:lnTo>
                    <a:lnTo>
                      <a:pt x="25" y="9704"/>
                    </a:lnTo>
                    <a:cubicBezTo>
                      <a:pt x="25" y="9704"/>
                      <a:pt x="1" y="10359"/>
                      <a:pt x="227" y="10597"/>
                    </a:cubicBezTo>
                    <a:cubicBezTo>
                      <a:pt x="263" y="10645"/>
                      <a:pt x="298" y="10668"/>
                      <a:pt x="346" y="10668"/>
                    </a:cubicBezTo>
                    <a:lnTo>
                      <a:pt x="382" y="10668"/>
                    </a:lnTo>
                    <a:cubicBezTo>
                      <a:pt x="406" y="10668"/>
                      <a:pt x="453" y="10656"/>
                      <a:pt x="525" y="10621"/>
                    </a:cubicBezTo>
                    <a:cubicBezTo>
                      <a:pt x="703" y="10537"/>
                      <a:pt x="953" y="10359"/>
                      <a:pt x="1251" y="10204"/>
                    </a:cubicBezTo>
                    <a:cubicBezTo>
                      <a:pt x="1382" y="10133"/>
                      <a:pt x="1525" y="10073"/>
                      <a:pt x="1668" y="10014"/>
                    </a:cubicBezTo>
                    <a:cubicBezTo>
                      <a:pt x="1692" y="10002"/>
                      <a:pt x="1715" y="10002"/>
                      <a:pt x="1739" y="9990"/>
                    </a:cubicBezTo>
                    <a:cubicBezTo>
                      <a:pt x="1751" y="9990"/>
                      <a:pt x="1763" y="9978"/>
                      <a:pt x="1775" y="9978"/>
                    </a:cubicBezTo>
                    <a:cubicBezTo>
                      <a:pt x="1943" y="9931"/>
                      <a:pt x="2119" y="9899"/>
                      <a:pt x="2302" y="9899"/>
                    </a:cubicBezTo>
                    <a:cubicBezTo>
                      <a:pt x="2352" y="9899"/>
                      <a:pt x="2403" y="9901"/>
                      <a:pt x="2454" y="9906"/>
                    </a:cubicBezTo>
                    <a:cubicBezTo>
                      <a:pt x="2739" y="9954"/>
                      <a:pt x="3037" y="10085"/>
                      <a:pt x="3287" y="10454"/>
                    </a:cubicBezTo>
                    <a:cubicBezTo>
                      <a:pt x="3632" y="10990"/>
                      <a:pt x="3870" y="11942"/>
                      <a:pt x="3870" y="13585"/>
                    </a:cubicBezTo>
                    <a:cubicBezTo>
                      <a:pt x="3870" y="14324"/>
                      <a:pt x="3823" y="14931"/>
                      <a:pt x="3739" y="15419"/>
                    </a:cubicBezTo>
                    <a:cubicBezTo>
                      <a:pt x="3549" y="16324"/>
                      <a:pt x="3263" y="16741"/>
                      <a:pt x="3251" y="16764"/>
                    </a:cubicBezTo>
                    <a:cubicBezTo>
                      <a:pt x="2978" y="17146"/>
                      <a:pt x="2641" y="17280"/>
                      <a:pt x="2293" y="17280"/>
                    </a:cubicBezTo>
                    <a:cubicBezTo>
                      <a:pt x="1457" y="17280"/>
                      <a:pt x="563" y="16502"/>
                      <a:pt x="370" y="16502"/>
                    </a:cubicBezTo>
                    <a:cubicBezTo>
                      <a:pt x="358" y="16502"/>
                      <a:pt x="334" y="16502"/>
                      <a:pt x="310" y="16514"/>
                    </a:cubicBezTo>
                    <a:lnTo>
                      <a:pt x="298" y="16514"/>
                    </a:lnTo>
                    <a:cubicBezTo>
                      <a:pt x="287" y="16514"/>
                      <a:pt x="275" y="16526"/>
                      <a:pt x="275" y="16526"/>
                    </a:cubicBezTo>
                    <a:cubicBezTo>
                      <a:pt x="203" y="16574"/>
                      <a:pt x="179" y="16645"/>
                      <a:pt x="144" y="16729"/>
                    </a:cubicBezTo>
                    <a:cubicBezTo>
                      <a:pt x="60" y="16907"/>
                      <a:pt x="25" y="17193"/>
                      <a:pt x="25" y="17657"/>
                    </a:cubicBezTo>
                    <a:lnTo>
                      <a:pt x="25" y="23241"/>
                    </a:lnTo>
                    <a:lnTo>
                      <a:pt x="5859" y="23241"/>
                    </a:lnTo>
                    <a:cubicBezTo>
                      <a:pt x="5966" y="23241"/>
                      <a:pt x="6228" y="23289"/>
                      <a:pt x="6442" y="23360"/>
                    </a:cubicBezTo>
                    <a:cubicBezTo>
                      <a:pt x="6549" y="23396"/>
                      <a:pt x="6633" y="23456"/>
                      <a:pt x="6704" y="23503"/>
                    </a:cubicBezTo>
                    <a:cubicBezTo>
                      <a:pt x="6716" y="23515"/>
                      <a:pt x="6728" y="23539"/>
                      <a:pt x="6740" y="23551"/>
                    </a:cubicBezTo>
                    <a:cubicBezTo>
                      <a:pt x="6740" y="23551"/>
                      <a:pt x="6740" y="23563"/>
                      <a:pt x="6740" y="23563"/>
                    </a:cubicBezTo>
                    <a:cubicBezTo>
                      <a:pt x="6764" y="23599"/>
                      <a:pt x="6775" y="23634"/>
                      <a:pt x="6775" y="23682"/>
                    </a:cubicBezTo>
                    <a:cubicBezTo>
                      <a:pt x="6775" y="23694"/>
                      <a:pt x="6775" y="23718"/>
                      <a:pt x="6764" y="23730"/>
                    </a:cubicBezTo>
                    <a:cubicBezTo>
                      <a:pt x="6740" y="23801"/>
                      <a:pt x="6680" y="23908"/>
                      <a:pt x="6597" y="24051"/>
                    </a:cubicBezTo>
                    <a:cubicBezTo>
                      <a:pt x="6537" y="24134"/>
                      <a:pt x="6478" y="24253"/>
                      <a:pt x="6406" y="24372"/>
                    </a:cubicBezTo>
                    <a:cubicBezTo>
                      <a:pt x="6204" y="24753"/>
                      <a:pt x="5990" y="25230"/>
                      <a:pt x="6025" y="25682"/>
                    </a:cubicBezTo>
                    <a:cubicBezTo>
                      <a:pt x="6025" y="25742"/>
                      <a:pt x="6037" y="25813"/>
                      <a:pt x="6049" y="25873"/>
                    </a:cubicBezTo>
                    <a:cubicBezTo>
                      <a:pt x="6109" y="26099"/>
                      <a:pt x="6228" y="26301"/>
                      <a:pt x="6442" y="26480"/>
                    </a:cubicBezTo>
                    <a:cubicBezTo>
                      <a:pt x="6466" y="26504"/>
                      <a:pt x="6502" y="26527"/>
                      <a:pt x="6537" y="26551"/>
                    </a:cubicBezTo>
                    <a:cubicBezTo>
                      <a:pt x="7049" y="26920"/>
                      <a:pt x="8014" y="27182"/>
                      <a:pt x="9693" y="27182"/>
                    </a:cubicBezTo>
                    <a:cubicBezTo>
                      <a:pt x="10764" y="27182"/>
                      <a:pt x="11538" y="27075"/>
                      <a:pt x="12086" y="26908"/>
                    </a:cubicBezTo>
                    <a:cubicBezTo>
                      <a:pt x="12193" y="26885"/>
                      <a:pt x="12300" y="26849"/>
                      <a:pt x="12383" y="26801"/>
                    </a:cubicBezTo>
                    <a:cubicBezTo>
                      <a:pt x="12621" y="26706"/>
                      <a:pt x="12812" y="26599"/>
                      <a:pt x="12955" y="26468"/>
                    </a:cubicBezTo>
                    <a:cubicBezTo>
                      <a:pt x="12979" y="26456"/>
                      <a:pt x="12991" y="26444"/>
                      <a:pt x="12991" y="26444"/>
                    </a:cubicBezTo>
                    <a:lnTo>
                      <a:pt x="12979" y="26444"/>
                    </a:lnTo>
                    <a:cubicBezTo>
                      <a:pt x="13372" y="26099"/>
                      <a:pt x="13419" y="25670"/>
                      <a:pt x="13324" y="25242"/>
                    </a:cubicBezTo>
                    <a:cubicBezTo>
                      <a:pt x="13312" y="25170"/>
                      <a:pt x="13288" y="25075"/>
                      <a:pt x="13252" y="24980"/>
                    </a:cubicBezTo>
                    <a:cubicBezTo>
                      <a:pt x="13145" y="24694"/>
                      <a:pt x="13002" y="24420"/>
                      <a:pt x="12871" y="24206"/>
                    </a:cubicBezTo>
                    <a:cubicBezTo>
                      <a:pt x="12729" y="23944"/>
                      <a:pt x="12610" y="23730"/>
                      <a:pt x="12610" y="23682"/>
                    </a:cubicBezTo>
                    <a:cubicBezTo>
                      <a:pt x="12610" y="23658"/>
                      <a:pt x="12610" y="23634"/>
                      <a:pt x="12610" y="23622"/>
                    </a:cubicBezTo>
                    <a:cubicBezTo>
                      <a:pt x="12621" y="23610"/>
                      <a:pt x="12621" y="23587"/>
                      <a:pt x="12621" y="23587"/>
                    </a:cubicBezTo>
                    <a:cubicBezTo>
                      <a:pt x="12729" y="23265"/>
                      <a:pt x="13574" y="23241"/>
                      <a:pt x="13574" y="23241"/>
                    </a:cubicBezTo>
                    <a:lnTo>
                      <a:pt x="19372" y="23241"/>
                    </a:lnTo>
                    <a:lnTo>
                      <a:pt x="19372" y="17467"/>
                    </a:lnTo>
                    <a:cubicBezTo>
                      <a:pt x="19372" y="17467"/>
                      <a:pt x="19384" y="16502"/>
                      <a:pt x="19003" y="16502"/>
                    </a:cubicBezTo>
                    <a:cubicBezTo>
                      <a:pt x="18805" y="16502"/>
                      <a:pt x="17919" y="17263"/>
                      <a:pt x="17088" y="17263"/>
                    </a:cubicBezTo>
                    <a:cubicBezTo>
                      <a:pt x="16269" y="17263"/>
                      <a:pt x="15503" y="16523"/>
                      <a:pt x="15503" y="13585"/>
                    </a:cubicBezTo>
                    <a:cubicBezTo>
                      <a:pt x="15503" y="10647"/>
                      <a:pt x="16272" y="9908"/>
                      <a:pt x="17093" y="9908"/>
                    </a:cubicBezTo>
                    <a:cubicBezTo>
                      <a:pt x="17925" y="9908"/>
                      <a:pt x="18811" y="10668"/>
                      <a:pt x="19003" y="10668"/>
                    </a:cubicBezTo>
                    <a:cubicBezTo>
                      <a:pt x="19372" y="10668"/>
                      <a:pt x="19372" y="9704"/>
                      <a:pt x="19372" y="9704"/>
                    </a:cubicBezTo>
                    <a:lnTo>
                      <a:pt x="19372" y="3894"/>
                    </a:lnTo>
                    <a:lnTo>
                      <a:pt x="13574" y="3894"/>
                    </a:lnTo>
                    <a:cubicBezTo>
                      <a:pt x="13538" y="3894"/>
                      <a:pt x="12610" y="3870"/>
                      <a:pt x="12610" y="3501"/>
                    </a:cubicBezTo>
                    <a:cubicBezTo>
                      <a:pt x="12610" y="3120"/>
                      <a:pt x="15610" y="0"/>
                      <a:pt x="9693" y="0"/>
                    </a:cubicBezTo>
                    <a:close/>
                  </a:path>
                </a:pathLst>
              </a:custGeom>
              <a:solidFill>
                <a:srgbClr val="00AEE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11" name="Google Shape;1136;p37">
                <a:extLst>
                  <a:ext uri="{FF2B5EF4-FFF2-40B4-BE49-F238E27FC236}">
                    <a16:creationId xmlns:a16="http://schemas.microsoft.com/office/drawing/2014/main" id="{D87D4F61-94B2-96C5-C221-958045854590}"/>
                  </a:ext>
                </a:extLst>
              </p:cNvPr>
              <p:cNvSpPr txBox="1"/>
              <p:nvPr/>
            </p:nvSpPr>
            <p:spPr>
              <a:xfrm>
                <a:off x="4192500" y="910425"/>
                <a:ext cx="759900" cy="3168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grpSp>
        <p:pic>
          <p:nvPicPr>
            <p:cNvPr id="35" name="Picture 34" descr="A black background with a black square&#10;&#10;Description automatically generated with medium confidence">
              <a:extLst>
                <a:ext uri="{FF2B5EF4-FFF2-40B4-BE49-F238E27FC236}">
                  <a16:creationId xmlns:a16="http://schemas.microsoft.com/office/drawing/2014/main" id="{39BF180D-380E-765D-7181-7F15D1E72B64}"/>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354306" y="5444871"/>
              <a:ext cx="444300" cy="444300"/>
            </a:xfrm>
            <a:prstGeom prst="rect">
              <a:avLst/>
            </a:prstGeom>
          </p:spPr>
        </p:pic>
      </p:grpSp>
      <p:grpSp>
        <p:nvGrpSpPr>
          <p:cNvPr id="39" name="Group 38">
            <a:extLst>
              <a:ext uri="{FF2B5EF4-FFF2-40B4-BE49-F238E27FC236}">
                <a16:creationId xmlns:a16="http://schemas.microsoft.com/office/drawing/2014/main" id="{414DAF38-DF11-1B79-DB24-E38DA82861F1}"/>
              </a:ext>
            </a:extLst>
          </p:cNvPr>
          <p:cNvGrpSpPr/>
          <p:nvPr/>
        </p:nvGrpSpPr>
        <p:grpSpPr>
          <a:xfrm>
            <a:off x="3002436" y="5014509"/>
            <a:ext cx="1715847" cy="1131851"/>
            <a:chOff x="3116495" y="5343269"/>
            <a:chExt cx="1201747" cy="792727"/>
          </a:xfrm>
        </p:grpSpPr>
        <p:grpSp>
          <p:nvGrpSpPr>
            <p:cNvPr id="12" name="Google Shape;1137;p37">
              <a:extLst>
                <a:ext uri="{FF2B5EF4-FFF2-40B4-BE49-F238E27FC236}">
                  <a16:creationId xmlns:a16="http://schemas.microsoft.com/office/drawing/2014/main" id="{384CAB2E-A0D4-8552-0BB5-E2928709920B}"/>
                </a:ext>
              </a:extLst>
            </p:cNvPr>
            <p:cNvGrpSpPr/>
            <p:nvPr/>
          </p:nvGrpSpPr>
          <p:grpSpPr>
            <a:xfrm>
              <a:off x="3116495" y="5343269"/>
              <a:ext cx="1201747" cy="792727"/>
              <a:chOff x="4039588" y="1446656"/>
              <a:chExt cx="1063881" cy="763640"/>
            </a:xfrm>
          </p:grpSpPr>
          <p:sp>
            <p:nvSpPr>
              <p:cNvPr id="13" name="Google Shape;1138;p37">
                <a:extLst>
                  <a:ext uri="{FF2B5EF4-FFF2-40B4-BE49-F238E27FC236}">
                    <a16:creationId xmlns:a16="http://schemas.microsoft.com/office/drawing/2014/main" id="{018C6318-0CB4-2D57-373D-0D44491D4E2B}"/>
                  </a:ext>
                </a:extLst>
              </p:cNvPr>
              <p:cNvSpPr/>
              <p:nvPr/>
            </p:nvSpPr>
            <p:spPr>
              <a:xfrm>
                <a:off x="4039588" y="1446656"/>
                <a:ext cx="1063881" cy="763640"/>
              </a:xfrm>
              <a:custGeom>
                <a:avLst/>
                <a:gdLst/>
                <a:ahLst/>
                <a:cxnLst/>
                <a:rect l="l" t="t" r="r" b="b"/>
                <a:pathLst>
                  <a:path w="27171" h="19503" extrusionOk="0">
                    <a:moveTo>
                      <a:pt x="3930" y="0"/>
                    </a:moveTo>
                    <a:lnTo>
                      <a:pt x="3930" y="5870"/>
                    </a:lnTo>
                    <a:cubicBezTo>
                      <a:pt x="3930" y="5870"/>
                      <a:pt x="3894" y="6846"/>
                      <a:pt x="3513" y="6846"/>
                    </a:cubicBezTo>
                    <a:cubicBezTo>
                      <a:pt x="3331" y="6846"/>
                      <a:pt x="2440" y="6081"/>
                      <a:pt x="1601" y="6081"/>
                    </a:cubicBezTo>
                    <a:cubicBezTo>
                      <a:pt x="1291" y="6081"/>
                      <a:pt x="988" y="6186"/>
                      <a:pt x="731" y="6473"/>
                    </a:cubicBezTo>
                    <a:lnTo>
                      <a:pt x="731" y="6473"/>
                    </a:lnTo>
                    <a:cubicBezTo>
                      <a:pt x="739" y="6463"/>
                      <a:pt x="739" y="6454"/>
                      <a:pt x="739" y="6454"/>
                    </a:cubicBezTo>
                    <a:lnTo>
                      <a:pt x="739" y="6454"/>
                    </a:lnTo>
                    <a:cubicBezTo>
                      <a:pt x="739" y="6454"/>
                      <a:pt x="393" y="6835"/>
                      <a:pt x="251" y="7418"/>
                    </a:cubicBezTo>
                    <a:cubicBezTo>
                      <a:pt x="251" y="7454"/>
                      <a:pt x="239" y="7489"/>
                      <a:pt x="227" y="7525"/>
                    </a:cubicBezTo>
                    <a:cubicBezTo>
                      <a:pt x="84" y="8061"/>
                      <a:pt x="1" y="8787"/>
                      <a:pt x="1" y="9763"/>
                    </a:cubicBezTo>
                    <a:cubicBezTo>
                      <a:pt x="1" y="12698"/>
                      <a:pt x="770" y="13434"/>
                      <a:pt x="1586" y="13434"/>
                    </a:cubicBezTo>
                    <a:cubicBezTo>
                      <a:pt x="1700" y="13434"/>
                      <a:pt x="1815" y="13420"/>
                      <a:pt x="1929" y="13395"/>
                    </a:cubicBezTo>
                    <a:cubicBezTo>
                      <a:pt x="2013" y="13383"/>
                      <a:pt x="2096" y="13347"/>
                      <a:pt x="2191" y="13312"/>
                    </a:cubicBezTo>
                    <a:cubicBezTo>
                      <a:pt x="2489" y="13216"/>
                      <a:pt x="2751" y="13061"/>
                      <a:pt x="2977" y="12942"/>
                    </a:cubicBezTo>
                    <a:cubicBezTo>
                      <a:pt x="3239" y="12788"/>
                      <a:pt x="3453" y="12669"/>
                      <a:pt x="3489" y="12669"/>
                    </a:cubicBezTo>
                    <a:cubicBezTo>
                      <a:pt x="3513" y="12669"/>
                      <a:pt x="3537" y="12669"/>
                      <a:pt x="3561" y="12680"/>
                    </a:cubicBezTo>
                    <a:lnTo>
                      <a:pt x="3596" y="12680"/>
                    </a:lnTo>
                    <a:cubicBezTo>
                      <a:pt x="3906" y="12800"/>
                      <a:pt x="3930" y="13645"/>
                      <a:pt x="3930" y="13645"/>
                    </a:cubicBezTo>
                    <a:lnTo>
                      <a:pt x="3930" y="19503"/>
                    </a:lnTo>
                    <a:lnTo>
                      <a:pt x="9704" y="19503"/>
                    </a:lnTo>
                    <a:cubicBezTo>
                      <a:pt x="9704" y="19503"/>
                      <a:pt x="9728" y="19479"/>
                      <a:pt x="9752" y="19479"/>
                    </a:cubicBezTo>
                    <a:cubicBezTo>
                      <a:pt x="9966" y="19479"/>
                      <a:pt x="10133" y="19443"/>
                      <a:pt x="10264" y="19407"/>
                    </a:cubicBezTo>
                    <a:cubicBezTo>
                      <a:pt x="10478" y="19360"/>
                      <a:pt x="10680" y="19265"/>
                      <a:pt x="10680" y="19086"/>
                    </a:cubicBezTo>
                    <a:cubicBezTo>
                      <a:pt x="10680" y="18693"/>
                      <a:pt x="7680" y="15586"/>
                      <a:pt x="13598" y="15586"/>
                    </a:cubicBezTo>
                    <a:cubicBezTo>
                      <a:pt x="19503" y="15586"/>
                      <a:pt x="16503" y="18717"/>
                      <a:pt x="16503" y="19098"/>
                    </a:cubicBezTo>
                    <a:cubicBezTo>
                      <a:pt x="16503" y="19467"/>
                      <a:pt x="17479" y="19503"/>
                      <a:pt x="17479" y="19503"/>
                    </a:cubicBezTo>
                    <a:lnTo>
                      <a:pt x="23277" y="19503"/>
                    </a:lnTo>
                    <a:lnTo>
                      <a:pt x="23277" y="13645"/>
                    </a:lnTo>
                    <a:cubicBezTo>
                      <a:pt x="23277" y="13609"/>
                      <a:pt x="23313" y="12669"/>
                      <a:pt x="23682" y="12669"/>
                    </a:cubicBezTo>
                    <a:cubicBezTo>
                      <a:pt x="23682" y="12669"/>
                      <a:pt x="23706" y="12680"/>
                      <a:pt x="23706" y="12680"/>
                    </a:cubicBezTo>
                    <a:cubicBezTo>
                      <a:pt x="23941" y="12733"/>
                      <a:pt x="24787" y="13432"/>
                      <a:pt x="25585" y="13432"/>
                    </a:cubicBezTo>
                    <a:cubicBezTo>
                      <a:pt x="26404" y="13432"/>
                      <a:pt x="27171" y="12695"/>
                      <a:pt x="27171" y="9763"/>
                    </a:cubicBezTo>
                    <a:cubicBezTo>
                      <a:pt x="27171" y="6825"/>
                      <a:pt x="26405" y="6086"/>
                      <a:pt x="25587" y="6086"/>
                    </a:cubicBezTo>
                    <a:cubicBezTo>
                      <a:pt x="24757" y="6086"/>
                      <a:pt x="23874" y="6846"/>
                      <a:pt x="23682" y="6846"/>
                    </a:cubicBezTo>
                    <a:cubicBezTo>
                      <a:pt x="23301" y="6846"/>
                      <a:pt x="23277" y="5942"/>
                      <a:pt x="23277" y="5882"/>
                    </a:cubicBezTo>
                    <a:lnTo>
                      <a:pt x="23277" y="0"/>
                    </a:lnTo>
                    <a:lnTo>
                      <a:pt x="17479" y="0"/>
                    </a:lnTo>
                    <a:cubicBezTo>
                      <a:pt x="17479" y="0"/>
                      <a:pt x="16503" y="24"/>
                      <a:pt x="16503" y="417"/>
                    </a:cubicBezTo>
                    <a:cubicBezTo>
                      <a:pt x="16503" y="810"/>
                      <a:pt x="19563" y="3929"/>
                      <a:pt x="13598" y="3929"/>
                    </a:cubicBezTo>
                    <a:cubicBezTo>
                      <a:pt x="7621" y="3929"/>
                      <a:pt x="10680" y="786"/>
                      <a:pt x="10680" y="405"/>
                    </a:cubicBezTo>
                    <a:cubicBezTo>
                      <a:pt x="10680" y="36"/>
                      <a:pt x="9704" y="0"/>
                      <a:pt x="9704" y="0"/>
                    </a:cubicBezTo>
                    <a:close/>
                  </a:path>
                </a:pathLst>
              </a:custGeom>
              <a:solidFill>
                <a:srgbClr val="FFA07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19" name="Google Shape;1140;p37">
                <a:extLst>
                  <a:ext uri="{FF2B5EF4-FFF2-40B4-BE49-F238E27FC236}">
                    <a16:creationId xmlns:a16="http://schemas.microsoft.com/office/drawing/2014/main" id="{9B3EFB05-A9BF-0DA6-4CF8-8C36018D4961}"/>
                  </a:ext>
                </a:extLst>
              </p:cNvPr>
              <p:cNvSpPr txBox="1"/>
              <p:nvPr/>
            </p:nvSpPr>
            <p:spPr>
              <a:xfrm>
                <a:off x="4192500" y="1670076"/>
                <a:ext cx="759900" cy="3168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grpSp>
        <p:pic>
          <p:nvPicPr>
            <p:cNvPr id="36" name="Picture 35" descr="A black background with a black square&#10;&#10;Description automatically generated with medium confidence">
              <a:extLst>
                <a:ext uri="{FF2B5EF4-FFF2-40B4-BE49-F238E27FC236}">
                  <a16:creationId xmlns:a16="http://schemas.microsoft.com/office/drawing/2014/main" id="{CBFA4EE2-6D63-042D-5536-A80EA998DB1B}"/>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468388" y="5403568"/>
              <a:ext cx="525553" cy="525553"/>
            </a:xfrm>
            <a:prstGeom prst="rect">
              <a:avLst/>
            </a:prstGeom>
          </p:spPr>
        </p:pic>
      </p:grpSp>
      <p:grpSp>
        <p:nvGrpSpPr>
          <p:cNvPr id="40" name="Group 39">
            <a:extLst>
              <a:ext uri="{FF2B5EF4-FFF2-40B4-BE49-F238E27FC236}">
                <a16:creationId xmlns:a16="http://schemas.microsoft.com/office/drawing/2014/main" id="{74444792-1C46-CE27-A712-122BDEE9B590}"/>
              </a:ext>
            </a:extLst>
          </p:cNvPr>
          <p:cNvGrpSpPr/>
          <p:nvPr/>
        </p:nvGrpSpPr>
        <p:grpSpPr>
          <a:xfrm>
            <a:off x="5473930" y="4683130"/>
            <a:ext cx="1225612" cy="1576861"/>
            <a:chOff x="5666802" y="5145223"/>
            <a:chExt cx="858396" cy="1104404"/>
          </a:xfrm>
        </p:grpSpPr>
        <p:grpSp>
          <p:nvGrpSpPr>
            <p:cNvPr id="21" name="Google Shape;1141;p37">
              <a:extLst>
                <a:ext uri="{FF2B5EF4-FFF2-40B4-BE49-F238E27FC236}">
                  <a16:creationId xmlns:a16="http://schemas.microsoft.com/office/drawing/2014/main" id="{5648AAC6-DAF4-C133-CCAC-97DB279EF03B}"/>
                </a:ext>
              </a:extLst>
            </p:cNvPr>
            <p:cNvGrpSpPr/>
            <p:nvPr/>
          </p:nvGrpSpPr>
          <p:grpSpPr>
            <a:xfrm>
              <a:off x="5666802" y="5145223"/>
              <a:ext cx="858396" cy="1104404"/>
              <a:chOff x="4192489" y="2056890"/>
              <a:chExt cx="759920" cy="1063881"/>
            </a:xfrm>
          </p:grpSpPr>
          <p:sp>
            <p:nvSpPr>
              <p:cNvPr id="22" name="Google Shape;1142;p37">
                <a:extLst>
                  <a:ext uri="{FF2B5EF4-FFF2-40B4-BE49-F238E27FC236}">
                    <a16:creationId xmlns:a16="http://schemas.microsoft.com/office/drawing/2014/main" id="{46589441-61CA-FAB0-743C-1783D7AD29CC}"/>
                  </a:ext>
                </a:extLst>
              </p:cNvPr>
              <p:cNvSpPr/>
              <p:nvPr/>
            </p:nvSpPr>
            <p:spPr>
              <a:xfrm>
                <a:off x="4192489" y="2056890"/>
                <a:ext cx="759920" cy="1063881"/>
              </a:xfrm>
              <a:custGeom>
                <a:avLst/>
                <a:gdLst/>
                <a:ahLst/>
                <a:cxnLst/>
                <a:rect l="l" t="t" r="r" b="b"/>
                <a:pathLst>
                  <a:path w="19408" h="27171" extrusionOk="0">
                    <a:moveTo>
                      <a:pt x="9693" y="1"/>
                    </a:moveTo>
                    <a:cubicBezTo>
                      <a:pt x="3775" y="1"/>
                      <a:pt x="6787" y="3108"/>
                      <a:pt x="6787" y="3489"/>
                    </a:cubicBezTo>
                    <a:cubicBezTo>
                      <a:pt x="6787" y="3632"/>
                      <a:pt x="6656" y="3715"/>
                      <a:pt x="6502" y="3775"/>
                    </a:cubicBezTo>
                    <a:cubicBezTo>
                      <a:pt x="6490" y="3775"/>
                      <a:pt x="6490" y="3799"/>
                      <a:pt x="6490" y="3799"/>
                    </a:cubicBezTo>
                    <a:cubicBezTo>
                      <a:pt x="6216" y="3894"/>
                      <a:pt x="5847" y="3918"/>
                      <a:pt x="5811" y="3918"/>
                    </a:cubicBezTo>
                    <a:lnTo>
                      <a:pt x="25" y="3918"/>
                    </a:lnTo>
                    <a:lnTo>
                      <a:pt x="25" y="9561"/>
                    </a:lnTo>
                    <a:lnTo>
                      <a:pt x="25" y="9704"/>
                    </a:lnTo>
                    <a:cubicBezTo>
                      <a:pt x="25" y="9704"/>
                      <a:pt x="1" y="10359"/>
                      <a:pt x="227" y="10597"/>
                    </a:cubicBezTo>
                    <a:cubicBezTo>
                      <a:pt x="263" y="10645"/>
                      <a:pt x="298" y="10669"/>
                      <a:pt x="346" y="10669"/>
                    </a:cubicBezTo>
                    <a:lnTo>
                      <a:pt x="382" y="10669"/>
                    </a:lnTo>
                    <a:cubicBezTo>
                      <a:pt x="406" y="10669"/>
                      <a:pt x="453" y="10657"/>
                      <a:pt x="525" y="10621"/>
                    </a:cubicBezTo>
                    <a:cubicBezTo>
                      <a:pt x="703" y="10538"/>
                      <a:pt x="953" y="10359"/>
                      <a:pt x="1251" y="10192"/>
                    </a:cubicBezTo>
                    <a:cubicBezTo>
                      <a:pt x="1382" y="10133"/>
                      <a:pt x="1525" y="10073"/>
                      <a:pt x="1668" y="10014"/>
                    </a:cubicBezTo>
                    <a:cubicBezTo>
                      <a:pt x="1692" y="10002"/>
                      <a:pt x="1715" y="10002"/>
                      <a:pt x="1739" y="9990"/>
                    </a:cubicBezTo>
                    <a:cubicBezTo>
                      <a:pt x="1751" y="9990"/>
                      <a:pt x="1763" y="9978"/>
                      <a:pt x="1775" y="9978"/>
                    </a:cubicBezTo>
                    <a:cubicBezTo>
                      <a:pt x="1936" y="9924"/>
                      <a:pt x="2103" y="9898"/>
                      <a:pt x="2277" y="9898"/>
                    </a:cubicBezTo>
                    <a:cubicBezTo>
                      <a:pt x="2335" y="9898"/>
                      <a:pt x="2394" y="9901"/>
                      <a:pt x="2454" y="9907"/>
                    </a:cubicBezTo>
                    <a:cubicBezTo>
                      <a:pt x="2739" y="9954"/>
                      <a:pt x="3037" y="10085"/>
                      <a:pt x="3299" y="10466"/>
                    </a:cubicBezTo>
                    <a:cubicBezTo>
                      <a:pt x="3644" y="11002"/>
                      <a:pt x="3870" y="11954"/>
                      <a:pt x="3870" y="13586"/>
                    </a:cubicBezTo>
                    <a:cubicBezTo>
                      <a:pt x="3870" y="14324"/>
                      <a:pt x="3823" y="14931"/>
                      <a:pt x="3739" y="15419"/>
                    </a:cubicBezTo>
                    <a:cubicBezTo>
                      <a:pt x="3549" y="16324"/>
                      <a:pt x="3263" y="16753"/>
                      <a:pt x="3251" y="16765"/>
                    </a:cubicBezTo>
                    <a:cubicBezTo>
                      <a:pt x="2978" y="17146"/>
                      <a:pt x="2641" y="17280"/>
                      <a:pt x="2293" y="17280"/>
                    </a:cubicBezTo>
                    <a:cubicBezTo>
                      <a:pt x="1457" y="17280"/>
                      <a:pt x="563" y="16503"/>
                      <a:pt x="370" y="16503"/>
                    </a:cubicBezTo>
                    <a:cubicBezTo>
                      <a:pt x="358" y="16503"/>
                      <a:pt x="334" y="16503"/>
                      <a:pt x="310" y="16515"/>
                    </a:cubicBezTo>
                    <a:lnTo>
                      <a:pt x="298" y="16515"/>
                    </a:lnTo>
                    <a:cubicBezTo>
                      <a:pt x="287" y="16515"/>
                      <a:pt x="275" y="16526"/>
                      <a:pt x="275" y="16526"/>
                    </a:cubicBezTo>
                    <a:cubicBezTo>
                      <a:pt x="203" y="16562"/>
                      <a:pt x="179" y="16646"/>
                      <a:pt x="144" y="16729"/>
                    </a:cubicBezTo>
                    <a:cubicBezTo>
                      <a:pt x="60" y="16907"/>
                      <a:pt x="25" y="17193"/>
                      <a:pt x="25" y="17658"/>
                    </a:cubicBezTo>
                    <a:cubicBezTo>
                      <a:pt x="25" y="18562"/>
                      <a:pt x="25" y="23265"/>
                      <a:pt x="25" y="23265"/>
                    </a:cubicBezTo>
                    <a:lnTo>
                      <a:pt x="5859" y="23265"/>
                    </a:lnTo>
                    <a:cubicBezTo>
                      <a:pt x="5954" y="23265"/>
                      <a:pt x="6180" y="23301"/>
                      <a:pt x="6383" y="23349"/>
                    </a:cubicBezTo>
                    <a:cubicBezTo>
                      <a:pt x="6394" y="23349"/>
                      <a:pt x="6406" y="23373"/>
                      <a:pt x="6430" y="23373"/>
                    </a:cubicBezTo>
                    <a:cubicBezTo>
                      <a:pt x="6430" y="23373"/>
                      <a:pt x="6442" y="23384"/>
                      <a:pt x="6442" y="23384"/>
                    </a:cubicBezTo>
                    <a:cubicBezTo>
                      <a:pt x="6549" y="23420"/>
                      <a:pt x="6645" y="23468"/>
                      <a:pt x="6704" y="23515"/>
                    </a:cubicBezTo>
                    <a:cubicBezTo>
                      <a:pt x="6716" y="23527"/>
                      <a:pt x="6728" y="23539"/>
                      <a:pt x="6740" y="23551"/>
                    </a:cubicBezTo>
                    <a:cubicBezTo>
                      <a:pt x="6740" y="23563"/>
                      <a:pt x="6740" y="23563"/>
                      <a:pt x="6740" y="23563"/>
                    </a:cubicBezTo>
                    <a:cubicBezTo>
                      <a:pt x="6764" y="23599"/>
                      <a:pt x="6775" y="23634"/>
                      <a:pt x="6775" y="23682"/>
                    </a:cubicBezTo>
                    <a:cubicBezTo>
                      <a:pt x="6775" y="23694"/>
                      <a:pt x="6775" y="23718"/>
                      <a:pt x="6764" y="23730"/>
                    </a:cubicBezTo>
                    <a:cubicBezTo>
                      <a:pt x="6740" y="23801"/>
                      <a:pt x="6680" y="23908"/>
                      <a:pt x="6597" y="24039"/>
                    </a:cubicBezTo>
                    <a:cubicBezTo>
                      <a:pt x="6549" y="24135"/>
                      <a:pt x="6478" y="24254"/>
                      <a:pt x="6406" y="24385"/>
                    </a:cubicBezTo>
                    <a:cubicBezTo>
                      <a:pt x="5835" y="25408"/>
                      <a:pt x="5251" y="27171"/>
                      <a:pt x="9693" y="27171"/>
                    </a:cubicBezTo>
                    <a:cubicBezTo>
                      <a:pt x="14931" y="27171"/>
                      <a:pt x="13169" y="24730"/>
                      <a:pt x="12705" y="23896"/>
                    </a:cubicBezTo>
                    <a:cubicBezTo>
                      <a:pt x="12669" y="23837"/>
                      <a:pt x="12645" y="23789"/>
                      <a:pt x="12633" y="23754"/>
                    </a:cubicBezTo>
                    <a:cubicBezTo>
                      <a:pt x="12621" y="23730"/>
                      <a:pt x="12610" y="23682"/>
                      <a:pt x="12610" y="23658"/>
                    </a:cubicBezTo>
                    <a:cubicBezTo>
                      <a:pt x="12621" y="23289"/>
                      <a:pt x="13479" y="23265"/>
                      <a:pt x="13479" y="23265"/>
                    </a:cubicBezTo>
                    <a:lnTo>
                      <a:pt x="19408" y="23265"/>
                    </a:lnTo>
                    <a:lnTo>
                      <a:pt x="19372" y="23242"/>
                    </a:lnTo>
                    <a:lnTo>
                      <a:pt x="19372" y="17467"/>
                    </a:lnTo>
                    <a:cubicBezTo>
                      <a:pt x="19372" y="17467"/>
                      <a:pt x="19384" y="16491"/>
                      <a:pt x="19003" y="16491"/>
                    </a:cubicBezTo>
                    <a:cubicBezTo>
                      <a:pt x="18805" y="16491"/>
                      <a:pt x="17919" y="17257"/>
                      <a:pt x="17089" y="17257"/>
                    </a:cubicBezTo>
                    <a:cubicBezTo>
                      <a:pt x="16275" y="17257"/>
                      <a:pt x="15515" y="16518"/>
                      <a:pt x="15515" y="13586"/>
                    </a:cubicBezTo>
                    <a:cubicBezTo>
                      <a:pt x="15515" y="10642"/>
                      <a:pt x="16290" y="9908"/>
                      <a:pt x="17112" y="9908"/>
                    </a:cubicBezTo>
                    <a:cubicBezTo>
                      <a:pt x="17424" y="9908"/>
                      <a:pt x="17742" y="10014"/>
                      <a:pt x="18027" y="10145"/>
                    </a:cubicBezTo>
                    <a:cubicBezTo>
                      <a:pt x="18217" y="10240"/>
                      <a:pt x="18396" y="10347"/>
                      <a:pt x="18551" y="10442"/>
                    </a:cubicBezTo>
                    <a:cubicBezTo>
                      <a:pt x="18706" y="10526"/>
                      <a:pt x="18908" y="10645"/>
                      <a:pt x="18991" y="10669"/>
                    </a:cubicBezTo>
                    <a:cubicBezTo>
                      <a:pt x="18991" y="10669"/>
                      <a:pt x="19003" y="10633"/>
                      <a:pt x="19003" y="10633"/>
                    </a:cubicBezTo>
                    <a:cubicBezTo>
                      <a:pt x="19003" y="10633"/>
                      <a:pt x="19003" y="10609"/>
                      <a:pt x="19003" y="10609"/>
                    </a:cubicBezTo>
                    <a:cubicBezTo>
                      <a:pt x="19015" y="10609"/>
                      <a:pt x="19015" y="10645"/>
                      <a:pt x="19015" y="10645"/>
                    </a:cubicBezTo>
                    <a:cubicBezTo>
                      <a:pt x="19023" y="10645"/>
                      <a:pt x="19026" y="10650"/>
                      <a:pt x="19030" y="10650"/>
                    </a:cubicBezTo>
                    <a:cubicBezTo>
                      <a:pt x="19032" y="10650"/>
                      <a:pt x="19035" y="10649"/>
                      <a:pt x="19039" y="10645"/>
                    </a:cubicBezTo>
                    <a:cubicBezTo>
                      <a:pt x="19051" y="10645"/>
                      <a:pt x="19051" y="10657"/>
                      <a:pt x="19063" y="10657"/>
                    </a:cubicBezTo>
                    <a:cubicBezTo>
                      <a:pt x="19075" y="10657"/>
                      <a:pt x="19087" y="10657"/>
                      <a:pt x="19098" y="10645"/>
                    </a:cubicBezTo>
                    <a:lnTo>
                      <a:pt x="19110" y="10645"/>
                    </a:lnTo>
                    <a:cubicBezTo>
                      <a:pt x="19122" y="10633"/>
                      <a:pt x="19146" y="10621"/>
                      <a:pt x="19158" y="10609"/>
                    </a:cubicBezTo>
                    <a:cubicBezTo>
                      <a:pt x="19158" y="10609"/>
                      <a:pt x="19170" y="10609"/>
                      <a:pt x="19170" y="10597"/>
                    </a:cubicBezTo>
                    <a:cubicBezTo>
                      <a:pt x="19182" y="10585"/>
                      <a:pt x="19194" y="10573"/>
                      <a:pt x="19206" y="10561"/>
                    </a:cubicBezTo>
                    <a:cubicBezTo>
                      <a:pt x="19206" y="10561"/>
                      <a:pt x="19194" y="10550"/>
                      <a:pt x="19194" y="10550"/>
                    </a:cubicBezTo>
                    <a:cubicBezTo>
                      <a:pt x="19384" y="10288"/>
                      <a:pt x="19372" y="9704"/>
                      <a:pt x="19372" y="9704"/>
                    </a:cubicBezTo>
                    <a:lnTo>
                      <a:pt x="19372" y="3918"/>
                    </a:lnTo>
                    <a:lnTo>
                      <a:pt x="13574" y="3918"/>
                    </a:lnTo>
                    <a:cubicBezTo>
                      <a:pt x="13538" y="3918"/>
                      <a:pt x="12610" y="3870"/>
                      <a:pt x="12610" y="3501"/>
                    </a:cubicBezTo>
                    <a:cubicBezTo>
                      <a:pt x="12610" y="3132"/>
                      <a:pt x="15610" y="1"/>
                      <a:pt x="9693" y="1"/>
                    </a:cubicBezTo>
                    <a:close/>
                  </a:path>
                </a:pathLst>
              </a:custGeom>
              <a:solidFill>
                <a:srgbClr val="ADD8E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24" name="Google Shape;1144;p37">
                <a:extLst>
                  <a:ext uri="{FF2B5EF4-FFF2-40B4-BE49-F238E27FC236}">
                    <a16:creationId xmlns:a16="http://schemas.microsoft.com/office/drawing/2014/main" id="{EAE724D3-E7C1-7002-2794-CBD5B33A93D1}"/>
                  </a:ext>
                </a:extLst>
              </p:cNvPr>
              <p:cNvSpPr txBox="1"/>
              <p:nvPr/>
            </p:nvSpPr>
            <p:spPr>
              <a:xfrm>
                <a:off x="4192500" y="2430430"/>
                <a:ext cx="759900" cy="3168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ea typeface="Open Sans" pitchFamily="2" charset="0"/>
                  <a:cs typeface="Open Sans" pitchFamily="2" charset="0"/>
                  <a:sym typeface="Fira Sans Extra Condensed Medium"/>
                </a:endParaRPr>
              </a:p>
            </p:txBody>
          </p:sp>
        </p:grpSp>
        <p:pic>
          <p:nvPicPr>
            <p:cNvPr id="37" name="Picture 36" descr="A black background with a black square&#10;&#10;Description automatically generated with medium confidence">
              <a:extLst>
                <a:ext uri="{FF2B5EF4-FFF2-40B4-BE49-F238E27FC236}">
                  <a16:creationId xmlns:a16="http://schemas.microsoft.com/office/drawing/2014/main" id="{859373EB-8BE5-8B2C-A02A-984738029066}"/>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881217" y="5477177"/>
              <a:ext cx="440950" cy="440950"/>
            </a:xfrm>
            <a:prstGeom prst="rect">
              <a:avLst/>
            </a:prstGeom>
          </p:spPr>
        </p:pic>
      </p:grpSp>
      <p:sp>
        <p:nvSpPr>
          <p:cNvPr id="43" name="TextBox 14">
            <a:extLst>
              <a:ext uri="{FF2B5EF4-FFF2-40B4-BE49-F238E27FC236}">
                <a16:creationId xmlns:a16="http://schemas.microsoft.com/office/drawing/2014/main" id="{54E00AFB-6256-51BC-5176-8F6A0EF9C8D4}"/>
              </a:ext>
            </a:extLst>
          </p:cNvPr>
          <p:cNvSpPr txBox="1"/>
          <p:nvPr/>
        </p:nvSpPr>
        <p:spPr>
          <a:xfrm rot="16200000">
            <a:off x="-808116" y="5577355"/>
            <a:ext cx="2086176" cy="276999"/>
          </a:xfrm>
          <a:prstGeom prst="rect">
            <a:avLst/>
          </a:prstGeom>
          <a:solidFill>
            <a:schemeClr val="tx2"/>
          </a:solidFill>
          <a:effectLst>
            <a:outerShdw blurRad="50800" dist="38100" dir="2700000" algn="tl" rotWithShape="0">
              <a:prstClr val="black">
                <a:alpha val="40000"/>
              </a:prstClr>
            </a:outerShdw>
          </a:effectLst>
        </p:spPr>
        <p:txBody>
          <a:bodyPr wrap="square" rtlCol="0" anchor="ctr">
            <a:spAutoFit/>
          </a:bodyPr>
          <a:lstStyle/>
          <a:p>
            <a:pPr algn="ctr"/>
            <a:r>
              <a:rPr lang="en-US" sz="1200" b="1" cap="all">
                <a:solidFill>
                  <a:schemeClr val="bg1"/>
                </a:solidFill>
                <a:latin typeface="Open Sans" panose="020B0606030504020204" pitchFamily="34" charset="0"/>
                <a:ea typeface="Open Sans" panose="020B0606030504020204" pitchFamily="34" charset="0"/>
                <a:cs typeface="Open Sans" panose="020B0606030504020204" pitchFamily="34" charset="0"/>
              </a:rPr>
              <a:t>Challenges </a:t>
            </a:r>
          </a:p>
        </p:txBody>
      </p:sp>
      <p:sp>
        <p:nvSpPr>
          <p:cNvPr id="44" name="Google Shape;1123;p37">
            <a:extLst>
              <a:ext uri="{FF2B5EF4-FFF2-40B4-BE49-F238E27FC236}">
                <a16:creationId xmlns:a16="http://schemas.microsoft.com/office/drawing/2014/main" id="{CE0E353A-0B7E-62B4-DCED-9170144D6688}"/>
              </a:ext>
            </a:extLst>
          </p:cNvPr>
          <p:cNvSpPr txBox="1"/>
          <p:nvPr/>
        </p:nvSpPr>
        <p:spPr>
          <a:xfrm>
            <a:off x="9319221" y="6304696"/>
            <a:ext cx="2443408" cy="445963"/>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6D6E71"/>
                </a:solidFill>
                <a:effectLst/>
                <a:uLnTx/>
                <a:uFillTx/>
                <a:ea typeface="Open Sans" pitchFamily="2" charset="0"/>
                <a:cs typeface="Open Sans" pitchFamily="2" charset="0"/>
                <a:sym typeface="Fira Sans Extra Condensed Medium"/>
              </a:rPr>
              <a:t>Overlapping Regulatory O</a:t>
            </a:r>
            <a:r>
              <a:rPr lang="en-GB" sz="1400" b="1" kern="0" err="1">
                <a:solidFill>
                  <a:srgbClr val="6D6E71"/>
                </a:solidFill>
                <a:ea typeface="Open Sans" pitchFamily="2" charset="0"/>
                <a:cs typeface="Open Sans" pitchFamily="2" charset="0"/>
                <a:sym typeface="Fira Sans Extra Condensed Medium"/>
              </a:rPr>
              <a:t>bligations</a:t>
            </a:r>
            <a:endParaRPr kumimoji="0" lang="en-GB" sz="1400" b="1" i="0" u="none" strike="noStrike" kern="0" cap="none" spc="0" normalizeH="0" baseline="0" noProof="0">
              <a:ln>
                <a:noFill/>
              </a:ln>
              <a:solidFill>
                <a:srgbClr val="6D6E71"/>
              </a:solidFill>
              <a:effectLst/>
              <a:uLnTx/>
              <a:uFillTx/>
              <a:ea typeface="Open Sans" pitchFamily="2" charset="0"/>
              <a:cs typeface="Open Sans" pitchFamily="2" charset="0"/>
              <a:sym typeface="Fira Sans Extra Condensed Medium"/>
            </a:endParaRPr>
          </a:p>
        </p:txBody>
      </p:sp>
      <p:sp>
        <p:nvSpPr>
          <p:cNvPr id="45" name="Google Shape;1125;p37">
            <a:extLst>
              <a:ext uri="{FF2B5EF4-FFF2-40B4-BE49-F238E27FC236}">
                <a16:creationId xmlns:a16="http://schemas.microsoft.com/office/drawing/2014/main" id="{8711F24E-E7EA-3B98-240E-2928E9E9E5BC}"/>
              </a:ext>
            </a:extLst>
          </p:cNvPr>
          <p:cNvSpPr txBox="1"/>
          <p:nvPr/>
        </p:nvSpPr>
        <p:spPr>
          <a:xfrm>
            <a:off x="4873158" y="6300026"/>
            <a:ext cx="2443408" cy="445963"/>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a:ln>
                  <a:noFill/>
                </a:ln>
                <a:solidFill>
                  <a:schemeClr val="accent2"/>
                </a:solidFill>
                <a:effectLst/>
                <a:uLnTx/>
                <a:uFillTx/>
                <a:ea typeface="Open Sans" pitchFamily="2" charset="0"/>
                <a:cs typeface="Open Sans" pitchFamily="2" charset="0"/>
                <a:sym typeface="Fira Sans Extra Condensed Medium"/>
              </a:rPr>
              <a:t>Complexity of Advanced Testing Requirements</a:t>
            </a:r>
            <a:endParaRPr kumimoji="0" sz="1400" b="1" i="0" u="none" strike="noStrike" kern="0" cap="none" spc="0" normalizeH="0" baseline="0" noProof="0">
              <a:ln>
                <a:noFill/>
              </a:ln>
              <a:solidFill>
                <a:schemeClr val="accent2"/>
              </a:solidFill>
              <a:effectLst/>
              <a:uLnTx/>
              <a:uFillTx/>
              <a:ea typeface="Open Sans" pitchFamily="2" charset="0"/>
              <a:cs typeface="Open Sans" pitchFamily="2" charset="0"/>
              <a:sym typeface="Fira Sans Extra Condensed Medium"/>
            </a:endParaRPr>
          </a:p>
        </p:txBody>
      </p:sp>
      <p:sp>
        <p:nvSpPr>
          <p:cNvPr id="46" name="Google Shape;1128;p37">
            <a:extLst>
              <a:ext uri="{FF2B5EF4-FFF2-40B4-BE49-F238E27FC236}">
                <a16:creationId xmlns:a16="http://schemas.microsoft.com/office/drawing/2014/main" id="{164D5CF6-103A-9B22-A1E0-FDFB5CCF6446}"/>
              </a:ext>
            </a:extLst>
          </p:cNvPr>
          <p:cNvSpPr txBox="1"/>
          <p:nvPr/>
        </p:nvSpPr>
        <p:spPr>
          <a:xfrm>
            <a:off x="2722372" y="6298091"/>
            <a:ext cx="2315369" cy="445963"/>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a:ln>
                  <a:noFill/>
                </a:ln>
                <a:solidFill>
                  <a:schemeClr val="bg2"/>
                </a:solidFill>
                <a:effectLst/>
                <a:uLnTx/>
                <a:uFillTx/>
                <a:ea typeface="Open Sans" pitchFamily="2" charset="0"/>
                <a:cs typeface="Open Sans" pitchFamily="2" charset="0"/>
                <a:sym typeface="Fira Sans Extra Condensed Medium"/>
              </a:rPr>
              <a:t>Financial </a:t>
            </a:r>
            <a:r>
              <a:rPr lang="en" sz="1400" b="1" kern="0">
                <a:solidFill>
                  <a:schemeClr val="bg2"/>
                </a:solidFill>
                <a:ea typeface="Open Sans" pitchFamily="2" charset="0"/>
                <a:cs typeface="Open Sans" pitchFamily="2" charset="0"/>
                <a:sym typeface="Fira Sans Extra Condensed Medium"/>
              </a:rPr>
              <a:t>B</a:t>
            </a:r>
            <a:r>
              <a:rPr kumimoji="0" lang="en" sz="1400" b="1" i="0" u="none" strike="noStrike" kern="0" cap="none" spc="0" normalizeH="0" baseline="0" noProof="0">
                <a:ln>
                  <a:noFill/>
                </a:ln>
                <a:solidFill>
                  <a:schemeClr val="bg2"/>
                </a:solidFill>
                <a:effectLst/>
                <a:uLnTx/>
                <a:uFillTx/>
                <a:ea typeface="Open Sans" pitchFamily="2" charset="0"/>
                <a:cs typeface="Open Sans" pitchFamily="2" charset="0"/>
                <a:sym typeface="Fira Sans Extra Condensed Medium"/>
              </a:rPr>
              <a:t>urden of Compliance</a:t>
            </a:r>
            <a:endParaRPr kumimoji="0" sz="1400" b="1" i="0" u="none" strike="noStrike" kern="0" cap="none" spc="0" normalizeH="0" baseline="0" noProof="0">
              <a:ln>
                <a:noFill/>
              </a:ln>
              <a:solidFill>
                <a:schemeClr val="bg2"/>
              </a:solidFill>
              <a:effectLst/>
              <a:uLnTx/>
              <a:uFillTx/>
              <a:ea typeface="Open Sans" pitchFamily="2" charset="0"/>
              <a:cs typeface="Open Sans" pitchFamily="2" charset="0"/>
              <a:sym typeface="Fira Sans Extra Condensed Medium"/>
            </a:endParaRPr>
          </a:p>
        </p:txBody>
      </p:sp>
      <p:sp>
        <p:nvSpPr>
          <p:cNvPr id="47" name="Google Shape;1130;p37">
            <a:extLst>
              <a:ext uri="{FF2B5EF4-FFF2-40B4-BE49-F238E27FC236}">
                <a16:creationId xmlns:a16="http://schemas.microsoft.com/office/drawing/2014/main" id="{AEE0966C-75B8-F583-09B2-A779674C341A}"/>
              </a:ext>
            </a:extLst>
          </p:cNvPr>
          <p:cNvSpPr txBox="1"/>
          <p:nvPr/>
        </p:nvSpPr>
        <p:spPr>
          <a:xfrm>
            <a:off x="7215720" y="6292625"/>
            <a:ext cx="2215538" cy="445963"/>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accent1"/>
                </a:solidFill>
                <a:effectLst/>
                <a:uLnTx/>
                <a:uFillTx/>
                <a:ea typeface="Open Sans" pitchFamily="2" charset="0"/>
                <a:cs typeface="Open Sans" pitchFamily="2" charset="0"/>
                <a:sym typeface="Fira Sans Extra Condensed Medium"/>
              </a:rPr>
              <a:t>Managing</a:t>
            </a:r>
            <a:r>
              <a:rPr lang="en-GB" sz="1400" b="1" kern="0">
                <a:solidFill>
                  <a:schemeClr val="accent1"/>
                </a:solidFill>
                <a:ea typeface="Open Sans" pitchFamily="2" charset="0"/>
                <a:cs typeface="Open Sans" pitchFamily="2" charset="0"/>
                <a:sym typeface="Fira Sans Extra Condensed Medium"/>
              </a:rPr>
              <a:t> ICT T</a:t>
            </a:r>
            <a:r>
              <a:rPr kumimoji="0" lang="en-GB" sz="1400" b="1" i="0" u="none" strike="noStrike" kern="0" cap="none" spc="0" normalizeH="0" baseline="0" noProof="0" err="1">
                <a:ln>
                  <a:noFill/>
                </a:ln>
                <a:solidFill>
                  <a:schemeClr val="accent1"/>
                </a:solidFill>
                <a:effectLst/>
                <a:uLnTx/>
                <a:uFillTx/>
                <a:ea typeface="Open Sans" pitchFamily="2" charset="0"/>
                <a:cs typeface="Open Sans" pitchFamily="2" charset="0"/>
                <a:sym typeface="Fira Sans Extra Condensed Medium"/>
              </a:rPr>
              <a:t>hird</a:t>
            </a:r>
            <a:r>
              <a:rPr kumimoji="0" lang="en-GB" sz="1400" b="1" i="0" u="none" strike="noStrike" kern="0" cap="none" spc="0" normalizeH="0" baseline="0" noProof="0">
                <a:ln>
                  <a:noFill/>
                </a:ln>
                <a:solidFill>
                  <a:schemeClr val="accent1"/>
                </a:solidFill>
                <a:effectLst/>
                <a:uLnTx/>
                <a:uFillTx/>
                <a:ea typeface="Open Sans" pitchFamily="2" charset="0"/>
                <a:cs typeface="Open Sans" pitchFamily="2" charset="0"/>
                <a:sym typeface="Fira Sans Extra Condensed Medium"/>
              </a:rPr>
              <a:t>-Party </a:t>
            </a:r>
            <a:r>
              <a:rPr lang="en-GB" sz="1400" b="1" kern="0">
                <a:solidFill>
                  <a:schemeClr val="accent1"/>
                </a:solidFill>
                <a:ea typeface="Open Sans" pitchFamily="2" charset="0"/>
                <a:cs typeface="Open Sans" pitchFamily="2" charset="0"/>
                <a:sym typeface="Fira Sans Extra Condensed Medium"/>
              </a:rPr>
              <a:t>R</a:t>
            </a:r>
            <a:r>
              <a:rPr kumimoji="0" lang="en-GB" sz="1400" b="1" i="0" u="none" strike="noStrike" kern="0" cap="none" spc="0" normalizeH="0" baseline="0" noProof="0" err="1">
                <a:ln>
                  <a:noFill/>
                </a:ln>
                <a:solidFill>
                  <a:schemeClr val="accent1"/>
                </a:solidFill>
                <a:effectLst/>
                <a:uLnTx/>
                <a:uFillTx/>
                <a:ea typeface="Open Sans" pitchFamily="2" charset="0"/>
                <a:cs typeface="Open Sans" pitchFamily="2" charset="0"/>
                <a:sym typeface="Fira Sans Extra Condensed Medium"/>
              </a:rPr>
              <a:t>isks</a:t>
            </a:r>
            <a:endParaRPr kumimoji="0" lang="en-GB" sz="1400" b="1" i="0" u="none" strike="noStrike" kern="0" cap="none" spc="0" normalizeH="0" baseline="0" noProof="0">
              <a:ln>
                <a:noFill/>
              </a:ln>
              <a:solidFill>
                <a:schemeClr val="accent1"/>
              </a:solidFill>
              <a:effectLst/>
              <a:uLnTx/>
              <a:uFillTx/>
              <a:ea typeface="Open Sans" pitchFamily="2" charset="0"/>
              <a:cs typeface="Open Sans" pitchFamily="2" charset="0"/>
              <a:sym typeface="Fira Sans Extra Condensed Medium"/>
            </a:endParaRPr>
          </a:p>
        </p:txBody>
      </p:sp>
      <p:sp>
        <p:nvSpPr>
          <p:cNvPr id="48" name="Google Shape;1132;p37">
            <a:extLst>
              <a:ext uri="{FF2B5EF4-FFF2-40B4-BE49-F238E27FC236}">
                <a16:creationId xmlns:a16="http://schemas.microsoft.com/office/drawing/2014/main" id="{71F75198-9994-9FFD-CBC4-B089D1F0B1BB}"/>
              </a:ext>
            </a:extLst>
          </p:cNvPr>
          <p:cNvSpPr txBox="1"/>
          <p:nvPr/>
        </p:nvSpPr>
        <p:spPr>
          <a:xfrm>
            <a:off x="488879" y="6292626"/>
            <a:ext cx="2207627" cy="445963"/>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a:ln>
                  <a:noFill/>
                </a:ln>
                <a:effectLst/>
                <a:uLnTx/>
                <a:uFillTx/>
                <a:ea typeface="Open Sans" pitchFamily="2" charset="0"/>
                <a:cs typeface="Open Sans" pitchFamily="2" charset="0"/>
                <a:sym typeface="Fira Sans Extra Condensed Medium"/>
              </a:rPr>
              <a:t>Limited Resources and Expertise</a:t>
            </a:r>
            <a:endParaRPr kumimoji="0" sz="1400" b="1" i="0" u="none" strike="noStrike" kern="0" cap="none" spc="0" normalizeH="0" baseline="0" noProof="0">
              <a:ln>
                <a:noFill/>
              </a:ln>
              <a:effectLst/>
              <a:uLnTx/>
              <a:uFillTx/>
              <a:ea typeface="Open Sans" pitchFamily="2" charset="0"/>
              <a:cs typeface="Open Sans" pitchFamily="2" charset="0"/>
              <a:sym typeface="Fira Sans Extra Condensed Medium"/>
            </a:endParaRPr>
          </a:p>
        </p:txBody>
      </p:sp>
      <p:sp>
        <p:nvSpPr>
          <p:cNvPr id="3" name="Title 1">
            <a:extLst>
              <a:ext uri="{FF2B5EF4-FFF2-40B4-BE49-F238E27FC236}">
                <a16:creationId xmlns:a16="http://schemas.microsoft.com/office/drawing/2014/main" id="{00F16AE7-10A4-8A14-BD15-8888BEEAEAB4}"/>
              </a:ext>
            </a:extLst>
          </p:cNvPr>
          <p:cNvSpPr txBox="1">
            <a:spLocks/>
          </p:cNvSpPr>
          <p:nvPr/>
        </p:nvSpPr>
        <p:spPr>
          <a:xfrm>
            <a:off x="3648075" y="0"/>
            <a:ext cx="8212999" cy="8653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rgbClr val="525252"/>
                </a:solidFill>
                <a:latin typeface="+mn-lt"/>
                <a:ea typeface="+mj-ea"/>
                <a:cs typeface="+mj-cs"/>
              </a:defRPr>
            </a:lvl1pPr>
          </a:lstStyle>
          <a:p>
            <a:r>
              <a:rPr lang="en-GB" sz="1800" dirty="0"/>
              <a:t>Implement scalable and phased approaches to meet DORA compliance efficiently</a:t>
            </a:r>
            <a:endParaRPr lang="hu-HU" sz="1800" dirty="0">
              <a:highlight>
                <a:srgbClr val="00FF00"/>
              </a:highlight>
            </a:endParaRPr>
          </a:p>
        </p:txBody>
      </p:sp>
    </p:spTree>
    <p:extLst>
      <p:ext uri="{BB962C8B-B14F-4D97-AF65-F5344CB8AC3E}">
        <p14:creationId xmlns:p14="http://schemas.microsoft.com/office/powerpoint/2010/main" val="730616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3E1C-BDD9-7A93-BA65-2F4D2CD48B6E}"/>
              </a:ext>
            </a:extLst>
          </p:cNvPr>
          <p:cNvSpPr>
            <a:spLocks noGrp="1"/>
          </p:cNvSpPr>
          <p:nvPr>
            <p:ph type="title"/>
          </p:nvPr>
        </p:nvSpPr>
        <p:spPr/>
        <p:txBody>
          <a:bodyPr anchor="ctr">
            <a:normAutofit fontScale="90000"/>
          </a:bodyPr>
          <a:lstStyle/>
          <a:p>
            <a:r>
              <a:rPr lang="en-US" dirty="0" err="1">
                <a:latin typeface="+mj-lt"/>
                <a:ea typeface="Open Sans" panose="020B0606030504020204" pitchFamily="34" charset="0"/>
                <a:cs typeface="Open Sans" panose="020B0606030504020204" pitchFamily="34" charset="0"/>
              </a:rPr>
              <a:t>FiSer</a:t>
            </a:r>
            <a:r>
              <a:rPr lang="en-US" dirty="0">
                <a:latin typeface="+mj-lt"/>
                <a:ea typeface="Open Sans" panose="020B0606030504020204" pitchFamily="34" charset="0"/>
                <a:cs typeface="Open Sans" panose="020B0606030504020204" pitchFamily="34" charset="0"/>
              </a:rPr>
              <a:t> Consulting offers tailored services to your organization and ensure a smooth </a:t>
            </a:r>
            <a:r>
              <a:rPr lang="en-US" dirty="0">
                <a:latin typeface="+mj-lt"/>
              </a:rPr>
              <a:t>t</a:t>
            </a:r>
            <a:r>
              <a:rPr lang="en-US" dirty="0">
                <a:latin typeface="+mj-lt"/>
                <a:ea typeface="Open Sans" panose="020B0606030504020204" pitchFamily="34" charset="0"/>
                <a:cs typeface="Open Sans" panose="020B0606030504020204" pitchFamily="34" charset="0"/>
              </a:rPr>
              <a:t>ransition</a:t>
            </a:r>
            <a:endParaRPr lang="en-US" dirty="0">
              <a:highlight>
                <a:srgbClr val="FFFF00"/>
              </a:highlight>
              <a:latin typeface="+mj-lt"/>
            </a:endParaRPr>
          </a:p>
        </p:txBody>
      </p:sp>
      <p:sp>
        <p:nvSpPr>
          <p:cNvPr id="4" name="Slide Number Placeholder 3">
            <a:extLst>
              <a:ext uri="{FF2B5EF4-FFF2-40B4-BE49-F238E27FC236}">
                <a16:creationId xmlns:a16="http://schemas.microsoft.com/office/drawing/2014/main" id="{3A33640C-AA15-A5FD-6E9A-188BC1B3EC28}"/>
              </a:ext>
            </a:extLst>
          </p:cNvPr>
          <p:cNvSpPr>
            <a:spLocks noGrp="1"/>
          </p:cNvSpPr>
          <p:nvPr>
            <p:ph type="sldNum" sz="quarter" idx="12"/>
          </p:nvPr>
        </p:nvSpPr>
        <p:spPr/>
        <p:txBody>
          <a:bodyPr/>
          <a:lstStyle/>
          <a:p>
            <a:fld id="{176DD4EC-FA55-45CE-8BB9-EF8129236C33}" type="slidenum">
              <a:rPr lang="en-NL" smtClean="0"/>
              <a:pPr/>
              <a:t>16</a:t>
            </a:fld>
            <a:endParaRPr lang="en-NL"/>
          </a:p>
        </p:txBody>
      </p:sp>
      <p:sp>
        <p:nvSpPr>
          <p:cNvPr id="122" name="TextBox 121">
            <a:extLst>
              <a:ext uri="{FF2B5EF4-FFF2-40B4-BE49-F238E27FC236}">
                <a16:creationId xmlns:a16="http://schemas.microsoft.com/office/drawing/2014/main" id="{3B1DB27E-F60D-DACA-4486-BC71A247FA9E}"/>
              </a:ext>
            </a:extLst>
          </p:cNvPr>
          <p:cNvSpPr txBox="1"/>
          <p:nvPr/>
        </p:nvSpPr>
        <p:spPr>
          <a:xfrm>
            <a:off x="333729" y="1046265"/>
            <a:ext cx="11524542" cy="830997"/>
          </a:xfrm>
          <a:prstGeom prst="rect">
            <a:avLst/>
          </a:prstGeom>
          <a:noFill/>
        </p:spPr>
        <p:txBody>
          <a:bodyPr wrap="square">
            <a:spAutoFit/>
          </a:bodyPr>
          <a:lstStyle/>
          <a:p>
            <a:pPr marL="0" indent="0" algn="just">
              <a:buNone/>
            </a:pPr>
            <a:r>
              <a:rPr kumimoji="0" lang="en-GB" sz="1200" b="0" i="0" u="none" strike="noStrike" kern="1200" cap="none" spc="0" normalizeH="0" baseline="0" noProof="0" dirty="0" err="1">
                <a:ln>
                  <a:noFill/>
                </a:ln>
                <a:solidFill>
                  <a:srgbClr val="525252"/>
                </a:solidFill>
                <a:effectLst/>
                <a:uLnTx/>
                <a:uFillTx/>
                <a:latin typeface="Open Sans"/>
                <a:ea typeface="+mn-ea"/>
                <a:cs typeface="+mn-cs"/>
              </a:rPr>
              <a:t>FiSer</a:t>
            </a:r>
            <a:r>
              <a:rPr kumimoji="0" lang="en-GB" sz="1200" b="0" i="0" u="none" strike="noStrike" kern="1200" cap="none" spc="0" normalizeH="0" baseline="0" noProof="0" dirty="0">
                <a:ln>
                  <a:noFill/>
                </a:ln>
                <a:solidFill>
                  <a:srgbClr val="525252"/>
                </a:solidFill>
                <a:effectLst/>
                <a:uLnTx/>
                <a:uFillTx/>
                <a:latin typeface="Open Sans"/>
                <a:ea typeface="+mn-ea"/>
                <a:cs typeface="+mn-cs"/>
              </a:rPr>
              <a:t> Consulting is a young, niche, and independent consulting firm focused on international business transformation within Financial Services. With broad project management experience across large Dutch banks, international insurers, and smaller clients, </a:t>
            </a:r>
            <a:r>
              <a:rPr kumimoji="0" lang="en-GB" sz="1200" b="1" i="0" u="none" strike="noStrike" kern="1200" cap="none" spc="0" normalizeH="0" baseline="0" noProof="0" dirty="0">
                <a:ln>
                  <a:noFill/>
                </a:ln>
                <a:solidFill>
                  <a:srgbClr val="525252"/>
                </a:solidFill>
                <a:effectLst/>
                <a:uLnTx/>
                <a:uFillTx/>
                <a:latin typeface="Open Sans"/>
                <a:ea typeface="+mn-ea"/>
                <a:cs typeface="+mn-cs"/>
              </a:rPr>
              <a:t>we bring expertise in regulatory implementation across various disciplines</a:t>
            </a:r>
            <a:r>
              <a:rPr kumimoji="0" lang="en-GB" sz="1200" b="0" i="0" u="none" strike="noStrike" kern="1200" cap="none" spc="0" normalizeH="0" baseline="0" noProof="0" dirty="0">
                <a:ln>
                  <a:noFill/>
                </a:ln>
                <a:solidFill>
                  <a:srgbClr val="525252"/>
                </a:solidFill>
                <a:effectLst/>
                <a:uLnTx/>
                <a:uFillTx/>
                <a:latin typeface="Open Sans"/>
                <a:ea typeface="+mn-ea"/>
                <a:cs typeface="+mn-cs"/>
              </a:rPr>
              <a:t>. Rather than focusing solely on IT </a:t>
            </a:r>
            <a:r>
              <a:rPr kumimoji="0" lang="en-GB" sz="1200" i="0" u="none" strike="noStrike" kern="1200" cap="none" spc="0" normalizeH="0" baseline="0" noProof="0" dirty="0">
                <a:ln>
                  <a:noFill/>
                </a:ln>
                <a:solidFill>
                  <a:srgbClr val="525252"/>
                </a:solidFill>
                <a:effectLst/>
                <a:uLnTx/>
                <a:uFillTx/>
                <a:latin typeface="Open Sans"/>
                <a:ea typeface="+mn-ea"/>
                <a:cs typeface="+mn-cs"/>
              </a:rPr>
              <a:t>solutions, we offer a helicopter view of DORA compliance, tailoring project governance and roadmaps to </a:t>
            </a:r>
            <a:r>
              <a:rPr kumimoji="0" lang="en-GB" sz="1200" b="1" i="0" u="none" strike="noStrike" kern="1200" cap="none" spc="0" normalizeH="0" baseline="0" noProof="0" dirty="0">
                <a:ln>
                  <a:noFill/>
                </a:ln>
                <a:solidFill>
                  <a:srgbClr val="525252"/>
                </a:solidFill>
                <a:effectLst/>
                <a:uLnTx/>
                <a:uFillTx/>
                <a:latin typeface="Open Sans"/>
                <a:ea typeface="+mn-ea"/>
                <a:cs typeface="+mn-cs"/>
              </a:rPr>
              <a:t>meet your needs after the 17 January 2025 compliance deadline</a:t>
            </a:r>
            <a:r>
              <a:rPr kumimoji="0" lang="en-GB" sz="1200" b="0" i="0" u="none" strike="noStrike" kern="1200" cap="none" spc="0" normalizeH="0" baseline="0" noProof="0" dirty="0">
                <a:ln>
                  <a:noFill/>
                </a:ln>
                <a:solidFill>
                  <a:srgbClr val="525252"/>
                </a:solidFill>
                <a:effectLst/>
                <a:uLnTx/>
                <a:uFillTx/>
                <a:latin typeface="Open Sans"/>
                <a:ea typeface="+mn-ea"/>
                <a:cs typeface="+mn-cs"/>
              </a:rPr>
              <a:t>.</a:t>
            </a:r>
            <a:endParaRPr lang="en-US" sz="12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92" name="Group 91">
            <a:extLst>
              <a:ext uri="{FF2B5EF4-FFF2-40B4-BE49-F238E27FC236}">
                <a16:creationId xmlns:a16="http://schemas.microsoft.com/office/drawing/2014/main" id="{E4C35264-6DD1-6F4B-25D2-B992F407C639}"/>
              </a:ext>
            </a:extLst>
          </p:cNvPr>
          <p:cNvGrpSpPr/>
          <p:nvPr/>
        </p:nvGrpSpPr>
        <p:grpSpPr>
          <a:xfrm>
            <a:off x="216787" y="3359605"/>
            <a:ext cx="11758425" cy="2109728"/>
            <a:chOff x="12615778" y="3359605"/>
            <a:chExt cx="11758425" cy="2109728"/>
          </a:xfrm>
        </p:grpSpPr>
        <p:cxnSp>
          <p:nvCxnSpPr>
            <p:cNvPr id="126" name="Straight Connector 125">
              <a:extLst>
                <a:ext uri="{FF2B5EF4-FFF2-40B4-BE49-F238E27FC236}">
                  <a16:creationId xmlns:a16="http://schemas.microsoft.com/office/drawing/2014/main" id="{F81AFA2B-DF8C-EE45-01C7-22C0573DD1E7}"/>
                </a:ext>
              </a:extLst>
            </p:cNvPr>
            <p:cNvCxnSpPr/>
            <p:nvPr/>
          </p:nvCxnSpPr>
          <p:spPr>
            <a:xfrm>
              <a:off x="12615778" y="4412340"/>
              <a:ext cx="11758425" cy="0"/>
            </a:xfrm>
            <a:prstGeom prst="line">
              <a:avLst/>
            </a:prstGeom>
            <a:ln w="50800">
              <a:gradFill flip="none" rotWithShape="1">
                <a:gsLst>
                  <a:gs pos="100000">
                    <a:srgbClr val="00AEEF"/>
                  </a:gs>
                  <a:gs pos="0">
                    <a:schemeClr val="tx1"/>
                  </a:gs>
                  <a:gs pos="51000">
                    <a:srgbClr val="58595B"/>
                  </a:gs>
                  <a:gs pos="71000">
                    <a:srgbClr val="ADD8E6"/>
                  </a:gs>
                  <a:gs pos="29000">
                    <a:schemeClr val="bg2"/>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73AE0A82-03AC-754C-ABAF-FA7D6044428A}"/>
                </a:ext>
              </a:extLst>
            </p:cNvPr>
            <p:cNvGrpSpPr/>
            <p:nvPr/>
          </p:nvGrpSpPr>
          <p:grpSpPr>
            <a:xfrm>
              <a:off x="18132384" y="3359605"/>
              <a:ext cx="725215" cy="1418366"/>
              <a:chOff x="5389253" y="2855231"/>
              <a:chExt cx="725215" cy="1418366"/>
            </a:xfrm>
          </p:grpSpPr>
          <p:sp>
            <p:nvSpPr>
              <p:cNvPr id="71" name="Oval 70">
                <a:extLst>
                  <a:ext uri="{FF2B5EF4-FFF2-40B4-BE49-F238E27FC236}">
                    <a16:creationId xmlns:a16="http://schemas.microsoft.com/office/drawing/2014/main" id="{37278EC6-0005-87B3-8D64-B6396AFFF5F9}"/>
                  </a:ext>
                </a:extLst>
              </p:cNvPr>
              <p:cNvSpPr/>
              <p:nvPr/>
            </p:nvSpPr>
            <p:spPr>
              <a:xfrm>
                <a:off x="5389253" y="3548382"/>
                <a:ext cx="725215" cy="725215"/>
              </a:xfrm>
              <a:prstGeom prst="ellipse">
                <a:avLst/>
              </a:prstGeom>
              <a:solidFill>
                <a:sysClr val="window" lastClr="FFFFFF"/>
              </a:solidFill>
              <a:ln w="38100" cap="flat" cmpd="sng" algn="ctr">
                <a:solidFill>
                  <a:srgbClr val="58595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nvGrpSpPr>
              <p:cNvPr id="82" name="Group 81">
                <a:extLst>
                  <a:ext uri="{FF2B5EF4-FFF2-40B4-BE49-F238E27FC236}">
                    <a16:creationId xmlns:a16="http://schemas.microsoft.com/office/drawing/2014/main" id="{7B94BB97-A4E7-2CAC-F969-2D041D12F6DA}"/>
                  </a:ext>
                </a:extLst>
              </p:cNvPr>
              <p:cNvGrpSpPr/>
              <p:nvPr/>
            </p:nvGrpSpPr>
            <p:grpSpPr>
              <a:xfrm>
                <a:off x="5669350" y="2855231"/>
                <a:ext cx="161658" cy="699513"/>
                <a:chOff x="2094599" y="2718812"/>
                <a:chExt cx="161658" cy="699513"/>
              </a:xfrm>
            </p:grpSpPr>
            <p:cxnSp>
              <p:nvCxnSpPr>
                <p:cNvPr id="83" name="Straight Connector 82">
                  <a:extLst>
                    <a:ext uri="{FF2B5EF4-FFF2-40B4-BE49-F238E27FC236}">
                      <a16:creationId xmlns:a16="http://schemas.microsoft.com/office/drawing/2014/main" id="{3B1F6554-C387-78A6-5E45-82C100A2F9EF}"/>
                    </a:ext>
                  </a:extLst>
                </p:cNvPr>
                <p:cNvCxnSpPr>
                  <a:cxnSpLocks/>
                </p:cNvCxnSpPr>
                <p:nvPr/>
              </p:nvCxnSpPr>
              <p:spPr>
                <a:xfrm flipV="1">
                  <a:off x="2175428" y="2837300"/>
                  <a:ext cx="0" cy="581025"/>
                </a:xfrm>
                <a:prstGeom prst="line">
                  <a:avLst/>
                </a:prstGeom>
                <a:noFill/>
                <a:ln w="38100" cap="flat" cmpd="sng" algn="ctr">
                  <a:solidFill>
                    <a:srgbClr val="58595B"/>
                  </a:solidFill>
                  <a:prstDash val="solid"/>
                  <a:miter lim="800000"/>
                </a:ln>
                <a:effectLst/>
              </p:spPr>
            </p:cxnSp>
            <p:sp>
              <p:nvSpPr>
                <p:cNvPr id="84" name="Oval 83">
                  <a:extLst>
                    <a:ext uri="{FF2B5EF4-FFF2-40B4-BE49-F238E27FC236}">
                      <a16:creationId xmlns:a16="http://schemas.microsoft.com/office/drawing/2014/main" id="{64C14A28-0B24-F99A-D84A-975C98974AF8}"/>
                    </a:ext>
                  </a:extLst>
                </p:cNvPr>
                <p:cNvSpPr/>
                <p:nvPr/>
              </p:nvSpPr>
              <p:spPr>
                <a:xfrm>
                  <a:off x="2094599" y="2718812"/>
                  <a:ext cx="161658" cy="161658"/>
                </a:xfrm>
                <a:prstGeom prst="ellipse">
                  <a:avLst/>
                </a:prstGeom>
                <a:solidFill>
                  <a:srgbClr val="58595B"/>
                </a:solidFill>
                <a:ln w="38100" cap="flat" cmpd="sng" algn="ctr">
                  <a:solidFill>
                    <a:srgbClr val="58595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grpSp>
        <p:grpSp>
          <p:nvGrpSpPr>
            <p:cNvPr id="120" name="Group 119">
              <a:extLst>
                <a:ext uri="{FF2B5EF4-FFF2-40B4-BE49-F238E27FC236}">
                  <a16:creationId xmlns:a16="http://schemas.microsoft.com/office/drawing/2014/main" id="{40F09545-BC82-FE9B-5DE6-04D0FB05DAB9}"/>
                </a:ext>
              </a:extLst>
            </p:cNvPr>
            <p:cNvGrpSpPr/>
            <p:nvPr/>
          </p:nvGrpSpPr>
          <p:grpSpPr>
            <a:xfrm>
              <a:off x="22083710" y="3359605"/>
              <a:ext cx="725215" cy="1418366"/>
              <a:chOff x="7801703" y="2855231"/>
              <a:chExt cx="725215" cy="1418366"/>
            </a:xfrm>
          </p:grpSpPr>
          <p:sp>
            <p:nvSpPr>
              <p:cNvPr id="75" name="Oval 74">
                <a:extLst>
                  <a:ext uri="{FF2B5EF4-FFF2-40B4-BE49-F238E27FC236}">
                    <a16:creationId xmlns:a16="http://schemas.microsoft.com/office/drawing/2014/main" id="{169BCA09-A2BA-3D6B-03B6-E84AF3FEC285}"/>
                  </a:ext>
                </a:extLst>
              </p:cNvPr>
              <p:cNvSpPr/>
              <p:nvPr/>
            </p:nvSpPr>
            <p:spPr>
              <a:xfrm>
                <a:off x="7801703" y="3548382"/>
                <a:ext cx="725215" cy="725215"/>
              </a:xfrm>
              <a:prstGeom prst="ellipse">
                <a:avLst/>
              </a:prstGeom>
              <a:solidFill>
                <a:sysClr val="window" lastClr="FFFFFF"/>
              </a:solidFill>
              <a:ln w="38100" cap="flat" cmpd="sng" algn="ctr">
                <a:solidFill>
                  <a:srgbClr val="00AEE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nvGrpSpPr>
              <p:cNvPr id="85" name="Group 84">
                <a:extLst>
                  <a:ext uri="{FF2B5EF4-FFF2-40B4-BE49-F238E27FC236}">
                    <a16:creationId xmlns:a16="http://schemas.microsoft.com/office/drawing/2014/main" id="{18993995-B564-1451-4102-70291EFD40C7}"/>
                  </a:ext>
                </a:extLst>
              </p:cNvPr>
              <p:cNvGrpSpPr/>
              <p:nvPr/>
            </p:nvGrpSpPr>
            <p:grpSpPr>
              <a:xfrm>
                <a:off x="8077463" y="2855231"/>
                <a:ext cx="161658" cy="699513"/>
                <a:chOff x="1094889" y="2729487"/>
                <a:chExt cx="161658" cy="699513"/>
              </a:xfrm>
            </p:grpSpPr>
            <p:cxnSp>
              <p:nvCxnSpPr>
                <p:cNvPr id="86" name="Straight Connector 85">
                  <a:extLst>
                    <a:ext uri="{FF2B5EF4-FFF2-40B4-BE49-F238E27FC236}">
                      <a16:creationId xmlns:a16="http://schemas.microsoft.com/office/drawing/2014/main" id="{F65C0961-FBFA-9508-DD46-A6C0B52C30FF}"/>
                    </a:ext>
                  </a:extLst>
                </p:cNvPr>
                <p:cNvCxnSpPr>
                  <a:cxnSpLocks/>
                </p:cNvCxnSpPr>
                <p:nvPr/>
              </p:nvCxnSpPr>
              <p:spPr>
                <a:xfrm flipV="1">
                  <a:off x="1175718" y="2847975"/>
                  <a:ext cx="0" cy="581025"/>
                </a:xfrm>
                <a:prstGeom prst="line">
                  <a:avLst/>
                </a:prstGeom>
                <a:noFill/>
                <a:ln w="38100" cap="flat" cmpd="sng" algn="ctr">
                  <a:solidFill>
                    <a:srgbClr val="00AEEF"/>
                  </a:solidFill>
                  <a:prstDash val="solid"/>
                  <a:miter lim="800000"/>
                </a:ln>
                <a:effectLst/>
              </p:spPr>
            </p:cxnSp>
            <p:sp>
              <p:nvSpPr>
                <p:cNvPr id="87" name="Oval 86">
                  <a:extLst>
                    <a:ext uri="{FF2B5EF4-FFF2-40B4-BE49-F238E27FC236}">
                      <a16:creationId xmlns:a16="http://schemas.microsoft.com/office/drawing/2014/main" id="{6BA75462-6920-F6D4-970A-862EFF66DDB1}"/>
                    </a:ext>
                  </a:extLst>
                </p:cNvPr>
                <p:cNvSpPr/>
                <p:nvPr/>
              </p:nvSpPr>
              <p:spPr>
                <a:xfrm>
                  <a:off x="1094889" y="2729487"/>
                  <a:ext cx="161658" cy="161658"/>
                </a:xfrm>
                <a:prstGeom prst="ellipse">
                  <a:avLst/>
                </a:prstGeom>
                <a:solidFill>
                  <a:srgbClr val="00AEEF"/>
                </a:solidFill>
                <a:ln w="38100" cap="flat" cmpd="sng" algn="ctr">
                  <a:solidFill>
                    <a:srgbClr val="00AEE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grpSp>
        <p:grpSp>
          <p:nvGrpSpPr>
            <p:cNvPr id="119" name="Group 118">
              <a:extLst>
                <a:ext uri="{FF2B5EF4-FFF2-40B4-BE49-F238E27FC236}">
                  <a16:creationId xmlns:a16="http://schemas.microsoft.com/office/drawing/2014/main" id="{B17DD34E-70FF-D140-5FCC-6DF783D73051}"/>
                </a:ext>
              </a:extLst>
            </p:cNvPr>
            <p:cNvGrpSpPr/>
            <p:nvPr/>
          </p:nvGrpSpPr>
          <p:grpSpPr>
            <a:xfrm>
              <a:off x="20127538" y="4052756"/>
              <a:ext cx="725215" cy="1416577"/>
              <a:chOff x="6595478" y="3548382"/>
              <a:chExt cx="725215" cy="1416577"/>
            </a:xfrm>
          </p:grpSpPr>
          <p:sp>
            <p:nvSpPr>
              <p:cNvPr id="77" name="Oval 76">
                <a:extLst>
                  <a:ext uri="{FF2B5EF4-FFF2-40B4-BE49-F238E27FC236}">
                    <a16:creationId xmlns:a16="http://schemas.microsoft.com/office/drawing/2014/main" id="{70DEEFCA-B779-DA53-5436-A339CEC7A2FB}"/>
                  </a:ext>
                </a:extLst>
              </p:cNvPr>
              <p:cNvSpPr/>
              <p:nvPr/>
            </p:nvSpPr>
            <p:spPr>
              <a:xfrm>
                <a:off x="6595478" y="3548382"/>
                <a:ext cx="725215" cy="725215"/>
              </a:xfrm>
              <a:prstGeom prst="ellipse">
                <a:avLst/>
              </a:prstGeom>
              <a:solidFill>
                <a:sysClr val="window" lastClr="FFFFFF"/>
              </a:solidFill>
              <a:ln w="38100" cap="flat" cmpd="sng" algn="ctr">
                <a:solidFill>
                  <a:schemeClr val="accent2">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nvGrpSpPr>
              <p:cNvPr id="100" name="Group 99">
                <a:extLst>
                  <a:ext uri="{FF2B5EF4-FFF2-40B4-BE49-F238E27FC236}">
                    <a16:creationId xmlns:a16="http://schemas.microsoft.com/office/drawing/2014/main" id="{68C27826-DAAB-779C-7BB8-DA231E6E94C1}"/>
                  </a:ext>
                </a:extLst>
              </p:cNvPr>
              <p:cNvGrpSpPr/>
              <p:nvPr/>
            </p:nvGrpSpPr>
            <p:grpSpPr>
              <a:xfrm rot="10800000">
                <a:off x="6896893" y="4265446"/>
                <a:ext cx="161658" cy="699513"/>
                <a:chOff x="1094889" y="2729487"/>
                <a:chExt cx="161658" cy="699513"/>
              </a:xfrm>
              <a:solidFill>
                <a:srgbClr val="ADD8E6"/>
              </a:solidFill>
            </p:grpSpPr>
            <p:cxnSp>
              <p:nvCxnSpPr>
                <p:cNvPr id="101" name="Straight Connector 100">
                  <a:extLst>
                    <a:ext uri="{FF2B5EF4-FFF2-40B4-BE49-F238E27FC236}">
                      <a16:creationId xmlns:a16="http://schemas.microsoft.com/office/drawing/2014/main" id="{8C7B88B2-C3A7-1854-663B-3BDD35895432}"/>
                    </a:ext>
                  </a:extLst>
                </p:cNvPr>
                <p:cNvCxnSpPr>
                  <a:cxnSpLocks/>
                </p:cNvCxnSpPr>
                <p:nvPr/>
              </p:nvCxnSpPr>
              <p:spPr>
                <a:xfrm flipV="1">
                  <a:off x="1175718" y="2847975"/>
                  <a:ext cx="0" cy="581025"/>
                </a:xfrm>
                <a:prstGeom prst="line">
                  <a:avLst/>
                </a:prstGeom>
                <a:grpFill/>
                <a:ln w="38100" cap="flat" cmpd="sng" algn="ctr">
                  <a:solidFill>
                    <a:schemeClr val="accent2">
                      <a:lumMod val="75000"/>
                    </a:schemeClr>
                  </a:solidFill>
                  <a:prstDash val="solid"/>
                  <a:miter lim="800000"/>
                </a:ln>
                <a:effectLst/>
              </p:spPr>
            </p:cxnSp>
            <p:sp>
              <p:nvSpPr>
                <p:cNvPr id="102" name="Oval 101">
                  <a:extLst>
                    <a:ext uri="{FF2B5EF4-FFF2-40B4-BE49-F238E27FC236}">
                      <a16:creationId xmlns:a16="http://schemas.microsoft.com/office/drawing/2014/main" id="{871A89B8-EE43-C9E1-B702-45A3242CD31E}"/>
                    </a:ext>
                  </a:extLst>
                </p:cNvPr>
                <p:cNvSpPr/>
                <p:nvPr/>
              </p:nvSpPr>
              <p:spPr>
                <a:xfrm>
                  <a:off x="1094889" y="2729487"/>
                  <a:ext cx="161658" cy="161658"/>
                </a:xfrm>
                <a:prstGeom prst="ellipse">
                  <a:avLst/>
                </a:prstGeom>
                <a:solidFill>
                  <a:schemeClr val="accent2">
                    <a:lumMod val="75000"/>
                  </a:schemeClr>
                </a:solidFill>
                <a:ln w="38100" cap="flat" cmpd="sng" algn="ctr">
                  <a:solidFill>
                    <a:schemeClr val="accent2">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grpSp>
        <p:sp>
          <p:nvSpPr>
            <p:cNvPr id="78" name="Oval 77">
              <a:extLst>
                <a:ext uri="{FF2B5EF4-FFF2-40B4-BE49-F238E27FC236}">
                  <a16:creationId xmlns:a16="http://schemas.microsoft.com/office/drawing/2014/main" id="{ECBA827B-A461-6BED-DDB5-4EA39ED83F47}"/>
                </a:ext>
              </a:extLst>
            </p:cNvPr>
            <p:cNvSpPr/>
            <p:nvPr/>
          </p:nvSpPr>
          <p:spPr>
            <a:xfrm>
              <a:off x="16162507" y="4052752"/>
              <a:ext cx="725215" cy="725215"/>
            </a:xfrm>
            <a:prstGeom prst="ellipse">
              <a:avLst/>
            </a:prstGeom>
            <a:solidFill>
              <a:sysClr val="window" lastClr="FFFFFF"/>
            </a:solidFill>
            <a:ln w="38100"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nvGrpSpPr>
            <p:cNvPr id="103" name="Group 102">
              <a:extLst>
                <a:ext uri="{FF2B5EF4-FFF2-40B4-BE49-F238E27FC236}">
                  <a16:creationId xmlns:a16="http://schemas.microsoft.com/office/drawing/2014/main" id="{D1008D0D-49F6-FCDE-78B7-C84B0548E847}"/>
                </a:ext>
              </a:extLst>
            </p:cNvPr>
            <p:cNvGrpSpPr/>
            <p:nvPr/>
          </p:nvGrpSpPr>
          <p:grpSpPr>
            <a:xfrm rot="10800000">
              <a:off x="16460911" y="4769820"/>
              <a:ext cx="161658" cy="699513"/>
              <a:chOff x="2094599" y="2718812"/>
              <a:chExt cx="161658" cy="699513"/>
            </a:xfrm>
            <a:solidFill>
              <a:schemeClr val="accent4"/>
            </a:solidFill>
          </p:grpSpPr>
          <p:cxnSp>
            <p:nvCxnSpPr>
              <p:cNvPr id="104" name="Straight Connector 103">
                <a:extLst>
                  <a:ext uri="{FF2B5EF4-FFF2-40B4-BE49-F238E27FC236}">
                    <a16:creationId xmlns:a16="http://schemas.microsoft.com/office/drawing/2014/main" id="{C2933CC6-D4F3-9092-E3C4-B585903A2D6A}"/>
                  </a:ext>
                </a:extLst>
              </p:cNvPr>
              <p:cNvCxnSpPr>
                <a:cxnSpLocks/>
              </p:cNvCxnSpPr>
              <p:nvPr/>
            </p:nvCxnSpPr>
            <p:spPr>
              <a:xfrm flipV="1">
                <a:off x="2175428" y="2837300"/>
                <a:ext cx="0" cy="581025"/>
              </a:xfrm>
              <a:prstGeom prst="line">
                <a:avLst/>
              </a:prstGeom>
              <a:grpFill/>
              <a:ln w="38100" cap="flat" cmpd="sng" algn="ctr">
                <a:solidFill>
                  <a:schemeClr val="bg2"/>
                </a:solidFill>
                <a:prstDash val="solid"/>
                <a:miter lim="800000"/>
              </a:ln>
              <a:effectLst/>
            </p:spPr>
          </p:cxnSp>
          <p:sp>
            <p:nvSpPr>
              <p:cNvPr id="105" name="Oval 104">
                <a:extLst>
                  <a:ext uri="{FF2B5EF4-FFF2-40B4-BE49-F238E27FC236}">
                    <a16:creationId xmlns:a16="http://schemas.microsoft.com/office/drawing/2014/main" id="{29FB4720-8E60-E02B-8BF7-C1EF93C56261}"/>
                  </a:ext>
                </a:extLst>
              </p:cNvPr>
              <p:cNvSpPr/>
              <p:nvPr/>
            </p:nvSpPr>
            <p:spPr>
              <a:xfrm>
                <a:off x="2094599" y="2718812"/>
                <a:ext cx="161658" cy="161658"/>
              </a:xfrm>
              <a:prstGeom prst="ellipse">
                <a:avLst/>
              </a:prstGeom>
              <a:grpFill/>
              <a:ln w="38100"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pic>
          <p:nvPicPr>
            <p:cNvPr id="112" name="Picture 111" descr="A picture containing black, darkness&#10;&#10;Description automatically generated">
              <a:extLst>
                <a:ext uri="{FF2B5EF4-FFF2-40B4-BE49-F238E27FC236}">
                  <a16:creationId xmlns:a16="http://schemas.microsoft.com/office/drawing/2014/main" id="{6BA6F26C-C8DD-759A-2BD8-93383A27FC51}"/>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8229183" y="4129749"/>
              <a:ext cx="540000" cy="540000"/>
            </a:xfrm>
            <a:prstGeom prst="rect">
              <a:avLst/>
            </a:prstGeom>
          </p:spPr>
        </p:pic>
        <p:grpSp>
          <p:nvGrpSpPr>
            <p:cNvPr id="116" name="Group 115">
              <a:extLst>
                <a:ext uri="{FF2B5EF4-FFF2-40B4-BE49-F238E27FC236}">
                  <a16:creationId xmlns:a16="http://schemas.microsoft.com/office/drawing/2014/main" id="{C8B6DE8E-8518-6A5E-911D-ABDE6EC7E668}"/>
                </a:ext>
              </a:extLst>
            </p:cNvPr>
            <p:cNvGrpSpPr/>
            <p:nvPr/>
          </p:nvGrpSpPr>
          <p:grpSpPr>
            <a:xfrm>
              <a:off x="14207839" y="3377346"/>
              <a:ext cx="6552306" cy="1382881"/>
              <a:chOff x="2976803" y="2872972"/>
              <a:chExt cx="6552306" cy="1382881"/>
            </a:xfrm>
          </p:grpSpPr>
          <p:sp>
            <p:nvSpPr>
              <p:cNvPr id="70" name="Oval 69">
                <a:extLst>
                  <a:ext uri="{FF2B5EF4-FFF2-40B4-BE49-F238E27FC236}">
                    <a16:creationId xmlns:a16="http://schemas.microsoft.com/office/drawing/2014/main" id="{AD2E407A-3473-FB4C-2D3D-A2F4B9B3115C}"/>
                  </a:ext>
                </a:extLst>
              </p:cNvPr>
              <p:cNvSpPr/>
              <p:nvPr/>
            </p:nvSpPr>
            <p:spPr>
              <a:xfrm>
                <a:off x="2976803" y="3530638"/>
                <a:ext cx="725215" cy="725215"/>
              </a:xfrm>
              <a:prstGeom prst="ellipse">
                <a:avLst/>
              </a:prstGeom>
              <a:solidFill>
                <a:sysClr val="window" lastClr="FFFFFF"/>
              </a:solidFill>
              <a:ln w="38100" cap="flat" cmpd="sng" algn="ctr">
                <a:solidFill>
                  <a:srgbClr val="00AEE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nvGrpSpPr>
              <p:cNvPr id="79" name="Group 78">
                <a:extLst>
                  <a:ext uri="{FF2B5EF4-FFF2-40B4-BE49-F238E27FC236}">
                    <a16:creationId xmlns:a16="http://schemas.microsoft.com/office/drawing/2014/main" id="{C380D8ED-3401-9E3C-4451-A8714AA680A1}"/>
                  </a:ext>
                </a:extLst>
              </p:cNvPr>
              <p:cNvGrpSpPr/>
              <p:nvPr/>
            </p:nvGrpSpPr>
            <p:grpSpPr>
              <a:xfrm>
                <a:off x="3253889" y="2872972"/>
                <a:ext cx="161658" cy="657666"/>
                <a:chOff x="1094889" y="2729487"/>
                <a:chExt cx="161658" cy="657666"/>
              </a:xfrm>
            </p:grpSpPr>
            <p:cxnSp>
              <p:nvCxnSpPr>
                <p:cNvPr id="80" name="Straight Connector 79">
                  <a:extLst>
                    <a:ext uri="{FF2B5EF4-FFF2-40B4-BE49-F238E27FC236}">
                      <a16:creationId xmlns:a16="http://schemas.microsoft.com/office/drawing/2014/main" id="{F208235A-1260-3B5B-84CA-8156517A1F9A}"/>
                    </a:ext>
                  </a:extLst>
                </p:cNvPr>
                <p:cNvCxnSpPr>
                  <a:cxnSpLocks/>
                  <a:stCxn id="70" idx="0"/>
                  <a:endCxn id="81" idx="4"/>
                </p:cNvCxnSpPr>
                <p:nvPr/>
              </p:nvCxnSpPr>
              <p:spPr>
                <a:xfrm flipH="1" flipV="1">
                  <a:off x="1175718" y="2891145"/>
                  <a:ext cx="4693" cy="496008"/>
                </a:xfrm>
                <a:prstGeom prst="line">
                  <a:avLst/>
                </a:prstGeom>
                <a:noFill/>
                <a:ln w="38100" cap="flat" cmpd="sng" algn="ctr">
                  <a:solidFill>
                    <a:srgbClr val="00AEEF"/>
                  </a:solidFill>
                  <a:prstDash val="solid"/>
                  <a:miter lim="800000"/>
                </a:ln>
                <a:effectLst/>
              </p:spPr>
            </p:cxnSp>
            <p:sp>
              <p:nvSpPr>
                <p:cNvPr id="81" name="Oval 80">
                  <a:extLst>
                    <a:ext uri="{FF2B5EF4-FFF2-40B4-BE49-F238E27FC236}">
                      <a16:creationId xmlns:a16="http://schemas.microsoft.com/office/drawing/2014/main" id="{610A0CF7-A659-2FAF-D89C-7EE0FAECFF61}"/>
                    </a:ext>
                  </a:extLst>
                </p:cNvPr>
                <p:cNvSpPr/>
                <p:nvPr/>
              </p:nvSpPr>
              <p:spPr>
                <a:xfrm>
                  <a:off x="1094889" y="2729487"/>
                  <a:ext cx="161658" cy="161658"/>
                </a:xfrm>
                <a:prstGeom prst="ellipse">
                  <a:avLst/>
                </a:prstGeom>
                <a:solidFill>
                  <a:srgbClr val="00AEEF"/>
                </a:solidFill>
                <a:ln w="38100" cap="flat" cmpd="sng" algn="ctr">
                  <a:solidFill>
                    <a:srgbClr val="00AEE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Open Sans"/>
                    <a:ea typeface="+mn-ea"/>
                    <a:cs typeface="+mn-cs"/>
                  </a:endParaRPr>
                </a:p>
              </p:txBody>
            </p:sp>
          </p:grpSp>
          <p:pic>
            <p:nvPicPr>
              <p:cNvPr id="110" name="Picture 109" descr="A picture containing black, darkness&#10;&#10;Description automatically generated">
                <a:extLst>
                  <a:ext uri="{FF2B5EF4-FFF2-40B4-BE49-F238E27FC236}">
                    <a16:creationId xmlns:a16="http://schemas.microsoft.com/office/drawing/2014/main" id="{C38D4BAF-F5BA-C6AB-D5A4-35B634895B01}"/>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89109" y="3617682"/>
                <a:ext cx="540000" cy="540000"/>
              </a:xfrm>
              <a:prstGeom prst="rect">
                <a:avLst/>
              </a:prstGeom>
            </p:spPr>
          </p:pic>
        </p:grpSp>
        <p:pic>
          <p:nvPicPr>
            <p:cNvPr id="127" name="Picture 126" descr="A picture containing black, darkness&#10;&#10;Description automatically generated">
              <a:extLst>
                <a:ext uri="{FF2B5EF4-FFF2-40B4-BE49-F238E27FC236}">
                  <a16:creationId xmlns:a16="http://schemas.microsoft.com/office/drawing/2014/main" id="{CD8D3F8F-BBD0-91D1-0BA8-11416457D6C9}"/>
                </a:ext>
              </a:extLst>
            </p:cNvPr>
            <p:cNvPicPr>
              <a:picLocks noChangeAspect="1"/>
            </p:cNvPicPr>
            <p:nvPr/>
          </p:nvPicPr>
          <p:blipFill>
            <a:blip r:embed="rId5">
              <a:duotone>
                <a:schemeClr val="accent4">
                  <a:shade val="45000"/>
                  <a:satMod val="135000"/>
                </a:schemeClr>
                <a:prstClr val="white"/>
              </a:duotone>
              <a:alphaModFix amt="65000"/>
              <a:extLst>
                <a:ext uri="{BEBA8EAE-BF5A-486C-A8C5-ECC9F3942E4B}">
                  <a14:imgProps xmlns:a14="http://schemas.microsoft.com/office/drawing/2010/main">
                    <a14:imgLayer r:embed="rId6">
                      <a14:imgEffect>
                        <a14:colorTemperature colorTemp="7200"/>
                      </a14:imgEffect>
                      <a14:imgEffect>
                        <a14:saturation sat="2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16285863" y="4111458"/>
              <a:ext cx="504000" cy="504000"/>
            </a:xfrm>
            <a:prstGeom prst="rect">
              <a:avLst/>
            </a:prstGeom>
          </p:spPr>
        </p:pic>
        <p:pic>
          <p:nvPicPr>
            <p:cNvPr id="130" name="Picture 129" descr="A black background with a black square&#10;&#10;Description automatically generated">
              <a:extLst>
                <a:ext uri="{FF2B5EF4-FFF2-40B4-BE49-F238E27FC236}">
                  <a16:creationId xmlns:a16="http://schemas.microsoft.com/office/drawing/2014/main" id="{533D1813-99D5-BECC-925E-0B0BE4F1BD4B}"/>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361271" y="4167875"/>
              <a:ext cx="408965" cy="408965"/>
            </a:xfrm>
            <a:prstGeom prst="rect">
              <a:avLst/>
            </a:prstGeom>
          </p:spPr>
        </p:pic>
        <p:pic>
          <p:nvPicPr>
            <p:cNvPr id="133" name="Picture 132" descr="A black background with a black square&#10;&#10;Description automatically generated">
              <a:extLst>
                <a:ext uri="{FF2B5EF4-FFF2-40B4-BE49-F238E27FC236}">
                  <a16:creationId xmlns:a16="http://schemas.microsoft.com/office/drawing/2014/main" id="{582B9F8F-4A20-DD48-D09E-BFAE66F032FF}"/>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219183" y="4153361"/>
              <a:ext cx="442232" cy="442232"/>
            </a:xfrm>
            <a:prstGeom prst="rect">
              <a:avLst/>
            </a:prstGeom>
          </p:spPr>
        </p:pic>
      </p:grpSp>
      <p:sp>
        <p:nvSpPr>
          <p:cNvPr id="54" name="TextBox 53">
            <a:extLst>
              <a:ext uri="{FF2B5EF4-FFF2-40B4-BE49-F238E27FC236}">
                <a16:creationId xmlns:a16="http://schemas.microsoft.com/office/drawing/2014/main" id="{6A239759-89E6-C585-A054-FFBDBB6A4408}"/>
              </a:ext>
            </a:extLst>
          </p:cNvPr>
          <p:cNvSpPr txBox="1"/>
          <p:nvPr/>
        </p:nvSpPr>
        <p:spPr>
          <a:xfrm>
            <a:off x="2849478" y="5542220"/>
            <a:ext cx="2578788" cy="1188000"/>
          </a:xfrm>
          <a:prstGeom prst="rect">
            <a:avLst/>
          </a:prstGeom>
          <a:solidFill>
            <a:srgbClr val="FFECE4"/>
          </a:solidFill>
          <a:ln>
            <a:noFill/>
          </a:ln>
        </p:spPr>
        <p:txBody>
          <a:bodyPr wrap="square">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GB" sz="1200" b="1" i="0" u="none" strike="noStrike" kern="0" cap="none" spc="0" normalizeH="0" baseline="0" noProof="0">
                <a:ln>
                  <a:noFill/>
                </a:ln>
                <a:solidFill>
                  <a:srgbClr val="FFA07A"/>
                </a:solidFill>
                <a:effectLst/>
                <a:uLnTx/>
                <a:uFillTx/>
                <a:ea typeface="Open Sans" panose="020B0606030504020204" pitchFamily="34" charset="0"/>
                <a:cs typeface="Open Sans" panose="020B0606030504020204" pitchFamily="34" charset="0"/>
              </a:rPr>
              <a:t>Gap Analysis</a:t>
            </a:r>
          </a:p>
          <a:p>
            <a:pPr marL="0" marR="0" lvl="0" indent="0" algn="ctr" defTabSz="914400" eaLnBrk="1" fontAlgn="auto" latinLnBrk="0" hangingPunct="1">
              <a:lnSpc>
                <a:spcPct val="100000"/>
              </a:lnSpc>
              <a:spcBef>
                <a:spcPts val="0"/>
              </a:spcBef>
              <a:spcAft>
                <a:spcPts val="600"/>
              </a:spcAft>
              <a:buClrTx/>
              <a:buSzTx/>
              <a:buFontTx/>
              <a:buNone/>
              <a:tabLst/>
              <a:defRPr/>
            </a:pPr>
            <a:r>
              <a:rPr lang="en-GB" sz="1000" kern="0" dirty="0">
                <a:solidFill>
                  <a:srgbClr val="6D6E71"/>
                </a:solidFill>
                <a:ea typeface="Open Sans" panose="020B0606030504020204" pitchFamily="34" charset="0"/>
                <a:cs typeface="Open Sans" panose="020B0606030504020204" pitchFamily="34" charset="0"/>
              </a:rPr>
              <a:t>Assess the program’s effectiveness and </a:t>
            </a:r>
            <a:r>
              <a:rPr lang="en-GB" sz="1000" b="1" kern="0" dirty="0">
                <a:solidFill>
                  <a:srgbClr val="6D6E71"/>
                </a:solidFill>
                <a:ea typeface="Open Sans" panose="020B0606030504020204" pitchFamily="34" charset="0"/>
                <a:cs typeface="Open Sans" panose="020B0606030504020204" pitchFamily="34" charset="0"/>
              </a:rPr>
              <a:t>identify gaps in early 2026 </a:t>
            </a:r>
            <a:r>
              <a:rPr lang="en-GB" sz="1000" kern="0" dirty="0">
                <a:solidFill>
                  <a:srgbClr val="6D6E71"/>
                </a:solidFill>
                <a:ea typeface="Open Sans" panose="020B0606030504020204" pitchFamily="34" charset="0"/>
                <a:cs typeface="Open Sans" panose="020B0606030504020204" pitchFamily="34" charset="0"/>
              </a:rPr>
              <a:t>based on ESA feedback and performance metrics from simulated incident responses</a:t>
            </a:r>
          </a:p>
        </p:txBody>
      </p:sp>
      <p:sp>
        <p:nvSpPr>
          <p:cNvPr id="56" name="TextBox 55">
            <a:extLst>
              <a:ext uri="{FF2B5EF4-FFF2-40B4-BE49-F238E27FC236}">
                <a16:creationId xmlns:a16="http://schemas.microsoft.com/office/drawing/2014/main" id="{D608D479-C134-38F3-173E-C6B68732015F}"/>
              </a:ext>
            </a:extLst>
          </p:cNvPr>
          <p:cNvSpPr txBox="1"/>
          <p:nvPr/>
        </p:nvSpPr>
        <p:spPr>
          <a:xfrm>
            <a:off x="4811878" y="2103204"/>
            <a:ext cx="2564881" cy="1188000"/>
          </a:xfrm>
          <a:prstGeom prst="rect">
            <a:avLst/>
          </a:prstGeom>
          <a:solidFill>
            <a:srgbClr val="F1F1F1"/>
          </a:solidFill>
          <a:ln>
            <a:noFill/>
          </a:ln>
        </p:spPr>
        <p:txBody>
          <a:bodyPr wrap="square">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8C8C8C"/>
                </a:solidFill>
                <a:effectLst/>
                <a:uLnTx/>
                <a:uFillTx/>
                <a:ea typeface="Open Sans" panose="020B0606030504020204" pitchFamily="34" charset="0"/>
                <a:cs typeface="Open Sans" panose="020B0606030504020204" pitchFamily="34" charset="0"/>
              </a:rPr>
              <a:t>Implementation Roadmap</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Design a roadmap with clear </a:t>
            </a:r>
            <a:r>
              <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steps, timelines, resource requirements</a:t>
            </a:r>
            <a:r>
              <a:rPr lang="en-GB" sz="1000" b="1" kern="0" dirty="0">
                <a:solidFill>
                  <a:srgbClr val="6D6E71"/>
                </a:solidFill>
                <a:ea typeface="Open Sans" panose="020B0606030504020204" pitchFamily="34" charset="0"/>
                <a:cs typeface="Open Sans" panose="020B0606030504020204" pitchFamily="34" charset="0"/>
              </a:rPr>
              <a:t>,</a:t>
            </a:r>
            <a:r>
              <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 and controls</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 to achieve compliance on regulatory reporting</a:t>
            </a:r>
          </a:p>
        </p:txBody>
      </p:sp>
      <p:sp>
        <p:nvSpPr>
          <p:cNvPr id="57" name="TextBox 56">
            <a:extLst>
              <a:ext uri="{FF2B5EF4-FFF2-40B4-BE49-F238E27FC236}">
                <a16:creationId xmlns:a16="http://schemas.microsoft.com/office/drawing/2014/main" id="{54387EAE-683C-7736-2E3B-E84989D17625}"/>
              </a:ext>
            </a:extLst>
          </p:cNvPr>
          <p:cNvSpPr txBox="1"/>
          <p:nvPr/>
        </p:nvSpPr>
        <p:spPr>
          <a:xfrm>
            <a:off x="6156785" y="5542220"/>
            <a:ext cx="3868738" cy="1188000"/>
          </a:xfrm>
          <a:prstGeom prst="rect">
            <a:avLst/>
          </a:prstGeom>
          <a:solidFill>
            <a:srgbClr val="ADD8E6">
              <a:lumMod val="20000"/>
              <a:lumOff val="80000"/>
            </a:srgbClr>
          </a:solidFill>
          <a:ln>
            <a:noFill/>
          </a:ln>
        </p:spPr>
        <p:txBody>
          <a:bodyPr wrap="square">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GB" sz="1200" b="1" i="0" u="none" strike="noStrike" kern="0" cap="none" spc="0" normalizeH="0" baseline="0" noProof="0">
                <a:ln>
                  <a:noFill/>
                </a:ln>
                <a:solidFill>
                  <a:srgbClr val="ADD8E6">
                    <a:lumMod val="75000"/>
                  </a:srgbClr>
                </a:solidFill>
                <a:effectLst/>
                <a:uLnTx/>
                <a:uFillTx/>
                <a:ea typeface="Open Sans" panose="020B0606030504020204" pitchFamily="34" charset="0"/>
                <a:cs typeface="Open Sans" panose="020B0606030504020204" pitchFamily="34" charset="0"/>
              </a:rPr>
              <a:t>Alignment with New Proposals</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Prepare for updates following the 2028 review</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 anticipating </a:t>
            </a:r>
            <a:r>
              <a:rPr kumimoji="0" lang="en-GB" sz="100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potential enhancements to third-party oversight and ICT risk management requirements</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 </a:t>
            </a:r>
            <a:r>
              <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Reinforce training programs</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 adapting to any new regulatory standards or amendments resulting from DORA’s comprehensive review in 2028</a:t>
            </a:r>
          </a:p>
        </p:txBody>
      </p:sp>
      <p:sp>
        <p:nvSpPr>
          <p:cNvPr id="58" name="TextBox 57">
            <a:extLst>
              <a:ext uri="{FF2B5EF4-FFF2-40B4-BE49-F238E27FC236}">
                <a16:creationId xmlns:a16="http://schemas.microsoft.com/office/drawing/2014/main" id="{44AD33AC-9FF0-A596-1FF7-27880B1B75B2}"/>
              </a:ext>
            </a:extLst>
          </p:cNvPr>
          <p:cNvSpPr txBox="1"/>
          <p:nvPr/>
        </p:nvSpPr>
        <p:spPr>
          <a:xfrm>
            <a:off x="8226070" y="2103204"/>
            <a:ext cx="3647482" cy="1188000"/>
          </a:xfrm>
          <a:prstGeom prst="rect">
            <a:avLst/>
          </a:prstGeom>
          <a:solidFill>
            <a:srgbClr val="C9F0FF"/>
          </a:solidFill>
          <a:ln>
            <a:noFill/>
          </a:ln>
        </p:spPr>
        <p:txBody>
          <a:bodyPr wrap="square">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GB" sz="1200" b="1" i="0" u="none" strike="noStrike" kern="0" cap="none" spc="0" normalizeH="0" baseline="0" noProof="0">
                <a:ln>
                  <a:noFill/>
                </a:ln>
                <a:solidFill>
                  <a:srgbClr val="00AEEF"/>
                </a:solidFill>
                <a:effectLst/>
                <a:uLnTx/>
                <a:uFillTx/>
                <a:ea typeface="Open Sans" panose="020B0606030504020204" pitchFamily="34" charset="0"/>
                <a:cs typeface="Open Sans" panose="020B0606030504020204" pitchFamily="34" charset="0"/>
              </a:rPr>
              <a:t>Ongoing Advice and Stakeholder Engagement</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Provide </a:t>
            </a:r>
            <a:r>
              <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continuous consultation </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to navigate complexities of governance and data management, ensuring successful delivery.</a:t>
            </a:r>
            <a:r>
              <a:rPr lang="en-GB" sz="1000" kern="0" dirty="0">
                <a:solidFill>
                  <a:srgbClr val="6D6E71"/>
                </a:solidFill>
                <a:ea typeface="Open Sans" panose="020B0606030504020204" pitchFamily="34" charset="0"/>
                <a:cs typeface="Open Sans" panose="020B0606030504020204" pitchFamily="34" charset="0"/>
              </a:rPr>
              <a:t> </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Foster </a:t>
            </a:r>
            <a:r>
              <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ongoing steering with all stakeholders</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 facilitating alignment with reporting requirements to obtain assurance</a:t>
            </a:r>
          </a:p>
        </p:txBody>
      </p:sp>
      <p:sp>
        <p:nvSpPr>
          <p:cNvPr id="73" name="TextBox 72">
            <a:extLst>
              <a:ext uri="{FF2B5EF4-FFF2-40B4-BE49-F238E27FC236}">
                <a16:creationId xmlns:a16="http://schemas.microsoft.com/office/drawing/2014/main" id="{AEE989F1-15C9-C483-72DB-5523E7AF672D}"/>
              </a:ext>
            </a:extLst>
          </p:cNvPr>
          <p:cNvSpPr txBox="1"/>
          <p:nvPr/>
        </p:nvSpPr>
        <p:spPr>
          <a:xfrm>
            <a:off x="456166" y="2103204"/>
            <a:ext cx="3421191" cy="1188000"/>
          </a:xfrm>
          <a:prstGeom prst="rect">
            <a:avLst/>
          </a:prstGeom>
          <a:solidFill>
            <a:srgbClr val="C9F0FF"/>
          </a:solidFill>
          <a:ln>
            <a:noFill/>
          </a:ln>
        </p:spPr>
        <p:txBody>
          <a:bodyPr wrap="square">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GB" sz="1200" b="1" i="0" u="none" strike="noStrike" kern="0" cap="none" spc="0" normalizeH="0" baseline="0" noProof="0">
                <a:ln>
                  <a:noFill/>
                </a:ln>
                <a:solidFill>
                  <a:srgbClr val="00AEEF"/>
                </a:solidFill>
                <a:effectLst/>
                <a:uLnTx/>
                <a:uFillTx/>
                <a:ea typeface="Open Sans" panose="020B0606030504020204" pitchFamily="34" charset="0"/>
                <a:cs typeface="Open Sans" panose="020B0606030504020204" pitchFamily="34" charset="0"/>
              </a:rPr>
              <a:t>Advanced Compliance &amp; Testing</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Conduct </a:t>
            </a:r>
            <a:r>
              <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comprehensive testing of ICT continuity </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by simulating potential failures of ICT providers. Implement </a:t>
            </a:r>
            <a:r>
              <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metrics to track ICT risk incidents</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 reporting data to align with expected updates in 2026 for statutory auditors and expanded oversight criteria</a:t>
            </a:r>
          </a:p>
        </p:txBody>
      </p:sp>
    </p:spTree>
    <p:extLst>
      <p:ext uri="{BB962C8B-B14F-4D97-AF65-F5344CB8AC3E}">
        <p14:creationId xmlns:p14="http://schemas.microsoft.com/office/powerpoint/2010/main" val="4010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019B2F-1808-C303-7482-FB8052BC04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L" sz="1200" b="0" i="0" u="none" strike="noStrike" kern="1200" cap="none" spc="0" normalizeH="0" baseline="0" noProof="0">
              <a:ln>
                <a:noFill/>
              </a:ln>
              <a:solidFill>
                <a:srgbClr val="525252"/>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77F610A0-E536-A579-AF0E-364D198C2C55}"/>
              </a:ext>
            </a:extLst>
          </p:cNvPr>
          <p:cNvSpPr txBox="1">
            <a:spLocks/>
          </p:cNvSpPr>
          <p:nvPr/>
        </p:nvSpPr>
        <p:spPr>
          <a:xfrm>
            <a:off x="9448800" y="6356349"/>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L" sz="1200" b="0" i="0" u="none" strike="noStrike" kern="1200" cap="none" spc="0" normalizeH="0" baseline="0" noProof="0">
              <a:ln>
                <a:noFill/>
              </a:ln>
              <a:solidFill>
                <a:srgbClr val="525252"/>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2577EB4F-41A6-967F-34ED-E237AD8B055E}"/>
              </a:ext>
            </a:extLst>
          </p:cNvPr>
          <p:cNvGrpSpPr/>
          <p:nvPr/>
        </p:nvGrpSpPr>
        <p:grpSpPr>
          <a:xfrm>
            <a:off x="1552205" y="6137280"/>
            <a:ext cx="9087590" cy="357597"/>
            <a:chOff x="1255739" y="6186528"/>
            <a:chExt cx="9144571" cy="357597"/>
          </a:xfrm>
        </p:grpSpPr>
        <p:sp>
          <p:nvSpPr>
            <p:cNvPr id="17" name="object 9">
              <a:hlinkClick r:id="rId3"/>
              <a:extLst>
                <a:ext uri="{FF2B5EF4-FFF2-40B4-BE49-F238E27FC236}">
                  <a16:creationId xmlns:a16="http://schemas.microsoft.com/office/drawing/2014/main" id="{0928AE3C-8675-FC6D-D31C-82D724731045}"/>
                </a:ext>
              </a:extLst>
            </p:cNvPr>
            <p:cNvSpPr/>
            <p:nvPr/>
          </p:nvSpPr>
          <p:spPr>
            <a:xfrm>
              <a:off x="7956021" y="6193084"/>
              <a:ext cx="341991" cy="327955"/>
            </a:xfrm>
            <a:custGeom>
              <a:avLst/>
              <a:gdLst/>
              <a:ahLst/>
              <a:cxnLst/>
              <a:rect l="l" t="t" r="r" b="b"/>
              <a:pathLst>
                <a:path w="770254" h="771525">
                  <a:moveTo>
                    <a:pt x="705912" y="771524"/>
                  </a:moveTo>
                  <a:lnTo>
                    <a:pt x="64068" y="771524"/>
                  </a:lnTo>
                  <a:lnTo>
                    <a:pt x="39240" y="766507"/>
                  </a:lnTo>
                  <a:lnTo>
                    <a:pt x="18863" y="752806"/>
                  </a:lnTo>
                  <a:lnTo>
                    <a:pt x="5071" y="732446"/>
                  </a:lnTo>
                  <a:lnTo>
                    <a:pt x="0" y="707456"/>
                  </a:lnTo>
                  <a:lnTo>
                    <a:pt x="0" y="64068"/>
                  </a:lnTo>
                  <a:lnTo>
                    <a:pt x="5017" y="39240"/>
                  </a:lnTo>
                  <a:lnTo>
                    <a:pt x="18718" y="18863"/>
                  </a:lnTo>
                  <a:lnTo>
                    <a:pt x="39077" y="5071"/>
                  </a:lnTo>
                  <a:lnTo>
                    <a:pt x="64068" y="0"/>
                  </a:lnTo>
                  <a:lnTo>
                    <a:pt x="706298" y="0"/>
                  </a:lnTo>
                  <a:lnTo>
                    <a:pt x="751599" y="18863"/>
                  </a:lnTo>
                  <a:lnTo>
                    <a:pt x="769981" y="64068"/>
                  </a:lnTo>
                  <a:lnTo>
                    <a:pt x="769981" y="123505"/>
                  </a:lnTo>
                  <a:lnTo>
                    <a:pt x="170978" y="123505"/>
                  </a:lnTo>
                  <a:lnTo>
                    <a:pt x="145704" y="128589"/>
                  </a:lnTo>
                  <a:lnTo>
                    <a:pt x="125097" y="142465"/>
                  </a:lnTo>
                  <a:lnTo>
                    <a:pt x="111221" y="163072"/>
                  </a:lnTo>
                  <a:lnTo>
                    <a:pt x="106137" y="188346"/>
                  </a:lnTo>
                  <a:lnTo>
                    <a:pt x="111221" y="213620"/>
                  </a:lnTo>
                  <a:lnTo>
                    <a:pt x="125097" y="234226"/>
                  </a:lnTo>
                  <a:lnTo>
                    <a:pt x="145704" y="248102"/>
                  </a:lnTo>
                  <a:lnTo>
                    <a:pt x="170978" y="253186"/>
                  </a:lnTo>
                  <a:lnTo>
                    <a:pt x="769981" y="253186"/>
                  </a:lnTo>
                  <a:lnTo>
                    <a:pt x="769981" y="286764"/>
                  </a:lnTo>
                  <a:lnTo>
                    <a:pt x="527215" y="286764"/>
                  </a:lnTo>
                  <a:lnTo>
                    <a:pt x="509756" y="287205"/>
                  </a:lnTo>
                  <a:lnTo>
                    <a:pt x="487123" y="290286"/>
                  </a:lnTo>
                  <a:lnTo>
                    <a:pt x="471919" y="294483"/>
                  </a:lnTo>
                  <a:lnTo>
                    <a:pt x="114242" y="294483"/>
                  </a:lnTo>
                  <a:lnTo>
                    <a:pt x="114242" y="636440"/>
                  </a:lnTo>
                  <a:lnTo>
                    <a:pt x="769981" y="636440"/>
                  </a:lnTo>
                  <a:lnTo>
                    <a:pt x="769981" y="707456"/>
                  </a:lnTo>
                  <a:lnTo>
                    <a:pt x="764963" y="732284"/>
                  </a:lnTo>
                  <a:lnTo>
                    <a:pt x="751262" y="752661"/>
                  </a:lnTo>
                  <a:lnTo>
                    <a:pt x="730903" y="766453"/>
                  </a:lnTo>
                  <a:lnTo>
                    <a:pt x="705912" y="771524"/>
                  </a:lnTo>
                  <a:close/>
                </a:path>
                <a:path w="770254" h="771525">
                  <a:moveTo>
                    <a:pt x="769981" y="253186"/>
                  </a:moveTo>
                  <a:lnTo>
                    <a:pt x="170978" y="253186"/>
                  </a:lnTo>
                  <a:lnTo>
                    <a:pt x="196252" y="248102"/>
                  </a:lnTo>
                  <a:lnTo>
                    <a:pt x="216858" y="234226"/>
                  </a:lnTo>
                  <a:lnTo>
                    <a:pt x="230734" y="213620"/>
                  </a:lnTo>
                  <a:lnTo>
                    <a:pt x="235818" y="188346"/>
                  </a:lnTo>
                  <a:lnTo>
                    <a:pt x="230734" y="163072"/>
                  </a:lnTo>
                  <a:lnTo>
                    <a:pt x="216858" y="142465"/>
                  </a:lnTo>
                  <a:lnTo>
                    <a:pt x="196252" y="128589"/>
                  </a:lnTo>
                  <a:lnTo>
                    <a:pt x="170978" y="123505"/>
                  </a:lnTo>
                  <a:lnTo>
                    <a:pt x="769981" y="123505"/>
                  </a:lnTo>
                  <a:lnTo>
                    <a:pt x="769981" y="253186"/>
                  </a:lnTo>
                  <a:close/>
                </a:path>
                <a:path w="770254" h="771525">
                  <a:moveTo>
                    <a:pt x="769981" y="636440"/>
                  </a:moveTo>
                  <a:lnTo>
                    <a:pt x="656510" y="636440"/>
                  </a:lnTo>
                  <a:lnTo>
                    <a:pt x="656896" y="423393"/>
                  </a:lnTo>
                  <a:lnTo>
                    <a:pt x="656021" y="410433"/>
                  </a:lnTo>
                  <a:lnTo>
                    <a:pt x="637194" y="343120"/>
                  </a:lnTo>
                  <a:lnTo>
                    <a:pt x="611353" y="313009"/>
                  </a:lnTo>
                  <a:lnTo>
                    <a:pt x="560600" y="289466"/>
                  </a:lnTo>
                  <a:lnTo>
                    <a:pt x="527215" y="286764"/>
                  </a:lnTo>
                  <a:lnTo>
                    <a:pt x="769981" y="286764"/>
                  </a:lnTo>
                  <a:lnTo>
                    <a:pt x="769981" y="636440"/>
                  </a:lnTo>
                  <a:close/>
                </a:path>
                <a:path w="770254" h="771525">
                  <a:moveTo>
                    <a:pt x="301045" y="636440"/>
                  </a:moveTo>
                  <a:lnTo>
                    <a:pt x="228099" y="636440"/>
                  </a:lnTo>
                  <a:lnTo>
                    <a:pt x="228099" y="294483"/>
                  </a:lnTo>
                  <a:lnTo>
                    <a:pt x="301045" y="294483"/>
                  </a:lnTo>
                  <a:lnTo>
                    <a:pt x="301045" y="636440"/>
                  </a:lnTo>
                  <a:close/>
                </a:path>
                <a:path w="770254" h="771525">
                  <a:moveTo>
                    <a:pt x="411428" y="341570"/>
                  </a:moveTo>
                  <a:lnTo>
                    <a:pt x="411428" y="294483"/>
                  </a:lnTo>
                  <a:lnTo>
                    <a:pt x="471919" y="294483"/>
                  </a:lnTo>
                  <a:lnTo>
                    <a:pt x="463116" y="296914"/>
                  </a:lnTo>
                  <a:lnTo>
                    <a:pt x="441532" y="307992"/>
                  </a:lnTo>
                  <a:lnTo>
                    <a:pt x="426082" y="320891"/>
                  </a:lnTo>
                  <a:lnTo>
                    <a:pt x="416928" y="331583"/>
                  </a:lnTo>
                  <a:lnTo>
                    <a:pt x="412550" y="338874"/>
                  </a:lnTo>
                  <a:lnTo>
                    <a:pt x="411428" y="341570"/>
                  </a:lnTo>
                  <a:close/>
                </a:path>
                <a:path w="770254" h="771525">
                  <a:moveTo>
                    <a:pt x="542267" y="636440"/>
                  </a:moveTo>
                  <a:lnTo>
                    <a:pt x="416059" y="636440"/>
                  </a:lnTo>
                  <a:lnTo>
                    <a:pt x="416059" y="433427"/>
                  </a:lnTo>
                  <a:lnTo>
                    <a:pt x="418249" y="425099"/>
                  </a:lnTo>
                  <a:lnTo>
                    <a:pt x="427493" y="406748"/>
                  </a:lnTo>
                  <a:lnTo>
                    <a:pt x="447810" y="388325"/>
                  </a:lnTo>
                  <a:lnTo>
                    <a:pt x="483216" y="379780"/>
                  </a:lnTo>
                  <a:lnTo>
                    <a:pt x="516933" y="387999"/>
                  </a:lnTo>
                  <a:lnTo>
                    <a:pt x="533535" y="406459"/>
                  </a:lnTo>
                  <a:lnTo>
                    <a:pt x="539065" y="424991"/>
                  </a:lnTo>
                  <a:lnTo>
                    <a:pt x="539565" y="433427"/>
                  </a:lnTo>
                  <a:lnTo>
                    <a:pt x="542267" y="636440"/>
                  </a:lnTo>
                  <a:close/>
                </a:path>
              </a:pathLst>
            </a:custGeom>
            <a:solidFill>
              <a:srgbClr val="0177B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18" name="TextBox 17">
              <a:extLst>
                <a:ext uri="{FF2B5EF4-FFF2-40B4-BE49-F238E27FC236}">
                  <a16:creationId xmlns:a16="http://schemas.microsoft.com/office/drawing/2014/main" id="{BC50757C-C35C-9EF8-6091-E14191538694}"/>
                </a:ext>
              </a:extLst>
            </p:cNvPr>
            <p:cNvSpPr txBox="1"/>
            <p:nvPr/>
          </p:nvSpPr>
          <p:spPr>
            <a:xfrm>
              <a:off x="5079526" y="6193084"/>
              <a:ext cx="2020772" cy="280333"/>
            </a:xfrm>
            <a:prstGeom prst="rect">
              <a:avLst/>
            </a:prstGeom>
            <a:noFill/>
          </p:spPr>
          <p:txBody>
            <a:bodyPr wrap="square">
              <a:spAutoFit/>
            </a:bodyPr>
            <a:lstStyle/>
            <a:p>
              <a:pPr marL="8467" marR="3387" lvl="0" indent="0" algn="ctr" defTabSz="914400" rtl="0" eaLnBrk="1" fontAlgn="auto" latinLnBrk="0" hangingPunct="1">
                <a:lnSpc>
                  <a:spcPct val="106600"/>
                </a:lnSpc>
                <a:spcBef>
                  <a:spcPts val="67"/>
                </a:spcBef>
                <a:spcAft>
                  <a:spcPts val="0"/>
                </a:spcAft>
                <a:buClrTx/>
                <a:buSzTx/>
                <a:buFontTx/>
                <a:buNone/>
                <a:tabLst/>
                <a:defRPr/>
              </a:pPr>
              <a:r>
                <a:rPr kumimoji="0" lang="en-GB" sz="1200" b="0" i="0" u="none" strike="noStrike" kern="1200" cap="none" spc="0" normalizeH="0" baseline="0" noProof="0" err="1">
                  <a:ln>
                    <a:noFill/>
                  </a:ln>
                  <a:solidFill>
                    <a:srgbClr val="00AEEF"/>
                  </a:solidFill>
                  <a:effectLst/>
                  <a:uLnTx/>
                  <a:uFillTx/>
                  <a:latin typeface="Open Sans" pitchFamily="2" charset="0"/>
                  <a:ea typeface="Open Sans" pitchFamily="2" charset="0"/>
                  <a:cs typeface="Open Sans" pitchFamily="2" charset="0"/>
                </a:rPr>
                <a:t>info@fiser.consulting</a:t>
              </a:r>
              <a:endParaRPr kumimoji="0" lang="en-GB" sz="12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endParaRPr>
            </a:p>
          </p:txBody>
        </p:sp>
        <p:sp>
          <p:nvSpPr>
            <p:cNvPr id="19" name="object 11">
              <a:hlinkClick r:id="rId4"/>
              <a:extLst>
                <a:ext uri="{FF2B5EF4-FFF2-40B4-BE49-F238E27FC236}">
                  <a16:creationId xmlns:a16="http://schemas.microsoft.com/office/drawing/2014/main" id="{2CF57F61-AB5A-773E-1480-7C856DE34EB2}"/>
                </a:ext>
              </a:extLst>
            </p:cNvPr>
            <p:cNvSpPr/>
            <p:nvPr/>
          </p:nvSpPr>
          <p:spPr>
            <a:xfrm>
              <a:off x="1476942" y="6186528"/>
              <a:ext cx="360818" cy="357597"/>
            </a:xfrm>
            <a:custGeom>
              <a:avLst/>
              <a:gdLst/>
              <a:ahLst/>
              <a:cxnLst/>
              <a:rect l="l" t="t" r="r" b="b"/>
              <a:pathLst>
                <a:path w="751204" h="752475">
                  <a:moveTo>
                    <a:pt x="375384" y="752035"/>
                  </a:moveTo>
                  <a:lnTo>
                    <a:pt x="328303" y="749110"/>
                  </a:lnTo>
                  <a:lnTo>
                    <a:pt x="282965" y="740572"/>
                  </a:lnTo>
                  <a:lnTo>
                    <a:pt x="239722" y="726771"/>
                  </a:lnTo>
                  <a:lnTo>
                    <a:pt x="198928" y="708059"/>
                  </a:lnTo>
                  <a:lnTo>
                    <a:pt x="160932" y="684788"/>
                  </a:lnTo>
                  <a:lnTo>
                    <a:pt x="126089" y="657308"/>
                  </a:lnTo>
                  <a:lnTo>
                    <a:pt x="94749" y="625972"/>
                  </a:lnTo>
                  <a:lnTo>
                    <a:pt x="67264" y="591131"/>
                  </a:lnTo>
                  <a:lnTo>
                    <a:pt x="43988" y="553136"/>
                  </a:lnTo>
                  <a:lnTo>
                    <a:pt x="25271" y="512339"/>
                  </a:lnTo>
                  <a:lnTo>
                    <a:pt x="11466" y="469091"/>
                  </a:lnTo>
                  <a:lnTo>
                    <a:pt x="2925" y="423745"/>
                  </a:lnTo>
                  <a:lnTo>
                    <a:pt x="0" y="376650"/>
                  </a:lnTo>
                  <a:lnTo>
                    <a:pt x="2684" y="330278"/>
                  </a:lnTo>
                  <a:lnTo>
                    <a:pt x="10826" y="285554"/>
                  </a:lnTo>
                  <a:lnTo>
                    <a:pt x="24092" y="242821"/>
                  </a:lnTo>
                  <a:lnTo>
                    <a:pt x="42151" y="202418"/>
                  </a:lnTo>
                  <a:lnTo>
                    <a:pt x="64672" y="164690"/>
                  </a:lnTo>
                  <a:lnTo>
                    <a:pt x="91323" y="129977"/>
                  </a:lnTo>
                  <a:lnTo>
                    <a:pt x="121771" y="98621"/>
                  </a:lnTo>
                  <a:lnTo>
                    <a:pt x="155687" y="70964"/>
                  </a:lnTo>
                  <a:lnTo>
                    <a:pt x="192737" y="47349"/>
                  </a:lnTo>
                  <a:lnTo>
                    <a:pt x="232590" y="28116"/>
                  </a:lnTo>
                  <a:lnTo>
                    <a:pt x="274915" y="13608"/>
                  </a:lnTo>
                  <a:lnTo>
                    <a:pt x="319380" y="4166"/>
                  </a:lnTo>
                  <a:lnTo>
                    <a:pt x="365653" y="133"/>
                  </a:lnTo>
                  <a:lnTo>
                    <a:pt x="372984" y="0"/>
                  </a:lnTo>
                  <a:lnTo>
                    <a:pt x="376650" y="0"/>
                  </a:lnTo>
                  <a:lnTo>
                    <a:pt x="423735" y="3090"/>
                  </a:lnTo>
                  <a:lnTo>
                    <a:pt x="469055" y="11789"/>
                  </a:lnTo>
                  <a:lnTo>
                    <a:pt x="512258" y="25743"/>
                  </a:lnTo>
                  <a:lnTo>
                    <a:pt x="543904" y="40391"/>
                  </a:lnTo>
                  <a:lnTo>
                    <a:pt x="317197" y="40391"/>
                  </a:lnTo>
                  <a:lnTo>
                    <a:pt x="269321" y="52282"/>
                  </a:lnTo>
                  <a:lnTo>
                    <a:pt x="224231" y="70678"/>
                  </a:lnTo>
                  <a:lnTo>
                    <a:pt x="182511" y="95113"/>
                  </a:lnTo>
                  <a:lnTo>
                    <a:pt x="144744" y="125123"/>
                  </a:lnTo>
                  <a:lnTo>
                    <a:pt x="111512" y="160242"/>
                  </a:lnTo>
                  <a:lnTo>
                    <a:pt x="83374" y="200052"/>
                  </a:lnTo>
                  <a:lnTo>
                    <a:pt x="60986" y="243946"/>
                  </a:lnTo>
                  <a:lnTo>
                    <a:pt x="726935" y="243946"/>
                  </a:lnTo>
                  <a:lnTo>
                    <a:pt x="737698" y="278072"/>
                  </a:lnTo>
                  <a:lnTo>
                    <a:pt x="48722" y="278072"/>
                  </a:lnTo>
                  <a:lnTo>
                    <a:pt x="37775" y="326977"/>
                  </a:lnTo>
                  <a:lnTo>
                    <a:pt x="34125" y="376675"/>
                  </a:lnTo>
                  <a:lnTo>
                    <a:pt x="37775" y="426361"/>
                  </a:lnTo>
                  <a:lnTo>
                    <a:pt x="48722" y="475229"/>
                  </a:lnTo>
                  <a:lnTo>
                    <a:pt x="737347" y="475229"/>
                  </a:lnTo>
                  <a:lnTo>
                    <a:pt x="726457" y="509354"/>
                  </a:lnTo>
                  <a:lnTo>
                    <a:pt x="60986" y="509354"/>
                  </a:lnTo>
                  <a:lnTo>
                    <a:pt x="83398" y="553317"/>
                  </a:lnTo>
                  <a:lnTo>
                    <a:pt x="111512" y="593089"/>
                  </a:lnTo>
                  <a:lnTo>
                    <a:pt x="144744" y="628211"/>
                  </a:lnTo>
                  <a:lnTo>
                    <a:pt x="182511" y="658221"/>
                  </a:lnTo>
                  <a:lnTo>
                    <a:pt x="224231" y="682658"/>
                  </a:lnTo>
                  <a:lnTo>
                    <a:pt x="269321" y="701064"/>
                  </a:lnTo>
                  <a:lnTo>
                    <a:pt x="317197" y="712976"/>
                  </a:lnTo>
                  <a:lnTo>
                    <a:pt x="541149" y="712976"/>
                  </a:lnTo>
                  <a:lnTo>
                    <a:pt x="511073" y="726771"/>
                  </a:lnTo>
                  <a:lnTo>
                    <a:pt x="467825" y="740572"/>
                  </a:lnTo>
                  <a:lnTo>
                    <a:pt x="422478" y="749110"/>
                  </a:lnTo>
                  <a:lnTo>
                    <a:pt x="375384" y="752035"/>
                  </a:lnTo>
                  <a:close/>
                </a:path>
                <a:path w="751204" h="752475">
                  <a:moveTo>
                    <a:pt x="276472" y="243946"/>
                  </a:moveTo>
                  <a:lnTo>
                    <a:pt x="241613" y="243946"/>
                  </a:lnTo>
                  <a:lnTo>
                    <a:pt x="254370" y="190911"/>
                  </a:lnTo>
                  <a:lnTo>
                    <a:pt x="271282" y="139144"/>
                  </a:lnTo>
                  <a:lnTo>
                    <a:pt x="292255" y="88889"/>
                  </a:lnTo>
                  <a:lnTo>
                    <a:pt x="317197" y="40391"/>
                  </a:lnTo>
                  <a:lnTo>
                    <a:pt x="433571" y="40391"/>
                  </a:lnTo>
                  <a:lnTo>
                    <a:pt x="437723" y="48456"/>
                  </a:lnTo>
                  <a:lnTo>
                    <a:pt x="374517" y="48456"/>
                  </a:lnTo>
                  <a:lnTo>
                    <a:pt x="363997" y="50107"/>
                  </a:lnTo>
                  <a:lnTo>
                    <a:pt x="319513" y="111356"/>
                  </a:lnTo>
                  <a:lnTo>
                    <a:pt x="302017" y="154466"/>
                  </a:lnTo>
                  <a:lnTo>
                    <a:pt x="287645" y="198725"/>
                  </a:lnTo>
                  <a:lnTo>
                    <a:pt x="276472" y="243946"/>
                  </a:lnTo>
                  <a:close/>
                </a:path>
                <a:path w="751204" h="752475">
                  <a:moveTo>
                    <a:pt x="726935" y="243946"/>
                  </a:moveTo>
                  <a:lnTo>
                    <a:pt x="689782" y="243946"/>
                  </a:lnTo>
                  <a:lnTo>
                    <a:pt x="667366" y="200005"/>
                  </a:lnTo>
                  <a:lnTo>
                    <a:pt x="639244" y="160242"/>
                  </a:lnTo>
                  <a:lnTo>
                    <a:pt x="606003" y="125123"/>
                  </a:lnTo>
                  <a:lnTo>
                    <a:pt x="568228" y="95113"/>
                  </a:lnTo>
                  <a:lnTo>
                    <a:pt x="526507" y="70678"/>
                  </a:lnTo>
                  <a:lnTo>
                    <a:pt x="481426" y="52282"/>
                  </a:lnTo>
                  <a:lnTo>
                    <a:pt x="433571" y="40391"/>
                  </a:lnTo>
                  <a:lnTo>
                    <a:pt x="543904" y="40391"/>
                  </a:lnTo>
                  <a:lnTo>
                    <a:pt x="590913" y="68003"/>
                  </a:lnTo>
                  <a:lnTo>
                    <a:pt x="625664" y="95603"/>
                  </a:lnTo>
                  <a:lnTo>
                    <a:pt x="656897" y="127047"/>
                  </a:lnTo>
                  <a:lnTo>
                    <a:pt x="684260" y="161981"/>
                  </a:lnTo>
                  <a:lnTo>
                    <a:pt x="707403" y="200052"/>
                  </a:lnTo>
                  <a:lnTo>
                    <a:pt x="725976" y="240908"/>
                  </a:lnTo>
                  <a:lnTo>
                    <a:pt x="726935" y="243946"/>
                  </a:lnTo>
                  <a:close/>
                </a:path>
                <a:path w="751204" h="752475">
                  <a:moveTo>
                    <a:pt x="509154" y="243946"/>
                  </a:moveTo>
                  <a:lnTo>
                    <a:pt x="474295" y="243946"/>
                  </a:lnTo>
                  <a:lnTo>
                    <a:pt x="463123" y="198725"/>
                  </a:lnTo>
                  <a:lnTo>
                    <a:pt x="448751" y="154466"/>
                  </a:lnTo>
                  <a:lnTo>
                    <a:pt x="431255" y="111356"/>
                  </a:lnTo>
                  <a:lnTo>
                    <a:pt x="410709" y="69584"/>
                  </a:lnTo>
                  <a:lnTo>
                    <a:pt x="374517" y="48456"/>
                  </a:lnTo>
                  <a:lnTo>
                    <a:pt x="437723" y="48456"/>
                  </a:lnTo>
                  <a:lnTo>
                    <a:pt x="458541" y="88889"/>
                  </a:lnTo>
                  <a:lnTo>
                    <a:pt x="479511" y="139144"/>
                  </a:lnTo>
                  <a:lnTo>
                    <a:pt x="496407" y="190911"/>
                  </a:lnTo>
                  <a:lnTo>
                    <a:pt x="509154" y="243946"/>
                  </a:lnTo>
                  <a:close/>
                </a:path>
                <a:path w="751204" h="752475">
                  <a:moveTo>
                    <a:pt x="270340" y="475229"/>
                  </a:moveTo>
                  <a:lnTo>
                    <a:pt x="235814" y="475229"/>
                  </a:lnTo>
                  <a:lnTo>
                    <a:pt x="230449" y="426361"/>
                  </a:lnTo>
                  <a:lnTo>
                    <a:pt x="230331" y="423745"/>
                  </a:lnTo>
                  <a:lnTo>
                    <a:pt x="228617" y="376650"/>
                  </a:lnTo>
                  <a:lnTo>
                    <a:pt x="230332" y="329560"/>
                  </a:lnTo>
                  <a:lnTo>
                    <a:pt x="230449" y="326977"/>
                  </a:lnTo>
                  <a:lnTo>
                    <a:pt x="235814" y="278072"/>
                  </a:lnTo>
                  <a:lnTo>
                    <a:pt x="270340" y="278072"/>
                  </a:lnTo>
                  <a:lnTo>
                    <a:pt x="264710" y="326977"/>
                  </a:lnTo>
                  <a:lnTo>
                    <a:pt x="264563" y="330278"/>
                  </a:lnTo>
                  <a:lnTo>
                    <a:pt x="262793" y="376675"/>
                  </a:lnTo>
                  <a:lnTo>
                    <a:pt x="264591" y="423745"/>
                  </a:lnTo>
                  <a:lnTo>
                    <a:pt x="264715" y="426361"/>
                  </a:lnTo>
                  <a:lnTo>
                    <a:pt x="270340" y="475229"/>
                  </a:lnTo>
                  <a:close/>
                </a:path>
                <a:path w="751204" h="752475">
                  <a:moveTo>
                    <a:pt x="514953" y="475229"/>
                  </a:moveTo>
                  <a:lnTo>
                    <a:pt x="480494" y="475229"/>
                  </a:lnTo>
                  <a:lnTo>
                    <a:pt x="486120" y="426361"/>
                  </a:lnTo>
                  <a:lnTo>
                    <a:pt x="486243" y="423745"/>
                  </a:lnTo>
                  <a:lnTo>
                    <a:pt x="488042" y="376650"/>
                  </a:lnTo>
                  <a:lnTo>
                    <a:pt x="486244" y="329560"/>
                  </a:lnTo>
                  <a:lnTo>
                    <a:pt x="486124" y="326977"/>
                  </a:lnTo>
                  <a:lnTo>
                    <a:pt x="480494" y="278072"/>
                  </a:lnTo>
                  <a:lnTo>
                    <a:pt x="514953" y="278072"/>
                  </a:lnTo>
                  <a:lnTo>
                    <a:pt x="520319" y="326977"/>
                  </a:lnTo>
                  <a:lnTo>
                    <a:pt x="520461" y="330278"/>
                  </a:lnTo>
                  <a:lnTo>
                    <a:pt x="522152" y="376675"/>
                  </a:lnTo>
                  <a:lnTo>
                    <a:pt x="520436" y="423745"/>
                  </a:lnTo>
                  <a:lnTo>
                    <a:pt x="520319" y="426361"/>
                  </a:lnTo>
                  <a:lnTo>
                    <a:pt x="514953" y="475229"/>
                  </a:lnTo>
                  <a:close/>
                </a:path>
                <a:path w="751204" h="752475">
                  <a:moveTo>
                    <a:pt x="737347" y="475229"/>
                  </a:moveTo>
                  <a:lnTo>
                    <a:pt x="702112" y="475229"/>
                  </a:lnTo>
                  <a:lnTo>
                    <a:pt x="712985" y="426361"/>
                  </a:lnTo>
                  <a:lnTo>
                    <a:pt x="716607" y="376650"/>
                  </a:lnTo>
                  <a:lnTo>
                    <a:pt x="712985" y="326977"/>
                  </a:lnTo>
                  <a:lnTo>
                    <a:pt x="702112" y="278072"/>
                  </a:lnTo>
                  <a:lnTo>
                    <a:pt x="737698" y="278072"/>
                  </a:lnTo>
                  <a:lnTo>
                    <a:pt x="739629" y="284194"/>
                  </a:lnTo>
                  <a:lnTo>
                    <a:pt x="748009" y="329560"/>
                  </a:lnTo>
                  <a:lnTo>
                    <a:pt x="750767" y="376675"/>
                  </a:lnTo>
                  <a:lnTo>
                    <a:pt x="747844" y="423745"/>
                  </a:lnTo>
                  <a:lnTo>
                    <a:pt x="739306" y="469091"/>
                  </a:lnTo>
                  <a:lnTo>
                    <a:pt x="737347" y="475229"/>
                  </a:lnTo>
                  <a:close/>
                </a:path>
                <a:path w="751204" h="752475">
                  <a:moveTo>
                    <a:pt x="433571" y="712976"/>
                  </a:moveTo>
                  <a:lnTo>
                    <a:pt x="317197" y="712976"/>
                  </a:lnTo>
                  <a:lnTo>
                    <a:pt x="292255" y="664467"/>
                  </a:lnTo>
                  <a:lnTo>
                    <a:pt x="271282" y="614190"/>
                  </a:lnTo>
                  <a:lnTo>
                    <a:pt x="254370" y="562400"/>
                  </a:lnTo>
                  <a:lnTo>
                    <a:pt x="241613" y="509354"/>
                  </a:lnTo>
                  <a:lnTo>
                    <a:pt x="276472" y="509354"/>
                  </a:lnTo>
                  <a:lnTo>
                    <a:pt x="287645" y="554605"/>
                  </a:lnTo>
                  <a:lnTo>
                    <a:pt x="302017" y="598868"/>
                  </a:lnTo>
                  <a:lnTo>
                    <a:pt x="319513" y="641982"/>
                  </a:lnTo>
                  <a:lnTo>
                    <a:pt x="340058" y="683783"/>
                  </a:lnTo>
                  <a:lnTo>
                    <a:pt x="371643" y="704713"/>
                  </a:lnTo>
                  <a:lnTo>
                    <a:pt x="437825" y="704713"/>
                  </a:lnTo>
                  <a:lnTo>
                    <a:pt x="433571" y="712976"/>
                  </a:lnTo>
                  <a:close/>
                </a:path>
                <a:path w="751204" h="752475">
                  <a:moveTo>
                    <a:pt x="437825" y="704713"/>
                  </a:moveTo>
                  <a:lnTo>
                    <a:pt x="371643" y="704713"/>
                  </a:lnTo>
                  <a:lnTo>
                    <a:pt x="386948" y="703170"/>
                  </a:lnTo>
                  <a:lnTo>
                    <a:pt x="400553" y="696017"/>
                  </a:lnTo>
                  <a:lnTo>
                    <a:pt x="431255" y="641982"/>
                  </a:lnTo>
                  <a:lnTo>
                    <a:pt x="448751" y="598868"/>
                  </a:lnTo>
                  <a:lnTo>
                    <a:pt x="463123" y="554605"/>
                  </a:lnTo>
                  <a:lnTo>
                    <a:pt x="474295" y="509354"/>
                  </a:lnTo>
                  <a:lnTo>
                    <a:pt x="509154" y="509354"/>
                  </a:lnTo>
                  <a:lnTo>
                    <a:pt x="496407" y="562400"/>
                  </a:lnTo>
                  <a:lnTo>
                    <a:pt x="479511" y="614190"/>
                  </a:lnTo>
                  <a:lnTo>
                    <a:pt x="458541" y="664467"/>
                  </a:lnTo>
                  <a:lnTo>
                    <a:pt x="437825" y="704713"/>
                  </a:lnTo>
                  <a:close/>
                </a:path>
                <a:path w="751204" h="752475">
                  <a:moveTo>
                    <a:pt x="541149" y="712976"/>
                  </a:moveTo>
                  <a:lnTo>
                    <a:pt x="433571" y="712976"/>
                  </a:lnTo>
                  <a:lnTo>
                    <a:pt x="481426" y="701064"/>
                  </a:lnTo>
                  <a:lnTo>
                    <a:pt x="526507" y="682658"/>
                  </a:lnTo>
                  <a:lnTo>
                    <a:pt x="568228" y="658221"/>
                  </a:lnTo>
                  <a:lnTo>
                    <a:pt x="606003" y="628211"/>
                  </a:lnTo>
                  <a:lnTo>
                    <a:pt x="639244" y="593089"/>
                  </a:lnTo>
                  <a:lnTo>
                    <a:pt x="667366" y="553317"/>
                  </a:lnTo>
                  <a:lnTo>
                    <a:pt x="689782" y="509354"/>
                  </a:lnTo>
                  <a:lnTo>
                    <a:pt x="726457" y="509354"/>
                  </a:lnTo>
                  <a:lnTo>
                    <a:pt x="706793" y="553136"/>
                  </a:lnTo>
                  <a:lnTo>
                    <a:pt x="683521" y="591131"/>
                  </a:lnTo>
                  <a:lnTo>
                    <a:pt x="656042" y="625972"/>
                  </a:lnTo>
                  <a:lnTo>
                    <a:pt x="624706" y="657308"/>
                  </a:lnTo>
                  <a:lnTo>
                    <a:pt x="589864" y="684788"/>
                  </a:lnTo>
                  <a:lnTo>
                    <a:pt x="551870" y="708059"/>
                  </a:lnTo>
                  <a:lnTo>
                    <a:pt x="541149" y="712976"/>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20" name="object 8">
              <a:hlinkClick r:id="rId5"/>
              <a:extLst>
                <a:ext uri="{FF2B5EF4-FFF2-40B4-BE49-F238E27FC236}">
                  <a16:creationId xmlns:a16="http://schemas.microsoft.com/office/drawing/2014/main" id="{90847A2C-7B8C-F4F7-0075-6B7684D92CDF}"/>
                </a:ext>
              </a:extLst>
            </p:cNvPr>
            <p:cNvSpPr/>
            <p:nvPr/>
          </p:nvSpPr>
          <p:spPr>
            <a:xfrm>
              <a:off x="4713682" y="6188693"/>
              <a:ext cx="449770" cy="29969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21" name="TextBox 20">
              <a:extLst>
                <a:ext uri="{FF2B5EF4-FFF2-40B4-BE49-F238E27FC236}">
                  <a16:creationId xmlns:a16="http://schemas.microsoft.com/office/drawing/2014/main" id="{8624822E-56DD-E355-9BDA-BE13156327F3}"/>
                </a:ext>
              </a:extLst>
            </p:cNvPr>
            <p:cNvSpPr txBox="1"/>
            <p:nvPr/>
          </p:nvSpPr>
          <p:spPr>
            <a:xfrm>
              <a:off x="7972910" y="6210053"/>
              <a:ext cx="2427400" cy="280333"/>
            </a:xfrm>
            <a:prstGeom prst="rect">
              <a:avLst/>
            </a:prstGeom>
            <a:noFill/>
          </p:spPr>
          <p:txBody>
            <a:bodyPr wrap="square">
              <a:spAutoFit/>
            </a:bodyPr>
            <a:lstStyle/>
            <a:p>
              <a:pPr marL="8467" marR="3387" lvl="0" indent="0" algn="ctr" defTabSz="914400" rtl="0" eaLnBrk="1" fontAlgn="auto" latinLnBrk="0" hangingPunct="1">
                <a:lnSpc>
                  <a:spcPct val="106600"/>
                </a:lnSpc>
                <a:spcBef>
                  <a:spcPts val="67"/>
                </a:spcBef>
                <a:spcAft>
                  <a:spcPts val="0"/>
                </a:spcAft>
                <a:buClrTx/>
                <a:buSzTx/>
                <a:buFontTx/>
                <a:buNone/>
                <a:tabLst/>
                <a:defRPr/>
              </a:pPr>
              <a:r>
                <a:rPr kumimoji="0" lang="en-GB" sz="12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rPr>
                <a:t>Follow us on LinkedIn!</a:t>
              </a:r>
            </a:p>
          </p:txBody>
        </p:sp>
        <p:sp>
          <p:nvSpPr>
            <p:cNvPr id="22" name="TextBox 21">
              <a:extLst>
                <a:ext uri="{FF2B5EF4-FFF2-40B4-BE49-F238E27FC236}">
                  <a16:creationId xmlns:a16="http://schemas.microsoft.com/office/drawing/2014/main" id="{A2828719-57DD-37A3-35F4-06AFF17D1462}"/>
                </a:ext>
              </a:extLst>
            </p:cNvPr>
            <p:cNvSpPr txBox="1"/>
            <p:nvPr/>
          </p:nvSpPr>
          <p:spPr>
            <a:xfrm>
              <a:off x="1255739" y="6221900"/>
              <a:ext cx="3156149" cy="280333"/>
            </a:xfrm>
            <a:prstGeom prst="rect">
              <a:avLst/>
            </a:prstGeom>
            <a:noFill/>
          </p:spPr>
          <p:txBody>
            <a:bodyPr wrap="square">
              <a:spAutoFit/>
            </a:bodyPr>
            <a:lstStyle/>
            <a:p>
              <a:pPr marL="8467" marR="3387" lvl="0" indent="0" algn="ctr" defTabSz="914400" rtl="0" eaLnBrk="1" fontAlgn="auto" latinLnBrk="0" hangingPunct="1">
                <a:lnSpc>
                  <a:spcPct val="106600"/>
                </a:lnSpc>
                <a:spcBef>
                  <a:spcPts val="67"/>
                </a:spcBef>
                <a:spcAft>
                  <a:spcPts val="0"/>
                </a:spcAft>
                <a:buClrTx/>
                <a:buSzTx/>
                <a:buFontTx/>
                <a:buNone/>
                <a:tabLst/>
                <a:defRPr/>
              </a:pPr>
              <a:r>
                <a:rPr kumimoji="0" lang="en-GB" sz="1200" b="0" i="0" u="none" strike="noStrike" kern="1200" cap="none" spc="0" normalizeH="0" baseline="0" noProof="0" err="1">
                  <a:ln>
                    <a:noFill/>
                  </a:ln>
                  <a:solidFill>
                    <a:srgbClr val="00AEEF"/>
                  </a:solidFill>
                  <a:effectLst/>
                  <a:uLnTx/>
                  <a:uFillTx/>
                  <a:latin typeface="Open Sans" pitchFamily="2" charset="0"/>
                  <a:ea typeface="Open Sans" pitchFamily="2" charset="0"/>
                  <a:cs typeface="Open Sans" pitchFamily="2" charset="0"/>
                </a:rPr>
                <a:t>FiSer</a:t>
              </a:r>
              <a:r>
                <a:rPr kumimoji="0" lang="en-GB" sz="12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rPr>
                <a:t> Consulting Website</a:t>
              </a:r>
            </a:p>
          </p:txBody>
        </p:sp>
      </p:grpSp>
      <p:sp>
        <p:nvSpPr>
          <p:cNvPr id="32" name="object 9">
            <a:extLst>
              <a:ext uri="{FF2B5EF4-FFF2-40B4-BE49-F238E27FC236}">
                <a16:creationId xmlns:a16="http://schemas.microsoft.com/office/drawing/2014/main" id="{9D0F9CC8-6981-92C4-59E7-CA7AF64A184E}"/>
              </a:ext>
            </a:extLst>
          </p:cNvPr>
          <p:cNvSpPr txBox="1"/>
          <p:nvPr/>
        </p:nvSpPr>
        <p:spPr>
          <a:xfrm>
            <a:off x="342934" y="1072898"/>
            <a:ext cx="11518139" cy="377882"/>
          </a:xfrm>
          <a:prstGeom prst="rect">
            <a:avLst/>
          </a:prstGeom>
        </p:spPr>
        <p:txBody>
          <a:bodyPr vert="horz" wrap="square" lIns="0" tIns="8467"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FiSer</a:t>
            </a:r>
            <a:r>
              <a:rPr kumimoji="0" lang="en-US" sz="1200" b="0" i="0" u="none" strike="noStrike" kern="1200" cap="none" spc="0" normalizeH="0" baseline="0" noProof="0" dirty="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 has a proven track record in helping clients navigate complex regulatory implementations. Hence, we offer tailored services to meet the needs of your business, ensuring a smooth and efficient path to </a:t>
            </a:r>
            <a:r>
              <a:rPr lang="en-US"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achieve compliance.</a:t>
            </a:r>
            <a:endParaRPr kumimoji="0" lang="en-US" sz="1200" b="0" i="0" u="none" strike="noStrike" kern="1200" cap="none" spc="0" normalizeH="0" baseline="0" noProof="0" dirty="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CB53037B-C0EB-869B-8483-083EFEE79BBE}"/>
              </a:ext>
            </a:extLst>
          </p:cNvPr>
          <p:cNvGrpSpPr/>
          <p:nvPr/>
        </p:nvGrpSpPr>
        <p:grpSpPr>
          <a:xfrm>
            <a:off x="6282748" y="1757082"/>
            <a:ext cx="5061241" cy="1587727"/>
            <a:chOff x="6282748" y="1780227"/>
            <a:chExt cx="5061241" cy="1587727"/>
          </a:xfrm>
        </p:grpSpPr>
        <p:sp>
          <p:nvSpPr>
            <p:cNvPr id="11" name="object 8">
              <a:extLst>
                <a:ext uri="{FF2B5EF4-FFF2-40B4-BE49-F238E27FC236}">
                  <a16:creationId xmlns:a16="http://schemas.microsoft.com/office/drawing/2014/main" id="{5917E59A-B95F-EC18-D761-BF4BA9B2404F}"/>
                </a:ext>
              </a:extLst>
            </p:cNvPr>
            <p:cNvSpPr txBox="1"/>
            <p:nvPr/>
          </p:nvSpPr>
          <p:spPr>
            <a:xfrm>
              <a:off x="8022592" y="1938448"/>
              <a:ext cx="3321397" cy="1098079"/>
            </a:xfrm>
            <a:prstGeom prst="rect">
              <a:avLst/>
            </a:prstGeom>
          </p:spPr>
          <p:txBody>
            <a:bodyPr vert="horz" wrap="square" lIns="0" tIns="8467" rIns="0" bIns="0" rtlCol="0">
              <a:spAutoFit/>
            </a:bodyPr>
            <a:lstStyle/>
            <a:p>
              <a:pPr marL="8467" marR="0" lvl="0" indent="0" algn="l" defTabSz="914400" eaLnBrk="1" fontAlgn="auto" latinLnBrk="0" hangingPunct="1">
                <a:lnSpc>
                  <a:spcPct val="100000"/>
                </a:lnSpc>
                <a:spcBef>
                  <a:spcPts val="67"/>
                </a:spcBef>
                <a:spcAft>
                  <a:spcPts val="0"/>
                </a:spcAft>
                <a:buClrTx/>
                <a:buSzTx/>
                <a:buFontTx/>
                <a:buNone/>
                <a:tabLst/>
                <a:defRPr/>
              </a:pPr>
              <a:r>
                <a:rPr kumimoji="0" lang="en-GB" sz="1200" b="1" i="0" u="none" strike="noStrike" kern="1200" cap="none" spc="80" normalizeH="0" baseline="0" noProof="0" dirty="0">
                  <a:ln>
                    <a:noFill/>
                  </a:ln>
                  <a:solidFill>
                    <a:srgbClr val="6D6E71"/>
                  </a:solidFill>
                  <a:effectLst/>
                  <a:uLnTx/>
                  <a:uFillTx/>
                  <a:ea typeface="Open Sans" pitchFamily="2" charset="0"/>
                  <a:cs typeface="Open Sans" pitchFamily="2" charset="0"/>
                </a:rPr>
                <a:t>Pei-Hsuan Lo – </a:t>
              </a:r>
              <a:r>
                <a:rPr kumimoji="0" lang="en-GB" sz="1200" i="0" u="none" strike="noStrike" kern="1200" cap="none" spc="80" normalizeH="0" baseline="0" noProof="0" dirty="0">
                  <a:ln>
                    <a:noFill/>
                  </a:ln>
                  <a:solidFill>
                    <a:srgbClr val="6D6E71"/>
                  </a:solidFill>
                  <a:effectLst/>
                  <a:uLnTx/>
                  <a:uFillTx/>
                  <a:ea typeface="Open Sans" pitchFamily="2" charset="0"/>
                  <a:cs typeface="Open Sans" pitchFamily="2" charset="0"/>
                </a:rPr>
                <a:t>Senior Consultant</a:t>
              </a:r>
            </a:p>
            <a:p>
              <a:pPr marL="8467" marR="0" lvl="0" indent="0" algn="just" defTabSz="914400" eaLnBrk="1" fontAlgn="auto" latinLnBrk="0" hangingPunct="1">
                <a:lnSpc>
                  <a:spcPct val="110000"/>
                </a:lnSpc>
                <a:spcAft>
                  <a:spcPts val="0"/>
                </a:spcAft>
                <a:buClrTx/>
                <a:buSzTx/>
                <a:buFontTx/>
                <a:buNone/>
                <a:tabLst/>
                <a:defRPr/>
              </a:pPr>
              <a:br>
                <a:rPr kumimoji="0" lang="en-GB" sz="1400" b="1" i="0" u="none" strike="noStrike" kern="1200" cap="none" spc="80" normalizeH="0" baseline="0" noProof="0" dirty="0">
                  <a:ln>
                    <a:noFill/>
                  </a:ln>
                  <a:solidFill>
                    <a:srgbClr val="6D6E71"/>
                  </a:solidFill>
                  <a:effectLst/>
                  <a:uLnTx/>
                  <a:uFillTx/>
                  <a:ea typeface="Open Sans" pitchFamily="2" charset="0"/>
                  <a:cs typeface="Open Sans" pitchFamily="2" charset="0"/>
                </a:rPr>
              </a:br>
              <a:r>
                <a:rPr kumimoji="0" lang="en-GB" sz="1000" b="0" i="0" u="none" strike="noStrike" kern="1200" cap="none" spc="0" normalizeH="0" baseline="0" noProof="0" dirty="0">
                  <a:ln>
                    <a:noFill/>
                  </a:ln>
                  <a:solidFill>
                    <a:srgbClr val="6D6E71"/>
                  </a:solidFill>
                  <a:effectLst/>
                  <a:uLnTx/>
                  <a:uFillTx/>
                  <a:ea typeface="Open Sans" pitchFamily="2" charset="0"/>
                  <a:cs typeface="Open Sans" pitchFamily="2" charset="0"/>
                </a:rPr>
                <a:t>Pei-Hsuan has </a:t>
              </a:r>
              <a:r>
                <a:rPr lang="en-GB" sz="1000" dirty="0">
                  <a:solidFill>
                    <a:srgbClr val="6D6E71"/>
                  </a:solidFill>
                  <a:ea typeface="Open Sans" pitchFamily="2" charset="0"/>
                  <a:cs typeface="Open Sans" pitchFamily="2" charset="0"/>
                </a:rPr>
                <a:t>eight</a:t>
              </a:r>
              <a:r>
                <a:rPr kumimoji="0" lang="en-GB" sz="1000" b="0" i="0" u="none" strike="noStrike" kern="1200" cap="none" spc="0" normalizeH="0" baseline="0" noProof="0" dirty="0">
                  <a:ln>
                    <a:noFill/>
                  </a:ln>
                  <a:solidFill>
                    <a:srgbClr val="6D6E71"/>
                  </a:solidFill>
                  <a:effectLst/>
                  <a:uLnTx/>
                  <a:uFillTx/>
                  <a:ea typeface="Open Sans" pitchFamily="2" charset="0"/>
                  <a:cs typeface="Open Sans" pitchFamily="2" charset="0"/>
                </a:rPr>
                <a:t> years </a:t>
              </a:r>
              <a:r>
                <a:rPr lang="en-GB" sz="1000" dirty="0">
                  <a:solidFill>
                    <a:srgbClr val="6D6E71"/>
                  </a:solidFill>
                  <a:ea typeface="Open Sans" pitchFamily="2" charset="0"/>
                  <a:cs typeface="Open Sans" pitchFamily="2" charset="0"/>
                </a:rPr>
                <a:t>of experience in banking, working in strategic transformation</a:t>
              </a:r>
              <a:r>
                <a:rPr kumimoji="0" lang="en-GB" sz="1000" b="0" i="0" u="none" strike="noStrike" kern="1200" cap="none" spc="0" normalizeH="0" baseline="0" noProof="0" dirty="0">
                  <a:ln>
                    <a:noFill/>
                  </a:ln>
                  <a:solidFill>
                    <a:srgbClr val="6D6E71"/>
                  </a:solidFill>
                  <a:effectLst/>
                  <a:uLnTx/>
                  <a:uFillTx/>
                  <a:ea typeface="Open Sans" pitchFamily="2" charset="0"/>
                  <a:cs typeface="Open Sans" pitchFamily="2" charset="0"/>
                </a:rPr>
                <a:t> programmes across Risk Management and Retail Banking</a:t>
              </a:r>
              <a:r>
                <a:rPr lang="en-GB" sz="1000" dirty="0">
                  <a:solidFill>
                    <a:srgbClr val="6D6E71"/>
                  </a:solidFill>
                  <a:ea typeface="Open Sans" pitchFamily="2" charset="0"/>
                  <a:cs typeface="Open Sans" pitchFamily="2" charset="0"/>
                </a:rPr>
                <a:t>, combining regulatory and business elements.</a:t>
              </a:r>
              <a:endParaRPr kumimoji="0" lang="en-GB" sz="1000" b="0" i="1" u="none" strike="noStrike" kern="1200" cap="none" spc="0" normalizeH="0" baseline="0" noProof="0" dirty="0">
                <a:ln>
                  <a:noFill/>
                </a:ln>
                <a:solidFill>
                  <a:srgbClr val="6D6E71"/>
                </a:solidFill>
                <a:effectLst/>
                <a:uLnTx/>
                <a:uFillTx/>
                <a:ea typeface="Open Sans" pitchFamily="2" charset="0"/>
                <a:cs typeface="Open Sans" pitchFamily="2" charset="0"/>
              </a:endParaRPr>
            </a:p>
          </p:txBody>
        </p:sp>
        <p:pic>
          <p:nvPicPr>
            <p:cNvPr id="12" name="image1.jpeg">
              <a:extLst>
                <a:ext uri="{FF2B5EF4-FFF2-40B4-BE49-F238E27FC236}">
                  <a16:creationId xmlns:a16="http://schemas.microsoft.com/office/drawing/2014/main" id="{7AD6343B-D41A-4A7D-20CF-B8631F43BF64}"/>
                </a:ext>
              </a:extLst>
            </p:cNvPr>
            <p:cNvPicPr>
              <a:picLocks noChangeAspect="1"/>
            </p:cNvPicPr>
            <p:nvPr/>
          </p:nvPicPr>
          <p:blipFill rotWithShape="1">
            <a:blip r:embed="rId6">
              <a:extLst>
                <a:ext uri="{28A0092B-C50C-407E-A947-70E740481C1C}">
                  <a14:useLocalDpi xmlns:a14="http://schemas.microsoft.com/office/drawing/2010/main" val="0"/>
                </a:ext>
              </a:extLst>
            </a:blip>
            <a:srcRect l="33792" t="6039" r="24962" b="21560"/>
            <a:stretch/>
          </p:blipFill>
          <p:spPr>
            <a:xfrm>
              <a:off x="6282748" y="1780227"/>
              <a:ext cx="1351755" cy="1582219"/>
            </a:xfrm>
            <a:prstGeom prst="roundRect">
              <a:avLst>
                <a:gd name="adj" fmla="val 8594"/>
              </a:avLst>
            </a:prstGeom>
            <a:solidFill>
              <a:srgbClr val="FFFFFF">
                <a:shade val="85000"/>
              </a:srgbClr>
            </a:solidFill>
            <a:ln>
              <a:noFill/>
            </a:ln>
            <a:effectLst>
              <a:reflection blurRad="12700" stA="38000" endPos="28000" dir="5400000" sy="-100000" algn="bl" rotWithShape="0"/>
            </a:effectLst>
          </p:spPr>
        </p:pic>
        <p:grpSp>
          <p:nvGrpSpPr>
            <p:cNvPr id="13" name="Group 12">
              <a:extLst>
                <a:ext uri="{FF2B5EF4-FFF2-40B4-BE49-F238E27FC236}">
                  <a16:creationId xmlns:a16="http://schemas.microsoft.com/office/drawing/2014/main" id="{51F27B3B-B81D-8A3A-EEA2-2AC88458D6C4}"/>
                </a:ext>
              </a:extLst>
            </p:cNvPr>
            <p:cNvGrpSpPr/>
            <p:nvPr/>
          </p:nvGrpSpPr>
          <p:grpSpPr>
            <a:xfrm>
              <a:off x="8022592" y="3178148"/>
              <a:ext cx="2265517" cy="189806"/>
              <a:chOff x="8022592" y="3178148"/>
              <a:chExt cx="2265517" cy="189806"/>
            </a:xfrm>
          </p:grpSpPr>
          <p:sp>
            <p:nvSpPr>
              <p:cNvPr id="15" name="object 8">
                <a:extLst>
                  <a:ext uri="{FF2B5EF4-FFF2-40B4-BE49-F238E27FC236}">
                    <a16:creationId xmlns:a16="http://schemas.microsoft.com/office/drawing/2014/main" id="{0BD61AE7-B801-77DE-392D-6946816B34A9}"/>
                  </a:ext>
                </a:extLst>
              </p:cNvPr>
              <p:cNvSpPr/>
              <p:nvPr/>
            </p:nvSpPr>
            <p:spPr>
              <a:xfrm>
                <a:off x="8022592" y="3178148"/>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endParaRPr lang="en-GB" sz="1400">
                  <a:solidFill>
                    <a:schemeClr val="accent2"/>
                  </a:solidFill>
                  <a:latin typeface="Open Sans" pitchFamily="2" charset="0"/>
                  <a:ea typeface="Open Sans" pitchFamily="2" charset="0"/>
                  <a:cs typeface="Open Sans" pitchFamily="2" charset="0"/>
                </a:endParaRPr>
              </a:p>
            </p:txBody>
          </p:sp>
          <p:sp>
            <p:nvSpPr>
              <p:cNvPr id="23" name="object 7">
                <a:extLst>
                  <a:ext uri="{FF2B5EF4-FFF2-40B4-BE49-F238E27FC236}">
                    <a16:creationId xmlns:a16="http://schemas.microsoft.com/office/drawing/2014/main" id="{515D7D3F-F8CB-C531-4536-72234B987351}"/>
                  </a:ext>
                </a:extLst>
              </p:cNvPr>
              <p:cNvSpPr txBox="1"/>
              <p:nvPr/>
            </p:nvSpPr>
            <p:spPr>
              <a:xfrm>
                <a:off x="8395809" y="3191958"/>
                <a:ext cx="1892300" cy="165003"/>
              </a:xfrm>
              <a:prstGeom prst="rect">
                <a:avLst/>
              </a:prstGeom>
            </p:spPr>
            <p:txBody>
              <a:bodyPr vert="horz" wrap="square" lIns="0" tIns="11007" rIns="0" bIns="0" rtlCol="0">
                <a:spAutoFit/>
              </a:bodyPr>
              <a:lstStyle/>
              <a:p>
                <a:pPr marL="8467" marR="0" lvl="0" indent="0" algn="l" defTabSz="914400" eaLnBrk="1" fontAlgn="auto" latinLnBrk="0" hangingPunct="1">
                  <a:lnSpc>
                    <a:spcPct val="100000"/>
                  </a:lnSpc>
                  <a:spcBef>
                    <a:spcPts val="87"/>
                  </a:spcBef>
                  <a:spcAft>
                    <a:spcPts val="0"/>
                  </a:spcAft>
                  <a:buClrTx/>
                  <a:buSzTx/>
                  <a:buFontTx/>
                  <a:buNone/>
                  <a:tabLst/>
                  <a:defRPr/>
                </a:pPr>
                <a:r>
                  <a:rPr lang="en-GB" sz="1000" spc="-7" err="1">
                    <a:solidFill>
                      <a:srgbClr val="6D6E71"/>
                    </a:solidFill>
                    <a:latin typeface="Open Sans" pitchFamily="2" charset="0"/>
                    <a:ea typeface="Open Sans" pitchFamily="2" charset="0"/>
                    <a:cs typeface="Open Sans" pitchFamily="2" charset="0"/>
                  </a:rPr>
                  <a:t>pei-hsuan.lo</a:t>
                </a:r>
                <a:r>
                  <a:rPr kumimoji="0" lang="en-GB" sz="1000" b="0" i="0" u="none" strike="noStrike" kern="1200" cap="none" spc="-7" normalizeH="0" baseline="0" noProof="0">
                    <a:ln>
                      <a:noFill/>
                    </a:ln>
                    <a:solidFill>
                      <a:srgbClr val="6D6E71"/>
                    </a:solidFill>
                    <a:effectLst/>
                    <a:uLnTx/>
                    <a:uFillTx/>
                    <a:latin typeface="Open Sans" pitchFamily="2" charset="0"/>
                    <a:ea typeface="Open Sans" pitchFamily="2" charset="0"/>
                    <a:cs typeface="Open Sans" pitchFamily="2" charset="0"/>
                  </a:rPr>
                  <a:t>@fiser.consulting</a:t>
                </a:r>
                <a:endParaRPr kumimoji="0" lang="en-GB" sz="10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grpSp>
      </p:grpSp>
      <p:grpSp>
        <p:nvGrpSpPr>
          <p:cNvPr id="31" name="Group 30">
            <a:extLst>
              <a:ext uri="{FF2B5EF4-FFF2-40B4-BE49-F238E27FC236}">
                <a16:creationId xmlns:a16="http://schemas.microsoft.com/office/drawing/2014/main" id="{BAAC94DF-9A68-284D-56E9-C219DDB66DF7}"/>
              </a:ext>
            </a:extLst>
          </p:cNvPr>
          <p:cNvGrpSpPr/>
          <p:nvPr/>
        </p:nvGrpSpPr>
        <p:grpSpPr>
          <a:xfrm>
            <a:off x="8022592" y="4051795"/>
            <a:ext cx="3669628" cy="1538444"/>
            <a:chOff x="8419879" y="2196642"/>
            <a:chExt cx="3669628" cy="1538444"/>
          </a:xfrm>
        </p:grpSpPr>
        <p:sp>
          <p:nvSpPr>
            <p:cNvPr id="34" name="object 8">
              <a:extLst>
                <a:ext uri="{FF2B5EF4-FFF2-40B4-BE49-F238E27FC236}">
                  <a16:creationId xmlns:a16="http://schemas.microsoft.com/office/drawing/2014/main" id="{16B9CB3C-BA16-8C14-1784-1FBADA6CCFA9}"/>
                </a:ext>
              </a:extLst>
            </p:cNvPr>
            <p:cNvSpPr/>
            <p:nvPr/>
          </p:nvSpPr>
          <p:spPr>
            <a:xfrm>
              <a:off x="8419879" y="3545280"/>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endParaRPr lang="en-GB" sz="1400">
                <a:solidFill>
                  <a:schemeClr val="accent2"/>
                </a:solidFill>
                <a:latin typeface="Open Sans" pitchFamily="2" charset="0"/>
                <a:ea typeface="Open Sans" pitchFamily="2" charset="0"/>
                <a:cs typeface="Open Sans" pitchFamily="2" charset="0"/>
              </a:endParaRPr>
            </a:p>
          </p:txBody>
        </p:sp>
        <p:sp>
          <p:nvSpPr>
            <p:cNvPr id="35" name="object 7">
              <a:extLst>
                <a:ext uri="{FF2B5EF4-FFF2-40B4-BE49-F238E27FC236}">
                  <a16:creationId xmlns:a16="http://schemas.microsoft.com/office/drawing/2014/main" id="{C81673A7-9AB6-7EA8-5923-511C54965D2B}"/>
                </a:ext>
              </a:extLst>
            </p:cNvPr>
            <p:cNvSpPr txBox="1"/>
            <p:nvPr/>
          </p:nvSpPr>
          <p:spPr>
            <a:xfrm>
              <a:off x="8793096" y="3559090"/>
              <a:ext cx="1892300" cy="165003"/>
            </a:xfrm>
            <a:prstGeom prst="rect">
              <a:avLst/>
            </a:prstGeom>
          </p:spPr>
          <p:txBody>
            <a:bodyPr vert="horz" wrap="square" lIns="0" tIns="11007" rIns="0" bIns="0" rtlCol="0">
              <a:spAutoFit/>
            </a:bodyPr>
            <a:lstStyle/>
            <a:p>
              <a:pPr marL="8467" marR="0" lvl="0" indent="0" algn="l" defTabSz="914400" rtl="0" eaLnBrk="1" fontAlgn="auto" latinLnBrk="0" hangingPunct="1">
                <a:lnSpc>
                  <a:spcPct val="100000"/>
                </a:lnSpc>
                <a:spcBef>
                  <a:spcPts val="87"/>
                </a:spcBef>
                <a:spcAft>
                  <a:spcPts val="0"/>
                </a:spcAft>
                <a:buClrTx/>
                <a:buSzTx/>
                <a:buFontTx/>
                <a:buNone/>
                <a:tabLst/>
                <a:defRPr/>
              </a:pPr>
              <a:r>
                <a:rPr kumimoji="0" lang="en-GB" sz="1000" b="0" i="0" u="none" strike="noStrike" kern="1200" cap="none" spc="-7" normalizeH="0" baseline="0" noProof="0" err="1">
                  <a:ln>
                    <a:noFill/>
                  </a:ln>
                  <a:solidFill>
                    <a:srgbClr val="6D6E71"/>
                  </a:solidFill>
                  <a:effectLst/>
                  <a:uLnTx/>
                  <a:uFillTx/>
                  <a:latin typeface="Open Sans" pitchFamily="2" charset="0"/>
                  <a:ea typeface="Open Sans" pitchFamily="2" charset="0"/>
                  <a:cs typeface="Open Sans" pitchFamily="2" charset="0"/>
                </a:rPr>
                <a:t>g.lorincz@fiser.consulting</a:t>
              </a:r>
              <a:endParaRPr kumimoji="0" lang="en-GB" sz="10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37" name="object 8">
              <a:extLst>
                <a:ext uri="{FF2B5EF4-FFF2-40B4-BE49-F238E27FC236}">
                  <a16:creationId xmlns:a16="http://schemas.microsoft.com/office/drawing/2014/main" id="{F9EEE200-996D-056C-603C-A6CC1BC64C00}"/>
                </a:ext>
              </a:extLst>
            </p:cNvPr>
            <p:cNvSpPr txBox="1"/>
            <p:nvPr/>
          </p:nvSpPr>
          <p:spPr>
            <a:xfrm>
              <a:off x="8419879" y="2196642"/>
              <a:ext cx="3669628" cy="1267356"/>
            </a:xfrm>
            <a:prstGeom prst="rect">
              <a:avLst/>
            </a:prstGeom>
          </p:spPr>
          <p:txBody>
            <a:bodyPr vert="horz" wrap="square" lIns="0" tIns="8467" rIns="0" bIns="0" rtlCol="0">
              <a:spAutoFit/>
            </a:bodyPr>
            <a:lstStyle/>
            <a:p>
              <a:pPr marL="8467" marR="0" lvl="0" indent="0" algn="l" defTabSz="914400" rtl="0" eaLnBrk="1" fontAlgn="auto" latinLnBrk="0" hangingPunct="1">
                <a:lnSpc>
                  <a:spcPct val="100000"/>
                </a:lnSpc>
                <a:spcBef>
                  <a:spcPts val="67"/>
                </a:spcBef>
                <a:spcAft>
                  <a:spcPts val="0"/>
                </a:spcAft>
                <a:buClrTx/>
                <a:buSzTx/>
                <a:buFontTx/>
                <a:buNone/>
                <a:tabLst/>
                <a:defRPr/>
              </a:pPr>
              <a:r>
                <a:rPr kumimoji="0" lang="en-GB" sz="1200" b="1" i="0" u="none" strike="noStrike" kern="1200" cap="none" spc="80" normalizeH="0" baseline="0" noProof="0">
                  <a:ln>
                    <a:noFill/>
                  </a:ln>
                  <a:solidFill>
                    <a:srgbClr val="6D6E71"/>
                  </a:solidFill>
                  <a:effectLst/>
                  <a:uLnTx/>
                  <a:uFillTx/>
                  <a:ea typeface="Open Sans" pitchFamily="2" charset="0"/>
                  <a:cs typeface="Open Sans" pitchFamily="2" charset="0"/>
                </a:rPr>
                <a:t>Gabor </a:t>
              </a:r>
              <a:r>
                <a:rPr kumimoji="0" lang="en-GB" sz="1200" b="1" i="0" u="none" strike="noStrike" kern="1200" cap="none" spc="80" normalizeH="0" baseline="0" noProof="0" err="1">
                  <a:ln>
                    <a:noFill/>
                  </a:ln>
                  <a:solidFill>
                    <a:srgbClr val="6D6E71"/>
                  </a:solidFill>
                  <a:effectLst/>
                  <a:uLnTx/>
                  <a:uFillTx/>
                  <a:latin typeface="Open Sans" pitchFamily="2" charset="0"/>
                  <a:ea typeface="Open Sans" pitchFamily="2" charset="0"/>
                  <a:cs typeface="Open Sans" pitchFamily="2" charset="0"/>
                </a:rPr>
                <a:t>Lorincz</a:t>
              </a:r>
              <a:r>
                <a:rPr kumimoji="0" lang="en-GB" sz="1200" b="1" i="0" u="none" strike="noStrike" kern="1200" cap="none" spc="80" normalizeH="0" baseline="0" noProof="0">
                  <a:ln>
                    <a:noFill/>
                  </a:ln>
                  <a:solidFill>
                    <a:srgbClr val="6D6E71"/>
                  </a:solidFill>
                  <a:effectLst/>
                  <a:uLnTx/>
                  <a:uFillTx/>
                  <a:latin typeface="Open Sans" pitchFamily="2" charset="0"/>
                  <a:ea typeface="Open Sans" pitchFamily="2" charset="0"/>
                  <a:cs typeface="Open Sans" pitchFamily="2" charset="0"/>
                </a:rPr>
                <a:t> </a:t>
              </a:r>
              <a:r>
                <a:rPr kumimoji="0" lang="en-GB" sz="1200" b="1" i="0" u="none" strike="noStrike" kern="1200" cap="none" spc="80" normalizeH="0" baseline="0" noProof="0">
                  <a:ln>
                    <a:noFill/>
                  </a:ln>
                  <a:solidFill>
                    <a:srgbClr val="6D6E71"/>
                  </a:solidFill>
                  <a:effectLst/>
                  <a:uLnTx/>
                  <a:uFillTx/>
                  <a:ea typeface="Open Sans" pitchFamily="2" charset="0"/>
                  <a:cs typeface="Open Sans" pitchFamily="2" charset="0"/>
                </a:rPr>
                <a:t>– </a:t>
              </a:r>
              <a:r>
                <a:rPr kumimoji="0" lang="en-GB" sz="1200" i="0" u="none" strike="noStrike" kern="1200" cap="none" spc="80" normalizeH="0" baseline="0" noProof="0">
                  <a:ln>
                    <a:noFill/>
                  </a:ln>
                  <a:solidFill>
                    <a:srgbClr val="6D6E71"/>
                  </a:solidFill>
                  <a:effectLst/>
                  <a:uLnTx/>
                  <a:uFillTx/>
                  <a:ea typeface="Open Sans" pitchFamily="2" charset="0"/>
                  <a:cs typeface="Open Sans" pitchFamily="2" charset="0"/>
                </a:rPr>
                <a:t>Consultant</a:t>
              </a:r>
            </a:p>
            <a:p>
              <a:pPr marL="8467" marR="0" lvl="0" indent="0" algn="just" defTabSz="914400" rtl="0" eaLnBrk="1" fontAlgn="auto" latinLnBrk="0" hangingPunct="1">
                <a:lnSpc>
                  <a:spcPct val="110000"/>
                </a:lnSpc>
                <a:spcAft>
                  <a:spcPts val="0"/>
                </a:spcAft>
                <a:buClrTx/>
                <a:buSzTx/>
                <a:buFontTx/>
                <a:buNone/>
                <a:tabLst/>
                <a:defRPr/>
              </a:pPr>
              <a:br>
                <a:rPr kumimoji="0" lang="en-GB" sz="1400" b="1" i="0" u="none" strike="noStrike" kern="1200" cap="none" spc="80" normalizeH="0" baseline="0" noProof="0">
                  <a:ln>
                    <a:noFill/>
                  </a:ln>
                  <a:solidFill>
                    <a:srgbClr val="6D6E71"/>
                  </a:solidFill>
                  <a:effectLst/>
                  <a:uLnTx/>
                  <a:uFillTx/>
                  <a:ea typeface="Open Sans" pitchFamily="2" charset="0"/>
                  <a:cs typeface="Open Sans" pitchFamily="2" charset="0"/>
                </a:rPr>
              </a:br>
              <a:r>
                <a:rPr kumimoji="0" lang="en-GB" sz="10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rPr>
                <a:t>Gabor is a consultant focusing on risk advisory services for banks. With proficiency in model development and validation</a:t>
              </a:r>
              <a:r>
                <a:rPr lang="en-GB" sz="1000">
                  <a:solidFill>
                    <a:srgbClr val="6D6E71"/>
                  </a:solidFill>
                  <a:latin typeface="Open Sans" pitchFamily="2" charset="0"/>
                  <a:ea typeface="Open Sans" pitchFamily="2" charset="0"/>
                  <a:cs typeface="Open Sans" pitchFamily="2" charset="0"/>
                </a:rPr>
                <a:t>, he</a:t>
              </a:r>
              <a:r>
                <a:rPr kumimoji="0" lang="en-GB" sz="10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rPr>
                <a:t> helps clients to achieve successful transformations based on new regulations, digital transformation, changing customer demands and business model disruptions.</a:t>
              </a:r>
              <a:endParaRPr kumimoji="0" lang="en-GB" sz="14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grpSp>
      <p:grpSp>
        <p:nvGrpSpPr>
          <p:cNvPr id="47" name="Group 46">
            <a:extLst>
              <a:ext uri="{FF2B5EF4-FFF2-40B4-BE49-F238E27FC236}">
                <a16:creationId xmlns:a16="http://schemas.microsoft.com/office/drawing/2014/main" id="{BE22FE72-F7AA-877E-3B20-0EF7BFCE9574}"/>
              </a:ext>
            </a:extLst>
          </p:cNvPr>
          <p:cNvGrpSpPr/>
          <p:nvPr/>
        </p:nvGrpSpPr>
        <p:grpSpPr>
          <a:xfrm>
            <a:off x="2084060" y="1915303"/>
            <a:ext cx="3321397" cy="1429506"/>
            <a:chOff x="2084060" y="1938448"/>
            <a:chExt cx="3321397" cy="1429506"/>
          </a:xfrm>
        </p:grpSpPr>
        <p:sp>
          <p:nvSpPr>
            <p:cNvPr id="48" name="object 8">
              <a:extLst>
                <a:ext uri="{FF2B5EF4-FFF2-40B4-BE49-F238E27FC236}">
                  <a16:creationId xmlns:a16="http://schemas.microsoft.com/office/drawing/2014/main" id="{41AB3E62-AE9A-9B86-D6C9-585EA8A74AF3}"/>
                </a:ext>
              </a:extLst>
            </p:cNvPr>
            <p:cNvSpPr txBox="1"/>
            <p:nvPr/>
          </p:nvSpPr>
          <p:spPr>
            <a:xfrm>
              <a:off x="2084060" y="1938448"/>
              <a:ext cx="3321397" cy="1098079"/>
            </a:xfrm>
            <a:prstGeom prst="rect">
              <a:avLst/>
            </a:prstGeom>
          </p:spPr>
          <p:txBody>
            <a:bodyPr vert="horz" wrap="square" lIns="0" tIns="8467" rIns="0" bIns="0" rtlCol="0">
              <a:spAutoFit/>
            </a:bodyPr>
            <a:lstStyle/>
            <a:p>
              <a:pPr marL="8467" marR="0" lvl="0" indent="0" algn="l" defTabSz="914400" eaLnBrk="1" fontAlgn="auto" latinLnBrk="0" hangingPunct="1">
                <a:lnSpc>
                  <a:spcPct val="100000"/>
                </a:lnSpc>
                <a:spcBef>
                  <a:spcPts val="67"/>
                </a:spcBef>
                <a:spcAft>
                  <a:spcPts val="0"/>
                </a:spcAft>
                <a:buClrTx/>
                <a:buSzTx/>
                <a:buFontTx/>
                <a:buNone/>
                <a:tabLst/>
                <a:defRPr/>
              </a:pPr>
              <a:r>
                <a:rPr lang="en-GB" sz="1200" b="1" spc="80">
                  <a:solidFill>
                    <a:srgbClr val="6D6E71"/>
                  </a:solidFill>
                  <a:ea typeface="Open Sans" pitchFamily="2" charset="0"/>
                  <a:cs typeface="Open Sans" pitchFamily="2" charset="0"/>
                </a:rPr>
                <a:t>Dirk Worm </a:t>
              </a:r>
              <a:r>
                <a:rPr kumimoji="0" lang="en-GB" sz="1200" b="1" i="0" u="none" strike="noStrike" kern="1200" cap="none" spc="80" normalizeH="0" baseline="0" noProof="0">
                  <a:ln>
                    <a:noFill/>
                  </a:ln>
                  <a:solidFill>
                    <a:srgbClr val="6D6E71"/>
                  </a:solidFill>
                  <a:effectLst/>
                  <a:uLnTx/>
                  <a:uFillTx/>
                  <a:ea typeface="Open Sans" pitchFamily="2" charset="0"/>
                  <a:cs typeface="Open Sans" pitchFamily="2" charset="0"/>
                </a:rPr>
                <a:t>– </a:t>
              </a:r>
              <a:r>
                <a:rPr kumimoji="0" lang="en-GB" sz="1200" i="0" u="none" strike="noStrike" kern="1200" cap="none" spc="80" normalizeH="0" baseline="0" noProof="0">
                  <a:ln>
                    <a:noFill/>
                  </a:ln>
                  <a:solidFill>
                    <a:srgbClr val="6D6E71"/>
                  </a:solidFill>
                  <a:effectLst/>
                  <a:uLnTx/>
                  <a:uFillTx/>
                  <a:ea typeface="Open Sans" pitchFamily="2" charset="0"/>
                  <a:cs typeface="Open Sans" pitchFamily="2" charset="0"/>
                </a:rPr>
                <a:t>Managing Partner</a:t>
              </a:r>
            </a:p>
            <a:p>
              <a:pPr marL="8467" marR="0" lvl="0" indent="0" algn="just" defTabSz="914400" eaLnBrk="1" fontAlgn="auto" latinLnBrk="0" hangingPunct="1">
                <a:lnSpc>
                  <a:spcPct val="110000"/>
                </a:lnSpc>
                <a:spcAft>
                  <a:spcPts val="0"/>
                </a:spcAft>
                <a:buClrTx/>
                <a:buSzTx/>
                <a:buFontTx/>
                <a:buNone/>
                <a:tabLst/>
                <a:defRPr/>
              </a:pPr>
              <a:br>
                <a:rPr kumimoji="0" lang="en-GB" sz="1400" b="1" i="0" u="none" strike="noStrike" kern="1200" cap="none" spc="80" normalizeH="0" baseline="0" noProof="0">
                  <a:ln>
                    <a:noFill/>
                  </a:ln>
                  <a:solidFill>
                    <a:srgbClr val="6D6E71"/>
                  </a:solidFill>
                  <a:effectLst/>
                  <a:highlight>
                    <a:srgbClr val="FFFF00"/>
                  </a:highlight>
                  <a:uLnTx/>
                  <a:uFillTx/>
                  <a:ea typeface="Open Sans" pitchFamily="2" charset="0"/>
                  <a:cs typeface="Open Sans" pitchFamily="2" charset="0"/>
                </a:rPr>
              </a:br>
              <a:r>
                <a:rPr kumimoji="0" lang="en-GB" sz="1000" b="0" i="0" u="none" strike="noStrike" kern="1200" cap="none" spc="0" normalizeH="0" baseline="0" noProof="0">
                  <a:ln>
                    <a:noFill/>
                  </a:ln>
                  <a:solidFill>
                    <a:schemeClr val="tx2"/>
                  </a:solidFill>
                  <a:effectLst/>
                  <a:uLnTx/>
                  <a:uFillTx/>
                  <a:latin typeface="Open Sans" pitchFamily="2" charset="0"/>
                  <a:ea typeface="Open Sans" pitchFamily="2" charset="0"/>
                  <a:cs typeface="Open Sans" pitchFamily="2" charset="0"/>
                </a:rPr>
                <a:t>Dirk</a:t>
              </a:r>
              <a:r>
                <a:rPr lang="en-GB" sz="1000">
                  <a:solidFill>
                    <a:schemeClr val="tx2"/>
                  </a:solidFill>
                </a:rPr>
                <a:t> has nearly 30 years of experience in the financial services industry, particularly in the fields of Treasury &amp; Financial Markets and Risk &amp; Finance, specializing in program management and advisory.</a:t>
              </a:r>
              <a:endParaRPr kumimoji="0" lang="en-GB" sz="1000" b="0" i="0" u="none" strike="noStrike" kern="1200" cap="none" spc="0" normalizeH="0" baseline="0" noProof="0">
                <a:ln>
                  <a:noFill/>
                </a:ln>
                <a:solidFill>
                  <a:srgbClr val="6D6E71"/>
                </a:solidFill>
                <a:effectLst/>
                <a:highlight>
                  <a:srgbClr val="FFFF00"/>
                </a:highlight>
                <a:uLnTx/>
                <a:uFillTx/>
                <a:latin typeface="Open Sans" pitchFamily="2" charset="0"/>
                <a:ea typeface="Open Sans" pitchFamily="2" charset="0"/>
                <a:cs typeface="Open Sans" pitchFamily="2" charset="0"/>
              </a:endParaRPr>
            </a:p>
          </p:txBody>
        </p:sp>
        <p:grpSp>
          <p:nvGrpSpPr>
            <p:cNvPr id="49" name="Group 48">
              <a:extLst>
                <a:ext uri="{FF2B5EF4-FFF2-40B4-BE49-F238E27FC236}">
                  <a16:creationId xmlns:a16="http://schemas.microsoft.com/office/drawing/2014/main" id="{1839911A-F4B4-E53C-BB90-E8C241C7833A}"/>
                </a:ext>
              </a:extLst>
            </p:cNvPr>
            <p:cNvGrpSpPr/>
            <p:nvPr/>
          </p:nvGrpSpPr>
          <p:grpSpPr>
            <a:xfrm>
              <a:off x="2084060" y="3178148"/>
              <a:ext cx="2265517" cy="189806"/>
              <a:chOff x="2084060" y="3224504"/>
              <a:chExt cx="2265517" cy="189806"/>
            </a:xfrm>
          </p:grpSpPr>
          <p:sp>
            <p:nvSpPr>
              <p:cNvPr id="51" name="object 8">
                <a:extLst>
                  <a:ext uri="{FF2B5EF4-FFF2-40B4-BE49-F238E27FC236}">
                    <a16:creationId xmlns:a16="http://schemas.microsoft.com/office/drawing/2014/main" id="{F0B74F91-DEB2-2B9C-BA3A-88014BA71376}"/>
                  </a:ext>
                </a:extLst>
              </p:cNvPr>
              <p:cNvSpPr/>
              <p:nvPr/>
            </p:nvSpPr>
            <p:spPr>
              <a:xfrm>
                <a:off x="2084060" y="3224504"/>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endParaRPr lang="en-GB" sz="1400">
                  <a:solidFill>
                    <a:schemeClr val="accent2"/>
                  </a:solidFill>
                  <a:latin typeface="Open Sans" pitchFamily="2" charset="0"/>
                  <a:ea typeface="Open Sans" pitchFamily="2" charset="0"/>
                  <a:cs typeface="Open Sans" pitchFamily="2" charset="0"/>
                </a:endParaRPr>
              </a:p>
            </p:txBody>
          </p:sp>
          <p:sp>
            <p:nvSpPr>
              <p:cNvPr id="52" name="object 7">
                <a:extLst>
                  <a:ext uri="{FF2B5EF4-FFF2-40B4-BE49-F238E27FC236}">
                    <a16:creationId xmlns:a16="http://schemas.microsoft.com/office/drawing/2014/main" id="{BD3DFB86-0FEE-B1F7-CEEF-8653CD0ED307}"/>
                  </a:ext>
                </a:extLst>
              </p:cNvPr>
              <p:cNvSpPr txBox="1"/>
              <p:nvPr/>
            </p:nvSpPr>
            <p:spPr>
              <a:xfrm>
                <a:off x="2457277" y="3238314"/>
                <a:ext cx="1892300" cy="165003"/>
              </a:xfrm>
              <a:prstGeom prst="rect">
                <a:avLst/>
              </a:prstGeom>
            </p:spPr>
            <p:txBody>
              <a:bodyPr vert="horz" wrap="square" lIns="0" tIns="11007" rIns="0" bIns="0" rtlCol="0">
                <a:spAutoFit/>
              </a:bodyPr>
              <a:lstStyle/>
              <a:p>
                <a:pPr marL="8467" marR="0" lvl="0" indent="0" algn="l" defTabSz="914400" eaLnBrk="1" fontAlgn="auto" latinLnBrk="0" hangingPunct="1">
                  <a:lnSpc>
                    <a:spcPct val="100000"/>
                  </a:lnSpc>
                  <a:spcBef>
                    <a:spcPts val="87"/>
                  </a:spcBef>
                  <a:spcAft>
                    <a:spcPts val="0"/>
                  </a:spcAft>
                  <a:buClrTx/>
                  <a:buSzTx/>
                  <a:buFontTx/>
                  <a:buNone/>
                  <a:tabLst/>
                  <a:defRPr/>
                </a:pPr>
                <a:r>
                  <a:rPr lang="en-GB" sz="1000" spc="-7">
                    <a:solidFill>
                      <a:srgbClr val="6D6E71"/>
                    </a:solidFill>
                    <a:latin typeface="Open Sans" pitchFamily="2" charset="0"/>
                    <a:ea typeface="Open Sans" pitchFamily="2" charset="0"/>
                    <a:cs typeface="Open Sans" pitchFamily="2" charset="0"/>
                  </a:rPr>
                  <a:t>d</a:t>
                </a:r>
                <a:r>
                  <a:rPr kumimoji="0" lang="en-GB" sz="1000" b="0" i="0" u="none" strike="noStrike" kern="1200" cap="none" spc="-7" normalizeH="0" baseline="0" noProof="0">
                    <a:ln>
                      <a:noFill/>
                    </a:ln>
                    <a:solidFill>
                      <a:srgbClr val="6D6E71"/>
                    </a:solidFill>
                    <a:effectLst/>
                    <a:uLnTx/>
                    <a:uFillTx/>
                    <a:latin typeface="Open Sans" pitchFamily="2" charset="0"/>
                    <a:ea typeface="Open Sans" pitchFamily="2" charset="0"/>
                    <a:cs typeface="Open Sans" pitchFamily="2" charset="0"/>
                  </a:rPr>
                  <a:t>.</a:t>
                </a:r>
                <a:r>
                  <a:rPr kumimoji="0" lang="en-GB" sz="1000" b="0" i="0" u="none" strike="noStrike" kern="1200" cap="none" spc="-7" normalizeH="0" baseline="0" noProof="0" err="1">
                    <a:ln>
                      <a:noFill/>
                    </a:ln>
                    <a:solidFill>
                      <a:srgbClr val="6D6E71"/>
                    </a:solidFill>
                    <a:effectLst/>
                    <a:uLnTx/>
                    <a:uFillTx/>
                    <a:latin typeface="Open Sans" pitchFamily="2" charset="0"/>
                    <a:ea typeface="Open Sans" pitchFamily="2" charset="0"/>
                    <a:cs typeface="Open Sans" pitchFamily="2" charset="0"/>
                  </a:rPr>
                  <a:t>worm@fiser.consulting</a:t>
                </a:r>
                <a:endParaRPr kumimoji="0" lang="en-GB" sz="10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grpSp>
      </p:grpSp>
      <p:pic>
        <p:nvPicPr>
          <p:cNvPr id="53" name="Picture 52">
            <a:extLst>
              <a:ext uri="{FF2B5EF4-FFF2-40B4-BE49-F238E27FC236}">
                <a16:creationId xmlns:a16="http://schemas.microsoft.com/office/drawing/2014/main" id="{5F475464-177C-1657-CC2D-55C56E4F11A7}"/>
              </a:ext>
            </a:extLst>
          </p:cNvPr>
          <p:cNvPicPr>
            <a:picLocks noChangeAspect="1"/>
          </p:cNvPicPr>
          <p:nvPr/>
        </p:nvPicPr>
        <p:blipFill rotWithShape="1">
          <a:blip r:embed="rId7">
            <a:extLst>
              <a:ext uri="{28A0092B-C50C-407E-A947-70E740481C1C}">
                <a14:useLocalDpi xmlns:a14="http://schemas.microsoft.com/office/drawing/2010/main" val="0"/>
              </a:ext>
            </a:extLst>
          </a:blip>
          <a:srcRect l="16549" r="15019"/>
          <a:stretch/>
        </p:blipFill>
        <p:spPr>
          <a:xfrm>
            <a:off x="377448" y="1751597"/>
            <a:ext cx="1624120" cy="1582219"/>
          </a:xfrm>
          <a:prstGeom prst="rect">
            <a:avLst/>
          </a:prstGeom>
          <a:effectLst>
            <a:reflection blurRad="6350" stA="20000" endPos="35000" dir="5400000" sy="-100000" algn="bl" rotWithShape="0"/>
          </a:effectLst>
        </p:spPr>
      </p:pic>
      <p:grpSp>
        <p:nvGrpSpPr>
          <p:cNvPr id="54" name="Group 53">
            <a:extLst>
              <a:ext uri="{FF2B5EF4-FFF2-40B4-BE49-F238E27FC236}">
                <a16:creationId xmlns:a16="http://schemas.microsoft.com/office/drawing/2014/main" id="{6CE4AAA5-4BFC-2FD4-D0A1-F7B96A1E9369}"/>
              </a:ext>
            </a:extLst>
          </p:cNvPr>
          <p:cNvGrpSpPr/>
          <p:nvPr/>
        </p:nvGrpSpPr>
        <p:grpSpPr>
          <a:xfrm>
            <a:off x="342934" y="3963165"/>
            <a:ext cx="5409472" cy="1624408"/>
            <a:chOff x="6680035" y="2127917"/>
            <a:chExt cx="5409472" cy="1624408"/>
          </a:xfrm>
        </p:grpSpPr>
        <p:pic>
          <p:nvPicPr>
            <p:cNvPr id="55" name="Picture 54" descr="A person with her arms crossed&#10;&#10;Description automatically generated">
              <a:extLst>
                <a:ext uri="{FF2B5EF4-FFF2-40B4-BE49-F238E27FC236}">
                  <a16:creationId xmlns:a16="http://schemas.microsoft.com/office/drawing/2014/main" id="{F2AE49BF-90D0-A45C-2833-3F959F9B2A34}"/>
                </a:ext>
              </a:extLst>
            </p:cNvPr>
            <p:cNvPicPr>
              <a:picLocks noChangeAspect="1"/>
            </p:cNvPicPr>
            <p:nvPr/>
          </p:nvPicPr>
          <p:blipFill rotWithShape="1">
            <a:blip r:embed="rId8">
              <a:extLst>
                <a:ext uri="{28A0092B-C50C-407E-A947-70E740481C1C}">
                  <a14:useLocalDpi xmlns:a14="http://schemas.microsoft.com/office/drawing/2010/main" val="0"/>
                </a:ext>
              </a:extLst>
            </a:blip>
            <a:srcRect l="7397" t="6421" r="6661" b="13779"/>
            <a:stretch/>
          </p:blipFill>
          <p:spPr>
            <a:xfrm>
              <a:off x="6680035" y="2127917"/>
              <a:ext cx="1657352" cy="1624408"/>
            </a:xfrm>
            <a:prstGeom prst="rect">
              <a:avLst/>
            </a:prstGeom>
            <a:effectLst>
              <a:reflection blurRad="12700" stA="38000" endPos="28000" dir="5400000" sy="-100000" algn="bl" rotWithShape="0"/>
            </a:effectLst>
          </p:spPr>
        </p:pic>
        <p:sp>
          <p:nvSpPr>
            <p:cNvPr id="56" name="object 8">
              <a:extLst>
                <a:ext uri="{FF2B5EF4-FFF2-40B4-BE49-F238E27FC236}">
                  <a16:creationId xmlns:a16="http://schemas.microsoft.com/office/drawing/2014/main" id="{0BA9AFCE-DAB5-8660-84D0-59A92A9A8A02}"/>
                </a:ext>
              </a:extLst>
            </p:cNvPr>
            <p:cNvSpPr/>
            <p:nvPr/>
          </p:nvSpPr>
          <p:spPr>
            <a:xfrm>
              <a:off x="8419879" y="3551375"/>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endParaRPr lang="en-GB" sz="1400">
                <a:solidFill>
                  <a:schemeClr val="accent2"/>
                </a:solidFill>
                <a:latin typeface="Open Sans" pitchFamily="2" charset="0"/>
                <a:ea typeface="Open Sans" pitchFamily="2" charset="0"/>
                <a:cs typeface="Open Sans" pitchFamily="2" charset="0"/>
              </a:endParaRPr>
            </a:p>
          </p:txBody>
        </p:sp>
        <p:sp>
          <p:nvSpPr>
            <p:cNvPr id="57" name="object 7">
              <a:extLst>
                <a:ext uri="{FF2B5EF4-FFF2-40B4-BE49-F238E27FC236}">
                  <a16:creationId xmlns:a16="http://schemas.microsoft.com/office/drawing/2014/main" id="{865C65F6-D2A5-5677-CC28-54D1E162F20A}"/>
                </a:ext>
              </a:extLst>
            </p:cNvPr>
            <p:cNvSpPr txBox="1"/>
            <p:nvPr/>
          </p:nvSpPr>
          <p:spPr>
            <a:xfrm>
              <a:off x="8793096" y="3565185"/>
              <a:ext cx="1892300" cy="165003"/>
            </a:xfrm>
            <a:prstGeom prst="rect">
              <a:avLst/>
            </a:prstGeom>
          </p:spPr>
          <p:txBody>
            <a:bodyPr vert="horz" wrap="square" lIns="0" tIns="11007" rIns="0" bIns="0" rtlCol="0">
              <a:spAutoFit/>
            </a:bodyPr>
            <a:lstStyle/>
            <a:p>
              <a:pPr marL="8467" marR="0" lvl="0" indent="0" algn="l" defTabSz="914400" rtl="0" eaLnBrk="1" fontAlgn="auto" latinLnBrk="0" hangingPunct="1">
                <a:lnSpc>
                  <a:spcPct val="100000"/>
                </a:lnSpc>
                <a:spcBef>
                  <a:spcPts val="87"/>
                </a:spcBef>
                <a:spcAft>
                  <a:spcPts val="0"/>
                </a:spcAft>
                <a:buClrTx/>
                <a:buSzTx/>
                <a:buFontTx/>
                <a:buNone/>
                <a:tabLst/>
                <a:defRPr/>
              </a:pPr>
              <a:r>
                <a:rPr lang="en-GB" sz="1000" spc="-7" err="1">
                  <a:solidFill>
                    <a:srgbClr val="6D6E71"/>
                  </a:solidFill>
                  <a:latin typeface="Open Sans" pitchFamily="2" charset="0"/>
                  <a:ea typeface="Open Sans" pitchFamily="2" charset="0"/>
                  <a:cs typeface="Open Sans" pitchFamily="2" charset="0"/>
                </a:rPr>
                <a:t>c.herrera@fiser.consulting</a:t>
              </a:r>
              <a:endParaRPr lang="en-GB" sz="1000" spc="-7">
                <a:solidFill>
                  <a:srgbClr val="6D6E71"/>
                </a:solidFill>
                <a:latin typeface="Open Sans" pitchFamily="2" charset="0"/>
                <a:ea typeface="Open Sans" pitchFamily="2" charset="0"/>
                <a:cs typeface="Open Sans" pitchFamily="2" charset="0"/>
              </a:endParaRPr>
            </a:p>
          </p:txBody>
        </p:sp>
        <p:sp>
          <p:nvSpPr>
            <p:cNvPr id="58" name="object 8">
              <a:extLst>
                <a:ext uri="{FF2B5EF4-FFF2-40B4-BE49-F238E27FC236}">
                  <a16:creationId xmlns:a16="http://schemas.microsoft.com/office/drawing/2014/main" id="{B0F3765D-A23D-287B-F02A-D8A0F10C31C1}"/>
                </a:ext>
              </a:extLst>
            </p:cNvPr>
            <p:cNvSpPr txBox="1"/>
            <p:nvPr/>
          </p:nvSpPr>
          <p:spPr>
            <a:xfrm>
              <a:off x="8419879" y="2196642"/>
              <a:ext cx="3669628" cy="1267356"/>
            </a:xfrm>
            <a:prstGeom prst="rect">
              <a:avLst/>
            </a:prstGeom>
          </p:spPr>
          <p:txBody>
            <a:bodyPr vert="horz" wrap="square" lIns="0" tIns="8467" rIns="0" bIns="0" rtlCol="0">
              <a:spAutoFit/>
            </a:bodyPr>
            <a:lstStyle/>
            <a:p>
              <a:pPr marL="8467" marR="0" lvl="0" indent="0" algn="l" defTabSz="914400" rtl="0" eaLnBrk="1" fontAlgn="auto" latinLnBrk="0" hangingPunct="1">
                <a:lnSpc>
                  <a:spcPct val="100000"/>
                </a:lnSpc>
                <a:spcBef>
                  <a:spcPts val="67"/>
                </a:spcBef>
                <a:spcAft>
                  <a:spcPts val="0"/>
                </a:spcAft>
                <a:buClrTx/>
                <a:buSzTx/>
                <a:buFontTx/>
                <a:buNone/>
                <a:tabLst/>
                <a:defRPr/>
              </a:pPr>
              <a:r>
                <a:rPr kumimoji="0" lang="en-GB" sz="1200" b="1" i="0" u="none" strike="noStrike" kern="1200" cap="none" spc="80" normalizeH="0" baseline="0" noProof="0">
                  <a:ln>
                    <a:noFill/>
                  </a:ln>
                  <a:solidFill>
                    <a:srgbClr val="6D6E71"/>
                  </a:solidFill>
                  <a:effectLst/>
                  <a:uLnTx/>
                  <a:uFillTx/>
                  <a:ea typeface="Open Sans" pitchFamily="2" charset="0"/>
                  <a:cs typeface="Open Sans" pitchFamily="2" charset="0"/>
                </a:rPr>
                <a:t>Camila Herrera – </a:t>
              </a:r>
              <a:r>
                <a:rPr kumimoji="0" lang="en-GB" sz="1200" i="0" u="none" strike="noStrike" kern="1200" cap="none" spc="80" normalizeH="0" baseline="0" noProof="0">
                  <a:ln>
                    <a:noFill/>
                  </a:ln>
                  <a:solidFill>
                    <a:srgbClr val="6D6E71"/>
                  </a:solidFill>
                  <a:effectLst/>
                  <a:uLnTx/>
                  <a:uFillTx/>
                  <a:ea typeface="Open Sans" pitchFamily="2" charset="0"/>
                  <a:cs typeface="Open Sans" pitchFamily="2" charset="0"/>
                </a:rPr>
                <a:t>Senior Consultant</a:t>
              </a:r>
            </a:p>
            <a:p>
              <a:pPr marL="8467" marR="0" lvl="0" indent="0" algn="just" defTabSz="914400" rtl="0" eaLnBrk="1" fontAlgn="auto" latinLnBrk="0" hangingPunct="1">
                <a:lnSpc>
                  <a:spcPct val="110000"/>
                </a:lnSpc>
                <a:spcAft>
                  <a:spcPts val="0"/>
                </a:spcAft>
                <a:buClrTx/>
                <a:buSzTx/>
                <a:buFontTx/>
                <a:buNone/>
                <a:tabLst/>
                <a:defRPr/>
              </a:pPr>
              <a:br>
                <a:rPr kumimoji="0" lang="en-GB" sz="1400" b="1" i="0" u="none" strike="noStrike" kern="1200" cap="none" spc="80" normalizeH="0" baseline="0" noProof="0">
                  <a:ln>
                    <a:noFill/>
                  </a:ln>
                  <a:solidFill>
                    <a:srgbClr val="6D6E71"/>
                  </a:solidFill>
                  <a:effectLst/>
                  <a:uLnTx/>
                  <a:uFillTx/>
                  <a:ea typeface="Open Sans" pitchFamily="2" charset="0"/>
                  <a:cs typeface="Open Sans" pitchFamily="2" charset="0"/>
                </a:rPr>
              </a:br>
              <a:r>
                <a:rPr lang="en-GB" sz="1000">
                  <a:solidFill>
                    <a:srgbClr val="6D6E71"/>
                  </a:solidFill>
                  <a:latin typeface="Open Sans" pitchFamily="2" charset="0"/>
                  <a:ea typeface="Open Sans" pitchFamily="2" charset="0"/>
                  <a:cs typeface="Open Sans" pitchFamily="2" charset="0"/>
                </a:rPr>
                <a:t>Camila is a banking professional with a background in Asset &amp; Liability Management, Funding Strategy, and Debt Capital Markets. Certified as a Project Management Professional (PMP®), she has a track record of leading cross-functional projects and directing strategic change initiatives.</a:t>
              </a:r>
            </a:p>
          </p:txBody>
        </p:sp>
      </p:grpSp>
      <p:pic>
        <p:nvPicPr>
          <p:cNvPr id="59" name="Picture 58" descr="A person in a suit&#10;&#10;Description automatically generated with low confidence">
            <a:extLst>
              <a:ext uri="{FF2B5EF4-FFF2-40B4-BE49-F238E27FC236}">
                <a16:creationId xmlns:a16="http://schemas.microsoft.com/office/drawing/2014/main" id="{6859AE3C-A19D-266A-DEE1-44279CFF36B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618" b="99802" l="20828" r="77059">
                        <a14:foregroundMark x1="50462" y1="8526" x2="46764" y2="5618"/>
                        <a14:foregroundMark x1="37913" y1="65697" x2="43417" y2="99802"/>
                        <a14:foregroundMark x1="68604" y1="67812" x2="71775" y2="83410"/>
                        <a14:foregroundMark x1="31220" y1="71249" x2="26640" y2="90284"/>
                        <a14:foregroundMark x1="72127" y1="86847" x2="74064" y2="93721"/>
                        <a14:foregroundMark x1="26640" y1="83410" x2="22237" y2="95307"/>
                        <a14:foregroundMark x1="22413" y1="93721" x2="20828" y2="98215"/>
                        <a14:foregroundMark x1="73360" y1="90549" x2="77059" y2="97422"/>
                        <a14:foregroundMark x1="54690" y1="49306" x2="55042" y2="58559"/>
                        <a14:foregroundMark x1="45354" y1="37409" x2="41480" y2="46134"/>
                        <a14:foregroundMark x1="58565" y1="48777" x2="53633" y2="60410"/>
                        <a14:foregroundMark x1="52928" y1="47984" x2="55394" y2="67812"/>
                      </a14:backgroundRemoval>
                    </a14:imgEffect>
                  </a14:imgLayer>
                </a14:imgProps>
              </a:ext>
              <a:ext uri="{28A0092B-C50C-407E-A947-70E740481C1C}">
                <a14:useLocalDpi xmlns:a14="http://schemas.microsoft.com/office/drawing/2010/main" val="0"/>
              </a:ext>
            </a:extLst>
          </a:blip>
          <a:srcRect l="18749" r="22097" b="5999"/>
          <a:stretch/>
        </p:blipFill>
        <p:spPr>
          <a:xfrm>
            <a:off x="6159515" y="3895564"/>
            <a:ext cx="1598219" cy="1692009"/>
          </a:xfrm>
          <a:prstGeom prst="rect">
            <a:avLst/>
          </a:prstGeom>
          <a:noFill/>
          <a:ln>
            <a:noFill/>
          </a:ln>
          <a:effectLst>
            <a:reflection blurRad="12700" stA="38000" endPos="28000" dir="5400000" sy="-100000" algn="bl" rotWithShape="0"/>
          </a:effectLst>
        </p:spPr>
      </p:pic>
      <p:sp>
        <p:nvSpPr>
          <p:cNvPr id="3" name="Title 1">
            <a:extLst>
              <a:ext uri="{FF2B5EF4-FFF2-40B4-BE49-F238E27FC236}">
                <a16:creationId xmlns:a16="http://schemas.microsoft.com/office/drawing/2014/main" id="{9EB83255-3F56-2E6F-DA64-35E94279E770}"/>
              </a:ext>
            </a:extLst>
          </p:cNvPr>
          <p:cNvSpPr txBox="1">
            <a:spLocks/>
          </p:cNvSpPr>
          <p:nvPr/>
        </p:nvSpPr>
        <p:spPr>
          <a:xfrm>
            <a:off x="3648075" y="0"/>
            <a:ext cx="8212999" cy="8653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rgbClr val="525252"/>
                </a:solidFill>
                <a:latin typeface="+mn-lt"/>
                <a:ea typeface="+mj-ea"/>
                <a:cs typeface="+mj-cs"/>
              </a:defRPr>
            </a:lvl1pPr>
          </a:lstStyle>
          <a:p>
            <a:r>
              <a:rPr lang="en-GB" sz="1800" dirty="0"/>
              <a:t>Connect with </a:t>
            </a:r>
            <a:r>
              <a:rPr lang="en-GB" sz="1800" dirty="0" err="1"/>
              <a:t>FiSer</a:t>
            </a:r>
            <a:r>
              <a:rPr lang="en-GB" sz="1800" dirty="0"/>
              <a:t> Consulting for expert guidance on DORA compliance</a:t>
            </a:r>
            <a:endParaRPr lang="hu-HU" sz="1800" dirty="0">
              <a:highlight>
                <a:srgbClr val="00FF00"/>
              </a:highlight>
            </a:endParaRPr>
          </a:p>
        </p:txBody>
      </p:sp>
    </p:spTree>
    <p:extLst>
      <p:ext uri="{BB962C8B-B14F-4D97-AF65-F5344CB8AC3E}">
        <p14:creationId xmlns:p14="http://schemas.microsoft.com/office/powerpoint/2010/main" val="253087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612A-FB67-8CFE-F2A0-2541403ED822}"/>
              </a:ext>
            </a:extLst>
          </p:cNvPr>
          <p:cNvSpPr>
            <a:spLocks noGrp="1"/>
          </p:cNvSpPr>
          <p:nvPr>
            <p:ph type="title"/>
          </p:nvPr>
        </p:nvSpPr>
        <p:spPr>
          <a:xfrm>
            <a:off x="3648075" y="0"/>
            <a:ext cx="8212999" cy="914400"/>
          </a:xfrm>
        </p:spPr>
        <p:txBody>
          <a:bodyPr anchor="ctr">
            <a:normAutofit/>
          </a:bodyPr>
          <a:lstStyle/>
          <a:p>
            <a:r>
              <a:rPr lang="en-GB" sz="1800" dirty="0"/>
              <a:t>Explore </a:t>
            </a:r>
            <a:r>
              <a:rPr lang="en-GB" sz="1800" dirty="0" err="1"/>
              <a:t>FiSer’s</a:t>
            </a:r>
            <a:r>
              <a:rPr lang="en-GB" sz="1800" dirty="0"/>
              <a:t> expertise and publications for deeper insights into DORA compliance</a:t>
            </a:r>
            <a:endParaRPr lang="en-NL" sz="1800" dirty="0"/>
          </a:p>
        </p:txBody>
      </p:sp>
      <p:sp>
        <p:nvSpPr>
          <p:cNvPr id="4" name="Slide Number Placeholder 3">
            <a:extLst>
              <a:ext uri="{FF2B5EF4-FFF2-40B4-BE49-F238E27FC236}">
                <a16:creationId xmlns:a16="http://schemas.microsoft.com/office/drawing/2014/main" id="{FDCC2541-57E2-25A7-80C5-592E5218750E}"/>
              </a:ext>
            </a:extLst>
          </p:cNvPr>
          <p:cNvSpPr>
            <a:spLocks noGrp="1"/>
          </p:cNvSpPr>
          <p:nvPr>
            <p:ph type="sldNum" sz="quarter" idx="12"/>
          </p:nvPr>
        </p:nvSpPr>
        <p:spPr/>
        <p:txBody>
          <a:bodyPr/>
          <a:lstStyle/>
          <a:p>
            <a:fld id="{176DD4EC-FA55-45CE-8BB9-EF8129236C33}" type="slidenum">
              <a:rPr lang="en-NL" smtClean="0"/>
              <a:pPr/>
              <a:t>18</a:t>
            </a:fld>
            <a:endParaRPr lang="en-NL"/>
          </a:p>
        </p:txBody>
      </p:sp>
      <p:sp>
        <p:nvSpPr>
          <p:cNvPr id="5" name="object 9">
            <a:extLst>
              <a:ext uri="{FF2B5EF4-FFF2-40B4-BE49-F238E27FC236}">
                <a16:creationId xmlns:a16="http://schemas.microsoft.com/office/drawing/2014/main" id="{703C8E3A-DE9E-898F-9663-5FF53ECAC4E3}"/>
              </a:ext>
            </a:extLst>
          </p:cNvPr>
          <p:cNvSpPr txBox="1"/>
          <p:nvPr/>
        </p:nvSpPr>
        <p:spPr>
          <a:xfrm>
            <a:off x="342934" y="1072898"/>
            <a:ext cx="11518139" cy="5610083"/>
          </a:xfrm>
          <a:prstGeom prst="rect">
            <a:avLst/>
          </a:prstGeom>
        </p:spPr>
        <p:txBody>
          <a:bodyPr vert="horz" wrap="square" lIns="0" tIns="8467"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Nurturing an intense knowledge-sharing culture</a:t>
            </a:r>
            <a: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t> by continuously publishing positioning papers and niche media:</a:t>
            </a: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br>
            <a:br>
              <a:rPr lang="en-US" sz="1400" dirty="0">
                <a:solidFill>
                  <a:srgbClr val="6D6E71"/>
                </a:solidFill>
                <a:latin typeface="Open Sans" panose="020B0606030504020204" pitchFamily="34" charset="0"/>
                <a:ea typeface="Open Sans" panose="020B0606030504020204" pitchFamily="34" charset="0"/>
                <a:cs typeface="Open Sans" panose="020B0606030504020204" pitchFamily="34" charset="0"/>
              </a:rPr>
            </a:br>
            <a:r>
              <a:rPr lang="en-US" sz="1400">
                <a:solidFill>
                  <a:srgbClr val="6D6E71"/>
                </a:solidFill>
                <a:latin typeface="Open Sans" panose="020B0606030504020204" pitchFamily="34" charset="0"/>
                <a:ea typeface="Open Sans" panose="020B0606030504020204" pitchFamily="34" charset="0"/>
                <a:cs typeface="Open Sans" panose="020B0606030504020204" pitchFamily="34" charset="0"/>
              </a:rPr>
              <a:t>See all our publications: </a:t>
            </a:r>
            <a:r>
              <a:rPr lang="en-GB" sz="1400" dirty="0" err="1">
                <a:hlinkClick r:id="rId2"/>
              </a:rPr>
              <a:t>FiSer</a:t>
            </a:r>
            <a:r>
              <a:rPr lang="en-GB" sz="1400">
                <a:hlinkClick r:id="rId2"/>
              </a:rPr>
              <a:t> Consulting – Publications – Assurance for Delivery</a:t>
            </a:r>
            <a:endParaRPr kumimoji="0" lang="en-US" sz="1400" b="0" i="0" u="none" strike="noStrike" kern="1200" cap="none" spc="0" normalizeH="0" baseline="0" noProof="0">
              <a:ln>
                <a:noFill/>
              </a:ln>
              <a:solidFill>
                <a:srgbClr val="6D6E71"/>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hlinkClick r:id="rId3"/>
            <a:extLst>
              <a:ext uri="{FF2B5EF4-FFF2-40B4-BE49-F238E27FC236}">
                <a16:creationId xmlns:a16="http://schemas.microsoft.com/office/drawing/2014/main" id="{33428753-92A6-3114-BC89-2345538AF584}"/>
              </a:ext>
            </a:extLst>
          </p:cNvPr>
          <p:cNvPicPr>
            <a:picLocks noChangeAspect="1"/>
          </p:cNvPicPr>
          <p:nvPr/>
        </p:nvPicPr>
        <p:blipFill>
          <a:blip r:embed="rId4"/>
          <a:srcRect t="303"/>
          <a:stretch/>
        </p:blipFill>
        <p:spPr>
          <a:xfrm>
            <a:off x="2417029" y="3902827"/>
            <a:ext cx="3347864" cy="1862014"/>
          </a:xfrm>
          <a:prstGeom prst="rect">
            <a:avLst/>
          </a:prstGeom>
          <a:ln w="9525">
            <a:noFill/>
          </a:ln>
        </p:spPr>
      </p:pic>
      <p:pic>
        <p:nvPicPr>
          <p:cNvPr id="9" name="Picture 8">
            <a:hlinkClick r:id="rId5"/>
            <a:extLst>
              <a:ext uri="{FF2B5EF4-FFF2-40B4-BE49-F238E27FC236}">
                <a16:creationId xmlns:a16="http://schemas.microsoft.com/office/drawing/2014/main" id="{C017C50B-466E-BFAD-CCB0-D56AF279D380}"/>
              </a:ext>
            </a:extLst>
          </p:cNvPr>
          <p:cNvPicPr>
            <a:picLocks noChangeAspect="1"/>
          </p:cNvPicPr>
          <p:nvPr/>
        </p:nvPicPr>
        <p:blipFill>
          <a:blip r:embed="rId6"/>
          <a:stretch>
            <a:fillRect/>
          </a:stretch>
        </p:blipFill>
        <p:spPr>
          <a:xfrm>
            <a:off x="6385360" y="1619451"/>
            <a:ext cx="3356592" cy="1862014"/>
          </a:xfrm>
          <a:prstGeom prst="rect">
            <a:avLst/>
          </a:prstGeom>
          <a:ln w="9525">
            <a:noFill/>
          </a:ln>
        </p:spPr>
      </p:pic>
      <p:pic>
        <p:nvPicPr>
          <p:cNvPr id="13" name="Picture 12">
            <a:hlinkClick r:id="rId7"/>
            <a:extLst>
              <a:ext uri="{FF2B5EF4-FFF2-40B4-BE49-F238E27FC236}">
                <a16:creationId xmlns:a16="http://schemas.microsoft.com/office/drawing/2014/main" id="{658526E7-92AC-7107-ECE9-0A09BC55929B}"/>
              </a:ext>
            </a:extLst>
          </p:cNvPr>
          <p:cNvPicPr>
            <a:picLocks noChangeAspect="1"/>
          </p:cNvPicPr>
          <p:nvPr/>
        </p:nvPicPr>
        <p:blipFill>
          <a:blip r:embed="rId8"/>
          <a:stretch>
            <a:fillRect/>
          </a:stretch>
        </p:blipFill>
        <p:spPr>
          <a:xfrm>
            <a:off x="6394086" y="3902828"/>
            <a:ext cx="3380885" cy="1861868"/>
          </a:xfrm>
          <a:prstGeom prst="rect">
            <a:avLst/>
          </a:prstGeom>
          <a:ln w="9525">
            <a:noFill/>
          </a:ln>
        </p:spPr>
      </p:pic>
      <p:sp>
        <p:nvSpPr>
          <p:cNvPr id="14" name="TextBox 13">
            <a:extLst>
              <a:ext uri="{FF2B5EF4-FFF2-40B4-BE49-F238E27FC236}">
                <a16:creationId xmlns:a16="http://schemas.microsoft.com/office/drawing/2014/main" id="{A362C93C-57BD-E028-6F39-F79BC4F2B120}"/>
              </a:ext>
            </a:extLst>
          </p:cNvPr>
          <p:cNvSpPr txBox="1"/>
          <p:nvPr/>
        </p:nvSpPr>
        <p:spPr>
          <a:xfrm>
            <a:off x="6389721" y="3479991"/>
            <a:ext cx="3347865" cy="276999"/>
          </a:xfrm>
          <a:prstGeom prst="rect">
            <a:avLst/>
          </a:prstGeom>
          <a:noFill/>
          <a:ln w="9525">
            <a:solidFill>
              <a:schemeClr val="tx1"/>
            </a:solidFill>
          </a:ln>
        </p:spPr>
        <p:txBody>
          <a:bodyPr wrap="square" rtlCol="0">
            <a:spAutoFit/>
          </a:bodyPr>
          <a:lstStyle/>
          <a:p>
            <a:pPr algn="ctr"/>
            <a:r>
              <a:rPr lang="en-GB" sz="1200" b="1" dirty="0" err="1"/>
              <a:t>MiCA</a:t>
            </a:r>
            <a:r>
              <a:rPr lang="en-GB" sz="1200" b="1" dirty="0"/>
              <a:t> Compliance</a:t>
            </a:r>
            <a:endParaRPr lang="en-NL" sz="1200" b="1" dirty="0"/>
          </a:p>
        </p:txBody>
      </p:sp>
      <p:sp>
        <p:nvSpPr>
          <p:cNvPr id="15" name="TextBox 14">
            <a:extLst>
              <a:ext uri="{FF2B5EF4-FFF2-40B4-BE49-F238E27FC236}">
                <a16:creationId xmlns:a16="http://schemas.microsoft.com/office/drawing/2014/main" id="{2485F49B-C28E-568B-7746-49557A62295F}"/>
              </a:ext>
            </a:extLst>
          </p:cNvPr>
          <p:cNvSpPr txBox="1"/>
          <p:nvPr/>
        </p:nvSpPr>
        <p:spPr>
          <a:xfrm>
            <a:off x="2425278" y="5764696"/>
            <a:ext cx="3339616" cy="276999"/>
          </a:xfrm>
          <a:prstGeom prst="rect">
            <a:avLst/>
          </a:prstGeom>
          <a:noFill/>
          <a:ln w="9525">
            <a:solidFill>
              <a:schemeClr val="tx1"/>
            </a:solidFill>
          </a:ln>
        </p:spPr>
        <p:txBody>
          <a:bodyPr wrap="square" rtlCol="0">
            <a:spAutoFit/>
          </a:bodyPr>
          <a:lstStyle/>
          <a:p>
            <a:pPr algn="ctr"/>
            <a:r>
              <a:rPr lang="en-GB" sz="1200" b="1"/>
              <a:t>Regulatory Roadmap for EU Banks</a:t>
            </a:r>
            <a:endParaRPr lang="en-NL" sz="1200" b="1"/>
          </a:p>
        </p:txBody>
      </p:sp>
      <p:sp>
        <p:nvSpPr>
          <p:cNvPr id="16" name="TextBox 15">
            <a:extLst>
              <a:ext uri="{FF2B5EF4-FFF2-40B4-BE49-F238E27FC236}">
                <a16:creationId xmlns:a16="http://schemas.microsoft.com/office/drawing/2014/main" id="{89DF6B27-5D99-503A-928A-7E75BB75356C}"/>
              </a:ext>
            </a:extLst>
          </p:cNvPr>
          <p:cNvSpPr txBox="1"/>
          <p:nvPr/>
        </p:nvSpPr>
        <p:spPr>
          <a:xfrm>
            <a:off x="6394084" y="5767488"/>
            <a:ext cx="3372639" cy="276999"/>
          </a:xfrm>
          <a:prstGeom prst="rect">
            <a:avLst/>
          </a:prstGeom>
          <a:noFill/>
          <a:ln w="9525">
            <a:solidFill>
              <a:schemeClr val="tx1"/>
            </a:solidFill>
          </a:ln>
        </p:spPr>
        <p:txBody>
          <a:bodyPr wrap="square" rtlCol="0">
            <a:spAutoFit/>
          </a:bodyPr>
          <a:lstStyle/>
          <a:p>
            <a:pPr algn="ctr"/>
            <a:r>
              <a:rPr lang="en-GB" sz="1200" b="1"/>
              <a:t>BCBS 239 Challenges</a:t>
            </a:r>
            <a:endParaRPr lang="en-NL" sz="1200" b="1"/>
          </a:p>
        </p:txBody>
      </p:sp>
      <p:pic>
        <p:nvPicPr>
          <p:cNvPr id="8" name="Picture 7">
            <a:hlinkClick r:id="rId9"/>
            <a:extLst>
              <a:ext uri="{FF2B5EF4-FFF2-40B4-BE49-F238E27FC236}">
                <a16:creationId xmlns:a16="http://schemas.microsoft.com/office/drawing/2014/main" id="{89C8D30C-5E40-7F36-9DA5-06650B202362}"/>
              </a:ext>
            </a:extLst>
          </p:cNvPr>
          <p:cNvPicPr>
            <a:picLocks noChangeAspect="1"/>
          </p:cNvPicPr>
          <p:nvPr/>
        </p:nvPicPr>
        <p:blipFill>
          <a:blip r:embed="rId10"/>
          <a:stretch>
            <a:fillRect/>
          </a:stretch>
        </p:blipFill>
        <p:spPr>
          <a:xfrm>
            <a:off x="2417029" y="1614206"/>
            <a:ext cx="3347864" cy="1867259"/>
          </a:xfrm>
          <a:prstGeom prst="rect">
            <a:avLst/>
          </a:prstGeom>
        </p:spPr>
      </p:pic>
      <p:sp>
        <p:nvSpPr>
          <p:cNvPr id="10" name="TextBox 9">
            <a:extLst>
              <a:ext uri="{FF2B5EF4-FFF2-40B4-BE49-F238E27FC236}">
                <a16:creationId xmlns:a16="http://schemas.microsoft.com/office/drawing/2014/main" id="{05810305-1620-B575-7E43-C33F9E8C4B0B}"/>
              </a:ext>
            </a:extLst>
          </p:cNvPr>
          <p:cNvSpPr txBox="1"/>
          <p:nvPr/>
        </p:nvSpPr>
        <p:spPr>
          <a:xfrm>
            <a:off x="2417029" y="3487473"/>
            <a:ext cx="3347865" cy="276999"/>
          </a:xfrm>
          <a:prstGeom prst="rect">
            <a:avLst/>
          </a:prstGeom>
          <a:noFill/>
          <a:ln w="9525">
            <a:solidFill>
              <a:schemeClr val="tx1"/>
            </a:solidFill>
          </a:ln>
        </p:spPr>
        <p:txBody>
          <a:bodyPr wrap="square" rtlCol="0">
            <a:spAutoFit/>
          </a:bodyPr>
          <a:lstStyle/>
          <a:p>
            <a:pPr algn="ctr"/>
            <a:r>
              <a:rPr lang="en-GB" sz="1200" b="1" dirty="0"/>
              <a:t>EU Artificial Intelligence Act</a:t>
            </a:r>
            <a:endParaRPr lang="en-NL" sz="1200" b="1" dirty="0"/>
          </a:p>
        </p:txBody>
      </p:sp>
    </p:spTree>
    <p:extLst>
      <p:ext uri="{BB962C8B-B14F-4D97-AF65-F5344CB8AC3E}">
        <p14:creationId xmlns:p14="http://schemas.microsoft.com/office/powerpoint/2010/main" val="247333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o 5" hidden="1">
            <a:extLst>
              <a:ext uri="{FF2B5EF4-FFF2-40B4-BE49-F238E27FC236}">
                <a16:creationId xmlns:a16="http://schemas.microsoft.com/office/drawing/2014/main" id="{447B874B-E4EA-6EB1-03CA-9DE005DE6EB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17" imgH="318" progId="TCLayout.ActiveDocument.1">
                  <p:embed/>
                </p:oleObj>
              </mc:Choice>
              <mc:Fallback>
                <p:oleObj name="think-cell Slide" r:id="rId4" imgW="317" imgH="318" progId="TCLayout.ActiveDocument.1">
                  <p:embed/>
                  <p:pic>
                    <p:nvPicPr>
                      <p:cNvPr id="6" name="Objeto 5" hidden="1">
                        <a:extLst>
                          <a:ext uri="{FF2B5EF4-FFF2-40B4-BE49-F238E27FC236}">
                            <a16:creationId xmlns:a16="http://schemas.microsoft.com/office/drawing/2014/main" id="{447B874B-E4EA-6EB1-03CA-9DE005DE6E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ítulo 2">
            <a:extLst>
              <a:ext uri="{FF2B5EF4-FFF2-40B4-BE49-F238E27FC236}">
                <a16:creationId xmlns:a16="http://schemas.microsoft.com/office/drawing/2014/main" id="{2A331C77-EBCB-B687-D9B9-89E668F51D6F}"/>
              </a:ext>
            </a:extLst>
          </p:cNvPr>
          <p:cNvSpPr>
            <a:spLocks noGrp="1"/>
          </p:cNvSpPr>
          <p:nvPr>
            <p:ph type="title"/>
          </p:nvPr>
        </p:nvSpPr>
        <p:spPr>
          <a:xfrm>
            <a:off x="3757343" y="399347"/>
            <a:ext cx="8078099" cy="377438"/>
          </a:xfrm>
        </p:spPr>
        <p:txBody>
          <a:bodyPr vert="horz">
            <a:noAutofit/>
          </a:bodyPr>
          <a:lstStyle/>
          <a:p>
            <a:r>
              <a:rPr lang="en-GB" sz="1800" dirty="0"/>
              <a:t>Executive Summary: Understand DORA’s impact and how </a:t>
            </a:r>
            <a:r>
              <a:rPr lang="en-GB" sz="1800" dirty="0" err="1"/>
              <a:t>FiSer’s</a:t>
            </a:r>
            <a:r>
              <a:rPr lang="en-GB" sz="1800" dirty="0"/>
              <a:t> strategies ensure compliance and resilience</a:t>
            </a:r>
          </a:p>
        </p:txBody>
      </p:sp>
      <p:sp>
        <p:nvSpPr>
          <p:cNvPr id="11" name="TextBox 25">
            <a:extLst>
              <a:ext uri="{FF2B5EF4-FFF2-40B4-BE49-F238E27FC236}">
                <a16:creationId xmlns:a16="http://schemas.microsoft.com/office/drawing/2014/main" id="{762C9988-A578-E709-10F0-3154C1781335}"/>
              </a:ext>
            </a:extLst>
          </p:cNvPr>
          <p:cNvSpPr txBox="1"/>
          <p:nvPr/>
        </p:nvSpPr>
        <p:spPr>
          <a:xfrm>
            <a:off x="3866432" y="1031195"/>
            <a:ext cx="7969010" cy="4841387"/>
          </a:xfrm>
          <a:prstGeom prst="rect">
            <a:avLst/>
          </a:prstGeom>
          <a:noFill/>
        </p:spPr>
        <p:txBody>
          <a:bodyPr wrap="square" lIns="0" tIns="0" rIns="0" bIns="0" rtlCol="0" anchor="t">
            <a:noAutofit/>
          </a:bodyPr>
          <a:lstStyle/>
          <a:p>
            <a:pPr defTabSz="360000">
              <a:lnSpc>
                <a:spcPct val="90000"/>
              </a:lnSpc>
              <a:spcBef>
                <a:spcPts val="1000"/>
              </a:spcBef>
              <a:defRPr/>
            </a:pP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a:t>
            </a:r>
            <a:b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b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As financial services become more reliant on digital tools, including Information and Communication 	Technology (ICT) systems and third-party providers, the risk of disruptions has grown. To address these challenges, the European Union introduced the </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Digital Operational Resilience Act (DORA)</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 </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Enforced since January 2023, with full compliance required by January 2025, DORA aims to </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strengthen the IT security and resilience of financial institutions</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ensuring they can operate effectively even during significant disruptions. </a:t>
            </a:r>
          </a:p>
          <a:p>
            <a:pPr defTabSz="360000">
              <a:lnSpc>
                <a:spcPct val="90000"/>
              </a:lnSpc>
              <a:spcBef>
                <a:spcPts val="1000"/>
              </a:spcBef>
              <a:defRPr/>
            </a:pP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At </a:t>
            </a:r>
            <a:r>
              <a:rPr lang="en-GB" sz="1200" dirty="0" err="1">
                <a:solidFill>
                  <a:schemeClr val="tx2"/>
                </a:solidFill>
                <a:ea typeface="Verdana" panose="020B0604030504040204" pitchFamily="34" charset="0"/>
                <a:cs typeface="Verdana" panose="020B0604030504040204" pitchFamily="34" charset="0"/>
                <a:sym typeface="Verdana" panose="020B0604030504040204" pitchFamily="34" charset="0"/>
              </a:rPr>
              <a:t>FiSer</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Consulting, we recognize that </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DORA compliance is not just a deadline but an ongoing journey, 	with important requirements and enhancements extending beyond January 2025</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To support financial institutions in addressing these evolving demands, our presentation recaps the </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key aspects of DORA compliance </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and its integration with other EU digital regulations. We also highlight the regulation’s </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broad scope</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which applies to banks, insurance companies, </a:t>
            </a:r>
            <a:r>
              <a:rPr lang="en-GB" sz="1200" dirty="0" err="1">
                <a:solidFill>
                  <a:schemeClr val="tx2"/>
                </a:solidFill>
                <a:ea typeface="Verdana" panose="020B0604030504040204" pitchFamily="34" charset="0"/>
                <a:cs typeface="Verdana" panose="020B0604030504040204" pitchFamily="34" charset="0"/>
                <a:sym typeface="Verdana" panose="020B0604030504040204" pitchFamily="34" charset="0"/>
              </a:rPr>
              <a:t>fintechs</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and critical ICT service providers.</a:t>
            </a:r>
          </a:p>
          <a:p>
            <a:pPr defTabSz="360000">
              <a:lnSpc>
                <a:spcPct val="90000"/>
              </a:lnSpc>
              <a:spcBef>
                <a:spcPts val="1000"/>
              </a:spcBef>
              <a:defRPr/>
            </a:pP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We will walk you through </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DORA’s five strategic pillars</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1) ICT risk management, 2) incident reporting, 3) 	digital operational resilience testing, 4) third-party risk management, and 5) information sharing. These pillars provide a structured approach to building resilience, ensuring financial institutions are prepared for </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ongoing compliance and future regulatory milestones set in the implementation timeline</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a:t>
            </a:r>
          </a:p>
          <a:p>
            <a:pPr defTabSz="360000">
              <a:lnSpc>
                <a:spcPct val="90000"/>
              </a:lnSpc>
              <a:spcBef>
                <a:spcPts val="1000"/>
              </a:spcBef>
              <a:defRPr/>
            </a:pP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	For smaller banks and </a:t>
            </a:r>
            <a:r>
              <a:rPr lang="en-GB" sz="1200" b="1" dirty="0" err="1">
                <a:solidFill>
                  <a:schemeClr val="tx2"/>
                </a:solidFill>
                <a:ea typeface="Verdana" panose="020B0604030504040204" pitchFamily="34" charset="0"/>
                <a:cs typeface="Verdana" panose="020B0604030504040204" pitchFamily="34" charset="0"/>
                <a:sym typeface="Verdana" panose="020B0604030504040204" pitchFamily="34" charset="0"/>
              </a:rPr>
              <a:t>fintechs</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 DORA presents several challenges</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These institutions often face 	limited resources and a lack of expertise, particularly in areas like Threat-Led Penetration Testing (TLPT). Additionally, recent guidance from the ESAs highlights the urgency of addressing third-party risk management and incident reporting. </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Our strategic solutions</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including training programs, timely reporting, and standardized testing frameworks, </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help organizations stay on track </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and meet regulatory expectations.</a:t>
            </a:r>
          </a:p>
          <a:p>
            <a:pPr defTabSz="360000">
              <a:lnSpc>
                <a:spcPct val="90000"/>
              </a:lnSpc>
              <a:spcBef>
                <a:spcPts val="1000"/>
              </a:spcBef>
              <a:defRPr/>
            </a:pP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For successful implementation, </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we offer tailored services </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to guide you through DORA compliance. With a 	focus on the regulation’s timeline, </a:t>
            </a:r>
            <a:r>
              <a:rPr lang="en-GB" sz="1200" b="1" dirty="0">
                <a:solidFill>
                  <a:schemeClr val="tx2"/>
                </a:solidFill>
                <a:ea typeface="Verdana" panose="020B0604030504040204" pitchFamily="34" charset="0"/>
                <a:cs typeface="Verdana" panose="020B0604030504040204" pitchFamily="34" charset="0"/>
                <a:sym typeface="Verdana" panose="020B0604030504040204" pitchFamily="34" charset="0"/>
              </a:rPr>
              <a:t>our approach addresses immediate priorities while ensuring long-term compliance and resilience</a:t>
            </a:r>
            <a:r>
              <a:rPr lang="en-GB" sz="1200" dirty="0">
                <a:solidFill>
                  <a:schemeClr val="tx2"/>
                </a:solidFill>
                <a:ea typeface="Verdana" panose="020B0604030504040204" pitchFamily="34" charset="0"/>
                <a:cs typeface="Verdana" panose="020B0604030504040204" pitchFamily="34" charset="0"/>
                <a:sym typeface="Verdana" panose="020B0604030504040204" pitchFamily="34" charset="0"/>
              </a:rPr>
              <a:t>. We provide hands-on support through gap analysis, risk management strategies, and solution implementation, ensuring compliance and risk mitigation over time.</a:t>
            </a:r>
          </a:p>
        </p:txBody>
      </p:sp>
      <p:pic>
        <p:nvPicPr>
          <p:cNvPr id="2" name="Picture 1" descr="Data centre interior">
            <a:extLst>
              <a:ext uri="{FF2B5EF4-FFF2-40B4-BE49-F238E27FC236}">
                <a16:creationId xmlns:a16="http://schemas.microsoft.com/office/drawing/2014/main" id="{525F1696-01A0-B2EC-D49F-B40F5ABFFCF1}"/>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35118" r="35118"/>
          <a:stretch/>
        </p:blipFill>
        <p:spPr>
          <a:xfrm>
            <a:off x="0" y="0"/>
            <a:ext cx="3628756" cy="6858000"/>
          </a:xfrm>
          <a:prstGeom prst="rect">
            <a:avLst/>
          </a:prstGeom>
        </p:spPr>
      </p:pic>
      <p:sp>
        <p:nvSpPr>
          <p:cNvPr id="7" name="object 6">
            <a:extLst>
              <a:ext uri="{FF2B5EF4-FFF2-40B4-BE49-F238E27FC236}">
                <a16:creationId xmlns:a16="http://schemas.microsoft.com/office/drawing/2014/main" id="{64630340-39E0-BDC8-7EA0-F441C72FC4E6}"/>
              </a:ext>
            </a:extLst>
          </p:cNvPr>
          <p:cNvSpPr/>
          <p:nvPr/>
        </p:nvSpPr>
        <p:spPr>
          <a:xfrm>
            <a:off x="-237676" y="5103389"/>
            <a:ext cx="475351" cy="1634415"/>
          </a:xfrm>
          <a:custGeom>
            <a:avLst/>
            <a:gdLst/>
            <a:ahLst/>
            <a:cxnLst/>
            <a:rect l="l" t="t" r="r" b="b"/>
            <a:pathLst>
              <a:path w="619125" h="1957704">
                <a:moveTo>
                  <a:pt x="619010" y="178612"/>
                </a:moveTo>
                <a:lnTo>
                  <a:pt x="611174" y="174091"/>
                </a:lnTo>
                <a:lnTo>
                  <a:pt x="611174" y="183134"/>
                </a:lnTo>
                <a:lnTo>
                  <a:pt x="611174" y="531291"/>
                </a:lnTo>
                <a:lnTo>
                  <a:pt x="553427" y="564616"/>
                </a:lnTo>
                <a:lnTo>
                  <a:pt x="545592" y="560095"/>
                </a:lnTo>
                <a:lnTo>
                  <a:pt x="545592" y="569137"/>
                </a:lnTo>
                <a:lnTo>
                  <a:pt x="309499" y="705370"/>
                </a:lnTo>
                <a:lnTo>
                  <a:pt x="73406" y="569137"/>
                </a:lnTo>
                <a:lnTo>
                  <a:pt x="309499" y="432904"/>
                </a:lnTo>
                <a:lnTo>
                  <a:pt x="545592" y="569137"/>
                </a:lnTo>
                <a:lnTo>
                  <a:pt x="545592" y="560095"/>
                </a:lnTo>
                <a:lnTo>
                  <a:pt x="325183" y="432904"/>
                </a:lnTo>
                <a:lnTo>
                  <a:pt x="309499" y="423849"/>
                </a:lnTo>
                <a:lnTo>
                  <a:pt x="65570" y="564616"/>
                </a:lnTo>
                <a:lnTo>
                  <a:pt x="7835" y="531291"/>
                </a:lnTo>
                <a:lnTo>
                  <a:pt x="7835" y="183134"/>
                </a:lnTo>
                <a:lnTo>
                  <a:pt x="309499" y="9055"/>
                </a:lnTo>
                <a:lnTo>
                  <a:pt x="611174" y="183134"/>
                </a:lnTo>
                <a:lnTo>
                  <a:pt x="611174" y="174091"/>
                </a:lnTo>
                <a:lnTo>
                  <a:pt x="325183" y="9055"/>
                </a:lnTo>
                <a:lnTo>
                  <a:pt x="309499" y="0"/>
                </a:lnTo>
                <a:lnTo>
                  <a:pt x="0" y="178612"/>
                </a:lnTo>
                <a:lnTo>
                  <a:pt x="0" y="535813"/>
                </a:lnTo>
                <a:lnTo>
                  <a:pt x="57734" y="569137"/>
                </a:lnTo>
                <a:lnTo>
                  <a:pt x="0" y="602449"/>
                </a:lnTo>
                <a:lnTo>
                  <a:pt x="0" y="959662"/>
                </a:lnTo>
                <a:lnTo>
                  <a:pt x="32969" y="978700"/>
                </a:lnTo>
                <a:lnTo>
                  <a:pt x="0" y="997724"/>
                </a:lnTo>
                <a:lnTo>
                  <a:pt x="0" y="1354924"/>
                </a:lnTo>
                <a:lnTo>
                  <a:pt x="57734" y="1388249"/>
                </a:lnTo>
                <a:lnTo>
                  <a:pt x="0" y="1421561"/>
                </a:lnTo>
                <a:lnTo>
                  <a:pt x="0" y="1778774"/>
                </a:lnTo>
                <a:lnTo>
                  <a:pt x="309499" y="1957374"/>
                </a:lnTo>
                <a:lnTo>
                  <a:pt x="325183" y="1948332"/>
                </a:lnTo>
                <a:lnTo>
                  <a:pt x="619010" y="1778774"/>
                </a:lnTo>
                <a:lnTo>
                  <a:pt x="619010" y="1421561"/>
                </a:lnTo>
                <a:lnTo>
                  <a:pt x="611174" y="1417053"/>
                </a:lnTo>
                <a:lnTo>
                  <a:pt x="611174" y="1426095"/>
                </a:lnTo>
                <a:lnTo>
                  <a:pt x="611174" y="1774253"/>
                </a:lnTo>
                <a:lnTo>
                  <a:pt x="309499" y="1948332"/>
                </a:lnTo>
                <a:lnTo>
                  <a:pt x="7835" y="1774253"/>
                </a:lnTo>
                <a:lnTo>
                  <a:pt x="7835" y="1426095"/>
                </a:lnTo>
                <a:lnTo>
                  <a:pt x="65582" y="1392783"/>
                </a:lnTo>
                <a:lnTo>
                  <a:pt x="309499" y="1533525"/>
                </a:lnTo>
                <a:lnTo>
                  <a:pt x="325183" y="1524482"/>
                </a:lnTo>
                <a:lnTo>
                  <a:pt x="553415" y="1392783"/>
                </a:lnTo>
                <a:lnTo>
                  <a:pt x="611174" y="1426095"/>
                </a:lnTo>
                <a:lnTo>
                  <a:pt x="611174" y="1417053"/>
                </a:lnTo>
                <a:lnTo>
                  <a:pt x="561263" y="1388249"/>
                </a:lnTo>
                <a:lnTo>
                  <a:pt x="619010" y="1354924"/>
                </a:lnTo>
                <a:lnTo>
                  <a:pt x="619010" y="997724"/>
                </a:lnTo>
                <a:lnTo>
                  <a:pt x="611174" y="993216"/>
                </a:lnTo>
                <a:lnTo>
                  <a:pt x="611174" y="1002245"/>
                </a:lnTo>
                <a:lnTo>
                  <a:pt x="611174" y="1350403"/>
                </a:lnTo>
                <a:lnTo>
                  <a:pt x="553427" y="1383728"/>
                </a:lnTo>
                <a:lnTo>
                  <a:pt x="545579" y="1379207"/>
                </a:lnTo>
                <a:lnTo>
                  <a:pt x="545579" y="1388249"/>
                </a:lnTo>
                <a:lnTo>
                  <a:pt x="309499" y="1524482"/>
                </a:lnTo>
                <a:lnTo>
                  <a:pt x="73418" y="1388249"/>
                </a:lnTo>
                <a:lnTo>
                  <a:pt x="309499" y="1252016"/>
                </a:lnTo>
                <a:lnTo>
                  <a:pt x="545579" y="1388249"/>
                </a:lnTo>
                <a:lnTo>
                  <a:pt x="545579" y="1379207"/>
                </a:lnTo>
                <a:lnTo>
                  <a:pt x="325183" y="1252016"/>
                </a:lnTo>
                <a:lnTo>
                  <a:pt x="309499" y="1242961"/>
                </a:lnTo>
                <a:lnTo>
                  <a:pt x="65570" y="1383728"/>
                </a:lnTo>
                <a:lnTo>
                  <a:pt x="7835" y="1350403"/>
                </a:lnTo>
                <a:lnTo>
                  <a:pt x="7835" y="1002245"/>
                </a:lnTo>
                <a:lnTo>
                  <a:pt x="40805" y="983221"/>
                </a:lnTo>
                <a:lnTo>
                  <a:pt x="309499" y="1138262"/>
                </a:lnTo>
                <a:lnTo>
                  <a:pt x="325183" y="1129207"/>
                </a:lnTo>
                <a:lnTo>
                  <a:pt x="578192" y="983221"/>
                </a:lnTo>
                <a:lnTo>
                  <a:pt x="611174" y="1002245"/>
                </a:lnTo>
                <a:lnTo>
                  <a:pt x="611174" y="993216"/>
                </a:lnTo>
                <a:lnTo>
                  <a:pt x="586028" y="978700"/>
                </a:lnTo>
                <a:lnTo>
                  <a:pt x="619010" y="959662"/>
                </a:lnTo>
                <a:lnTo>
                  <a:pt x="619010" y="602449"/>
                </a:lnTo>
                <a:lnTo>
                  <a:pt x="611174" y="597941"/>
                </a:lnTo>
                <a:lnTo>
                  <a:pt x="611174" y="606971"/>
                </a:lnTo>
                <a:lnTo>
                  <a:pt x="611174" y="955128"/>
                </a:lnTo>
                <a:lnTo>
                  <a:pt x="578180" y="974166"/>
                </a:lnTo>
                <a:lnTo>
                  <a:pt x="570344" y="969645"/>
                </a:lnTo>
                <a:lnTo>
                  <a:pt x="570344" y="978687"/>
                </a:lnTo>
                <a:lnTo>
                  <a:pt x="309499" y="1129207"/>
                </a:lnTo>
                <a:lnTo>
                  <a:pt x="48653" y="978687"/>
                </a:lnTo>
                <a:lnTo>
                  <a:pt x="309499" y="828167"/>
                </a:lnTo>
                <a:lnTo>
                  <a:pt x="570344" y="978687"/>
                </a:lnTo>
                <a:lnTo>
                  <a:pt x="570344" y="969645"/>
                </a:lnTo>
                <a:lnTo>
                  <a:pt x="325183" y="828167"/>
                </a:lnTo>
                <a:lnTo>
                  <a:pt x="309499" y="819124"/>
                </a:lnTo>
                <a:lnTo>
                  <a:pt x="40817" y="974166"/>
                </a:lnTo>
                <a:lnTo>
                  <a:pt x="7835" y="955128"/>
                </a:lnTo>
                <a:lnTo>
                  <a:pt x="7835" y="606971"/>
                </a:lnTo>
                <a:lnTo>
                  <a:pt x="65570" y="573659"/>
                </a:lnTo>
                <a:lnTo>
                  <a:pt x="309499" y="714413"/>
                </a:lnTo>
                <a:lnTo>
                  <a:pt x="325183" y="705370"/>
                </a:lnTo>
                <a:lnTo>
                  <a:pt x="553427" y="573659"/>
                </a:lnTo>
                <a:lnTo>
                  <a:pt x="611174" y="606971"/>
                </a:lnTo>
                <a:lnTo>
                  <a:pt x="611174" y="597941"/>
                </a:lnTo>
                <a:lnTo>
                  <a:pt x="561263" y="569137"/>
                </a:lnTo>
                <a:lnTo>
                  <a:pt x="619010" y="535813"/>
                </a:lnTo>
                <a:lnTo>
                  <a:pt x="619010" y="178612"/>
                </a:lnTo>
                <a:close/>
              </a:path>
            </a:pathLst>
          </a:custGeom>
          <a:solidFill>
            <a:srgbClr val="BABABA"/>
          </a:solidFill>
          <a:ln>
            <a:solidFill>
              <a:schemeClr val="bg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a typeface="Open Sans" pitchFamily="2" charset="0"/>
              <a:cs typeface="Open Sans" pitchFamily="2" charset="0"/>
            </a:endParaRPr>
          </a:p>
        </p:txBody>
      </p:sp>
      <p:pic>
        <p:nvPicPr>
          <p:cNvPr id="5" name="Picture 4" descr="Shape&#10;&#10;Description automatically generated with low confidence">
            <a:extLst>
              <a:ext uri="{FF2B5EF4-FFF2-40B4-BE49-F238E27FC236}">
                <a16:creationId xmlns:a16="http://schemas.microsoft.com/office/drawing/2014/main" id="{ACF70805-EBEC-AD78-BA02-E5BE8F8E2D7B}"/>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69348" y="2116519"/>
            <a:ext cx="299998" cy="299998"/>
          </a:xfrm>
          <a:prstGeom prst="rect">
            <a:avLst/>
          </a:prstGeom>
          <a:ln>
            <a:noFill/>
          </a:ln>
        </p:spPr>
      </p:pic>
      <p:pic>
        <p:nvPicPr>
          <p:cNvPr id="8" name="Picture 7" descr="Shape&#10;&#10;Description automatically generated with low confidence">
            <a:extLst>
              <a:ext uri="{FF2B5EF4-FFF2-40B4-BE49-F238E27FC236}">
                <a16:creationId xmlns:a16="http://schemas.microsoft.com/office/drawing/2014/main" id="{C7967F34-4C78-05BC-8452-F7377203103B}"/>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9871" y="3056147"/>
            <a:ext cx="337459" cy="337459"/>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7184DAF7-08E1-1975-B053-79B1A191A333}"/>
              </a:ext>
            </a:extLst>
          </p:cNvPr>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3852955" y="3868786"/>
            <a:ext cx="307171" cy="307171"/>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3EAA0AA9-2242-0C41-EB8D-3EDA33023928}"/>
              </a:ext>
            </a:extLst>
          </p:cNvPr>
          <p:cNvPicPr>
            <a:picLocks noChangeAspect="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73353" y="1179585"/>
            <a:ext cx="297304" cy="297304"/>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BDB02A7D-06D0-62E5-4C47-E3E4A0AC2C9C}"/>
              </a:ext>
            </a:extLst>
          </p:cNvPr>
          <p:cNvPicPr>
            <a:picLocks noChangeAspect="1"/>
          </p:cNvPicPr>
          <p:nvPr/>
        </p:nvPicPr>
        <p:blipFill>
          <a:blip r:embed="rId1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44278" y="4807805"/>
            <a:ext cx="323052" cy="323052"/>
          </a:xfrm>
          <a:prstGeom prst="rect">
            <a:avLst/>
          </a:prstGeom>
        </p:spPr>
      </p:pic>
      <p:sp>
        <p:nvSpPr>
          <p:cNvPr id="30" name="TextBox 29">
            <a:extLst>
              <a:ext uri="{FF2B5EF4-FFF2-40B4-BE49-F238E27FC236}">
                <a16:creationId xmlns:a16="http://schemas.microsoft.com/office/drawing/2014/main" id="{59DEC35F-849D-E4E1-0DCB-8919A81E1B9B}"/>
              </a:ext>
            </a:extLst>
          </p:cNvPr>
          <p:cNvSpPr txBox="1"/>
          <p:nvPr/>
        </p:nvSpPr>
        <p:spPr>
          <a:xfrm>
            <a:off x="3891903" y="6258598"/>
            <a:ext cx="7808977" cy="400110"/>
          </a:xfrm>
          <a:prstGeom prst="rect">
            <a:avLst/>
          </a:prstGeom>
          <a:noFill/>
        </p:spPr>
        <p:txBody>
          <a:bodyPr wrap="square">
            <a:spAutoFit/>
          </a:bodyPr>
          <a:lstStyle/>
          <a:p>
            <a:pPr marL="217804" marR="210185" algn="ctr"/>
            <a:r>
              <a:rPr lang="en-GB" sz="1000" b="1" i="1">
                <a:solidFill>
                  <a:srgbClr val="6D6E71"/>
                </a:solidFill>
                <a:latin typeface="Open Sans" pitchFamily="2" charset="0"/>
                <a:ea typeface="Open Sans" pitchFamily="2" charset="0"/>
                <a:cs typeface="Open Sans" pitchFamily="2" charset="0"/>
              </a:rPr>
              <a:t>At </a:t>
            </a:r>
            <a:r>
              <a:rPr lang="en-GB" sz="1000" b="1" i="1" err="1">
                <a:solidFill>
                  <a:srgbClr val="6D6E71"/>
                </a:solidFill>
                <a:latin typeface="Open Sans" pitchFamily="2" charset="0"/>
                <a:ea typeface="Open Sans" pitchFamily="2" charset="0"/>
                <a:cs typeface="Open Sans" pitchFamily="2" charset="0"/>
              </a:rPr>
              <a:t>FiSer</a:t>
            </a:r>
            <a:r>
              <a:rPr lang="en-GB" sz="1000" b="1" i="1">
                <a:solidFill>
                  <a:srgbClr val="6D6E71"/>
                </a:solidFill>
                <a:latin typeface="Open Sans" pitchFamily="2" charset="0"/>
                <a:ea typeface="Open Sans" pitchFamily="2" charset="0"/>
                <a:cs typeface="Open Sans" pitchFamily="2" charset="0"/>
              </a:rPr>
              <a:t> Consulting</a:t>
            </a:r>
            <a:r>
              <a:rPr lang="en-GB" sz="1000" i="1">
                <a:solidFill>
                  <a:srgbClr val="6D6E71"/>
                </a:solidFill>
                <a:latin typeface="Open Sans" pitchFamily="2" charset="0"/>
                <a:ea typeface="Open Sans" pitchFamily="2" charset="0"/>
                <a:cs typeface="Open Sans" pitchFamily="2" charset="0"/>
              </a:rPr>
              <a:t>, we operate at the heart of the change. We know what it takes to deliver programmes with challenging timelines, complex governance structures or complex integration challenges, and therefore, </a:t>
            </a:r>
            <a:r>
              <a:rPr lang="en-GB" sz="1000" b="1" i="1">
                <a:solidFill>
                  <a:srgbClr val="6D6E71"/>
                </a:solidFill>
                <a:latin typeface="Open Sans" pitchFamily="2" charset="0"/>
                <a:ea typeface="Open Sans" pitchFamily="2" charset="0"/>
                <a:cs typeface="Open Sans" pitchFamily="2" charset="0"/>
              </a:rPr>
              <a:t>we are your assurance for delivery</a:t>
            </a:r>
          </a:p>
        </p:txBody>
      </p:sp>
      <p:sp>
        <p:nvSpPr>
          <p:cNvPr id="14" name="Slide Number Placeholder 3">
            <a:extLst>
              <a:ext uri="{FF2B5EF4-FFF2-40B4-BE49-F238E27FC236}">
                <a16:creationId xmlns:a16="http://schemas.microsoft.com/office/drawing/2014/main" id="{DA8C00D0-DC6F-5192-0C25-61C0F73973B9}"/>
              </a:ext>
            </a:extLst>
          </p:cNvPr>
          <p:cNvSpPr>
            <a:spLocks noGrp="1"/>
          </p:cNvSpPr>
          <p:nvPr>
            <p:ph type="sldNum" sz="quarter" idx="12"/>
          </p:nvPr>
        </p:nvSpPr>
        <p:spPr>
          <a:xfrm>
            <a:off x="9448800" y="6356349"/>
            <a:ext cx="2412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spTree>
    <p:extLst>
      <p:ext uri="{BB962C8B-B14F-4D97-AF65-F5344CB8AC3E}">
        <p14:creationId xmlns:p14="http://schemas.microsoft.com/office/powerpoint/2010/main" val="351215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C70E72-936A-4F77-8EE6-FD989A0230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sp>
        <p:nvSpPr>
          <p:cNvPr id="2" name="Title 1">
            <a:extLst>
              <a:ext uri="{FF2B5EF4-FFF2-40B4-BE49-F238E27FC236}">
                <a16:creationId xmlns:a16="http://schemas.microsoft.com/office/drawing/2014/main" id="{465BF2C5-DB65-4EBB-8AA4-4B7C2AAFFDF8}"/>
              </a:ext>
            </a:extLst>
          </p:cNvPr>
          <p:cNvSpPr>
            <a:spLocks noGrp="1"/>
          </p:cNvSpPr>
          <p:nvPr>
            <p:ph type="title"/>
          </p:nvPr>
        </p:nvSpPr>
        <p:spPr>
          <a:xfrm>
            <a:off x="3757343" y="170007"/>
            <a:ext cx="8078099" cy="566172"/>
          </a:xfrm>
        </p:spPr>
        <p:txBody>
          <a:bodyPr anchor="ctr">
            <a:noAutofit/>
          </a:bodyPr>
          <a:lstStyle/>
          <a:p>
            <a:r>
              <a:rPr lang="en-GB" sz="1800" dirty="0">
                <a:latin typeface="+mj-lt"/>
              </a:rPr>
              <a:t>This slide-deck will navigate DORA compliance with a structured guide to challenges and solutions</a:t>
            </a:r>
            <a:endParaRPr lang="en-US" sz="1800" dirty="0">
              <a:latin typeface="+mj-lt"/>
            </a:endParaRPr>
          </a:p>
        </p:txBody>
      </p:sp>
      <p:pic>
        <p:nvPicPr>
          <p:cNvPr id="13" name="Picture 12">
            <a:extLst>
              <a:ext uri="{FF2B5EF4-FFF2-40B4-BE49-F238E27FC236}">
                <a16:creationId xmlns:a16="http://schemas.microsoft.com/office/drawing/2014/main" id="{8427A219-79E2-6B0A-9102-17F26B7B135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355807" y="6664911"/>
            <a:ext cx="252000" cy="252000"/>
          </a:xfrm>
          <a:prstGeom prst="rect">
            <a:avLst/>
          </a:prstGeom>
        </p:spPr>
      </p:pic>
      <p:grpSp>
        <p:nvGrpSpPr>
          <p:cNvPr id="68" name="Group 67">
            <a:extLst>
              <a:ext uri="{FF2B5EF4-FFF2-40B4-BE49-F238E27FC236}">
                <a16:creationId xmlns:a16="http://schemas.microsoft.com/office/drawing/2014/main" id="{ED3A9D13-14DB-3EE5-D43D-4FA13DF8829F}"/>
              </a:ext>
            </a:extLst>
          </p:cNvPr>
          <p:cNvGrpSpPr/>
          <p:nvPr/>
        </p:nvGrpSpPr>
        <p:grpSpPr>
          <a:xfrm>
            <a:off x="421818" y="1156603"/>
            <a:ext cx="11348363" cy="5152680"/>
            <a:chOff x="371474" y="1252227"/>
            <a:chExt cx="11348363" cy="5152680"/>
          </a:xfrm>
        </p:grpSpPr>
        <p:grpSp>
          <p:nvGrpSpPr>
            <p:cNvPr id="33" name="Group 32">
              <a:extLst>
                <a:ext uri="{FF2B5EF4-FFF2-40B4-BE49-F238E27FC236}">
                  <a16:creationId xmlns:a16="http://schemas.microsoft.com/office/drawing/2014/main" id="{9334B6DD-1FBB-DF64-58DA-96769F6E9342}"/>
                </a:ext>
              </a:extLst>
            </p:cNvPr>
            <p:cNvGrpSpPr/>
            <p:nvPr/>
          </p:nvGrpSpPr>
          <p:grpSpPr>
            <a:xfrm>
              <a:off x="371474" y="1252227"/>
              <a:ext cx="11348363" cy="4275070"/>
              <a:chOff x="371474" y="996912"/>
              <a:chExt cx="11348363" cy="4275070"/>
            </a:xfrm>
          </p:grpSpPr>
          <p:grpSp>
            <p:nvGrpSpPr>
              <p:cNvPr id="34" name="Group 33">
                <a:extLst>
                  <a:ext uri="{FF2B5EF4-FFF2-40B4-BE49-F238E27FC236}">
                    <a16:creationId xmlns:a16="http://schemas.microsoft.com/office/drawing/2014/main" id="{3554A438-6645-280F-C054-0F9B62AB0715}"/>
                  </a:ext>
                </a:extLst>
              </p:cNvPr>
              <p:cNvGrpSpPr/>
              <p:nvPr/>
            </p:nvGrpSpPr>
            <p:grpSpPr>
              <a:xfrm>
                <a:off x="371474" y="996912"/>
                <a:ext cx="11348363" cy="748934"/>
                <a:chOff x="371474" y="996912"/>
                <a:chExt cx="11348363" cy="748934"/>
              </a:xfrm>
            </p:grpSpPr>
            <p:sp>
              <p:nvSpPr>
                <p:cNvPr id="55" name="Rectangle 54">
                  <a:extLst>
                    <a:ext uri="{FF2B5EF4-FFF2-40B4-BE49-F238E27FC236}">
                      <a16:creationId xmlns:a16="http://schemas.microsoft.com/office/drawing/2014/main" id="{FF2CD7B8-F05D-3054-3DCD-4996C992C8CF}"/>
                    </a:ext>
                  </a:extLst>
                </p:cNvPr>
                <p:cNvSpPr/>
                <p:nvPr/>
              </p:nvSpPr>
              <p:spPr>
                <a:xfrm flipH="1">
                  <a:off x="655573" y="1138922"/>
                  <a:ext cx="11064264" cy="46958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45714" bIns="45714"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6" name="Text Placeholder 6">
                  <a:extLst>
                    <a:ext uri="{FF2B5EF4-FFF2-40B4-BE49-F238E27FC236}">
                      <a16:creationId xmlns:a16="http://schemas.microsoft.com/office/drawing/2014/main" id="{EA007F28-83D3-3B8A-558D-9EDC880C4009}"/>
                    </a:ext>
                  </a:extLst>
                </p:cNvPr>
                <p:cNvSpPr txBox="1">
                  <a:spLocks/>
                </p:cNvSpPr>
                <p:nvPr/>
              </p:nvSpPr>
              <p:spPr>
                <a:xfrm flipH="1">
                  <a:off x="472163" y="1260071"/>
                  <a:ext cx="11144104" cy="485775"/>
                </a:xfrm>
                <a:prstGeom prst="rect">
                  <a:avLst/>
                </a:prstGeom>
                <a:solidFill>
                  <a:schemeClr val="bg1">
                    <a:lumMod val="95000"/>
                  </a:schemeClr>
                </a:solidFill>
                <a:effectLst/>
              </p:spPr>
              <p:txBody>
                <a:bodyPr lIns="252000" tIns="108000" rIns="89988" bIns="108000" anchor="ctr"/>
                <a:lstStyle>
                  <a:lvl1pPr marL="0" indent="0" algn="l" defTabSz="457200" rtl="0" eaLnBrk="1" latinLnBrk="0" hangingPunct="1">
                    <a:lnSpc>
                      <a:spcPct val="100000"/>
                    </a:lnSpc>
                    <a:spcBef>
                      <a:spcPts val="0"/>
                    </a:spcBef>
                    <a:spcAft>
                      <a:spcPts val="2400"/>
                    </a:spcAft>
                    <a:buFont typeface="Arial" panose="020B0604020202020204" pitchFamily="34" charset="0"/>
                    <a:buNone/>
                    <a:defRPr sz="4000" b="0" kern="1200">
                      <a:solidFill>
                        <a:schemeClr val="tx1"/>
                      </a:solidFill>
                      <a:latin typeface="Graphik Light" panose="020B0403030202060203" pitchFamily="34" charset="0"/>
                      <a:ea typeface="+mn-ea"/>
                      <a:cs typeface="+mn-cs"/>
                    </a:defRPr>
                  </a:lvl1pPr>
                  <a:lvl2pPr marL="457200" indent="-457200" algn="l" defTabSz="457200" rtl="0" eaLnBrk="1" latinLnBrk="0" hangingPunct="1">
                    <a:lnSpc>
                      <a:spcPct val="100000"/>
                    </a:lnSpc>
                    <a:spcBef>
                      <a:spcPts val="0"/>
                    </a:spcBef>
                    <a:spcAft>
                      <a:spcPts val="2400"/>
                    </a:spcAft>
                    <a:buClrTx/>
                    <a:buFont typeface="Arial" panose="020B0604020202020204" pitchFamily="34" charset="0"/>
                    <a:buChar char="•"/>
                    <a:defRPr sz="4000" kern="1200">
                      <a:solidFill>
                        <a:schemeClr val="tx1"/>
                      </a:solidFill>
                      <a:latin typeface="Graphik Light" panose="020B0403030202060203" pitchFamily="34" charset="0"/>
                      <a:ea typeface="+mn-ea"/>
                      <a:cs typeface="+mn-cs"/>
                    </a:defRPr>
                  </a:lvl2pPr>
                  <a:lvl3pPr marL="914400" indent="-457200" algn="l" defTabSz="457200" rtl="0" eaLnBrk="1" latinLnBrk="0" hangingPunct="1">
                    <a:lnSpc>
                      <a:spcPct val="100000"/>
                    </a:lnSpc>
                    <a:spcBef>
                      <a:spcPts val="0"/>
                    </a:spcBef>
                    <a:spcAft>
                      <a:spcPts val="2400"/>
                    </a:spcAft>
                    <a:buFont typeface="Verdana"/>
                    <a:buChar char="–"/>
                    <a:defRPr sz="4000" kern="1200">
                      <a:solidFill>
                        <a:schemeClr val="tx1"/>
                      </a:solidFill>
                      <a:latin typeface="Graphik Light" panose="020B0403030202060203" pitchFamily="34" charset="0"/>
                      <a:ea typeface="+mn-ea"/>
                      <a:cs typeface="+mn-cs"/>
                    </a:defRPr>
                  </a:lvl3pPr>
                  <a:lvl4pPr marL="1371600" indent="-457200" algn="l" defTabSz="457200" rtl="0" eaLnBrk="1" latinLnBrk="0" hangingPunct="1">
                    <a:lnSpc>
                      <a:spcPct val="100000"/>
                    </a:lnSpc>
                    <a:spcBef>
                      <a:spcPts val="0"/>
                    </a:spcBef>
                    <a:spcAft>
                      <a:spcPts val="2400"/>
                    </a:spcAft>
                    <a:buFont typeface="Arial" panose="020B0604020202020204" pitchFamily="34" charset="0"/>
                    <a:buChar char="•"/>
                    <a:defRPr sz="3600" kern="1200">
                      <a:solidFill>
                        <a:schemeClr val="tx1"/>
                      </a:solidFill>
                      <a:latin typeface="Graphik Light" panose="020B0403030202060203" pitchFamily="34" charset="0"/>
                      <a:ea typeface="+mn-ea"/>
                      <a:cs typeface="+mn-cs"/>
                    </a:defRPr>
                  </a:lvl4pPr>
                  <a:lvl5pPr marL="1828800" indent="-457200" algn="l" defTabSz="457200" rtl="0" eaLnBrk="1" latinLnBrk="0" hangingPunct="1">
                    <a:lnSpc>
                      <a:spcPct val="100000"/>
                    </a:lnSpc>
                    <a:spcBef>
                      <a:spcPts val="0"/>
                    </a:spcBef>
                    <a:spcAft>
                      <a:spcPts val="2400"/>
                    </a:spcAft>
                    <a:buFont typeface="Verdana"/>
                    <a:buChar char="–"/>
                    <a:defRPr sz="3600" kern="1200">
                      <a:solidFill>
                        <a:schemeClr val="tx1"/>
                      </a:solidFill>
                      <a:latin typeface="Graphik Light" panose="020B0403030202060203" pitchFamily="34" charset="0"/>
                      <a:ea typeface="+mn-ea"/>
                      <a:cs typeface="+mn-cs"/>
                    </a:defRPr>
                  </a:lvl5pPr>
                  <a:lvl6pPr marL="22226" indent="0" algn="l" defTabSz="457200" rtl="0" eaLnBrk="1" latinLnBrk="0" hangingPunct="1">
                    <a:lnSpc>
                      <a:spcPct val="90000"/>
                    </a:lnSpc>
                    <a:spcBef>
                      <a:spcPts val="0"/>
                    </a:spcBef>
                    <a:spcAft>
                      <a:spcPts val="2400"/>
                    </a:spcAft>
                    <a:buFont typeface="Graphik" panose="020B0503030202060203" pitchFamily="34" charset="0"/>
                    <a:buNone/>
                    <a:tabLst/>
                    <a:defRPr sz="3200" kern="1200">
                      <a:solidFill>
                        <a:schemeClr val="tx1"/>
                      </a:solidFill>
                      <a:latin typeface="Graphik Light" panose="020B0403030202060203" pitchFamily="34" charset="0"/>
                      <a:ea typeface="+mn-ea"/>
                      <a:cs typeface="+mn-cs"/>
                    </a:defRPr>
                  </a:lvl6pPr>
                  <a:lvl7pPr marL="0" indent="0" algn="l" defTabSz="457200" rtl="0" eaLnBrk="1" latinLnBrk="0" hangingPunct="1">
                    <a:lnSpc>
                      <a:spcPct val="90000"/>
                    </a:lnSpc>
                    <a:spcBef>
                      <a:spcPts val="0"/>
                    </a:spcBef>
                    <a:spcAft>
                      <a:spcPts val="2400"/>
                    </a:spcAft>
                    <a:buFont typeface="Arial" panose="020B0604020202020204" pitchFamily="34" charset="0"/>
                    <a:buNone/>
                    <a:defRPr sz="2400" kern="1200">
                      <a:solidFill>
                        <a:schemeClr val="tx1"/>
                      </a:solidFill>
                      <a:latin typeface="Graphik Light" panose="020B0403030202060203" pitchFamily="34" charset="0"/>
                      <a:ea typeface="+mn-ea"/>
                      <a:cs typeface="+mn-cs"/>
                    </a:defRPr>
                  </a:lvl7pPr>
                  <a:lvl8pPr marL="0" indent="0" algn="l" defTabSz="457200" rtl="0" eaLnBrk="1" latinLnBrk="0" hangingPunct="1">
                    <a:lnSpc>
                      <a:spcPct val="90000"/>
                    </a:lnSpc>
                    <a:spcBef>
                      <a:spcPts val="0"/>
                    </a:spcBef>
                    <a:spcAft>
                      <a:spcPts val="2400"/>
                    </a:spcAft>
                    <a:buFont typeface="Arial" panose="020B0604020202020204" pitchFamily="34" charset="0"/>
                    <a:buNone/>
                    <a:defRPr sz="2000" b="1" kern="1200">
                      <a:solidFill>
                        <a:schemeClr val="tx1"/>
                      </a:solidFill>
                      <a:latin typeface="Graphik Light" panose="020B0403030202060203" pitchFamily="34" charset="0"/>
                      <a:ea typeface="+mn-ea"/>
                      <a:cs typeface="+mn-cs"/>
                    </a:defRPr>
                  </a:lvl8pPr>
                  <a:lvl9pPr marL="0" indent="0" algn="l" defTabSz="457200" rtl="0" eaLnBrk="1" latinLnBrk="0" hangingPunct="1">
                    <a:lnSpc>
                      <a:spcPct val="90000"/>
                    </a:lnSpc>
                    <a:spcBef>
                      <a:spcPts val="0"/>
                    </a:spcBef>
                    <a:spcAft>
                      <a:spcPts val="2400"/>
                    </a:spcAft>
                    <a:buFont typeface="Arial" panose="020B0604020202020204" pitchFamily="34" charset="0"/>
                    <a:buNone/>
                    <a:defRPr sz="1600" kern="1200">
                      <a:solidFill>
                        <a:schemeClr val="tx2"/>
                      </a:solidFill>
                      <a:latin typeface="Graphik Light" panose="020B0403030202060203" pitchFamily="34" charset="0"/>
                      <a:ea typeface="+mn-ea"/>
                      <a:cs typeface="+mn-cs"/>
                    </a:defRPr>
                  </a:lvl9pPr>
                </a:lstStyle>
                <a:p>
                  <a:pPr marL="0" marR="0" lvl="0" indent="0" algn="l" defTabSz="22855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n-lt"/>
                      <a:ea typeface="Verdana" panose="020B0604030504040204" pitchFamily="34" charset="0"/>
                      <a:cs typeface="Verdana" panose="020B0604030504040204" pitchFamily="34" charset="0"/>
                      <a:sym typeface="Verdana" panose="020B0604030504040204" pitchFamily="34" charset="0"/>
                    </a:rPr>
                    <a:t>	</a:t>
                  </a:r>
                  <a:r>
                    <a:rPr kumimoji="0" lang="en-US" sz="1400" b="0" i="0" u="none" strike="noStrike" kern="1200" cap="none" spc="0" normalizeH="0" baseline="0" noProof="0" dirty="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Executive Summary									</a:t>
                  </a:r>
                  <a:r>
                    <a:rPr kumimoji="0" lang="en-US" sz="1400" b="0" i="1" u="none" strike="noStrike" kern="1200" cap="none" spc="0" normalizeH="0" baseline="0" noProof="0" dirty="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																	</a:t>
                  </a:r>
                  <a:r>
                    <a:rPr lang="en-US" sz="1400" i="1" dirty="0">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										</a:t>
                  </a:r>
                  <a:r>
                    <a:rPr kumimoji="0" lang="en-US" sz="1400" b="0" i="1" u="none" strike="noStrike" kern="1200" cap="none" spc="0" normalizeH="0" baseline="0" noProof="0" dirty="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pg. 2</a:t>
                  </a:r>
                  <a:endParaRPr kumimoji="0" lang="en-US" sz="1400" b="0" i="0" u="none" strike="noStrike" kern="1200" cap="none" spc="0" normalizeH="0" baseline="0" noProof="0" dirty="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endParaRPr>
                </a:p>
              </p:txBody>
            </p:sp>
            <p:sp>
              <p:nvSpPr>
                <p:cNvPr id="57" name="Rectangle 56">
                  <a:extLst>
                    <a:ext uri="{FF2B5EF4-FFF2-40B4-BE49-F238E27FC236}">
                      <a16:creationId xmlns:a16="http://schemas.microsoft.com/office/drawing/2014/main" id="{9F80868E-1A8D-2FA7-B921-FD4A1908038B}"/>
                    </a:ext>
                  </a:extLst>
                </p:cNvPr>
                <p:cNvSpPr/>
                <p:nvPr/>
              </p:nvSpPr>
              <p:spPr>
                <a:xfrm flipH="1">
                  <a:off x="371474" y="996912"/>
                  <a:ext cx="485775" cy="4857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marL="0" marR="0" lvl="0" indent="0" defTabSz="91426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8" name="TextBox 57">
                  <a:extLst>
                    <a:ext uri="{FF2B5EF4-FFF2-40B4-BE49-F238E27FC236}">
                      <a16:creationId xmlns:a16="http://schemas.microsoft.com/office/drawing/2014/main" id="{BCA871A1-3652-62D2-5149-7D0C072A820A}"/>
                    </a:ext>
                  </a:extLst>
                </p:cNvPr>
                <p:cNvSpPr txBox="1"/>
                <p:nvPr/>
              </p:nvSpPr>
              <p:spPr>
                <a:xfrm>
                  <a:off x="447144" y="1072582"/>
                  <a:ext cx="334434" cy="334434"/>
                </a:xfrm>
                <a:prstGeom prst="rect">
                  <a:avLst/>
                </a:prstGeom>
                <a:noFill/>
              </p:spPr>
              <p:txBody>
                <a:bodyPr wrap="none" lIns="0" tIns="0" rIns="0" bIns="0" rtlCol="0" anchor="ctr">
                  <a:noAutofit/>
                </a:bodyPr>
                <a:lstStyle/>
                <a:p>
                  <a:pPr algn="ctr" defTabSz="228600">
                    <a:spcAft>
                      <a:spcPts val="1200"/>
                    </a:spcAft>
                  </a:pPr>
                  <a:r>
                    <a:rPr lang="en-GB" b="1" i="1" noProof="0">
                      <a:solidFill>
                        <a:schemeClr val="bg1"/>
                      </a:solidFill>
                    </a:rPr>
                    <a:t>1</a:t>
                  </a:r>
                  <a:endParaRPr lang="en-NL" b="1" i="1" noProof="0">
                    <a:solidFill>
                      <a:schemeClr val="bg1"/>
                    </a:solidFill>
                  </a:endParaRPr>
                </a:p>
              </p:txBody>
            </p:sp>
          </p:grpSp>
          <p:grpSp>
            <p:nvGrpSpPr>
              <p:cNvPr id="35" name="Group 34">
                <a:extLst>
                  <a:ext uri="{FF2B5EF4-FFF2-40B4-BE49-F238E27FC236}">
                    <a16:creationId xmlns:a16="http://schemas.microsoft.com/office/drawing/2014/main" id="{9E6159FE-AEC5-984C-4DE1-2E2A26072DE1}"/>
                  </a:ext>
                </a:extLst>
              </p:cNvPr>
              <p:cNvGrpSpPr/>
              <p:nvPr/>
            </p:nvGrpSpPr>
            <p:grpSpPr>
              <a:xfrm>
                <a:off x="371474" y="1878446"/>
                <a:ext cx="11348363" cy="748934"/>
                <a:chOff x="371474" y="1866995"/>
                <a:chExt cx="11348363" cy="748934"/>
              </a:xfrm>
            </p:grpSpPr>
            <p:sp>
              <p:nvSpPr>
                <p:cNvPr id="51" name="Rectangle 50">
                  <a:extLst>
                    <a:ext uri="{FF2B5EF4-FFF2-40B4-BE49-F238E27FC236}">
                      <a16:creationId xmlns:a16="http://schemas.microsoft.com/office/drawing/2014/main" id="{B602C7F9-4E72-A67E-EA55-A47EFDF3C83B}"/>
                    </a:ext>
                  </a:extLst>
                </p:cNvPr>
                <p:cNvSpPr/>
                <p:nvPr/>
              </p:nvSpPr>
              <p:spPr>
                <a:xfrm flipH="1">
                  <a:off x="655573" y="2009005"/>
                  <a:ext cx="11064264" cy="46958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45714" bIns="45714"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2" name="Text Placeholder 6">
                  <a:extLst>
                    <a:ext uri="{FF2B5EF4-FFF2-40B4-BE49-F238E27FC236}">
                      <a16:creationId xmlns:a16="http://schemas.microsoft.com/office/drawing/2014/main" id="{A8D37700-75EF-BB48-5D51-DE19E97A82E8}"/>
                    </a:ext>
                  </a:extLst>
                </p:cNvPr>
                <p:cNvSpPr txBox="1">
                  <a:spLocks/>
                </p:cNvSpPr>
                <p:nvPr/>
              </p:nvSpPr>
              <p:spPr>
                <a:xfrm flipH="1">
                  <a:off x="472163" y="2130154"/>
                  <a:ext cx="11144104" cy="485775"/>
                </a:xfrm>
                <a:prstGeom prst="rect">
                  <a:avLst/>
                </a:prstGeom>
                <a:solidFill>
                  <a:schemeClr val="bg1">
                    <a:lumMod val="95000"/>
                  </a:schemeClr>
                </a:solidFill>
                <a:effectLst/>
              </p:spPr>
              <p:txBody>
                <a:bodyPr lIns="252000" tIns="108000" rIns="89988" bIns="108000" anchor="ctr"/>
                <a:lstStyle>
                  <a:lvl1pPr marL="0" indent="0" algn="l" defTabSz="457200" rtl="0" eaLnBrk="1" latinLnBrk="0" hangingPunct="1">
                    <a:lnSpc>
                      <a:spcPct val="100000"/>
                    </a:lnSpc>
                    <a:spcBef>
                      <a:spcPts val="0"/>
                    </a:spcBef>
                    <a:spcAft>
                      <a:spcPts val="2400"/>
                    </a:spcAft>
                    <a:buFont typeface="Arial" panose="020B0604020202020204" pitchFamily="34" charset="0"/>
                    <a:buNone/>
                    <a:defRPr sz="4000" b="0" kern="1200">
                      <a:solidFill>
                        <a:schemeClr val="tx1"/>
                      </a:solidFill>
                      <a:latin typeface="Graphik Light" panose="020B0403030202060203" pitchFamily="34" charset="0"/>
                      <a:ea typeface="+mn-ea"/>
                      <a:cs typeface="+mn-cs"/>
                    </a:defRPr>
                  </a:lvl1pPr>
                  <a:lvl2pPr marL="457200" indent="-457200" algn="l" defTabSz="457200" rtl="0" eaLnBrk="1" latinLnBrk="0" hangingPunct="1">
                    <a:lnSpc>
                      <a:spcPct val="100000"/>
                    </a:lnSpc>
                    <a:spcBef>
                      <a:spcPts val="0"/>
                    </a:spcBef>
                    <a:spcAft>
                      <a:spcPts val="2400"/>
                    </a:spcAft>
                    <a:buClrTx/>
                    <a:buFont typeface="Arial" panose="020B0604020202020204" pitchFamily="34" charset="0"/>
                    <a:buChar char="•"/>
                    <a:defRPr sz="4000" kern="1200">
                      <a:solidFill>
                        <a:schemeClr val="tx1"/>
                      </a:solidFill>
                      <a:latin typeface="Graphik Light" panose="020B0403030202060203" pitchFamily="34" charset="0"/>
                      <a:ea typeface="+mn-ea"/>
                      <a:cs typeface="+mn-cs"/>
                    </a:defRPr>
                  </a:lvl2pPr>
                  <a:lvl3pPr marL="914400" indent="-457200" algn="l" defTabSz="457200" rtl="0" eaLnBrk="1" latinLnBrk="0" hangingPunct="1">
                    <a:lnSpc>
                      <a:spcPct val="100000"/>
                    </a:lnSpc>
                    <a:spcBef>
                      <a:spcPts val="0"/>
                    </a:spcBef>
                    <a:spcAft>
                      <a:spcPts val="2400"/>
                    </a:spcAft>
                    <a:buFont typeface="Verdana"/>
                    <a:buChar char="–"/>
                    <a:defRPr sz="4000" kern="1200">
                      <a:solidFill>
                        <a:schemeClr val="tx1"/>
                      </a:solidFill>
                      <a:latin typeface="Graphik Light" panose="020B0403030202060203" pitchFamily="34" charset="0"/>
                      <a:ea typeface="+mn-ea"/>
                      <a:cs typeface="+mn-cs"/>
                    </a:defRPr>
                  </a:lvl3pPr>
                  <a:lvl4pPr marL="1371600" indent="-457200" algn="l" defTabSz="457200" rtl="0" eaLnBrk="1" latinLnBrk="0" hangingPunct="1">
                    <a:lnSpc>
                      <a:spcPct val="100000"/>
                    </a:lnSpc>
                    <a:spcBef>
                      <a:spcPts val="0"/>
                    </a:spcBef>
                    <a:spcAft>
                      <a:spcPts val="2400"/>
                    </a:spcAft>
                    <a:buFont typeface="Arial" panose="020B0604020202020204" pitchFamily="34" charset="0"/>
                    <a:buChar char="•"/>
                    <a:defRPr sz="3600" kern="1200">
                      <a:solidFill>
                        <a:schemeClr val="tx1"/>
                      </a:solidFill>
                      <a:latin typeface="Graphik Light" panose="020B0403030202060203" pitchFamily="34" charset="0"/>
                      <a:ea typeface="+mn-ea"/>
                      <a:cs typeface="+mn-cs"/>
                    </a:defRPr>
                  </a:lvl4pPr>
                  <a:lvl5pPr marL="1828800" indent="-457200" algn="l" defTabSz="457200" rtl="0" eaLnBrk="1" latinLnBrk="0" hangingPunct="1">
                    <a:lnSpc>
                      <a:spcPct val="100000"/>
                    </a:lnSpc>
                    <a:spcBef>
                      <a:spcPts val="0"/>
                    </a:spcBef>
                    <a:spcAft>
                      <a:spcPts val="2400"/>
                    </a:spcAft>
                    <a:buFont typeface="Verdana"/>
                    <a:buChar char="–"/>
                    <a:defRPr sz="3600" kern="1200">
                      <a:solidFill>
                        <a:schemeClr val="tx1"/>
                      </a:solidFill>
                      <a:latin typeface="Graphik Light" panose="020B0403030202060203" pitchFamily="34" charset="0"/>
                      <a:ea typeface="+mn-ea"/>
                      <a:cs typeface="+mn-cs"/>
                    </a:defRPr>
                  </a:lvl5pPr>
                  <a:lvl6pPr marL="22226" indent="0" algn="l" defTabSz="457200" rtl="0" eaLnBrk="1" latinLnBrk="0" hangingPunct="1">
                    <a:lnSpc>
                      <a:spcPct val="90000"/>
                    </a:lnSpc>
                    <a:spcBef>
                      <a:spcPts val="0"/>
                    </a:spcBef>
                    <a:spcAft>
                      <a:spcPts val="2400"/>
                    </a:spcAft>
                    <a:buFont typeface="Graphik" panose="020B0503030202060203" pitchFamily="34" charset="0"/>
                    <a:buNone/>
                    <a:tabLst/>
                    <a:defRPr sz="3200" kern="1200">
                      <a:solidFill>
                        <a:schemeClr val="tx1"/>
                      </a:solidFill>
                      <a:latin typeface="Graphik Light" panose="020B0403030202060203" pitchFamily="34" charset="0"/>
                      <a:ea typeface="+mn-ea"/>
                      <a:cs typeface="+mn-cs"/>
                    </a:defRPr>
                  </a:lvl6pPr>
                  <a:lvl7pPr marL="0" indent="0" algn="l" defTabSz="457200" rtl="0" eaLnBrk="1" latinLnBrk="0" hangingPunct="1">
                    <a:lnSpc>
                      <a:spcPct val="90000"/>
                    </a:lnSpc>
                    <a:spcBef>
                      <a:spcPts val="0"/>
                    </a:spcBef>
                    <a:spcAft>
                      <a:spcPts val="2400"/>
                    </a:spcAft>
                    <a:buFont typeface="Arial" panose="020B0604020202020204" pitchFamily="34" charset="0"/>
                    <a:buNone/>
                    <a:defRPr sz="2400" kern="1200">
                      <a:solidFill>
                        <a:schemeClr val="tx1"/>
                      </a:solidFill>
                      <a:latin typeface="Graphik Light" panose="020B0403030202060203" pitchFamily="34" charset="0"/>
                      <a:ea typeface="+mn-ea"/>
                      <a:cs typeface="+mn-cs"/>
                    </a:defRPr>
                  </a:lvl7pPr>
                  <a:lvl8pPr marL="0" indent="0" algn="l" defTabSz="457200" rtl="0" eaLnBrk="1" latinLnBrk="0" hangingPunct="1">
                    <a:lnSpc>
                      <a:spcPct val="90000"/>
                    </a:lnSpc>
                    <a:spcBef>
                      <a:spcPts val="0"/>
                    </a:spcBef>
                    <a:spcAft>
                      <a:spcPts val="2400"/>
                    </a:spcAft>
                    <a:buFont typeface="Arial" panose="020B0604020202020204" pitchFamily="34" charset="0"/>
                    <a:buNone/>
                    <a:defRPr sz="2000" b="1" kern="1200">
                      <a:solidFill>
                        <a:schemeClr val="tx1"/>
                      </a:solidFill>
                      <a:latin typeface="Graphik Light" panose="020B0403030202060203" pitchFamily="34" charset="0"/>
                      <a:ea typeface="+mn-ea"/>
                      <a:cs typeface="+mn-cs"/>
                    </a:defRPr>
                  </a:lvl8pPr>
                  <a:lvl9pPr marL="0" indent="0" algn="l" defTabSz="457200" rtl="0" eaLnBrk="1" latinLnBrk="0" hangingPunct="1">
                    <a:lnSpc>
                      <a:spcPct val="90000"/>
                    </a:lnSpc>
                    <a:spcBef>
                      <a:spcPts val="0"/>
                    </a:spcBef>
                    <a:spcAft>
                      <a:spcPts val="2400"/>
                    </a:spcAft>
                    <a:buFont typeface="Arial" panose="020B0604020202020204" pitchFamily="34" charset="0"/>
                    <a:buNone/>
                    <a:defRPr sz="1600" kern="1200">
                      <a:solidFill>
                        <a:schemeClr val="tx2"/>
                      </a:solidFill>
                      <a:latin typeface="Graphik Light" panose="020B0403030202060203" pitchFamily="34" charset="0"/>
                      <a:ea typeface="+mn-ea"/>
                      <a:cs typeface="+mn-cs"/>
                    </a:defRPr>
                  </a:lvl9pPr>
                </a:lstStyle>
                <a:p>
                  <a:pPr marL="0" marR="0" lvl="0" indent="0" algn="l" defTabSz="228554"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	</a:t>
                  </a:r>
                  <a:r>
                    <a:rPr kumimoji="0" lang="en-GB" sz="1400" b="0" i="0" u="none" strike="noStrike" kern="1200" cap="none" spc="0" normalizeH="0" baseline="0" noProof="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What is DORA and who is affected?																															</a:t>
                  </a:r>
                  <a:r>
                    <a:rPr kumimoji="0" lang="en-US" sz="1400" b="0" i="1" u="none" strike="noStrike" kern="1200" cap="none" spc="0" normalizeH="0" baseline="0" noProof="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pg. </a:t>
                  </a:r>
                  <a:r>
                    <a:rPr lang="en-US" sz="1400" i="1">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4</a:t>
                  </a:r>
                  <a:endParaRPr kumimoji="0" lang="en-US" sz="1400" b="0" i="0" u="none" strike="noStrike" kern="1200" cap="none" spc="0" normalizeH="0" baseline="0" noProof="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endParaRPr>
                </a:p>
              </p:txBody>
            </p:sp>
            <p:sp>
              <p:nvSpPr>
                <p:cNvPr id="53" name="Rectangle 52">
                  <a:extLst>
                    <a:ext uri="{FF2B5EF4-FFF2-40B4-BE49-F238E27FC236}">
                      <a16:creationId xmlns:a16="http://schemas.microsoft.com/office/drawing/2014/main" id="{8D74F703-6F9B-9ABE-9D16-8CA62A65CFF2}"/>
                    </a:ext>
                  </a:extLst>
                </p:cNvPr>
                <p:cNvSpPr/>
                <p:nvPr/>
              </p:nvSpPr>
              <p:spPr>
                <a:xfrm flipH="1">
                  <a:off x="371474" y="1866995"/>
                  <a:ext cx="485775" cy="48577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marL="0" marR="0" lvl="0" indent="0" defTabSz="914263"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4" name="TextBox 53">
                  <a:extLst>
                    <a:ext uri="{FF2B5EF4-FFF2-40B4-BE49-F238E27FC236}">
                      <a16:creationId xmlns:a16="http://schemas.microsoft.com/office/drawing/2014/main" id="{F1B4D186-7D11-1DD3-0D8E-6B6C45E6D5B1}"/>
                    </a:ext>
                  </a:extLst>
                </p:cNvPr>
                <p:cNvSpPr txBox="1"/>
                <p:nvPr/>
              </p:nvSpPr>
              <p:spPr>
                <a:xfrm>
                  <a:off x="447144" y="1942665"/>
                  <a:ext cx="334434" cy="334434"/>
                </a:xfrm>
                <a:prstGeom prst="rect">
                  <a:avLst/>
                </a:prstGeom>
                <a:noFill/>
              </p:spPr>
              <p:txBody>
                <a:bodyPr wrap="none" lIns="0" tIns="0" rIns="0" bIns="0" rtlCol="0" anchor="ctr">
                  <a:noAutofit/>
                </a:bodyPr>
                <a:lstStyle/>
                <a:p>
                  <a:pPr algn="ctr" defTabSz="228600">
                    <a:spcAft>
                      <a:spcPts val="1200"/>
                    </a:spcAft>
                  </a:pPr>
                  <a:r>
                    <a:rPr lang="en-GB" b="1" i="1">
                      <a:solidFill>
                        <a:schemeClr val="bg1"/>
                      </a:solidFill>
                    </a:rPr>
                    <a:t>2</a:t>
                  </a:r>
                  <a:endParaRPr lang="en-NL" b="1" i="1" noProof="0">
                    <a:solidFill>
                      <a:schemeClr val="bg1"/>
                    </a:solidFill>
                  </a:endParaRPr>
                </a:p>
              </p:txBody>
            </p:sp>
          </p:grpSp>
          <p:grpSp>
            <p:nvGrpSpPr>
              <p:cNvPr id="36" name="Group 35">
                <a:extLst>
                  <a:ext uri="{FF2B5EF4-FFF2-40B4-BE49-F238E27FC236}">
                    <a16:creationId xmlns:a16="http://schemas.microsoft.com/office/drawing/2014/main" id="{573853B7-7D37-DB2D-CA5A-C36298FF75BE}"/>
                  </a:ext>
                </a:extLst>
              </p:cNvPr>
              <p:cNvGrpSpPr/>
              <p:nvPr/>
            </p:nvGrpSpPr>
            <p:grpSpPr>
              <a:xfrm>
                <a:off x="371474" y="2759980"/>
                <a:ext cx="11348363" cy="748934"/>
                <a:chOff x="371474" y="2803418"/>
                <a:chExt cx="11348363" cy="748934"/>
              </a:xfrm>
            </p:grpSpPr>
            <p:sp>
              <p:nvSpPr>
                <p:cNvPr id="47" name="Rectangle 46">
                  <a:extLst>
                    <a:ext uri="{FF2B5EF4-FFF2-40B4-BE49-F238E27FC236}">
                      <a16:creationId xmlns:a16="http://schemas.microsoft.com/office/drawing/2014/main" id="{39922D1E-13DB-3CA0-4BB1-07DC14ABE780}"/>
                    </a:ext>
                  </a:extLst>
                </p:cNvPr>
                <p:cNvSpPr/>
                <p:nvPr/>
              </p:nvSpPr>
              <p:spPr>
                <a:xfrm flipH="1">
                  <a:off x="655573" y="2945428"/>
                  <a:ext cx="11064264" cy="46958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45714" bIns="45714"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8" name="Text Placeholder 6">
                  <a:extLst>
                    <a:ext uri="{FF2B5EF4-FFF2-40B4-BE49-F238E27FC236}">
                      <a16:creationId xmlns:a16="http://schemas.microsoft.com/office/drawing/2014/main" id="{488C6FCD-9638-0180-81B7-4B6847B6A3A5}"/>
                    </a:ext>
                  </a:extLst>
                </p:cNvPr>
                <p:cNvSpPr txBox="1">
                  <a:spLocks/>
                </p:cNvSpPr>
                <p:nvPr/>
              </p:nvSpPr>
              <p:spPr>
                <a:xfrm flipH="1">
                  <a:off x="472163" y="3066577"/>
                  <a:ext cx="11144104" cy="485775"/>
                </a:xfrm>
                <a:prstGeom prst="rect">
                  <a:avLst/>
                </a:prstGeom>
                <a:solidFill>
                  <a:schemeClr val="bg1">
                    <a:lumMod val="95000"/>
                  </a:schemeClr>
                </a:solidFill>
                <a:effectLst/>
              </p:spPr>
              <p:txBody>
                <a:bodyPr lIns="252000" tIns="108000" rIns="89988" bIns="108000" anchor="ctr"/>
                <a:lstStyle>
                  <a:lvl1pPr marL="0" indent="0" algn="l" defTabSz="457200" rtl="0" eaLnBrk="1" latinLnBrk="0" hangingPunct="1">
                    <a:lnSpc>
                      <a:spcPct val="100000"/>
                    </a:lnSpc>
                    <a:spcBef>
                      <a:spcPts val="0"/>
                    </a:spcBef>
                    <a:spcAft>
                      <a:spcPts val="2400"/>
                    </a:spcAft>
                    <a:buFont typeface="Arial" panose="020B0604020202020204" pitchFamily="34" charset="0"/>
                    <a:buNone/>
                    <a:defRPr sz="4000" b="0" kern="1200">
                      <a:solidFill>
                        <a:schemeClr val="tx1"/>
                      </a:solidFill>
                      <a:latin typeface="Graphik Light" panose="020B0403030202060203" pitchFamily="34" charset="0"/>
                      <a:ea typeface="+mn-ea"/>
                      <a:cs typeface="+mn-cs"/>
                    </a:defRPr>
                  </a:lvl1pPr>
                  <a:lvl2pPr marL="457200" indent="-457200" algn="l" defTabSz="457200" rtl="0" eaLnBrk="1" latinLnBrk="0" hangingPunct="1">
                    <a:lnSpc>
                      <a:spcPct val="100000"/>
                    </a:lnSpc>
                    <a:spcBef>
                      <a:spcPts val="0"/>
                    </a:spcBef>
                    <a:spcAft>
                      <a:spcPts val="2400"/>
                    </a:spcAft>
                    <a:buClrTx/>
                    <a:buFont typeface="Arial" panose="020B0604020202020204" pitchFamily="34" charset="0"/>
                    <a:buChar char="•"/>
                    <a:defRPr sz="4000" kern="1200">
                      <a:solidFill>
                        <a:schemeClr val="tx1"/>
                      </a:solidFill>
                      <a:latin typeface="Graphik Light" panose="020B0403030202060203" pitchFamily="34" charset="0"/>
                      <a:ea typeface="+mn-ea"/>
                      <a:cs typeface="+mn-cs"/>
                    </a:defRPr>
                  </a:lvl2pPr>
                  <a:lvl3pPr marL="914400" indent="-457200" algn="l" defTabSz="457200" rtl="0" eaLnBrk="1" latinLnBrk="0" hangingPunct="1">
                    <a:lnSpc>
                      <a:spcPct val="100000"/>
                    </a:lnSpc>
                    <a:spcBef>
                      <a:spcPts val="0"/>
                    </a:spcBef>
                    <a:spcAft>
                      <a:spcPts val="2400"/>
                    </a:spcAft>
                    <a:buFont typeface="Verdana"/>
                    <a:buChar char="–"/>
                    <a:defRPr sz="4000" kern="1200">
                      <a:solidFill>
                        <a:schemeClr val="tx1"/>
                      </a:solidFill>
                      <a:latin typeface="Graphik Light" panose="020B0403030202060203" pitchFamily="34" charset="0"/>
                      <a:ea typeface="+mn-ea"/>
                      <a:cs typeface="+mn-cs"/>
                    </a:defRPr>
                  </a:lvl3pPr>
                  <a:lvl4pPr marL="1371600" indent="-457200" algn="l" defTabSz="457200" rtl="0" eaLnBrk="1" latinLnBrk="0" hangingPunct="1">
                    <a:lnSpc>
                      <a:spcPct val="100000"/>
                    </a:lnSpc>
                    <a:spcBef>
                      <a:spcPts val="0"/>
                    </a:spcBef>
                    <a:spcAft>
                      <a:spcPts val="2400"/>
                    </a:spcAft>
                    <a:buFont typeface="Arial" panose="020B0604020202020204" pitchFamily="34" charset="0"/>
                    <a:buChar char="•"/>
                    <a:defRPr sz="3600" kern="1200">
                      <a:solidFill>
                        <a:schemeClr val="tx1"/>
                      </a:solidFill>
                      <a:latin typeface="Graphik Light" panose="020B0403030202060203" pitchFamily="34" charset="0"/>
                      <a:ea typeface="+mn-ea"/>
                      <a:cs typeface="+mn-cs"/>
                    </a:defRPr>
                  </a:lvl4pPr>
                  <a:lvl5pPr marL="1828800" indent="-457200" algn="l" defTabSz="457200" rtl="0" eaLnBrk="1" latinLnBrk="0" hangingPunct="1">
                    <a:lnSpc>
                      <a:spcPct val="100000"/>
                    </a:lnSpc>
                    <a:spcBef>
                      <a:spcPts val="0"/>
                    </a:spcBef>
                    <a:spcAft>
                      <a:spcPts val="2400"/>
                    </a:spcAft>
                    <a:buFont typeface="Verdana"/>
                    <a:buChar char="–"/>
                    <a:defRPr sz="3600" kern="1200">
                      <a:solidFill>
                        <a:schemeClr val="tx1"/>
                      </a:solidFill>
                      <a:latin typeface="Graphik Light" panose="020B0403030202060203" pitchFamily="34" charset="0"/>
                      <a:ea typeface="+mn-ea"/>
                      <a:cs typeface="+mn-cs"/>
                    </a:defRPr>
                  </a:lvl5pPr>
                  <a:lvl6pPr marL="22226" indent="0" algn="l" defTabSz="457200" rtl="0" eaLnBrk="1" latinLnBrk="0" hangingPunct="1">
                    <a:lnSpc>
                      <a:spcPct val="90000"/>
                    </a:lnSpc>
                    <a:spcBef>
                      <a:spcPts val="0"/>
                    </a:spcBef>
                    <a:spcAft>
                      <a:spcPts val="2400"/>
                    </a:spcAft>
                    <a:buFont typeface="Graphik" panose="020B0503030202060203" pitchFamily="34" charset="0"/>
                    <a:buNone/>
                    <a:tabLst/>
                    <a:defRPr sz="3200" kern="1200">
                      <a:solidFill>
                        <a:schemeClr val="tx1"/>
                      </a:solidFill>
                      <a:latin typeface="Graphik Light" panose="020B0403030202060203" pitchFamily="34" charset="0"/>
                      <a:ea typeface="+mn-ea"/>
                      <a:cs typeface="+mn-cs"/>
                    </a:defRPr>
                  </a:lvl6pPr>
                  <a:lvl7pPr marL="0" indent="0" algn="l" defTabSz="457200" rtl="0" eaLnBrk="1" latinLnBrk="0" hangingPunct="1">
                    <a:lnSpc>
                      <a:spcPct val="90000"/>
                    </a:lnSpc>
                    <a:spcBef>
                      <a:spcPts val="0"/>
                    </a:spcBef>
                    <a:spcAft>
                      <a:spcPts val="2400"/>
                    </a:spcAft>
                    <a:buFont typeface="Arial" panose="020B0604020202020204" pitchFamily="34" charset="0"/>
                    <a:buNone/>
                    <a:defRPr sz="2400" kern="1200">
                      <a:solidFill>
                        <a:schemeClr val="tx1"/>
                      </a:solidFill>
                      <a:latin typeface="Graphik Light" panose="020B0403030202060203" pitchFamily="34" charset="0"/>
                      <a:ea typeface="+mn-ea"/>
                      <a:cs typeface="+mn-cs"/>
                    </a:defRPr>
                  </a:lvl7pPr>
                  <a:lvl8pPr marL="0" indent="0" algn="l" defTabSz="457200" rtl="0" eaLnBrk="1" latinLnBrk="0" hangingPunct="1">
                    <a:lnSpc>
                      <a:spcPct val="90000"/>
                    </a:lnSpc>
                    <a:spcBef>
                      <a:spcPts val="0"/>
                    </a:spcBef>
                    <a:spcAft>
                      <a:spcPts val="2400"/>
                    </a:spcAft>
                    <a:buFont typeface="Arial" panose="020B0604020202020204" pitchFamily="34" charset="0"/>
                    <a:buNone/>
                    <a:defRPr sz="2000" b="1" kern="1200">
                      <a:solidFill>
                        <a:schemeClr val="tx1"/>
                      </a:solidFill>
                      <a:latin typeface="Graphik Light" panose="020B0403030202060203" pitchFamily="34" charset="0"/>
                      <a:ea typeface="+mn-ea"/>
                      <a:cs typeface="+mn-cs"/>
                    </a:defRPr>
                  </a:lvl8pPr>
                  <a:lvl9pPr marL="0" indent="0" algn="l" defTabSz="457200" rtl="0" eaLnBrk="1" latinLnBrk="0" hangingPunct="1">
                    <a:lnSpc>
                      <a:spcPct val="90000"/>
                    </a:lnSpc>
                    <a:spcBef>
                      <a:spcPts val="0"/>
                    </a:spcBef>
                    <a:spcAft>
                      <a:spcPts val="2400"/>
                    </a:spcAft>
                    <a:buFont typeface="Arial" panose="020B0604020202020204" pitchFamily="34" charset="0"/>
                    <a:buNone/>
                    <a:defRPr sz="1600" kern="1200">
                      <a:solidFill>
                        <a:schemeClr val="tx2"/>
                      </a:solidFill>
                      <a:latin typeface="Graphik Light" panose="020B0403030202060203" pitchFamily="34" charset="0"/>
                      <a:ea typeface="+mn-ea"/>
                      <a:cs typeface="+mn-cs"/>
                    </a:defRPr>
                  </a:lvl9pPr>
                </a:lstStyle>
                <a:p>
                  <a:pPr marL="265113" defTabSz="228554">
                    <a:spcAft>
                      <a:spcPts val="0"/>
                    </a:spcAft>
                    <a:defRPr/>
                  </a:pPr>
                  <a:r>
                    <a:rPr kumimoji="0" lang="en-GB" sz="1400" b="0" i="0" u="none" strike="noStrike" kern="1200" cap="none" spc="0" normalizeH="0" baseline="0" noProof="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DORA’s </a:t>
                  </a:r>
                  <a:r>
                    <a:rPr lang="en-GB" sz="1400">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five strategic pillars</a:t>
                  </a:r>
                  <a:r>
                    <a:rPr kumimoji="0" lang="en-GB" sz="1400" b="0" i="0" u="none" strike="noStrike" kern="1200" cap="none" spc="0" normalizeH="0" baseline="0" noProof="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																																		</a:t>
                  </a:r>
                  <a:r>
                    <a:rPr kumimoji="0" lang="en-US" sz="1400" b="0" i="1" u="none" strike="noStrike" kern="1200" cap="none" spc="0" normalizeH="0" baseline="0" noProof="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pg. </a:t>
                  </a:r>
                  <a:r>
                    <a:rPr lang="en-US" sz="1400" i="1">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6</a:t>
                  </a:r>
                  <a:endParaRPr kumimoji="0" lang="en-US" sz="1400" b="0" i="0" u="none" strike="noStrike" kern="1200" cap="none" spc="0" normalizeH="0" baseline="0" noProof="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endParaRPr>
                </a:p>
              </p:txBody>
            </p:sp>
            <p:sp>
              <p:nvSpPr>
                <p:cNvPr id="49" name="Rectangle 48">
                  <a:extLst>
                    <a:ext uri="{FF2B5EF4-FFF2-40B4-BE49-F238E27FC236}">
                      <a16:creationId xmlns:a16="http://schemas.microsoft.com/office/drawing/2014/main" id="{AA701A8B-B0BC-A9EE-192E-1CB2096CC1D6}"/>
                    </a:ext>
                  </a:extLst>
                </p:cNvPr>
                <p:cNvSpPr/>
                <p:nvPr/>
              </p:nvSpPr>
              <p:spPr>
                <a:xfrm flipH="1">
                  <a:off x="371474" y="2803418"/>
                  <a:ext cx="485775" cy="4857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marL="0" marR="0" lvl="0" indent="0" defTabSz="914263"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0" name="TextBox 49">
                  <a:extLst>
                    <a:ext uri="{FF2B5EF4-FFF2-40B4-BE49-F238E27FC236}">
                      <a16:creationId xmlns:a16="http://schemas.microsoft.com/office/drawing/2014/main" id="{EC8E5D5A-062F-CD12-686E-40F91C3B0D1F}"/>
                    </a:ext>
                  </a:extLst>
                </p:cNvPr>
                <p:cNvSpPr txBox="1"/>
                <p:nvPr/>
              </p:nvSpPr>
              <p:spPr>
                <a:xfrm>
                  <a:off x="447144" y="2879088"/>
                  <a:ext cx="334434" cy="334434"/>
                </a:xfrm>
                <a:prstGeom prst="rect">
                  <a:avLst/>
                </a:prstGeom>
                <a:noFill/>
              </p:spPr>
              <p:txBody>
                <a:bodyPr wrap="none" lIns="0" tIns="0" rIns="0" bIns="0" rtlCol="0" anchor="ctr">
                  <a:noAutofit/>
                </a:bodyPr>
                <a:lstStyle/>
                <a:p>
                  <a:pPr algn="ctr" defTabSz="228600">
                    <a:spcAft>
                      <a:spcPts val="1200"/>
                    </a:spcAft>
                  </a:pPr>
                  <a:r>
                    <a:rPr lang="en-GB" b="1" i="1">
                      <a:solidFill>
                        <a:schemeClr val="bg1"/>
                      </a:solidFill>
                    </a:rPr>
                    <a:t>3</a:t>
                  </a:r>
                  <a:endParaRPr lang="en-NL" b="1" i="1" noProof="0">
                    <a:solidFill>
                      <a:schemeClr val="bg1"/>
                    </a:solidFill>
                  </a:endParaRPr>
                </a:p>
              </p:txBody>
            </p:sp>
          </p:grpSp>
          <p:grpSp>
            <p:nvGrpSpPr>
              <p:cNvPr id="37" name="Group 36">
                <a:extLst>
                  <a:ext uri="{FF2B5EF4-FFF2-40B4-BE49-F238E27FC236}">
                    <a16:creationId xmlns:a16="http://schemas.microsoft.com/office/drawing/2014/main" id="{18851BFB-19BC-E1F9-FA13-0A0BD59456D6}"/>
                  </a:ext>
                </a:extLst>
              </p:cNvPr>
              <p:cNvGrpSpPr/>
              <p:nvPr/>
            </p:nvGrpSpPr>
            <p:grpSpPr>
              <a:xfrm>
                <a:off x="371474" y="3641514"/>
                <a:ext cx="11348363" cy="748934"/>
                <a:chOff x="371474" y="3618692"/>
                <a:chExt cx="11348363" cy="748934"/>
              </a:xfrm>
            </p:grpSpPr>
            <p:sp>
              <p:nvSpPr>
                <p:cNvPr id="43" name="Rectangle 42">
                  <a:extLst>
                    <a:ext uri="{FF2B5EF4-FFF2-40B4-BE49-F238E27FC236}">
                      <a16:creationId xmlns:a16="http://schemas.microsoft.com/office/drawing/2014/main" id="{99D6F57B-B250-BEE9-2BC5-F08F558BB4EB}"/>
                    </a:ext>
                  </a:extLst>
                </p:cNvPr>
                <p:cNvSpPr/>
                <p:nvPr/>
              </p:nvSpPr>
              <p:spPr>
                <a:xfrm flipH="1">
                  <a:off x="655573" y="3760702"/>
                  <a:ext cx="11064264" cy="46958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45714" bIns="45714"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4" name="Text Placeholder 6">
                  <a:extLst>
                    <a:ext uri="{FF2B5EF4-FFF2-40B4-BE49-F238E27FC236}">
                      <a16:creationId xmlns:a16="http://schemas.microsoft.com/office/drawing/2014/main" id="{3E55B90E-EEF1-738F-CAE7-9F7C4F0FDDFB}"/>
                    </a:ext>
                  </a:extLst>
                </p:cNvPr>
                <p:cNvSpPr txBox="1">
                  <a:spLocks/>
                </p:cNvSpPr>
                <p:nvPr/>
              </p:nvSpPr>
              <p:spPr>
                <a:xfrm flipH="1">
                  <a:off x="472163" y="3881851"/>
                  <a:ext cx="11144104" cy="485775"/>
                </a:xfrm>
                <a:prstGeom prst="rect">
                  <a:avLst/>
                </a:prstGeom>
                <a:solidFill>
                  <a:schemeClr val="bg1">
                    <a:lumMod val="95000"/>
                  </a:schemeClr>
                </a:solidFill>
                <a:effectLst/>
              </p:spPr>
              <p:txBody>
                <a:bodyPr lIns="252000" tIns="108000" rIns="89988" bIns="108000" anchor="ctr"/>
                <a:lstStyle>
                  <a:lvl1pPr marL="0" indent="0" algn="l" defTabSz="457200" rtl="0" eaLnBrk="1" latinLnBrk="0" hangingPunct="1">
                    <a:lnSpc>
                      <a:spcPct val="100000"/>
                    </a:lnSpc>
                    <a:spcBef>
                      <a:spcPts val="0"/>
                    </a:spcBef>
                    <a:spcAft>
                      <a:spcPts val="2400"/>
                    </a:spcAft>
                    <a:buFont typeface="Arial" panose="020B0604020202020204" pitchFamily="34" charset="0"/>
                    <a:buNone/>
                    <a:defRPr sz="4000" b="0" kern="1200">
                      <a:solidFill>
                        <a:schemeClr val="tx1"/>
                      </a:solidFill>
                      <a:latin typeface="Graphik Light" panose="020B0403030202060203" pitchFamily="34" charset="0"/>
                      <a:ea typeface="+mn-ea"/>
                      <a:cs typeface="+mn-cs"/>
                    </a:defRPr>
                  </a:lvl1pPr>
                  <a:lvl2pPr marL="457200" indent="-457200" algn="l" defTabSz="457200" rtl="0" eaLnBrk="1" latinLnBrk="0" hangingPunct="1">
                    <a:lnSpc>
                      <a:spcPct val="100000"/>
                    </a:lnSpc>
                    <a:spcBef>
                      <a:spcPts val="0"/>
                    </a:spcBef>
                    <a:spcAft>
                      <a:spcPts val="2400"/>
                    </a:spcAft>
                    <a:buClrTx/>
                    <a:buFont typeface="Arial" panose="020B0604020202020204" pitchFamily="34" charset="0"/>
                    <a:buChar char="•"/>
                    <a:defRPr sz="4000" kern="1200">
                      <a:solidFill>
                        <a:schemeClr val="tx1"/>
                      </a:solidFill>
                      <a:latin typeface="Graphik Light" panose="020B0403030202060203" pitchFamily="34" charset="0"/>
                      <a:ea typeface="+mn-ea"/>
                      <a:cs typeface="+mn-cs"/>
                    </a:defRPr>
                  </a:lvl2pPr>
                  <a:lvl3pPr marL="914400" indent="-457200" algn="l" defTabSz="457200" rtl="0" eaLnBrk="1" latinLnBrk="0" hangingPunct="1">
                    <a:lnSpc>
                      <a:spcPct val="100000"/>
                    </a:lnSpc>
                    <a:spcBef>
                      <a:spcPts val="0"/>
                    </a:spcBef>
                    <a:spcAft>
                      <a:spcPts val="2400"/>
                    </a:spcAft>
                    <a:buFont typeface="Verdana"/>
                    <a:buChar char="–"/>
                    <a:defRPr sz="4000" kern="1200">
                      <a:solidFill>
                        <a:schemeClr val="tx1"/>
                      </a:solidFill>
                      <a:latin typeface="Graphik Light" panose="020B0403030202060203" pitchFamily="34" charset="0"/>
                      <a:ea typeface="+mn-ea"/>
                      <a:cs typeface="+mn-cs"/>
                    </a:defRPr>
                  </a:lvl3pPr>
                  <a:lvl4pPr marL="1371600" indent="-457200" algn="l" defTabSz="457200" rtl="0" eaLnBrk="1" latinLnBrk="0" hangingPunct="1">
                    <a:lnSpc>
                      <a:spcPct val="100000"/>
                    </a:lnSpc>
                    <a:spcBef>
                      <a:spcPts val="0"/>
                    </a:spcBef>
                    <a:spcAft>
                      <a:spcPts val="2400"/>
                    </a:spcAft>
                    <a:buFont typeface="Arial" panose="020B0604020202020204" pitchFamily="34" charset="0"/>
                    <a:buChar char="•"/>
                    <a:defRPr sz="3600" kern="1200">
                      <a:solidFill>
                        <a:schemeClr val="tx1"/>
                      </a:solidFill>
                      <a:latin typeface="Graphik Light" panose="020B0403030202060203" pitchFamily="34" charset="0"/>
                      <a:ea typeface="+mn-ea"/>
                      <a:cs typeface="+mn-cs"/>
                    </a:defRPr>
                  </a:lvl4pPr>
                  <a:lvl5pPr marL="1828800" indent="-457200" algn="l" defTabSz="457200" rtl="0" eaLnBrk="1" latinLnBrk="0" hangingPunct="1">
                    <a:lnSpc>
                      <a:spcPct val="100000"/>
                    </a:lnSpc>
                    <a:spcBef>
                      <a:spcPts val="0"/>
                    </a:spcBef>
                    <a:spcAft>
                      <a:spcPts val="2400"/>
                    </a:spcAft>
                    <a:buFont typeface="Verdana"/>
                    <a:buChar char="–"/>
                    <a:defRPr sz="3600" kern="1200">
                      <a:solidFill>
                        <a:schemeClr val="tx1"/>
                      </a:solidFill>
                      <a:latin typeface="Graphik Light" panose="020B0403030202060203" pitchFamily="34" charset="0"/>
                      <a:ea typeface="+mn-ea"/>
                      <a:cs typeface="+mn-cs"/>
                    </a:defRPr>
                  </a:lvl5pPr>
                  <a:lvl6pPr marL="22226" indent="0" algn="l" defTabSz="457200" rtl="0" eaLnBrk="1" latinLnBrk="0" hangingPunct="1">
                    <a:lnSpc>
                      <a:spcPct val="90000"/>
                    </a:lnSpc>
                    <a:spcBef>
                      <a:spcPts val="0"/>
                    </a:spcBef>
                    <a:spcAft>
                      <a:spcPts val="2400"/>
                    </a:spcAft>
                    <a:buFont typeface="Graphik" panose="020B0503030202060203" pitchFamily="34" charset="0"/>
                    <a:buNone/>
                    <a:tabLst/>
                    <a:defRPr sz="3200" kern="1200">
                      <a:solidFill>
                        <a:schemeClr val="tx1"/>
                      </a:solidFill>
                      <a:latin typeface="Graphik Light" panose="020B0403030202060203" pitchFamily="34" charset="0"/>
                      <a:ea typeface="+mn-ea"/>
                      <a:cs typeface="+mn-cs"/>
                    </a:defRPr>
                  </a:lvl6pPr>
                  <a:lvl7pPr marL="0" indent="0" algn="l" defTabSz="457200" rtl="0" eaLnBrk="1" latinLnBrk="0" hangingPunct="1">
                    <a:lnSpc>
                      <a:spcPct val="90000"/>
                    </a:lnSpc>
                    <a:spcBef>
                      <a:spcPts val="0"/>
                    </a:spcBef>
                    <a:spcAft>
                      <a:spcPts val="2400"/>
                    </a:spcAft>
                    <a:buFont typeface="Arial" panose="020B0604020202020204" pitchFamily="34" charset="0"/>
                    <a:buNone/>
                    <a:defRPr sz="2400" kern="1200">
                      <a:solidFill>
                        <a:schemeClr val="tx1"/>
                      </a:solidFill>
                      <a:latin typeface="Graphik Light" panose="020B0403030202060203" pitchFamily="34" charset="0"/>
                      <a:ea typeface="+mn-ea"/>
                      <a:cs typeface="+mn-cs"/>
                    </a:defRPr>
                  </a:lvl7pPr>
                  <a:lvl8pPr marL="0" indent="0" algn="l" defTabSz="457200" rtl="0" eaLnBrk="1" latinLnBrk="0" hangingPunct="1">
                    <a:lnSpc>
                      <a:spcPct val="90000"/>
                    </a:lnSpc>
                    <a:spcBef>
                      <a:spcPts val="0"/>
                    </a:spcBef>
                    <a:spcAft>
                      <a:spcPts val="2400"/>
                    </a:spcAft>
                    <a:buFont typeface="Arial" panose="020B0604020202020204" pitchFamily="34" charset="0"/>
                    <a:buNone/>
                    <a:defRPr sz="2000" b="1" kern="1200">
                      <a:solidFill>
                        <a:schemeClr val="tx1"/>
                      </a:solidFill>
                      <a:latin typeface="Graphik Light" panose="020B0403030202060203" pitchFamily="34" charset="0"/>
                      <a:ea typeface="+mn-ea"/>
                      <a:cs typeface="+mn-cs"/>
                    </a:defRPr>
                  </a:lvl8pPr>
                  <a:lvl9pPr marL="0" indent="0" algn="l" defTabSz="457200" rtl="0" eaLnBrk="1" latinLnBrk="0" hangingPunct="1">
                    <a:lnSpc>
                      <a:spcPct val="90000"/>
                    </a:lnSpc>
                    <a:spcBef>
                      <a:spcPts val="0"/>
                    </a:spcBef>
                    <a:spcAft>
                      <a:spcPts val="2400"/>
                    </a:spcAft>
                    <a:buFont typeface="Arial" panose="020B0604020202020204" pitchFamily="34" charset="0"/>
                    <a:buNone/>
                    <a:defRPr sz="1600" kern="1200">
                      <a:solidFill>
                        <a:schemeClr val="tx2"/>
                      </a:solidFill>
                      <a:latin typeface="Graphik Light" panose="020B0403030202060203" pitchFamily="34" charset="0"/>
                      <a:ea typeface="+mn-ea"/>
                      <a:cs typeface="+mn-cs"/>
                    </a:defRPr>
                  </a:lvl9pPr>
                </a:lstStyle>
                <a:p>
                  <a:pPr marL="0" marR="0" lvl="0" indent="0" algn="l" defTabSz="228554"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	</a:t>
                  </a:r>
                  <a:r>
                    <a:rPr kumimoji="0" lang="en-GB" sz="1400" b="0" i="0" u="none" strike="noStrike" kern="1200" cap="none" spc="0" normalizeH="0" baseline="0" noProof="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Implementation timeline																															</a:t>
                  </a:r>
                  <a:r>
                    <a:rPr kumimoji="0" lang="en-US" sz="1400" b="0" i="1" u="none" strike="noStrike" kern="1200" cap="none" spc="0" normalizeH="0" baseline="0" noProof="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 				pg. 12</a:t>
                  </a:r>
                  <a:endParaRPr kumimoji="0" lang="en-US" sz="1400" b="0" i="0" u="none" strike="noStrike" kern="1200" cap="none" spc="0" normalizeH="0" baseline="0" noProof="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endParaRPr>
                </a:p>
              </p:txBody>
            </p:sp>
            <p:sp>
              <p:nvSpPr>
                <p:cNvPr id="45" name="Rectangle 44">
                  <a:extLst>
                    <a:ext uri="{FF2B5EF4-FFF2-40B4-BE49-F238E27FC236}">
                      <a16:creationId xmlns:a16="http://schemas.microsoft.com/office/drawing/2014/main" id="{EDC4D20A-B5A0-01AD-B7E7-149203826E35}"/>
                    </a:ext>
                  </a:extLst>
                </p:cNvPr>
                <p:cNvSpPr/>
                <p:nvPr/>
              </p:nvSpPr>
              <p:spPr>
                <a:xfrm flipH="1">
                  <a:off x="371474" y="3618692"/>
                  <a:ext cx="485775" cy="48577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marL="0" marR="0" lvl="0" indent="0" defTabSz="914263"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6" name="TextBox 45">
                  <a:extLst>
                    <a:ext uri="{FF2B5EF4-FFF2-40B4-BE49-F238E27FC236}">
                      <a16:creationId xmlns:a16="http://schemas.microsoft.com/office/drawing/2014/main" id="{64D732DC-EB34-AA28-92C1-8FC0DD67ADA7}"/>
                    </a:ext>
                  </a:extLst>
                </p:cNvPr>
                <p:cNvSpPr txBox="1"/>
                <p:nvPr/>
              </p:nvSpPr>
              <p:spPr>
                <a:xfrm>
                  <a:off x="447144" y="3694362"/>
                  <a:ext cx="334434" cy="334434"/>
                </a:xfrm>
                <a:prstGeom prst="rect">
                  <a:avLst/>
                </a:prstGeom>
                <a:noFill/>
              </p:spPr>
              <p:txBody>
                <a:bodyPr wrap="none" lIns="0" tIns="0" rIns="0" bIns="0" rtlCol="0" anchor="ctr">
                  <a:noAutofit/>
                </a:bodyPr>
                <a:lstStyle/>
                <a:p>
                  <a:pPr algn="ctr" defTabSz="228600">
                    <a:spcAft>
                      <a:spcPts val="1200"/>
                    </a:spcAft>
                  </a:pPr>
                  <a:r>
                    <a:rPr lang="en-GB" b="1" i="1" noProof="0">
                      <a:solidFill>
                        <a:schemeClr val="bg1"/>
                      </a:solidFill>
                    </a:rPr>
                    <a:t>4</a:t>
                  </a:r>
                  <a:endParaRPr lang="en-NL" b="1" i="1" noProof="0">
                    <a:solidFill>
                      <a:schemeClr val="bg1"/>
                    </a:solidFill>
                  </a:endParaRPr>
                </a:p>
              </p:txBody>
            </p:sp>
          </p:grpSp>
          <p:grpSp>
            <p:nvGrpSpPr>
              <p:cNvPr id="38" name="Group 37">
                <a:extLst>
                  <a:ext uri="{FF2B5EF4-FFF2-40B4-BE49-F238E27FC236}">
                    <a16:creationId xmlns:a16="http://schemas.microsoft.com/office/drawing/2014/main" id="{B66BF5AF-9933-2E53-21B8-6E10D1EE3907}"/>
                  </a:ext>
                </a:extLst>
              </p:cNvPr>
              <p:cNvGrpSpPr/>
              <p:nvPr/>
            </p:nvGrpSpPr>
            <p:grpSpPr>
              <a:xfrm>
                <a:off x="371474" y="4523048"/>
                <a:ext cx="11348363" cy="748934"/>
                <a:chOff x="371474" y="4513219"/>
                <a:chExt cx="11348363" cy="748934"/>
              </a:xfrm>
            </p:grpSpPr>
            <p:sp>
              <p:nvSpPr>
                <p:cNvPr id="39" name="Rectangle 38">
                  <a:extLst>
                    <a:ext uri="{FF2B5EF4-FFF2-40B4-BE49-F238E27FC236}">
                      <a16:creationId xmlns:a16="http://schemas.microsoft.com/office/drawing/2014/main" id="{765D2A29-89EB-470D-848D-10B4D6EC958B}"/>
                    </a:ext>
                  </a:extLst>
                </p:cNvPr>
                <p:cNvSpPr/>
                <p:nvPr/>
              </p:nvSpPr>
              <p:spPr>
                <a:xfrm flipH="1">
                  <a:off x="655573" y="4655229"/>
                  <a:ext cx="11064264" cy="46958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45714" bIns="45714"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0" name="Text Placeholder 6">
                  <a:extLst>
                    <a:ext uri="{FF2B5EF4-FFF2-40B4-BE49-F238E27FC236}">
                      <a16:creationId xmlns:a16="http://schemas.microsoft.com/office/drawing/2014/main" id="{94874503-79C4-3BAD-D12A-0DEE43F19007}"/>
                    </a:ext>
                  </a:extLst>
                </p:cNvPr>
                <p:cNvSpPr txBox="1">
                  <a:spLocks/>
                </p:cNvSpPr>
                <p:nvPr/>
              </p:nvSpPr>
              <p:spPr>
                <a:xfrm flipH="1">
                  <a:off x="472163" y="4776378"/>
                  <a:ext cx="11144104" cy="485775"/>
                </a:xfrm>
                <a:prstGeom prst="rect">
                  <a:avLst/>
                </a:prstGeom>
                <a:solidFill>
                  <a:schemeClr val="bg1">
                    <a:lumMod val="95000"/>
                  </a:schemeClr>
                </a:solidFill>
                <a:effectLst/>
              </p:spPr>
              <p:txBody>
                <a:bodyPr lIns="252000" tIns="108000" rIns="89988" bIns="108000" anchor="ctr"/>
                <a:lstStyle>
                  <a:lvl1pPr marL="0" indent="0" algn="l" defTabSz="457200" rtl="0" eaLnBrk="1" latinLnBrk="0" hangingPunct="1">
                    <a:lnSpc>
                      <a:spcPct val="100000"/>
                    </a:lnSpc>
                    <a:spcBef>
                      <a:spcPts val="0"/>
                    </a:spcBef>
                    <a:spcAft>
                      <a:spcPts val="2400"/>
                    </a:spcAft>
                    <a:buFont typeface="Arial" panose="020B0604020202020204" pitchFamily="34" charset="0"/>
                    <a:buNone/>
                    <a:defRPr sz="4000" b="0" kern="1200">
                      <a:solidFill>
                        <a:schemeClr val="tx1"/>
                      </a:solidFill>
                      <a:latin typeface="Graphik Light" panose="020B0403030202060203" pitchFamily="34" charset="0"/>
                      <a:ea typeface="+mn-ea"/>
                      <a:cs typeface="+mn-cs"/>
                    </a:defRPr>
                  </a:lvl1pPr>
                  <a:lvl2pPr marL="457200" indent="-457200" algn="l" defTabSz="457200" rtl="0" eaLnBrk="1" latinLnBrk="0" hangingPunct="1">
                    <a:lnSpc>
                      <a:spcPct val="100000"/>
                    </a:lnSpc>
                    <a:spcBef>
                      <a:spcPts val="0"/>
                    </a:spcBef>
                    <a:spcAft>
                      <a:spcPts val="2400"/>
                    </a:spcAft>
                    <a:buClrTx/>
                    <a:buFont typeface="Arial" panose="020B0604020202020204" pitchFamily="34" charset="0"/>
                    <a:buChar char="•"/>
                    <a:defRPr sz="4000" kern="1200">
                      <a:solidFill>
                        <a:schemeClr val="tx1"/>
                      </a:solidFill>
                      <a:latin typeface="Graphik Light" panose="020B0403030202060203" pitchFamily="34" charset="0"/>
                      <a:ea typeface="+mn-ea"/>
                      <a:cs typeface="+mn-cs"/>
                    </a:defRPr>
                  </a:lvl2pPr>
                  <a:lvl3pPr marL="914400" indent="-457200" algn="l" defTabSz="457200" rtl="0" eaLnBrk="1" latinLnBrk="0" hangingPunct="1">
                    <a:lnSpc>
                      <a:spcPct val="100000"/>
                    </a:lnSpc>
                    <a:spcBef>
                      <a:spcPts val="0"/>
                    </a:spcBef>
                    <a:spcAft>
                      <a:spcPts val="2400"/>
                    </a:spcAft>
                    <a:buFont typeface="Verdana"/>
                    <a:buChar char="–"/>
                    <a:defRPr sz="4000" kern="1200">
                      <a:solidFill>
                        <a:schemeClr val="tx1"/>
                      </a:solidFill>
                      <a:latin typeface="Graphik Light" panose="020B0403030202060203" pitchFamily="34" charset="0"/>
                      <a:ea typeface="+mn-ea"/>
                      <a:cs typeface="+mn-cs"/>
                    </a:defRPr>
                  </a:lvl3pPr>
                  <a:lvl4pPr marL="1371600" indent="-457200" algn="l" defTabSz="457200" rtl="0" eaLnBrk="1" latinLnBrk="0" hangingPunct="1">
                    <a:lnSpc>
                      <a:spcPct val="100000"/>
                    </a:lnSpc>
                    <a:spcBef>
                      <a:spcPts val="0"/>
                    </a:spcBef>
                    <a:spcAft>
                      <a:spcPts val="2400"/>
                    </a:spcAft>
                    <a:buFont typeface="Arial" panose="020B0604020202020204" pitchFamily="34" charset="0"/>
                    <a:buChar char="•"/>
                    <a:defRPr sz="3600" kern="1200">
                      <a:solidFill>
                        <a:schemeClr val="tx1"/>
                      </a:solidFill>
                      <a:latin typeface="Graphik Light" panose="020B0403030202060203" pitchFamily="34" charset="0"/>
                      <a:ea typeface="+mn-ea"/>
                      <a:cs typeface="+mn-cs"/>
                    </a:defRPr>
                  </a:lvl4pPr>
                  <a:lvl5pPr marL="1828800" indent="-457200" algn="l" defTabSz="457200" rtl="0" eaLnBrk="1" latinLnBrk="0" hangingPunct="1">
                    <a:lnSpc>
                      <a:spcPct val="100000"/>
                    </a:lnSpc>
                    <a:spcBef>
                      <a:spcPts val="0"/>
                    </a:spcBef>
                    <a:spcAft>
                      <a:spcPts val="2400"/>
                    </a:spcAft>
                    <a:buFont typeface="Verdana"/>
                    <a:buChar char="–"/>
                    <a:defRPr sz="3600" kern="1200">
                      <a:solidFill>
                        <a:schemeClr val="tx1"/>
                      </a:solidFill>
                      <a:latin typeface="Graphik Light" panose="020B0403030202060203" pitchFamily="34" charset="0"/>
                      <a:ea typeface="+mn-ea"/>
                      <a:cs typeface="+mn-cs"/>
                    </a:defRPr>
                  </a:lvl5pPr>
                  <a:lvl6pPr marL="22226" indent="0" algn="l" defTabSz="457200" rtl="0" eaLnBrk="1" latinLnBrk="0" hangingPunct="1">
                    <a:lnSpc>
                      <a:spcPct val="90000"/>
                    </a:lnSpc>
                    <a:spcBef>
                      <a:spcPts val="0"/>
                    </a:spcBef>
                    <a:spcAft>
                      <a:spcPts val="2400"/>
                    </a:spcAft>
                    <a:buFont typeface="Graphik" panose="020B0503030202060203" pitchFamily="34" charset="0"/>
                    <a:buNone/>
                    <a:tabLst/>
                    <a:defRPr sz="3200" kern="1200">
                      <a:solidFill>
                        <a:schemeClr val="tx1"/>
                      </a:solidFill>
                      <a:latin typeface="Graphik Light" panose="020B0403030202060203" pitchFamily="34" charset="0"/>
                      <a:ea typeface="+mn-ea"/>
                      <a:cs typeface="+mn-cs"/>
                    </a:defRPr>
                  </a:lvl6pPr>
                  <a:lvl7pPr marL="0" indent="0" algn="l" defTabSz="457200" rtl="0" eaLnBrk="1" latinLnBrk="0" hangingPunct="1">
                    <a:lnSpc>
                      <a:spcPct val="90000"/>
                    </a:lnSpc>
                    <a:spcBef>
                      <a:spcPts val="0"/>
                    </a:spcBef>
                    <a:spcAft>
                      <a:spcPts val="2400"/>
                    </a:spcAft>
                    <a:buFont typeface="Arial" panose="020B0604020202020204" pitchFamily="34" charset="0"/>
                    <a:buNone/>
                    <a:defRPr sz="2400" kern="1200">
                      <a:solidFill>
                        <a:schemeClr val="tx1"/>
                      </a:solidFill>
                      <a:latin typeface="Graphik Light" panose="020B0403030202060203" pitchFamily="34" charset="0"/>
                      <a:ea typeface="+mn-ea"/>
                      <a:cs typeface="+mn-cs"/>
                    </a:defRPr>
                  </a:lvl7pPr>
                  <a:lvl8pPr marL="0" indent="0" algn="l" defTabSz="457200" rtl="0" eaLnBrk="1" latinLnBrk="0" hangingPunct="1">
                    <a:lnSpc>
                      <a:spcPct val="90000"/>
                    </a:lnSpc>
                    <a:spcBef>
                      <a:spcPts val="0"/>
                    </a:spcBef>
                    <a:spcAft>
                      <a:spcPts val="2400"/>
                    </a:spcAft>
                    <a:buFont typeface="Arial" panose="020B0604020202020204" pitchFamily="34" charset="0"/>
                    <a:buNone/>
                    <a:defRPr sz="2000" b="1" kern="1200">
                      <a:solidFill>
                        <a:schemeClr val="tx1"/>
                      </a:solidFill>
                      <a:latin typeface="Graphik Light" panose="020B0403030202060203" pitchFamily="34" charset="0"/>
                      <a:ea typeface="+mn-ea"/>
                      <a:cs typeface="+mn-cs"/>
                    </a:defRPr>
                  </a:lvl8pPr>
                  <a:lvl9pPr marL="0" indent="0" algn="l" defTabSz="457200" rtl="0" eaLnBrk="1" latinLnBrk="0" hangingPunct="1">
                    <a:lnSpc>
                      <a:spcPct val="90000"/>
                    </a:lnSpc>
                    <a:spcBef>
                      <a:spcPts val="0"/>
                    </a:spcBef>
                    <a:spcAft>
                      <a:spcPts val="2400"/>
                    </a:spcAft>
                    <a:buFont typeface="Arial" panose="020B0604020202020204" pitchFamily="34" charset="0"/>
                    <a:buNone/>
                    <a:defRPr sz="1600" kern="1200">
                      <a:solidFill>
                        <a:schemeClr val="tx2"/>
                      </a:solidFill>
                      <a:latin typeface="Graphik Light" panose="020B0403030202060203" pitchFamily="34" charset="0"/>
                      <a:ea typeface="+mn-ea"/>
                      <a:cs typeface="+mn-cs"/>
                    </a:defRPr>
                  </a:lvl9pPr>
                </a:lstStyle>
                <a:p>
                  <a:pPr marL="0" marR="0" lvl="0" indent="0" algn="l" defTabSz="228554"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	DORA’s main challenges, ESAs response </a:t>
                  </a:r>
                  <a:r>
                    <a:rPr lang="en-GB" sz="1400" dirty="0">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and </a:t>
                  </a:r>
                  <a:r>
                    <a:rPr lang="en-GB" sz="1400" dirty="0" err="1">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FiSer’s</a:t>
                  </a:r>
                  <a:r>
                    <a:rPr lang="en-GB" sz="1400" dirty="0">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 strategic solutions																		</a:t>
                  </a:r>
                  <a:r>
                    <a:rPr kumimoji="0" lang="en-US" sz="1400" b="0" i="1" u="none" strike="noStrike" kern="1200" cap="none" spc="0" normalizeH="0" baseline="0" noProof="0" dirty="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pg. 13</a:t>
                  </a:r>
                  <a:endParaRPr kumimoji="0" lang="en-US" sz="1400" b="0" i="0" u="none" strike="noStrike" kern="1200" cap="none" spc="0" normalizeH="0" baseline="0" noProof="0" dirty="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endParaRPr>
                </a:p>
              </p:txBody>
            </p:sp>
            <p:sp>
              <p:nvSpPr>
                <p:cNvPr id="41" name="Rectangle 40">
                  <a:extLst>
                    <a:ext uri="{FF2B5EF4-FFF2-40B4-BE49-F238E27FC236}">
                      <a16:creationId xmlns:a16="http://schemas.microsoft.com/office/drawing/2014/main" id="{170720BB-7F60-F81E-ED13-AC02277A7960}"/>
                    </a:ext>
                  </a:extLst>
                </p:cNvPr>
                <p:cNvSpPr/>
                <p:nvPr/>
              </p:nvSpPr>
              <p:spPr>
                <a:xfrm flipH="1">
                  <a:off x="371474" y="4513219"/>
                  <a:ext cx="485775" cy="48577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marL="0" marR="0" lvl="0" indent="0" defTabSz="914263"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2" name="TextBox 41">
                  <a:extLst>
                    <a:ext uri="{FF2B5EF4-FFF2-40B4-BE49-F238E27FC236}">
                      <a16:creationId xmlns:a16="http://schemas.microsoft.com/office/drawing/2014/main" id="{F9B5E610-1417-88F0-60CE-ADEB0BBE50E2}"/>
                    </a:ext>
                  </a:extLst>
                </p:cNvPr>
                <p:cNvSpPr txBox="1"/>
                <p:nvPr/>
              </p:nvSpPr>
              <p:spPr>
                <a:xfrm>
                  <a:off x="447144" y="4588889"/>
                  <a:ext cx="334434" cy="334434"/>
                </a:xfrm>
                <a:prstGeom prst="rect">
                  <a:avLst/>
                </a:prstGeom>
                <a:noFill/>
              </p:spPr>
              <p:txBody>
                <a:bodyPr wrap="none" lIns="0" tIns="0" rIns="0" bIns="0" rtlCol="0" anchor="ctr">
                  <a:noAutofit/>
                </a:bodyPr>
                <a:lstStyle/>
                <a:p>
                  <a:pPr algn="ctr" defTabSz="228600">
                    <a:spcAft>
                      <a:spcPts val="1200"/>
                    </a:spcAft>
                  </a:pPr>
                  <a:r>
                    <a:rPr lang="en-GB" b="1" i="1">
                      <a:solidFill>
                        <a:schemeClr val="bg1"/>
                      </a:solidFill>
                    </a:rPr>
                    <a:t>5</a:t>
                  </a:r>
                  <a:endParaRPr lang="en-NL" b="1" i="1" noProof="0">
                    <a:solidFill>
                      <a:schemeClr val="bg1"/>
                    </a:solidFill>
                  </a:endParaRPr>
                </a:p>
              </p:txBody>
            </p:sp>
          </p:grpSp>
        </p:grpSp>
        <p:sp>
          <p:nvSpPr>
            <p:cNvPr id="64" name="Rectangle 63">
              <a:extLst>
                <a:ext uri="{FF2B5EF4-FFF2-40B4-BE49-F238E27FC236}">
                  <a16:creationId xmlns:a16="http://schemas.microsoft.com/office/drawing/2014/main" id="{4E63120E-4E05-714C-5A9F-A107E6BAB8A2}"/>
                </a:ext>
              </a:extLst>
            </p:cNvPr>
            <p:cNvSpPr/>
            <p:nvPr/>
          </p:nvSpPr>
          <p:spPr>
            <a:xfrm flipH="1">
              <a:off x="655573" y="5797983"/>
              <a:ext cx="11064264" cy="46958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45714" bIns="45714" rtlCol="0" anchor="ctr"/>
            <a:lstStyle/>
            <a:p>
              <a:pPr marL="0" marR="0" lvl="0" indent="0" algn="ctr" defTabSz="914263"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65" name="Text Placeholder 6">
              <a:extLst>
                <a:ext uri="{FF2B5EF4-FFF2-40B4-BE49-F238E27FC236}">
                  <a16:creationId xmlns:a16="http://schemas.microsoft.com/office/drawing/2014/main" id="{D58C1104-B90F-DF28-C671-F6685B20A356}"/>
                </a:ext>
              </a:extLst>
            </p:cNvPr>
            <p:cNvSpPr txBox="1">
              <a:spLocks/>
            </p:cNvSpPr>
            <p:nvPr/>
          </p:nvSpPr>
          <p:spPr>
            <a:xfrm flipH="1">
              <a:off x="472163" y="5919132"/>
              <a:ext cx="11144104" cy="485775"/>
            </a:xfrm>
            <a:prstGeom prst="rect">
              <a:avLst/>
            </a:prstGeom>
            <a:solidFill>
              <a:schemeClr val="bg1">
                <a:lumMod val="95000"/>
              </a:schemeClr>
            </a:solidFill>
            <a:effectLst/>
          </p:spPr>
          <p:txBody>
            <a:bodyPr lIns="252000" tIns="108000" rIns="89988" bIns="108000" anchor="ctr"/>
            <a:lstStyle>
              <a:lvl1pPr marL="0" indent="0" algn="l" defTabSz="457200" rtl="0" eaLnBrk="1" latinLnBrk="0" hangingPunct="1">
                <a:lnSpc>
                  <a:spcPct val="100000"/>
                </a:lnSpc>
                <a:spcBef>
                  <a:spcPts val="0"/>
                </a:spcBef>
                <a:spcAft>
                  <a:spcPts val="2400"/>
                </a:spcAft>
                <a:buFont typeface="Arial" panose="020B0604020202020204" pitchFamily="34" charset="0"/>
                <a:buNone/>
                <a:defRPr sz="4000" b="0" kern="1200">
                  <a:solidFill>
                    <a:schemeClr val="tx1"/>
                  </a:solidFill>
                  <a:latin typeface="Graphik Light" panose="020B0403030202060203" pitchFamily="34" charset="0"/>
                  <a:ea typeface="+mn-ea"/>
                  <a:cs typeface="+mn-cs"/>
                </a:defRPr>
              </a:lvl1pPr>
              <a:lvl2pPr marL="457200" indent="-457200" algn="l" defTabSz="457200" rtl="0" eaLnBrk="1" latinLnBrk="0" hangingPunct="1">
                <a:lnSpc>
                  <a:spcPct val="100000"/>
                </a:lnSpc>
                <a:spcBef>
                  <a:spcPts val="0"/>
                </a:spcBef>
                <a:spcAft>
                  <a:spcPts val="2400"/>
                </a:spcAft>
                <a:buClrTx/>
                <a:buFont typeface="Arial" panose="020B0604020202020204" pitchFamily="34" charset="0"/>
                <a:buChar char="•"/>
                <a:defRPr sz="4000" kern="1200">
                  <a:solidFill>
                    <a:schemeClr val="tx1"/>
                  </a:solidFill>
                  <a:latin typeface="Graphik Light" panose="020B0403030202060203" pitchFamily="34" charset="0"/>
                  <a:ea typeface="+mn-ea"/>
                  <a:cs typeface="+mn-cs"/>
                </a:defRPr>
              </a:lvl2pPr>
              <a:lvl3pPr marL="914400" indent="-457200" algn="l" defTabSz="457200" rtl="0" eaLnBrk="1" latinLnBrk="0" hangingPunct="1">
                <a:lnSpc>
                  <a:spcPct val="100000"/>
                </a:lnSpc>
                <a:spcBef>
                  <a:spcPts val="0"/>
                </a:spcBef>
                <a:spcAft>
                  <a:spcPts val="2400"/>
                </a:spcAft>
                <a:buFont typeface="Verdana"/>
                <a:buChar char="–"/>
                <a:defRPr sz="4000" kern="1200">
                  <a:solidFill>
                    <a:schemeClr val="tx1"/>
                  </a:solidFill>
                  <a:latin typeface="Graphik Light" panose="020B0403030202060203" pitchFamily="34" charset="0"/>
                  <a:ea typeface="+mn-ea"/>
                  <a:cs typeface="+mn-cs"/>
                </a:defRPr>
              </a:lvl3pPr>
              <a:lvl4pPr marL="1371600" indent="-457200" algn="l" defTabSz="457200" rtl="0" eaLnBrk="1" latinLnBrk="0" hangingPunct="1">
                <a:lnSpc>
                  <a:spcPct val="100000"/>
                </a:lnSpc>
                <a:spcBef>
                  <a:spcPts val="0"/>
                </a:spcBef>
                <a:spcAft>
                  <a:spcPts val="2400"/>
                </a:spcAft>
                <a:buFont typeface="Arial" panose="020B0604020202020204" pitchFamily="34" charset="0"/>
                <a:buChar char="•"/>
                <a:defRPr sz="3600" kern="1200">
                  <a:solidFill>
                    <a:schemeClr val="tx1"/>
                  </a:solidFill>
                  <a:latin typeface="Graphik Light" panose="020B0403030202060203" pitchFamily="34" charset="0"/>
                  <a:ea typeface="+mn-ea"/>
                  <a:cs typeface="+mn-cs"/>
                </a:defRPr>
              </a:lvl4pPr>
              <a:lvl5pPr marL="1828800" indent="-457200" algn="l" defTabSz="457200" rtl="0" eaLnBrk="1" latinLnBrk="0" hangingPunct="1">
                <a:lnSpc>
                  <a:spcPct val="100000"/>
                </a:lnSpc>
                <a:spcBef>
                  <a:spcPts val="0"/>
                </a:spcBef>
                <a:spcAft>
                  <a:spcPts val="2400"/>
                </a:spcAft>
                <a:buFont typeface="Verdana"/>
                <a:buChar char="–"/>
                <a:defRPr sz="3600" kern="1200">
                  <a:solidFill>
                    <a:schemeClr val="tx1"/>
                  </a:solidFill>
                  <a:latin typeface="Graphik Light" panose="020B0403030202060203" pitchFamily="34" charset="0"/>
                  <a:ea typeface="+mn-ea"/>
                  <a:cs typeface="+mn-cs"/>
                </a:defRPr>
              </a:lvl5pPr>
              <a:lvl6pPr marL="22226" indent="0" algn="l" defTabSz="457200" rtl="0" eaLnBrk="1" latinLnBrk="0" hangingPunct="1">
                <a:lnSpc>
                  <a:spcPct val="90000"/>
                </a:lnSpc>
                <a:spcBef>
                  <a:spcPts val="0"/>
                </a:spcBef>
                <a:spcAft>
                  <a:spcPts val="2400"/>
                </a:spcAft>
                <a:buFont typeface="Graphik" panose="020B0503030202060203" pitchFamily="34" charset="0"/>
                <a:buNone/>
                <a:tabLst/>
                <a:defRPr sz="3200" kern="1200">
                  <a:solidFill>
                    <a:schemeClr val="tx1"/>
                  </a:solidFill>
                  <a:latin typeface="Graphik Light" panose="020B0403030202060203" pitchFamily="34" charset="0"/>
                  <a:ea typeface="+mn-ea"/>
                  <a:cs typeface="+mn-cs"/>
                </a:defRPr>
              </a:lvl6pPr>
              <a:lvl7pPr marL="0" indent="0" algn="l" defTabSz="457200" rtl="0" eaLnBrk="1" latinLnBrk="0" hangingPunct="1">
                <a:lnSpc>
                  <a:spcPct val="90000"/>
                </a:lnSpc>
                <a:spcBef>
                  <a:spcPts val="0"/>
                </a:spcBef>
                <a:spcAft>
                  <a:spcPts val="2400"/>
                </a:spcAft>
                <a:buFont typeface="Arial" panose="020B0604020202020204" pitchFamily="34" charset="0"/>
                <a:buNone/>
                <a:defRPr sz="2400" kern="1200">
                  <a:solidFill>
                    <a:schemeClr val="tx1"/>
                  </a:solidFill>
                  <a:latin typeface="Graphik Light" panose="020B0403030202060203" pitchFamily="34" charset="0"/>
                  <a:ea typeface="+mn-ea"/>
                  <a:cs typeface="+mn-cs"/>
                </a:defRPr>
              </a:lvl7pPr>
              <a:lvl8pPr marL="0" indent="0" algn="l" defTabSz="457200" rtl="0" eaLnBrk="1" latinLnBrk="0" hangingPunct="1">
                <a:lnSpc>
                  <a:spcPct val="90000"/>
                </a:lnSpc>
                <a:spcBef>
                  <a:spcPts val="0"/>
                </a:spcBef>
                <a:spcAft>
                  <a:spcPts val="2400"/>
                </a:spcAft>
                <a:buFont typeface="Arial" panose="020B0604020202020204" pitchFamily="34" charset="0"/>
                <a:buNone/>
                <a:defRPr sz="2000" b="1" kern="1200">
                  <a:solidFill>
                    <a:schemeClr val="tx1"/>
                  </a:solidFill>
                  <a:latin typeface="Graphik Light" panose="020B0403030202060203" pitchFamily="34" charset="0"/>
                  <a:ea typeface="+mn-ea"/>
                  <a:cs typeface="+mn-cs"/>
                </a:defRPr>
              </a:lvl8pPr>
              <a:lvl9pPr marL="0" indent="0" algn="l" defTabSz="457200" rtl="0" eaLnBrk="1" latinLnBrk="0" hangingPunct="1">
                <a:lnSpc>
                  <a:spcPct val="90000"/>
                </a:lnSpc>
                <a:spcBef>
                  <a:spcPts val="0"/>
                </a:spcBef>
                <a:spcAft>
                  <a:spcPts val="2400"/>
                </a:spcAft>
                <a:buFont typeface="Arial" panose="020B0604020202020204" pitchFamily="34" charset="0"/>
                <a:buNone/>
                <a:defRPr sz="1600" kern="1200">
                  <a:solidFill>
                    <a:schemeClr val="tx2"/>
                  </a:solidFill>
                  <a:latin typeface="Graphik Light" panose="020B0403030202060203" pitchFamily="34" charset="0"/>
                  <a:ea typeface="+mn-ea"/>
                  <a:cs typeface="+mn-cs"/>
                </a:defRPr>
              </a:lvl9pPr>
            </a:lstStyle>
            <a:p>
              <a:pPr marL="0" marR="0" lvl="0" indent="0" algn="l" defTabSz="228554"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	</a:t>
              </a:r>
              <a:r>
                <a:rPr lang="en-GB" sz="1400" dirty="0" err="1">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FiSer</a:t>
              </a:r>
              <a:r>
                <a:rPr lang="en-GB" sz="1400" dirty="0">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 Consulting’s compliance tailored services	and our experts																					</a:t>
              </a:r>
              <a:r>
                <a:rPr kumimoji="0" lang="en-US" sz="1400" b="0" i="1" u="none" strike="noStrike" kern="1200" cap="none" spc="0" normalizeH="0" baseline="0" noProof="0" dirty="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pg. 1</a:t>
              </a:r>
              <a:r>
                <a:rPr lang="en-US" sz="1400" i="1" dirty="0">
                  <a:solidFill>
                    <a:schemeClr val="bg1">
                      <a:lumMod val="50000"/>
                    </a:schemeClr>
                  </a:solidFill>
                  <a:latin typeface="+mn-lt"/>
                  <a:ea typeface="Verdana" panose="020B0604030504040204" pitchFamily="34" charset="0"/>
                  <a:cs typeface="Verdana" panose="020B0604030504040204" pitchFamily="34" charset="0"/>
                  <a:sym typeface="Verdana" panose="020B0604030504040204" pitchFamily="34" charset="0"/>
                </a:rPr>
                <a:t>6</a:t>
              </a:r>
              <a:r>
                <a:rPr kumimoji="0" lang="en-US" sz="1400" b="0" i="1" u="none" strike="noStrike" kern="1200" cap="none" spc="0" normalizeH="0" baseline="0" noProof="0" dirty="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rPr>
                <a:t> </a:t>
              </a:r>
              <a:endParaRPr kumimoji="0" lang="en-US" sz="1400" b="0" i="0" u="none" strike="noStrike" kern="1200" cap="none" spc="0" normalizeH="0" baseline="0" noProof="0" dirty="0">
                <a:ln>
                  <a:noFill/>
                </a:ln>
                <a:solidFill>
                  <a:schemeClr val="bg1">
                    <a:lumMod val="50000"/>
                  </a:schemeClr>
                </a:solidFill>
                <a:effectLst/>
                <a:uLnTx/>
                <a:uFillTx/>
                <a:latin typeface="+mn-lt"/>
                <a:ea typeface="Verdana" panose="020B0604030504040204" pitchFamily="34" charset="0"/>
                <a:cs typeface="Verdana" panose="020B0604030504040204" pitchFamily="34" charset="0"/>
                <a:sym typeface="Verdana" panose="020B0604030504040204" pitchFamily="34" charset="0"/>
              </a:endParaRPr>
            </a:p>
          </p:txBody>
        </p:sp>
        <p:sp>
          <p:nvSpPr>
            <p:cNvPr id="66" name="Rectangle 65">
              <a:extLst>
                <a:ext uri="{FF2B5EF4-FFF2-40B4-BE49-F238E27FC236}">
                  <a16:creationId xmlns:a16="http://schemas.microsoft.com/office/drawing/2014/main" id="{E11AD2FA-F825-007A-016E-5EDDAAACEBF5}"/>
                </a:ext>
              </a:extLst>
            </p:cNvPr>
            <p:cNvSpPr/>
            <p:nvPr/>
          </p:nvSpPr>
          <p:spPr>
            <a:xfrm flipH="1">
              <a:off x="371474" y="5655973"/>
              <a:ext cx="485775" cy="485775"/>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marL="0" marR="0" lvl="0" indent="0" defTabSz="914263"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67" name="TextBox 66">
              <a:extLst>
                <a:ext uri="{FF2B5EF4-FFF2-40B4-BE49-F238E27FC236}">
                  <a16:creationId xmlns:a16="http://schemas.microsoft.com/office/drawing/2014/main" id="{0E0249E3-3D31-659F-BDD9-F80325F62379}"/>
                </a:ext>
              </a:extLst>
            </p:cNvPr>
            <p:cNvSpPr txBox="1"/>
            <p:nvPr/>
          </p:nvSpPr>
          <p:spPr>
            <a:xfrm>
              <a:off x="447144" y="5731643"/>
              <a:ext cx="334434" cy="334434"/>
            </a:xfrm>
            <a:prstGeom prst="rect">
              <a:avLst/>
            </a:prstGeom>
            <a:noFill/>
          </p:spPr>
          <p:txBody>
            <a:bodyPr wrap="none" lIns="0" tIns="0" rIns="0" bIns="0" rtlCol="0" anchor="ctr">
              <a:noAutofit/>
            </a:bodyPr>
            <a:lstStyle/>
            <a:p>
              <a:pPr algn="ctr" defTabSz="228600">
                <a:spcAft>
                  <a:spcPts val="1200"/>
                </a:spcAft>
              </a:pPr>
              <a:r>
                <a:rPr lang="en-GB" b="1" i="1" noProof="0">
                  <a:solidFill>
                    <a:schemeClr val="bg1"/>
                  </a:solidFill>
                </a:rPr>
                <a:t>6</a:t>
              </a:r>
              <a:endParaRPr lang="en-NL" b="1" i="1" noProof="0">
                <a:solidFill>
                  <a:schemeClr val="bg1"/>
                </a:solidFill>
              </a:endParaRPr>
            </a:p>
          </p:txBody>
        </p:sp>
      </p:grpSp>
    </p:spTree>
    <p:extLst>
      <p:ext uri="{BB962C8B-B14F-4D97-AF65-F5344CB8AC3E}">
        <p14:creationId xmlns:p14="http://schemas.microsoft.com/office/powerpoint/2010/main" val="120836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C06D9-03B0-8FEE-BE0D-D04D1059474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3E021C-15F9-69EA-6F2B-7956D48E42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sp>
        <p:nvSpPr>
          <p:cNvPr id="2" name="Title 1">
            <a:extLst>
              <a:ext uri="{FF2B5EF4-FFF2-40B4-BE49-F238E27FC236}">
                <a16:creationId xmlns:a16="http://schemas.microsoft.com/office/drawing/2014/main" id="{3D33C191-D2ED-ADF3-3865-EC5A60AB2AA1}"/>
              </a:ext>
            </a:extLst>
          </p:cNvPr>
          <p:cNvSpPr>
            <a:spLocks noGrp="1"/>
          </p:cNvSpPr>
          <p:nvPr>
            <p:ph type="title"/>
          </p:nvPr>
        </p:nvSpPr>
        <p:spPr>
          <a:xfrm>
            <a:off x="3757343" y="20144"/>
            <a:ext cx="8078099" cy="905235"/>
          </a:xfrm>
        </p:spPr>
        <p:txBody>
          <a:bodyPr anchor="ctr">
            <a:noAutofit/>
          </a:bodyPr>
          <a:lstStyle/>
          <a:p>
            <a:r>
              <a:rPr lang="en-GB" sz="1800" dirty="0">
                <a:latin typeface="+mj-lt"/>
              </a:rPr>
              <a:t>Strengthen financial resilience with DORA as a key pillar of</a:t>
            </a:r>
            <a:br>
              <a:rPr lang="en-GB" sz="1800" dirty="0">
                <a:latin typeface="+mj-lt"/>
              </a:rPr>
            </a:br>
            <a:r>
              <a:rPr lang="en-GB" sz="1800" dirty="0">
                <a:latin typeface="+mj-lt"/>
              </a:rPr>
              <a:t>EU digital regulation</a:t>
            </a:r>
            <a:endParaRPr lang="en-US" sz="1800" dirty="0">
              <a:latin typeface="+mj-lt"/>
            </a:endParaRPr>
          </a:p>
        </p:txBody>
      </p:sp>
      <p:pic>
        <p:nvPicPr>
          <p:cNvPr id="13" name="Picture 12">
            <a:extLst>
              <a:ext uri="{FF2B5EF4-FFF2-40B4-BE49-F238E27FC236}">
                <a16:creationId xmlns:a16="http://schemas.microsoft.com/office/drawing/2014/main" id="{82E7580E-582C-67A2-38CD-B4F9ADA151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355807" y="6664911"/>
            <a:ext cx="252000" cy="252000"/>
          </a:xfrm>
          <a:prstGeom prst="rect">
            <a:avLst/>
          </a:prstGeom>
        </p:spPr>
      </p:pic>
      <p:sp>
        <p:nvSpPr>
          <p:cNvPr id="11" name="Google Shape;223;p19">
            <a:extLst>
              <a:ext uri="{FF2B5EF4-FFF2-40B4-BE49-F238E27FC236}">
                <a16:creationId xmlns:a16="http://schemas.microsoft.com/office/drawing/2014/main" id="{09B3F464-8CE6-7D1A-98C6-79CE29E16243}"/>
              </a:ext>
            </a:extLst>
          </p:cNvPr>
          <p:cNvSpPr txBox="1"/>
          <p:nvPr/>
        </p:nvSpPr>
        <p:spPr>
          <a:xfrm>
            <a:off x="240957" y="1008899"/>
            <a:ext cx="11594485" cy="735754"/>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The </a:t>
            </a:r>
            <a:r>
              <a:rPr lang="en-GB" sz="1200" b="1" dirty="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Digital Operational Resilience Act (DORA) </a:t>
            </a:r>
            <a:r>
              <a:rPr lang="en-GB" sz="1200" dirty="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is an EU regulation in force since January 2023 that aims to </a:t>
            </a:r>
            <a:r>
              <a:rPr lang="en-GB" sz="1200" b="1" dirty="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strengthen the IT security and resilience of financial market participants</a:t>
            </a:r>
            <a:r>
              <a:rPr lang="en-GB" sz="1200" dirty="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 DORA is a crucial component of the </a:t>
            </a:r>
            <a:r>
              <a:rPr lang="en-GB" sz="1200" b="1" dirty="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EU Commission's digital financial package </a:t>
            </a:r>
            <a:r>
              <a:rPr lang="en-GB" sz="1200" dirty="0">
                <a:solidFill>
                  <a:srgbClr val="525252"/>
                </a:solidFill>
                <a:latin typeface="Open Sans" panose="020B0606030504020204" pitchFamily="34" charset="0"/>
                <a:ea typeface="Open Sans" panose="020B0606030504020204" pitchFamily="34" charset="0"/>
                <a:cs typeface="Open Sans" panose="020B0606030504020204" pitchFamily="34" charset="0"/>
                <a:sym typeface="Roboto"/>
              </a:rPr>
              <a:t>which also includes cybersecurity and data protection legislation, with the goal of protecting the security, privacy, and data assets of individuals and organisations.</a:t>
            </a:r>
          </a:p>
        </p:txBody>
      </p:sp>
      <p:sp>
        <p:nvSpPr>
          <p:cNvPr id="191" name="TextBox 190">
            <a:extLst>
              <a:ext uri="{FF2B5EF4-FFF2-40B4-BE49-F238E27FC236}">
                <a16:creationId xmlns:a16="http://schemas.microsoft.com/office/drawing/2014/main" id="{00474C4B-ACCA-E4F4-40ED-7CCAB3AB8CED}"/>
              </a:ext>
            </a:extLst>
          </p:cNvPr>
          <p:cNvSpPr txBox="1"/>
          <p:nvPr/>
        </p:nvSpPr>
        <p:spPr>
          <a:xfrm>
            <a:off x="1268018" y="6047922"/>
            <a:ext cx="9655963" cy="646331"/>
          </a:xfrm>
          <a:prstGeom prst="rect">
            <a:avLst/>
          </a:prstGeom>
          <a:noFill/>
        </p:spPr>
        <p:txBody>
          <a:bodyPr wrap="square">
            <a:spAutoFit/>
          </a:bodyPr>
          <a:lstStyle/>
          <a:p>
            <a:pPr marL="217804" marR="210185" algn="ctr"/>
            <a:r>
              <a:rPr lang="en-GB" sz="1200" b="1" dirty="0">
                <a:solidFill>
                  <a:schemeClr val="tx2"/>
                </a:solidFill>
                <a:latin typeface="Open Sans" pitchFamily="2" charset="0"/>
                <a:ea typeface="Open Sans" pitchFamily="2" charset="0"/>
                <a:cs typeface="Open Sans" pitchFamily="2" charset="0"/>
              </a:rPr>
              <a:t>DORA integrates with similar EU legislation but has been conceived to strengthen the resilience of the EU’s financial sector specifically. Its primary objective is to ensure that financial market participants can maintain safe and reliable operations, even in the face of significant disruptions to Information and Communication Technology (ICT) systems</a:t>
            </a:r>
          </a:p>
        </p:txBody>
      </p:sp>
      <p:grpSp>
        <p:nvGrpSpPr>
          <p:cNvPr id="112" name="Group 111">
            <a:extLst>
              <a:ext uri="{FF2B5EF4-FFF2-40B4-BE49-F238E27FC236}">
                <a16:creationId xmlns:a16="http://schemas.microsoft.com/office/drawing/2014/main" id="{47397E77-6569-9427-7C05-0CFD43D35433}"/>
              </a:ext>
            </a:extLst>
          </p:cNvPr>
          <p:cNvGrpSpPr/>
          <p:nvPr/>
        </p:nvGrpSpPr>
        <p:grpSpPr>
          <a:xfrm>
            <a:off x="810527" y="2018024"/>
            <a:ext cx="10113454" cy="3756526"/>
            <a:chOff x="810527" y="1906380"/>
            <a:chExt cx="10113454" cy="3756526"/>
          </a:xfrm>
        </p:grpSpPr>
        <p:sp>
          <p:nvSpPr>
            <p:cNvPr id="127" name="Google Shape;218;p19">
              <a:extLst>
                <a:ext uri="{FF2B5EF4-FFF2-40B4-BE49-F238E27FC236}">
                  <a16:creationId xmlns:a16="http://schemas.microsoft.com/office/drawing/2014/main" id="{EFB81461-CD8E-0E55-714C-F45C25E38C79}"/>
                </a:ext>
              </a:extLst>
            </p:cNvPr>
            <p:cNvSpPr txBox="1"/>
            <p:nvPr/>
          </p:nvSpPr>
          <p:spPr>
            <a:xfrm>
              <a:off x="1045248" y="1997831"/>
              <a:ext cx="3502377" cy="414329"/>
            </a:xfrm>
            <a:prstGeom prst="rect">
              <a:avLst/>
            </a:prstGeom>
            <a:noFill/>
            <a:ln>
              <a:noFill/>
            </a:ln>
          </p:spPr>
          <p:txBody>
            <a:bodyPr spcFirstLastPara="1" wrap="square" lIns="121900" tIns="121900" rIns="121900" bIns="121900" anchor="ctr"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 sz="1600" b="1" i="0" u="none" strike="noStrike" kern="0" cap="none" spc="0" normalizeH="0" baseline="0" noProof="0">
                  <a:ln>
                    <a:noFill/>
                  </a:ln>
                  <a:effectLst/>
                  <a:uLnTx/>
                  <a:uFillTx/>
                  <a:ea typeface="Open Sans" panose="020B0606030504020204" pitchFamily="34" charset="0"/>
                  <a:cs typeface="Open Sans" panose="020B0606030504020204" pitchFamily="34" charset="0"/>
                  <a:sym typeface="Fira Sans Extra Condensed Medium"/>
                </a:rPr>
                <a:t>Cyber Security</a:t>
              </a:r>
              <a:endParaRPr kumimoji="0" sz="1600" b="1" i="0" u="none" strike="noStrike" kern="0" cap="none" spc="0" normalizeH="0" baseline="0" noProof="0">
                <a:ln>
                  <a:noFill/>
                </a:ln>
                <a:effectLst/>
                <a:uLnTx/>
                <a:uFillTx/>
                <a:ea typeface="Open Sans" panose="020B0606030504020204" pitchFamily="34" charset="0"/>
                <a:cs typeface="Open Sans" panose="020B0606030504020204" pitchFamily="34" charset="0"/>
                <a:sym typeface="Fira Sans Extra Condensed Medium"/>
              </a:endParaRPr>
            </a:p>
          </p:txBody>
        </p:sp>
        <p:sp>
          <p:nvSpPr>
            <p:cNvPr id="128" name="Google Shape;219;p19">
              <a:extLst>
                <a:ext uri="{FF2B5EF4-FFF2-40B4-BE49-F238E27FC236}">
                  <a16:creationId xmlns:a16="http://schemas.microsoft.com/office/drawing/2014/main" id="{75C9FD94-A3A4-2748-CFEB-EEFFA9340BDA}"/>
                </a:ext>
              </a:extLst>
            </p:cNvPr>
            <p:cNvSpPr txBox="1"/>
            <p:nvPr/>
          </p:nvSpPr>
          <p:spPr>
            <a:xfrm>
              <a:off x="810527" y="2332344"/>
              <a:ext cx="3737096" cy="1180091"/>
            </a:xfrm>
            <a:prstGeom prst="rect">
              <a:avLst/>
            </a:prstGeom>
            <a:noFill/>
            <a:ln>
              <a:noFill/>
            </a:ln>
          </p:spPr>
          <p:txBody>
            <a:bodyPr spcFirstLastPara="1" wrap="square" lIns="121900" tIns="121900" rIns="121900" bIns="121900" anchor="t" anchorCtr="0">
              <a:noAutofit/>
            </a:bodyPr>
            <a:lstStyle/>
            <a:p>
              <a:pPr marL="171450" marR="0" lvl="0" indent="-171450" algn="r" defTabSz="91440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1" i="0" u="none" strike="noStrike" kern="0" cap="none" spc="0" normalizeH="0" baseline="0" noProof="0">
                  <a:ln>
                    <a:noFill/>
                  </a:ln>
                  <a:effectLst/>
                  <a:uLnTx/>
                  <a:uFillTx/>
                  <a:ea typeface="Open Sans" panose="020B0606030504020204" pitchFamily="34" charset="0"/>
                  <a:cs typeface="Open Sans" panose="020B0606030504020204" pitchFamily="34" charset="0"/>
                  <a:sym typeface="Roboto"/>
                </a:rPr>
                <a:t>Digital Operational Resilience Act (DORA) </a:t>
              </a:r>
            </a:p>
            <a:p>
              <a:pPr marL="171450" marR="0" lvl="0" indent="-171450" algn="r" defTabSz="91440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rPr>
                <a:t>Cyber Resilience Act (CRA)</a:t>
              </a:r>
            </a:p>
            <a:p>
              <a:pPr marL="171450" marR="0" lvl="0" indent="-171450" algn="r" defTabSz="91440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rPr>
                <a:t>Cyber</a:t>
              </a:r>
              <a:r>
                <a:rPr lang="en-GB" sz="1100" kern="0">
                  <a:solidFill>
                    <a:srgbClr val="6D6E71"/>
                  </a:solidFill>
                  <a:ea typeface="Open Sans" panose="020B0606030504020204" pitchFamily="34" charset="0"/>
                  <a:cs typeface="Open Sans" panose="020B0606030504020204" pitchFamily="34" charset="0"/>
                  <a:sym typeface="Roboto"/>
                </a:rPr>
                <a:t>s</a:t>
              </a:r>
              <a:r>
                <a:rPr kumimoji="0" lang="en-GB" sz="1100" b="0" i="0" u="none" strike="noStrike" kern="0" cap="none" spc="0" normalizeH="0" baseline="0" noProof="0" err="1">
                  <a:ln>
                    <a:noFill/>
                  </a:ln>
                  <a:solidFill>
                    <a:srgbClr val="6D6E71"/>
                  </a:solidFill>
                  <a:effectLst/>
                  <a:uLnTx/>
                  <a:uFillTx/>
                  <a:ea typeface="Open Sans" panose="020B0606030504020204" pitchFamily="34" charset="0"/>
                  <a:cs typeface="Open Sans" panose="020B0606030504020204" pitchFamily="34" charset="0"/>
                  <a:sym typeface="Roboto"/>
                </a:rPr>
                <a:t>ecurity</a:t>
              </a:r>
              <a:r>
                <a:rPr kumimoji="0" lang="en-GB"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rPr>
                <a:t> Act</a:t>
              </a:r>
            </a:p>
            <a:p>
              <a:pPr marL="171450" marR="0" lvl="0" indent="-171450" algn="r" defTabSz="91440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rPr>
                <a:t>EU Cyber Solidarity Act</a:t>
              </a:r>
            </a:p>
            <a:p>
              <a:pPr marL="171450" marR="0" lvl="0" indent="-171450" algn="r" defTabSz="91440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GB"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rPr>
                <a:t>NIS2 (Network and Information Systems Directive)</a:t>
              </a:r>
              <a:endParaRPr kumimoji="0"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endParaRPr>
            </a:p>
          </p:txBody>
        </p:sp>
        <p:sp>
          <p:nvSpPr>
            <p:cNvPr id="129" name="Google Shape;220;p19">
              <a:extLst>
                <a:ext uri="{FF2B5EF4-FFF2-40B4-BE49-F238E27FC236}">
                  <a16:creationId xmlns:a16="http://schemas.microsoft.com/office/drawing/2014/main" id="{F11A09A4-7128-212E-7C67-9DB95A41912F}"/>
                </a:ext>
              </a:extLst>
            </p:cNvPr>
            <p:cNvSpPr txBox="1"/>
            <p:nvPr/>
          </p:nvSpPr>
          <p:spPr>
            <a:xfrm>
              <a:off x="1045248" y="3515156"/>
              <a:ext cx="3476604" cy="414329"/>
            </a:xfrm>
            <a:prstGeom prst="rect">
              <a:avLst/>
            </a:prstGeom>
            <a:noFill/>
            <a:ln>
              <a:noFill/>
            </a:ln>
          </p:spPr>
          <p:txBody>
            <a:bodyPr spcFirstLastPara="1" wrap="square" lIns="121900" tIns="121900" rIns="121900" bIns="121900" anchor="ctr" anchorCtr="0">
              <a:noAutofit/>
            </a:bodyPr>
            <a:lstStyle/>
            <a:p>
              <a:pPr algn="r"/>
              <a:r>
                <a:rPr lang="en-GB" sz="1600" b="1" kern="0">
                  <a:solidFill>
                    <a:schemeClr val="bg2"/>
                  </a:solidFill>
                  <a:ea typeface="Open Sans" panose="020B0606030504020204" pitchFamily="34" charset="0"/>
                  <a:cs typeface="Open Sans" panose="020B0606030504020204" pitchFamily="34" charset="0"/>
                  <a:sym typeface="Fira Sans Extra Condensed Medium"/>
                </a:rPr>
                <a:t>Artificial Intelligence</a:t>
              </a:r>
              <a:endParaRPr kumimoji="0" lang="en-GB" sz="1600" b="1" i="0" u="none" strike="noStrike" kern="0" cap="none" spc="0" normalizeH="0" baseline="0" noProof="0">
                <a:ln>
                  <a:noFill/>
                </a:ln>
                <a:solidFill>
                  <a:schemeClr val="bg2"/>
                </a:solidFill>
                <a:effectLst/>
                <a:uLnTx/>
                <a:uFillTx/>
                <a:ea typeface="Open Sans" panose="020B0606030504020204" pitchFamily="34" charset="0"/>
                <a:cs typeface="Open Sans" panose="020B0606030504020204" pitchFamily="34" charset="0"/>
                <a:sym typeface="Fira Sans Extra Condensed Medium"/>
              </a:endParaRPr>
            </a:p>
          </p:txBody>
        </p:sp>
        <p:sp>
          <p:nvSpPr>
            <p:cNvPr id="130" name="Google Shape;221;p19">
              <a:extLst>
                <a:ext uri="{FF2B5EF4-FFF2-40B4-BE49-F238E27FC236}">
                  <a16:creationId xmlns:a16="http://schemas.microsoft.com/office/drawing/2014/main" id="{45BDA5C4-6DC6-A7AB-0028-1942B918276F}"/>
                </a:ext>
              </a:extLst>
            </p:cNvPr>
            <p:cNvSpPr txBox="1"/>
            <p:nvPr/>
          </p:nvSpPr>
          <p:spPr>
            <a:xfrm>
              <a:off x="1045248" y="3849677"/>
              <a:ext cx="3476601" cy="515886"/>
            </a:xfrm>
            <a:prstGeom prst="rect">
              <a:avLst/>
            </a:prstGeom>
            <a:noFill/>
            <a:ln>
              <a:noFill/>
            </a:ln>
          </p:spPr>
          <p:txBody>
            <a:bodyPr spcFirstLastPara="1" wrap="square" lIns="121900" tIns="121900" rIns="121900" bIns="121900" anchor="t" anchorCtr="0">
              <a:noAutofit/>
            </a:bodyPr>
            <a:lstStyle/>
            <a:p>
              <a:pPr marL="171450" marR="0" lvl="0" indent="-171450" algn="r" defTabSz="91440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rPr>
                <a:t>AI Act</a:t>
              </a:r>
            </a:p>
            <a:p>
              <a:pPr marL="171450" marR="0" lvl="0" indent="-171450" algn="r" defTabSz="91440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100" kern="0">
                  <a:solidFill>
                    <a:srgbClr val="6D6E71"/>
                  </a:solidFill>
                  <a:ea typeface="Open Sans" panose="020B0606030504020204" pitchFamily="34" charset="0"/>
                  <a:cs typeface="Open Sans" panose="020B0606030504020204" pitchFamily="34" charset="0"/>
                  <a:sym typeface="Roboto"/>
                </a:rPr>
                <a:t>Liability rules for AI</a:t>
              </a:r>
              <a:endParaRPr kumimoji="0" lang="en-GB"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endParaRPr>
            </a:p>
          </p:txBody>
        </p:sp>
        <p:sp>
          <p:nvSpPr>
            <p:cNvPr id="131" name="Google Shape;222;p19">
              <a:extLst>
                <a:ext uri="{FF2B5EF4-FFF2-40B4-BE49-F238E27FC236}">
                  <a16:creationId xmlns:a16="http://schemas.microsoft.com/office/drawing/2014/main" id="{147CB356-87DD-14E9-C855-12640FF478E4}"/>
                </a:ext>
              </a:extLst>
            </p:cNvPr>
            <p:cNvSpPr txBox="1"/>
            <p:nvPr/>
          </p:nvSpPr>
          <p:spPr>
            <a:xfrm>
              <a:off x="7648270" y="1997831"/>
              <a:ext cx="3275705" cy="414329"/>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 sz="1600" b="1" kern="0">
                  <a:solidFill>
                    <a:srgbClr val="6D6E71"/>
                  </a:solidFill>
                  <a:ea typeface="Open Sans" panose="020B0606030504020204" pitchFamily="34" charset="0"/>
                  <a:cs typeface="Open Sans" panose="020B0606030504020204" pitchFamily="34" charset="0"/>
                  <a:sym typeface="Fira Sans Extra Condensed Medium"/>
                </a:rPr>
                <a:t>Data</a:t>
              </a:r>
              <a:endParaRPr kumimoji="0" sz="1600" b="1"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Fira Sans Extra Condensed Medium"/>
              </a:endParaRPr>
            </a:p>
          </p:txBody>
        </p:sp>
        <p:sp>
          <p:nvSpPr>
            <p:cNvPr id="132" name="Google Shape;223;p19">
              <a:extLst>
                <a:ext uri="{FF2B5EF4-FFF2-40B4-BE49-F238E27FC236}">
                  <a16:creationId xmlns:a16="http://schemas.microsoft.com/office/drawing/2014/main" id="{C0F763F9-0757-D31C-A194-1B8F6C768F6F}"/>
                </a:ext>
              </a:extLst>
            </p:cNvPr>
            <p:cNvSpPr txBox="1"/>
            <p:nvPr/>
          </p:nvSpPr>
          <p:spPr>
            <a:xfrm>
              <a:off x="7648270" y="2332344"/>
              <a:ext cx="3275705" cy="515886"/>
            </a:xfrm>
            <a:prstGeom prst="rect">
              <a:avLst/>
            </a:prstGeom>
            <a:noFill/>
            <a:ln>
              <a:noFill/>
            </a:ln>
          </p:spPr>
          <p:txBody>
            <a:bodyPr spcFirstLastPara="1" wrap="square" lIns="121900" tIns="121900" rIns="121900" bIns="121900" anchor="t" anchorCtr="0">
              <a:no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rPr>
                <a:t>Data Governance Act (DGA)</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100" kern="0">
                  <a:solidFill>
                    <a:srgbClr val="6D6E71"/>
                  </a:solidFill>
                  <a:ea typeface="Open Sans" panose="020B0606030504020204" pitchFamily="34" charset="0"/>
                  <a:cs typeface="Open Sans" panose="020B0606030504020204" pitchFamily="34" charset="0"/>
                  <a:sym typeface="Roboto"/>
                </a:rPr>
                <a:t>Review of the Database Directive</a:t>
              </a:r>
              <a:endParaRPr kumimoji="0"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endParaRPr>
            </a:p>
          </p:txBody>
        </p:sp>
        <p:sp>
          <p:nvSpPr>
            <p:cNvPr id="133" name="Google Shape;224;p19">
              <a:extLst>
                <a:ext uri="{FF2B5EF4-FFF2-40B4-BE49-F238E27FC236}">
                  <a16:creationId xmlns:a16="http://schemas.microsoft.com/office/drawing/2014/main" id="{A1E1BF14-724A-77C0-C463-ED6EBA7CB658}"/>
                </a:ext>
              </a:extLst>
            </p:cNvPr>
            <p:cNvSpPr txBox="1"/>
            <p:nvPr/>
          </p:nvSpPr>
          <p:spPr>
            <a:xfrm>
              <a:off x="7648279" y="3515156"/>
              <a:ext cx="3275702" cy="414329"/>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 sz="1600" b="1" kern="0">
                  <a:solidFill>
                    <a:schemeClr val="accent2"/>
                  </a:solidFill>
                  <a:ea typeface="Open Sans" panose="020B0606030504020204" pitchFamily="34" charset="0"/>
                  <a:cs typeface="Open Sans" panose="020B0606030504020204" pitchFamily="34" charset="0"/>
                  <a:sym typeface="Fira Sans Extra Condensed Medium"/>
                </a:rPr>
                <a:t>Privacy &amp; Platforms</a:t>
              </a:r>
              <a:endParaRPr kumimoji="0" sz="1600" b="1" i="0" u="none" strike="noStrike" kern="0" cap="none" spc="0" normalizeH="0" baseline="0" noProof="0">
                <a:ln>
                  <a:noFill/>
                </a:ln>
                <a:solidFill>
                  <a:schemeClr val="accent2"/>
                </a:solidFill>
                <a:effectLst/>
                <a:uLnTx/>
                <a:uFillTx/>
                <a:ea typeface="Open Sans" panose="020B0606030504020204" pitchFamily="34" charset="0"/>
                <a:cs typeface="Open Sans" panose="020B0606030504020204" pitchFamily="34" charset="0"/>
                <a:sym typeface="Fira Sans Extra Condensed Medium"/>
              </a:endParaRPr>
            </a:p>
          </p:txBody>
        </p:sp>
        <p:sp>
          <p:nvSpPr>
            <p:cNvPr id="134" name="Google Shape;225;p19">
              <a:extLst>
                <a:ext uri="{FF2B5EF4-FFF2-40B4-BE49-F238E27FC236}">
                  <a16:creationId xmlns:a16="http://schemas.microsoft.com/office/drawing/2014/main" id="{D953401B-61D5-3AB0-90F0-86B3BFDE8A8B}"/>
                </a:ext>
              </a:extLst>
            </p:cNvPr>
            <p:cNvSpPr txBox="1"/>
            <p:nvPr/>
          </p:nvSpPr>
          <p:spPr>
            <a:xfrm>
              <a:off x="7648277" y="3849677"/>
              <a:ext cx="3275702" cy="744716"/>
            </a:xfrm>
            <a:prstGeom prst="rect">
              <a:avLst/>
            </a:prstGeom>
            <a:noFill/>
            <a:ln>
              <a:noFill/>
            </a:ln>
          </p:spPr>
          <p:txBody>
            <a:bodyPr spcFirstLastPara="1" wrap="square" lIns="121900" tIns="121900" rIns="121900" bIns="121900" anchor="t" anchorCtr="0">
              <a:noAutofit/>
            </a:bodyPr>
            <a:lstStyle/>
            <a:p>
              <a:pPr marL="171450" indent="-171450">
                <a:buClr>
                  <a:schemeClr val="accent2"/>
                </a:buClr>
                <a:buFont typeface="Arial" panose="020B0604020202020204" pitchFamily="34" charset="0"/>
                <a:buChar char="•"/>
                <a:defRPr/>
              </a:pPr>
              <a:r>
                <a:rPr kumimoji="0" lang="en-GB"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rPr>
                <a:t>General Data Protection Regulation (</a:t>
              </a:r>
              <a:r>
                <a:rPr kumimoji="0" lang="en"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rPr>
                <a:t>GDPR)</a:t>
              </a:r>
            </a:p>
            <a:p>
              <a:pPr marL="171450" marR="0" lvl="0" indent="-171450" defTabSz="91440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rPr>
                <a:t>Digital Markets Act (DMA)</a:t>
              </a:r>
            </a:p>
            <a:p>
              <a:pPr marL="171450" marR="0" lvl="0" indent="-171450" defTabSz="91440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 sz="1100" kern="0">
                  <a:solidFill>
                    <a:srgbClr val="6D6E71"/>
                  </a:solidFill>
                  <a:ea typeface="Open Sans" panose="020B0606030504020204" pitchFamily="34" charset="0"/>
                  <a:cs typeface="Open Sans" panose="020B0606030504020204" pitchFamily="34" charset="0"/>
                  <a:sym typeface="Roboto"/>
                </a:rPr>
                <a:t>Digital Services Act (DSA)</a:t>
              </a:r>
              <a:endParaRPr kumimoji="0" sz="11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Roboto"/>
              </a:endParaRPr>
            </a:p>
          </p:txBody>
        </p:sp>
        <p:sp>
          <p:nvSpPr>
            <p:cNvPr id="14" name="Rectangle: Rounded Corners 13">
              <a:extLst>
                <a:ext uri="{FF2B5EF4-FFF2-40B4-BE49-F238E27FC236}">
                  <a16:creationId xmlns:a16="http://schemas.microsoft.com/office/drawing/2014/main" id="{B7BE1E35-E88A-5B19-D007-38BCB6745C34}"/>
                </a:ext>
              </a:extLst>
            </p:cNvPr>
            <p:cNvSpPr/>
            <p:nvPr/>
          </p:nvSpPr>
          <p:spPr>
            <a:xfrm>
              <a:off x="1488907" y="2418946"/>
              <a:ext cx="3032938" cy="211413"/>
            </a:xfrm>
            <a:prstGeom prst="roundRect">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3" name="Group 2">
              <a:extLst>
                <a:ext uri="{FF2B5EF4-FFF2-40B4-BE49-F238E27FC236}">
                  <a16:creationId xmlns:a16="http://schemas.microsoft.com/office/drawing/2014/main" id="{8B7DCA30-8711-1B39-5B3E-CA0DEE675A10}"/>
                </a:ext>
              </a:extLst>
            </p:cNvPr>
            <p:cNvGrpSpPr/>
            <p:nvPr/>
          </p:nvGrpSpPr>
          <p:grpSpPr>
            <a:xfrm>
              <a:off x="5051199" y="1906380"/>
              <a:ext cx="2089601" cy="3756526"/>
              <a:chOff x="4835351" y="1807985"/>
              <a:chExt cx="2378236" cy="4214322"/>
            </a:xfrm>
          </p:grpSpPr>
          <p:grpSp>
            <p:nvGrpSpPr>
              <p:cNvPr id="19" name="Group 18">
                <a:extLst>
                  <a:ext uri="{FF2B5EF4-FFF2-40B4-BE49-F238E27FC236}">
                    <a16:creationId xmlns:a16="http://schemas.microsoft.com/office/drawing/2014/main" id="{30DF5C26-754E-1EA0-8430-EBC4FA3A3769}"/>
                  </a:ext>
                </a:extLst>
              </p:cNvPr>
              <p:cNvGrpSpPr/>
              <p:nvPr/>
            </p:nvGrpSpPr>
            <p:grpSpPr>
              <a:xfrm>
                <a:off x="4835351" y="1807985"/>
                <a:ext cx="2378236" cy="4214322"/>
                <a:chOff x="5081739" y="2239082"/>
                <a:chExt cx="1984218" cy="3516105"/>
              </a:xfrm>
            </p:grpSpPr>
            <p:sp>
              <p:nvSpPr>
                <p:cNvPr id="172" name="Google Shape;239;p19">
                  <a:extLst>
                    <a:ext uri="{FF2B5EF4-FFF2-40B4-BE49-F238E27FC236}">
                      <a16:creationId xmlns:a16="http://schemas.microsoft.com/office/drawing/2014/main" id="{498F2921-E637-5231-D06E-28B036786A4B}"/>
                    </a:ext>
                  </a:extLst>
                </p:cNvPr>
                <p:cNvSpPr/>
                <p:nvPr/>
              </p:nvSpPr>
              <p:spPr>
                <a:xfrm>
                  <a:off x="5081739" y="2956734"/>
                  <a:ext cx="989923" cy="1061422"/>
                </a:xfrm>
                <a:custGeom>
                  <a:avLst/>
                  <a:gdLst/>
                  <a:ahLst/>
                  <a:cxnLst/>
                  <a:rect l="l" t="t" r="r" b="b"/>
                  <a:pathLst>
                    <a:path w="18849" h="20718" extrusionOk="0">
                      <a:moveTo>
                        <a:pt x="9585" y="1"/>
                      </a:moveTo>
                      <a:cubicBezTo>
                        <a:pt x="7751" y="1"/>
                        <a:pt x="6251" y="1501"/>
                        <a:pt x="6251" y="3334"/>
                      </a:cubicBezTo>
                      <a:lnTo>
                        <a:pt x="72" y="3334"/>
                      </a:lnTo>
                      <a:cubicBezTo>
                        <a:pt x="24" y="3858"/>
                        <a:pt x="1" y="4382"/>
                        <a:pt x="1" y="4906"/>
                      </a:cubicBezTo>
                      <a:cubicBezTo>
                        <a:pt x="1" y="9121"/>
                        <a:pt x="1394" y="13014"/>
                        <a:pt x="3727" y="16157"/>
                      </a:cubicBezTo>
                      <a:cubicBezTo>
                        <a:pt x="4787" y="17586"/>
                        <a:pt x="5692" y="19110"/>
                        <a:pt x="6418" y="20717"/>
                      </a:cubicBezTo>
                      <a:lnTo>
                        <a:pt x="18848" y="20717"/>
                      </a:lnTo>
                      <a:lnTo>
                        <a:pt x="18848" y="3334"/>
                      </a:lnTo>
                      <a:lnTo>
                        <a:pt x="12919" y="3334"/>
                      </a:lnTo>
                      <a:cubicBezTo>
                        <a:pt x="12919" y="1501"/>
                        <a:pt x="11431" y="1"/>
                        <a:pt x="9585" y="1"/>
                      </a:cubicBezTo>
                      <a:close/>
                    </a:path>
                  </a:pathLst>
                </a:custGeom>
                <a:solidFill>
                  <a:schemeClr val="bg2"/>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166" name="Google Shape;246;p19">
                  <a:extLst>
                    <a:ext uri="{FF2B5EF4-FFF2-40B4-BE49-F238E27FC236}">
                      <a16:creationId xmlns:a16="http://schemas.microsoft.com/office/drawing/2014/main" id="{F6679368-9C1F-0F4D-4650-D7A01C0979B7}"/>
                    </a:ext>
                  </a:extLst>
                </p:cNvPr>
                <p:cNvSpPr/>
                <p:nvPr/>
              </p:nvSpPr>
              <p:spPr>
                <a:xfrm>
                  <a:off x="5900936" y="3134400"/>
                  <a:ext cx="1165021" cy="1062580"/>
                </a:xfrm>
                <a:custGeom>
                  <a:avLst/>
                  <a:gdLst/>
                  <a:ahLst/>
                  <a:cxnLst/>
                  <a:rect l="l" t="t" r="r" b="b"/>
                  <a:pathLst>
                    <a:path w="22183" h="20718" extrusionOk="0">
                      <a:moveTo>
                        <a:pt x="3335" y="0"/>
                      </a:moveTo>
                      <a:lnTo>
                        <a:pt x="3335" y="5406"/>
                      </a:lnTo>
                      <a:cubicBezTo>
                        <a:pt x="1489" y="5406"/>
                        <a:pt x="1" y="6906"/>
                        <a:pt x="1" y="8740"/>
                      </a:cubicBezTo>
                      <a:cubicBezTo>
                        <a:pt x="1" y="10585"/>
                        <a:pt x="1489" y="12073"/>
                        <a:pt x="3335" y="12073"/>
                      </a:cubicBezTo>
                      <a:lnTo>
                        <a:pt x="3335" y="17383"/>
                      </a:lnTo>
                      <a:lnTo>
                        <a:pt x="7204" y="17383"/>
                      </a:lnTo>
                      <a:cubicBezTo>
                        <a:pt x="7204" y="19217"/>
                        <a:pt x="8692" y="20717"/>
                        <a:pt x="10538" y="20717"/>
                      </a:cubicBezTo>
                      <a:cubicBezTo>
                        <a:pt x="12372" y="20717"/>
                        <a:pt x="13872" y="19217"/>
                        <a:pt x="13872" y="17383"/>
                      </a:cubicBezTo>
                      <a:lnTo>
                        <a:pt x="15765" y="17383"/>
                      </a:lnTo>
                      <a:cubicBezTo>
                        <a:pt x="16491" y="15776"/>
                        <a:pt x="17396" y="14252"/>
                        <a:pt x="18456" y="12823"/>
                      </a:cubicBezTo>
                      <a:cubicBezTo>
                        <a:pt x="20801" y="9680"/>
                        <a:pt x="22182" y="5787"/>
                        <a:pt x="22182" y="1572"/>
                      </a:cubicBezTo>
                      <a:cubicBezTo>
                        <a:pt x="22182" y="1048"/>
                        <a:pt x="22158" y="524"/>
                        <a:pt x="22111" y="0"/>
                      </a:cubicBezTo>
                      <a:close/>
                    </a:path>
                  </a:pathLst>
                </a:custGeom>
                <a:solidFill>
                  <a:srgbClr val="ADD8E6"/>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160" name="Google Shape;253;p19">
                  <a:extLst>
                    <a:ext uri="{FF2B5EF4-FFF2-40B4-BE49-F238E27FC236}">
                      <a16:creationId xmlns:a16="http://schemas.microsoft.com/office/drawing/2014/main" id="{FBAF97D0-D755-80EA-9CC6-4F0820809CD5}"/>
                    </a:ext>
                  </a:extLst>
                </p:cNvPr>
                <p:cNvSpPr/>
                <p:nvPr/>
              </p:nvSpPr>
              <p:spPr>
                <a:xfrm>
                  <a:off x="5418744" y="3843273"/>
                  <a:ext cx="1301936" cy="1040059"/>
                </a:xfrm>
                <a:custGeom>
                  <a:avLst/>
                  <a:gdLst/>
                  <a:ahLst/>
                  <a:cxnLst/>
                  <a:rect l="l" t="t" r="r" b="b"/>
                  <a:pathLst>
                    <a:path w="24790" h="20301" extrusionOk="0">
                      <a:moveTo>
                        <a:pt x="6061" y="1"/>
                      </a:moveTo>
                      <a:cubicBezTo>
                        <a:pt x="4216" y="1"/>
                        <a:pt x="2728" y="1489"/>
                        <a:pt x="2728" y="3334"/>
                      </a:cubicBezTo>
                      <a:lnTo>
                        <a:pt x="1" y="3334"/>
                      </a:lnTo>
                      <a:cubicBezTo>
                        <a:pt x="1465" y="6537"/>
                        <a:pt x="2239" y="10038"/>
                        <a:pt x="2239" y="13598"/>
                      </a:cubicBezTo>
                      <a:lnTo>
                        <a:pt x="2239" y="17039"/>
                      </a:lnTo>
                      <a:cubicBezTo>
                        <a:pt x="2239" y="18836"/>
                        <a:pt x="3704" y="20301"/>
                        <a:pt x="5514" y="20301"/>
                      </a:cubicBezTo>
                      <a:lnTo>
                        <a:pt x="19289" y="20301"/>
                      </a:lnTo>
                      <a:cubicBezTo>
                        <a:pt x="21087" y="20301"/>
                        <a:pt x="22551" y="18836"/>
                        <a:pt x="22551" y="17039"/>
                      </a:cubicBezTo>
                      <a:lnTo>
                        <a:pt x="22551" y="13598"/>
                      </a:lnTo>
                      <a:cubicBezTo>
                        <a:pt x="22551" y="10038"/>
                        <a:pt x="23325" y="6537"/>
                        <a:pt x="24790" y="3334"/>
                      </a:cubicBezTo>
                      <a:lnTo>
                        <a:pt x="9395" y="3334"/>
                      </a:lnTo>
                      <a:cubicBezTo>
                        <a:pt x="9395" y="1489"/>
                        <a:pt x="7907" y="1"/>
                        <a:pt x="6061" y="1"/>
                      </a:cubicBezTo>
                      <a:close/>
                    </a:path>
                  </a:pathLst>
                </a:custGeom>
                <a:solidFill>
                  <a:schemeClr val="accent1">
                    <a:lumMod val="60000"/>
                    <a:lumOff val="40000"/>
                  </a:schemeClr>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152" name="Google Shape;270;p19">
                  <a:extLst>
                    <a:ext uri="{FF2B5EF4-FFF2-40B4-BE49-F238E27FC236}">
                      <a16:creationId xmlns:a16="http://schemas.microsoft.com/office/drawing/2014/main" id="{2734D9F6-030D-5839-EA34-124066D2084F}"/>
                    </a:ext>
                  </a:extLst>
                </p:cNvPr>
                <p:cNvSpPr/>
                <p:nvPr/>
              </p:nvSpPr>
              <p:spPr>
                <a:xfrm>
                  <a:off x="6067808" y="2239082"/>
                  <a:ext cx="986771" cy="1055940"/>
                </a:xfrm>
                <a:custGeom>
                  <a:avLst/>
                  <a:gdLst/>
                  <a:ahLst/>
                  <a:cxnLst/>
                  <a:rect l="l" t="t" r="r" b="b"/>
                  <a:pathLst>
                    <a:path w="18789" h="20611" extrusionOk="0">
                      <a:moveTo>
                        <a:pt x="1" y="0"/>
                      </a:moveTo>
                      <a:lnTo>
                        <a:pt x="1" y="17372"/>
                      </a:lnTo>
                      <a:lnTo>
                        <a:pt x="5870" y="17372"/>
                      </a:lnTo>
                      <a:cubicBezTo>
                        <a:pt x="5930" y="19169"/>
                        <a:pt x="7394" y="20610"/>
                        <a:pt x="9192" y="20610"/>
                      </a:cubicBezTo>
                      <a:cubicBezTo>
                        <a:pt x="11002" y="20610"/>
                        <a:pt x="12467" y="19169"/>
                        <a:pt x="12526" y="17372"/>
                      </a:cubicBezTo>
                      <a:lnTo>
                        <a:pt x="18789" y="17372"/>
                      </a:lnTo>
                      <a:cubicBezTo>
                        <a:pt x="18039" y="7656"/>
                        <a:pt x="9919" y="0"/>
                        <a:pt x="1" y="0"/>
                      </a:cubicBezTo>
                      <a:close/>
                    </a:path>
                  </a:pathLst>
                </a:custGeom>
                <a:solidFill>
                  <a:srgbClr val="6D6E71"/>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147" name="Google Shape;279;p19">
                  <a:extLst>
                    <a:ext uri="{FF2B5EF4-FFF2-40B4-BE49-F238E27FC236}">
                      <a16:creationId xmlns:a16="http://schemas.microsoft.com/office/drawing/2014/main" id="{0F253144-81B2-926D-8557-5F3C1B86C470}"/>
                    </a:ext>
                  </a:extLst>
                </p:cNvPr>
                <p:cNvSpPr/>
                <p:nvPr/>
              </p:nvSpPr>
              <p:spPr>
                <a:xfrm>
                  <a:off x="5084890" y="2239082"/>
                  <a:ext cx="1158088" cy="890000"/>
                </a:xfrm>
                <a:custGeom>
                  <a:avLst/>
                  <a:gdLst/>
                  <a:ahLst/>
                  <a:cxnLst/>
                  <a:rect l="l" t="t" r="r" b="b"/>
                  <a:pathLst>
                    <a:path w="22051" h="17372" extrusionOk="0">
                      <a:moveTo>
                        <a:pt x="18788" y="0"/>
                      </a:moveTo>
                      <a:cubicBezTo>
                        <a:pt x="8870" y="0"/>
                        <a:pt x="750" y="7656"/>
                        <a:pt x="0" y="17372"/>
                      </a:cubicBezTo>
                      <a:lnTo>
                        <a:pt x="18717" y="17372"/>
                      </a:lnTo>
                      <a:lnTo>
                        <a:pt x="18717" y="11109"/>
                      </a:lnTo>
                      <a:cubicBezTo>
                        <a:pt x="20526" y="11061"/>
                        <a:pt x="22050" y="9597"/>
                        <a:pt x="22050" y="7775"/>
                      </a:cubicBezTo>
                      <a:cubicBezTo>
                        <a:pt x="22050" y="5953"/>
                        <a:pt x="20598" y="4477"/>
                        <a:pt x="18788" y="4441"/>
                      </a:cubicBezTo>
                      <a:lnTo>
                        <a:pt x="18788" y="0"/>
                      </a:lnTo>
                      <a:close/>
                    </a:path>
                  </a:pathLst>
                </a:custGeom>
                <a:solidFill>
                  <a:srgbClr val="00AEEF"/>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grpSp>
              <p:nvGrpSpPr>
                <p:cNvPr id="144" name="Google Shape;290;p20">
                  <a:extLst>
                    <a:ext uri="{FF2B5EF4-FFF2-40B4-BE49-F238E27FC236}">
                      <a16:creationId xmlns:a16="http://schemas.microsoft.com/office/drawing/2014/main" id="{44E2214C-5401-01E6-9382-7ABDEC9E07A0}"/>
                    </a:ext>
                  </a:extLst>
                </p:cNvPr>
                <p:cNvGrpSpPr/>
                <p:nvPr/>
              </p:nvGrpSpPr>
              <p:grpSpPr>
                <a:xfrm>
                  <a:off x="5638313" y="4922376"/>
                  <a:ext cx="851644" cy="832811"/>
                  <a:chOff x="4196937" y="3525670"/>
                  <a:chExt cx="861398" cy="863506"/>
                </a:xfrm>
              </p:grpSpPr>
              <p:sp>
                <p:nvSpPr>
                  <p:cNvPr id="145" name="Google Shape;291;p20">
                    <a:extLst>
                      <a:ext uri="{FF2B5EF4-FFF2-40B4-BE49-F238E27FC236}">
                        <a16:creationId xmlns:a16="http://schemas.microsoft.com/office/drawing/2014/main" id="{C60EC6E8-D3CA-5493-F47A-86F412E2F98E}"/>
                      </a:ext>
                    </a:extLst>
                  </p:cNvPr>
                  <p:cNvSpPr/>
                  <p:nvPr/>
                </p:nvSpPr>
                <p:spPr>
                  <a:xfrm>
                    <a:off x="4196937" y="3525670"/>
                    <a:ext cx="861398" cy="790928"/>
                  </a:xfrm>
                  <a:custGeom>
                    <a:avLst/>
                    <a:gdLst/>
                    <a:ahLst/>
                    <a:cxnLst/>
                    <a:rect l="l" t="t" r="r" b="b"/>
                    <a:pathLst>
                      <a:path w="23873" h="21920" extrusionOk="0">
                        <a:moveTo>
                          <a:pt x="238" y="0"/>
                        </a:moveTo>
                        <a:cubicBezTo>
                          <a:pt x="238" y="0"/>
                          <a:pt x="0" y="3560"/>
                          <a:pt x="60" y="4453"/>
                        </a:cubicBezTo>
                        <a:cubicBezTo>
                          <a:pt x="119" y="5334"/>
                          <a:pt x="893" y="5692"/>
                          <a:pt x="893" y="6227"/>
                        </a:cubicBezTo>
                        <a:cubicBezTo>
                          <a:pt x="893" y="6763"/>
                          <a:pt x="179" y="7347"/>
                          <a:pt x="179" y="7942"/>
                        </a:cubicBezTo>
                        <a:cubicBezTo>
                          <a:pt x="179" y="8537"/>
                          <a:pt x="893" y="9192"/>
                          <a:pt x="834" y="9597"/>
                        </a:cubicBezTo>
                        <a:cubicBezTo>
                          <a:pt x="774" y="10014"/>
                          <a:pt x="119" y="10192"/>
                          <a:pt x="60" y="10966"/>
                        </a:cubicBezTo>
                        <a:cubicBezTo>
                          <a:pt x="0" y="11728"/>
                          <a:pt x="953" y="12800"/>
                          <a:pt x="953" y="13216"/>
                        </a:cubicBezTo>
                        <a:cubicBezTo>
                          <a:pt x="953" y="13633"/>
                          <a:pt x="60" y="13871"/>
                          <a:pt x="60" y="14455"/>
                        </a:cubicBezTo>
                        <a:cubicBezTo>
                          <a:pt x="60" y="15050"/>
                          <a:pt x="1072" y="15586"/>
                          <a:pt x="1191" y="15943"/>
                        </a:cubicBezTo>
                        <a:cubicBezTo>
                          <a:pt x="1310" y="16300"/>
                          <a:pt x="1310" y="17181"/>
                          <a:pt x="1429" y="17717"/>
                        </a:cubicBezTo>
                        <a:lnTo>
                          <a:pt x="6453" y="21920"/>
                        </a:lnTo>
                        <a:lnTo>
                          <a:pt x="17360" y="21920"/>
                        </a:lnTo>
                        <a:cubicBezTo>
                          <a:pt x="17360" y="21920"/>
                          <a:pt x="19788" y="19789"/>
                          <a:pt x="21384" y="18431"/>
                        </a:cubicBezTo>
                        <a:cubicBezTo>
                          <a:pt x="22979" y="17062"/>
                          <a:pt x="23277" y="16181"/>
                          <a:pt x="23277" y="15764"/>
                        </a:cubicBezTo>
                        <a:cubicBezTo>
                          <a:pt x="23277" y="15348"/>
                          <a:pt x="22622" y="15229"/>
                          <a:pt x="22682" y="14633"/>
                        </a:cubicBezTo>
                        <a:cubicBezTo>
                          <a:pt x="22741" y="14038"/>
                          <a:pt x="23634" y="13514"/>
                          <a:pt x="23634" y="12919"/>
                        </a:cubicBezTo>
                        <a:cubicBezTo>
                          <a:pt x="23634" y="12323"/>
                          <a:pt x="22741" y="11907"/>
                          <a:pt x="22741" y="11383"/>
                        </a:cubicBezTo>
                        <a:cubicBezTo>
                          <a:pt x="22741" y="10847"/>
                          <a:pt x="23575" y="10311"/>
                          <a:pt x="23634" y="9716"/>
                        </a:cubicBezTo>
                        <a:cubicBezTo>
                          <a:pt x="23694" y="9133"/>
                          <a:pt x="22801" y="9073"/>
                          <a:pt x="22741" y="8359"/>
                        </a:cubicBezTo>
                        <a:cubicBezTo>
                          <a:pt x="22682" y="7644"/>
                          <a:pt x="23694" y="7049"/>
                          <a:pt x="23694" y="6346"/>
                        </a:cubicBezTo>
                        <a:cubicBezTo>
                          <a:pt x="23694" y="5632"/>
                          <a:pt x="22741" y="5334"/>
                          <a:pt x="22741" y="4799"/>
                        </a:cubicBezTo>
                        <a:cubicBezTo>
                          <a:pt x="22741" y="4275"/>
                          <a:pt x="23872" y="3739"/>
                          <a:pt x="23872" y="3025"/>
                        </a:cubicBezTo>
                        <a:cubicBezTo>
                          <a:pt x="23872" y="2322"/>
                          <a:pt x="23336" y="1905"/>
                          <a:pt x="23336" y="1905"/>
                        </a:cubicBezTo>
                        <a:lnTo>
                          <a:pt x="23336" y="0"/>
                        </a:lnTo>
                        <a:close/>
                      </a:path>
                    </a:pathLst>
                  </a:custGeom>
                  <a:solidFill>
                    <a:srgbClr val="A7A8A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146" name="Google Shape;292;p20">
                    <a:extLst>
                      <a:ext uri="{FF2B5EF4-FFF2-40B4-BE49-F238E27FC236}">
                        <a16:creationId xmlns:a16="http://schemas.microsoft.com/office/drawing/2014/main" id="{F506F75A-3FD2-0CE9-81BC-AB5CA947FFB1}"/>
                      </a:ext>
                    </a:extLst>
                  </p:cNvPr>
                  <p:cNvSpPr/>
                  <p:nvPr/>
                </p:nvSpPr>
                <p:spPr>
                  <a:xfrm>
                    <a:off x="4438359" y="4340176"/>
                    <a:ext cx="357036" cy="49000"/>
                  </a:xfrm>
                  <a:custGeom>
                    <a:avLst/>
                    <a:gdLst/>
                    <a:ahLst/>
                    <a:cxnLst/>
                    <a:rect l="l" t="t" r="r" b="b"/>
                    <a:pathLst>
                      <a:path w="9895" h="1358" extrusionOk="0">
                        <a:moveTo>
                          <a:pt x="1" y="1"/>
                        </a:moveTo>
                        <a:cubicBezTo>
                          <a:pt x="1" y="1"/>
                          <a:pt x="1370" y="1358"/>
                          <a:pt x="1834" y="1358"/>
                        </a:cubicBezTo>
                        <a:lnTo>
                          <a:pt x="8299" y="1358"/>
                        </a:lnTo>
                        <a:cubicBezTo>
                          <a:pt x="8823" y="1358"/>
                          <a:pt x="9895" y="1"/>
                          <a:pt x="9895" y="1"/>
                        </a:cubicBezTo>
                        <a:close/>
                      </a:path>
                    </a:pathLst>
                  </a:custGeom>
                  <a:solidFill>
                    <a:srgbClr val="A7A8A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grpSp>
          </p:grpSp>
          <p:pic>
            <p:nvPicPr>
              <p:cNvPr id="5" name="Picture 4" descr="A black background with a black square&#10;&#10;Description automatically generated with medium confidence">
                <a:extLst>
                  <a:ext uri="{FF2B5EF4-FFF2-40B4-BE49-F238E27FC236}">
                    <a16:creationId xmlns:a16="http://schemas.microsoft.com/office/drawing/2014/main" id="{A6FE86CC-5559-308C-B2C8-D44195E032E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53322" y="3132170"/>
                <a:ext cx="540000" cy="54000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1D27FBF0-EB8E-82FA-86AC-A0B199EB657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17926" y="2231576"/>
                <a:ext cx="540000" cy="540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64CF813C-A917-94B8-2DDF-291D508E83B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38592" y="3145373"/>
                <a:ext cx="540000" cy="540000"/>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9AF7E530-DCA1-E6AD-0041-BF7B438D9553}"/>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29430" y="2183449"/>
                <a:ext cx="540000" cy="540000"/>
              </a:xfrm>
              <a:prstGeom prst="rect">
                <a:avLst/>
              </a:prstGeom>
            </p:spPr>
          </p:pic>
        </p:grpSp>
        <p:cxnSp>
          <p:nvCxnSpPr>
            <p:cNvPr id="97" name="Google Shape;1135;p37">
              <a:extLst>
                <a:ext uri="{FF2B5EF4-FFF2-40B4-BE49-F238E27FC236}">
                  <a16:creationId xmlns:a16="http://schemas.microsoft.com/office/drawing/2014/main" id="{72917747-B2CE-DCEC-6EB2-89055908EB33}"/>
                </a:ext>
              </a:extLst>
            </p:cNvPr>
            <p:cNvCxnSpPr>
              <a:cxnSpLocks/>
              <a:endCxn id="127" idx="3"/>
            </p:cNvCxnSpPr>
            <p:nvPr/>
          </p:nvCxnSpPr>
          <p:spPr>
            <a:xfrm flipH="1">
              <a:off x="4547625" y="2204996"/>
              <a:ext cx="849826" cy="0"/>
            </a:xfrm>
            <a:prstGeom prst="straightConnector1">
              <a:avLst/>
            </a:prstGeom>
            <a:noFill/>
            <a:ln w="9525" cap="flat" cmpd="sng">
              <a:solidFill>
                <a:srgbClr val="00AEEF"/>
              </a:solidFill>
              <a:prstDash val="solid"/>
              <a:round/>
              <a:headEnd type="none" w="med" len="med"/>
              <a:tailEnd type="oval" w="med" len="med"/>
            </a:ln>
          </p:spPr>
        </p:cxnSp>
        <p:cxnSp>
          <p:nvCxnSpPr>
            <p:cNvPr id="103" name="Google Shape;1135;p37">
              <a:extLst>
                <a:ext uri="{FF2B5EF4-FFF2-40B4-BE49-F238E27FC236}">
                  <a16:creationId xmlns:a16="http://schemas.microsoft.com/office/drawing/2014/main" id="{5250FAC1-2039-4F8F-175C-5688BBF0C62D}"/>
                </a:ext>
              </a:extLst>
            </p:cNvPr>
            <p:cNvCxnSpPr>
              <a:cxnSpLocks/>
            </p:cNvCxnSpPr>
            <p:nvPr/>
          </p:nvCxnSpPr>
          <p:spPr>
            <a:xfrm flipH="1">
              <a:off x="4547623" y="3723582"/>
              <a:ext cx="849826" cy="0"/>
            </a:xfrm>
            <a:prstGeom prst="straightConnector1">
              <a:avLst/>
            </a:prstGeom>
            <a:noFill/>
            <a:ln w="9525" cap="flat" cmpd="sng">
              <a:solidFill>
                <a:schemeClr val="bg2"/>
              </a:solidFill>
              <a:prstDash val="solid"/>
              <a:round/>
              <a:headEnd type="none" w="med" len="med"/>
              <a:tailEnd type="oval" w="med" len="med"/>
            </a:ln>
          </p:spPr>
        </p:cxnSp>
        <p:cxnSp>
          <p:nvCxnSpPr>
            <p:cNvPr id="104" name="Google Shape;1135;p37">
              <a:extLst>
                <a:ext uri="{FF2B5EF4-FFF2-40B4-BE49-F238E27FC236}">
                  <a16:creationId xmlns:a16="http://schemas.microsoft.com/office/drawing/2014/main" id="{9B588D8C-49CC-9EE4-36BA-0735A57A9011}"/>
                </a:ext>
              </a:extLst>
            </p:cNvPr>
            <p:cNvCxnSpPr>
              <a:cxnSpLocks/>
              <a:endCxn id="131" idx="1"/>
            </p:cNvCxnSpPr>
            <p:nvPr/>
          </p:nvCxnSpPr>
          <p:spPr>
            <a:xfrm>
              <a:off x="6737389" y="2204996"/>
              <a:ext cx="910881" cy="0"/>
            </a:xfrm>
            <a:prstGeom prst="straightConnector1">
              <a:avLst/>
            </a:prstGeom>
            <a:noFill/>
            <a:ln w="9525" cap="flat" cmpd="sng">
              <a:solidFill>
                <a:srgbClr val="6D6E71"/>
              </a:solidFill>
              <a:prstDash val="solid"/>
              <a:round/>
              <a:headEnd type="none" w="med" len="med"/>
              <a:tailEnd type="oval" w="med" len="med"/>
            </a:ln>
          </p:spPr>
        </p:cxnSp>
        <p:cxnSp>
          <p:nvCxnSpPr>
            <p:cNvPr id="110" name="Google Shape;1135;p37">
              <a:extLst>
                <a:ext uri="{FF2B5EF4-FFF2-40B4-BE49-F238E27FC236}">
                  <a16:creationId xmlns:a16="http://schemas.microsoft.com/office/drawing/2014/main" id="{B2057C25-0FDE-C1DD-E8B5-1C74B879AEEE}"/>
                </a:ext>
              </a:extLst>
            </p:cNvPr>
            <p:cNvCxnSpPr>
              <a:cxnSpLocks/>
            </p:cNvCxnSpPr>
            <p:nvPr/>
          </p:nvCxnSpPr>
          <p:spPr>
            <a:xfrm>
              <a:off x="6681290" y="3717913"/>
              <a:ext cx="910881" cy="0"/>
            </a:xfrm>
            <a:prstGeom prst="straightConnector1">
              <a:avLst/>
            </a:prstGeom>
            <a:noFill/>
            <a:ln w="9525" cap="flat" cmpd="sng">
              <a:solidFill>
                <a:schemeClr val="accent2"/>
              </a:solidFill>
              <a:prstDash val="solid"/>
              <a:round/>
              <a:headEnd type="none" w="med" len="med"/>
              <a:tailEnd type="oval" w="med" len="med"/>
            </a:ln>
          </p:spPr>
        </p:cxnSp>
      </p:grpSp>
    </p:spTree>
    <p:extLst>
      <p:ext uri="{BB962C8B-B14F-4D97-AF65-F5344CB8AC3E}">
        <p14:creationId xmlns:p14="http://schemas.microsoft.com/office/powerpoint/2010/main" val="47331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53B2-49D0-B461-8D62-77CEEA4DFB2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11013F-DEAC-B7C5-072F-C97095A6F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sp>
        <p:nvSpPr>
          <p:cNvPr id="2" name="Title 1">
            <a:extLst>
              <a:ext uri="{FF2B5EF4-FFF2-40B4-BE49-F238E27FC236}">
                <a16:creationId xmlns:a16="http://schemas.microsoft.com/office/drawing/2014/main" id="{3EA16FA0-2318-58C8-417F-F04835FEEC31}"/>
              </a:ext>
            </a:extLst>
          </p:cNvPr>
          <p:cNvSpPr>
            <a:spLocks noGrp="1"/>
          </p:cNvSpPr>
          <p:nvPr>
            <p:ph type="title"/>
          </p:nvPr>
        </p:nvSpPr>
        <p:spPr>
          <a:xfrm>
            <a:off x="3757343" y="0"/>
            <a:ext cx="8078099" cy="915059"/>
          </a:xfrm>
        </p:spPr>
        <p:txBody>
          <a:bodyPr anchor="ctr">
            <a:noAutofit/>
          </a:bodyPr>
          <a:lstStyle/>
          <a:p>
            <a:r>
              <a:rPr lang="en-GB" sz="1800" dirty="0">
                <a:latin typeface="+mj-lt"/>
              </a:rPr>
              <a:t>Understand DORA’s broad scope and the oversight role of European Supervisory Authorities</a:t>
            </a:r>
            <a:endParaRPr lang="en-US" sz="1800" dirty="0">
              <a:latin typeface="+mj-lt"/>
            </a:endParaRPr>
          </a:p>
        </p:txBody>
      </p:sp>
      <p:pic>
        <p:nvPicPr>
          <p:cNvPr id="13" name="Picture 12">
            <a:extLst>
              <a:ext uri="{FF2B5EF4-FFF2-40B4-BE49-F238E27FC236}">
                <a16:creationId xmlns:a16="http://schemas.microsoft.com/office/drawing/2014/main" id="{1C2D0570-7594-35D8-C3E9-EC675FBC9B8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355807" y="6664911"/>
            <a:ext cx="252000" cy="252000"/>
          </a:xfrm>
          <a:prstGeom prst="rect">
            <a:avLst/>
          </a:prstGeom>
        </p:spPr>
      </p:pic>
      <p:sp>
        <p:nvSpPr>
          <p:cNvPr id="11" name="Google Shape;223;p19">
            <a:extLst>
              <a:ext uri="{FF2B5EF4-FFF2-40B4-BE49-F238E27FC236}">
                <a16:creationId xmlns:a16="http://schemas.microsoft.com/office/drawing/2014/main" id="{024C19B5-D666-328C-3616-95E3700DF460}"/>
              </a:ext>
            </a:extLst>
          </p:cNvPr>
          <p:cNvSpPr txBox="1"/>
          <p:nvPr/>
        </p:nvSpPr>
        <p:spPr>
          <a:xfrm>
            <a:off x="235118" y="1008773"/>
            <a:ext cx="11594485" cy="1668586"/>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DORA applies broadly across the EU financial sector</a:t>
            </a: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 covering entities such as banks, insurance companies, investment firms, payment platforms, broker-dealers, and trading platforms. It </a:t>
            </a:r>
            <a:r>
              <a:rPr lang="en-GB"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also extends to critical ICT third-party service providers (CTPPs)</a:t>
            </a: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 such as major technology vendors like cloud providers and </a:t>
            </a: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rPr>
              <a:t>emerging entities such as crowdfunding service providers and crypto-asset </a:t>
            </a:r>
            <a:r>
              <a:rPr lang="en-GB" sz="1200" dirty="0">
                <a:solidFill>
                  <a:schemeClr val="tx2"/>
                </a:solidFill>
                <a:ea typeface="Open Sans" panose="020B0606030504020204" pitchFamily="34" charset="0"/>
                <a:cs typeface="Open Sans" panose="020B0606030504020204" pitchFamily="34" charset="0"/>
              </a:rPr>
              <a:t>services. </a:t>
            </a:r>
            <a:r>
              <a:rPr lang="en-GB" sz="1200" dirty="0">
                <a:solidFill>
                  <a:schemeClr val="tx2"/>
                </a:solidFill>
              </a:rPr>
              <a:t>These entities operate in a largely unregulated space and pose potential threats to the financial system due to their decentralised nature, lack of transparency, and high volatility. </a:t>
            </a:r>
            <a:br>
              <a:rPr lang="en-GB" sz="1200" dirty="0">
                <a:solidFill>
                  <a:schemeClr val="tx2"/>
                </a:solidFill>
              </a:rPr>
            </a:br>
            <a:endPar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The DORA oversight framework assigns the </a:t>
            </a:r>
            <a:r>
              <a:rPr lang="en-GB"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role of primary overseer to three European Supervisory Authorities (ESAs)</a:t>
            </a: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 the European Banking Authority (EBA), the European Securities and Markets Authority (ESMA), and the European Insurance and Occupational Pensions Authority (EIOPA). These authorities ensure that CTPPs are adequately monitored through both </a:t>
            </a:r>
            <a:r>
              <a:rPr lang="en-GB"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off-site investigations and on-site inspections </a:t>
            </a: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across the EU.</a:t>
            </a:r>
          </a:p>
        </p:txBody>
      </p:sp>
      <p:grpSp>
        <p:nvGrpSpPr>
          <p:cNvPr id="167" name="Group 166">
            <a:extLst>
              <a:ext uri="{FF2B5EF4-FFF2-40B4-BE49-F238E27FC236}">
                <a16:creationId xmlns:a16="http://schemas.microsoft.com/office/drawing/2014/main" id="{2A23A0E0-D6AB-FE70-3423-92B6FD40A695}"/>
              </a:ext>
            </a:extLst>
          </p:cNvPr>
          <p:cNvGrpSpPr/>
          <p:nvPr/>
        </p:nvGrpSpPr>
        <p:grpSpPr>
          <a:xfrm>
            <a:off x="2341231" y="3020184"/>
            <a:ext cx="7509538" cy="3140728"/>
            <a:chOff x="2337415" y="3346714"/>
            <a:chExt cx="7509538" cy="3140728"/>
          </a:xfrm>
          <a:effectLst>
            <a:outerShdw blurRad="50800" dist="38100" dir="2700000" algn="tl" rotWithShape="0">
              <a:prstClr val="black">
                <a:alpha val="40000"/>
              </a:prstClr>
            </a:outerShdw>
          </a:effectLst>
        </p:grpSpPr>
        <p:grpSp>
          <p:nvGrpSpPr>
            <p:cNvPr id="163" name="Group 162">
              <a:extLst>
                <a:ext uri="{FF2B5EF4-FFF2-40B4-BE49-F238E27FC236}">
                  <a16:creationId xmlns:a16="http://schemas.microsoft.com/office/drawing/2014/main" id="{AD6DCD94-C0FF-3F6C-4EA0-D3FADC618050}"/>
                </a:ext>
              </a:extLst>
            </p:cNvPr>
            <p:cNvGrpSpPr/>
            <p:nvPr/>
          </p:nvGrpSpPr>
          <p:grpSpPr>
            <a:xfrm>
              <a:off x="2337415" y="3346714"/>
              <a:ext cx="7509538" cy="3140728"/>
              <a:chOff x="2273776" y="3316305"/>
              <a:chExt cx="7509538" cy="3140728"/>
            </a:xfrm>
          </p:grpSpPr>
          <p:grpSp>
            <p:nvGrpSpPr>
              <p:cNvPr id="3" name="Csoportba foglalás 6">
                <a:extLst>
                  <a:ext uri="{FF2B5EF4-FFF2-40B4-BE49-F238E27FC236}">
                    <a16:creationId xmlns:a16="http://schemas.microsoft.com/office/drawing/2014/main" id="{23681356-7E9F-2FEF-7F9B-FE17F75BAD3C}"/>
                  </a:ext>
                </a:extLst>
              </p:cNvPr>
              <p:cNvGrpSpPr/>
              <p:nvPr/>
            </p:nvGrpSpPr>
            <p:grpSpPr>
              <a:xfrm>
                <a:off x="2273776" y="3316305"/>
                <a:ext cx="7509538" cy="3140728"/>
                <a:chOff x="3717844" y="1700047"/>
                <a:chExt cx="8143231" cy="3405758"/>
              </a:xfrm>
            </p:grpSpPr>
            <p:sp>
              <p:nvSpPr>
                <p:cNvPr id="8" name="Google Shape;5729;p239">
                  <a:extLst>
                    <a:ext uri="{FF2B5EF4-FFF2-40B4-BE49-F238E27FC236}">
                      <a16:creationId xmlns:a16="http://schemas.microsoft.com/office/drawing/2014/main" id="{7CE64EDF-619B-2D69-9517-3ED11F8FD21E}"/>
                    </a:ext>
                  </a:extLst>
                </p:cNvPr>
                <p:cNvSpPr/>
                <p:nvPr/>
              </p:nvSpPr>
              <p:spPr>
                <a:xfrm>
                  <a:off x="3717844" y="3848183"/>
                  <a:ext cx="8138844" cy="1257622"/>
                </a:xfrm>
                <a:prstGeom prst="roundRect">
                  <a:avLst/>
                </a:prstGeom>
                <a:solidFill>
                  <a:schemeClr val="tx2"/>
                </a:solidFill>
                <a:ln w="9525" cap="flat" cmpd="sng">
                  <a:noFill/>
                  <a:prstDash val="solid"/>
                  <a:miter lim="8000"/>
                  <a:headEnd type="none" w="sm" len="sm"/>
                  <a:tailEnd type="none" w="sm" len="sm"/>
                </a:ln>
                <a:effectLst/>
              </p:spPr>
              <p:txBody>
                <a:bodyPr spcFirstLastPara="1" wrap="square" lIns="93275" tIns="46625" rIns="93275" bIns="466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a:solidFill>
                        <a:prstClr val="white"/>
                      </a:solidFill>
                      <a:latin typeface="Open Sans"/>
                      <a:ea typeface="Calibri"/>
                      <a:cs typeface="Calibri"/>
                      <a:sym typeface="Calibri"/>
                    </a:rPr>
                    <a:t>DORA Scope: Most of entities in the EU financial sector</a:t>
                  </a:r>
                  <a:br>
                    <a:rPr lang="en-GB" sz="1200" b="1" kern="0">
                      <a:solidFill>
                        <a:prstClr val="white"/>
                      </a:solidFill>
                      <a:latin typeface="Open Sans"/>
                      <a:ea typeface="Calibri"/>
                      <a:cs typeface="Calibri"/>
                      <a:sym typeface="Calibri"/>
                    </a:rPr>
                  </a:br>
                  <a:br>
                    <a:rPr lang="en-GB" sz="1200" b="1" kern="0">
                      <a:solidFill>
                        <a:prstClr val="white"/>
                      </a:solidFill>
                      <a:latin typeface="Open Sans"/>
                      <a:ea typeface="Calibri"/>
                      <a:cs typeface="Calibri"/>
                      <a:sym typeface="Calibri"/>
                    </a:rPr>
                  </a:br>
                  <a:br>
                    <a:rPr lang="en-GB" sz="1200" b="1" kern="0">
                      <a:solidFill>
                        <a:prstClr val="white"/>
                      </a:solidFill>
                      <a:latin typeface="Open Sans"/>
                      <a:ea typeface="Calibri"/>
                      <a:cs typeface="Calibri"/>
                      <a:sym typeface="Calibri"/>
                    </a:rPr>
                  </a:br>
                  <a:br>
                    <a:rPr lang="en-GB" sz="1200" b="1" kern="0">
                      <a:solidFill>
                        <a:prstClr val="white"/>
                      </a:solidFill>
                      <a:latin typeface="Open Sans"/>
                      <a:ea typeface="Calibri"/>
                      <a:cs typeface="Calibri"/>
                      <a:sym typeface="Calibri"/>
                    </a:rPr>
                  </a:br>
                  <a:br>
                    <a:rPr lang="en-GB" sz="1200" b="1" kern="0">
                      <a:solidFill>
                        <a:prstClr val="white"/>
                      </a:solidFill>
                      <a:latin typeface="Open Sans"/>
                      <a:ea typeface="Calibri"/>
                      <a:cs typeface="Calibri"/>
                      <a:sym typeface="Calibri"/>
                    </a:rPr>
                  </a:br>
                  <a:endParaRPr lang="en-GB" sz="1200" b="1" kern="0">
                    <a:solidFill>
                      <a:prstClr val="white"/>
                    </a:solidFill>
                    <a:latin typeface="Open Sans"/>
                    <a:ea typeface="Calibri"/>
                    <a:cs typeface="Calibri"/>
                    <a:sym typeface="Calibri"/>
                  </a:endParaRPr>
                </a:p>
              </p:txBody>
            </p:sp>
            <p:sp>
              <p:nvSpPr>
                <p:cNvPr id="9" name="Google Shape;5725;p239">
                  <a:extLst>
                    <a:ext uri="{FF2B5EF4-FFF2-40B4-BE49-F238E27FC236}">
                      <a16:creationId xmlns:a16="http://schemas.microsoft.com/office/drawing/2014/main" id="{07C0DB61-7B28-9347-2082-11477089B35C}"/>
                    </a:ext>
                  </a:extLst>
                </p:cNvPr>
                <p:cNvSpPr/>
                <p:nvPr/>
              </p:nvSpPr>
              <p:spPr>
                <a:xfrm>
                  <a:off x="9166722" y="2103217"/>
                  <a:ext cx="2689966" cy="1669246"/>
                </a:xfrm>
                <a:prstGeom prst="roundRect">
                  <a:avLst/>
                </a:prstGeom>
                <a:solidFill>
                  <a:srgbClr val="FFA07A"/>
                </a:solidFill>
                <a:ln w="9525" cap="flat" cmpd="sng">
                  <a:noFill/>
                  <a:prstDash val="solid"/>
                  <a:miter lim="8000"/>
                  <a:headEnd type="none" w="sm" len="sm"/>
                  <a:tailEnd type="none" w="sm" len="sm"/>
                </a:ln>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GB" sz="1000" b="1" i="0" u="none" strike="noStrike" kern="0" cap="none" spc="0" normalizeH="0" baseline="0" noProof="0">
                      <a:ln>
                        <a:noFill/>
                      </a:ln>
                      <a:solidFill>
                        <a:prstClr val="white"/>
                      </a:solidFill>
                      <a:effectLst/>
                      <a:uLnTx/>
                      <a:uFillTx/>
                      <a:latin typeface="Open Sans"/>
                    </a:rPr>
                    <a:t>European Insurance and </a:t>
                  </a:r>
                  <a:br>
                    <a:rPr kumimoji="0" lang="en-GB" sz="1000" b="1" i="0" u="none" strike="noStrike" kern="0" cap="none" spc="0" normalizeH="0" baseline="0" noProof="0">
                      <a:ln>
                        <a:noFill/>
                      </a:ln>
                      <a:solidFill>
                        <a:prstClr val="white"/>
                      </a:solidFill>
                      <a:effectLst/>
                      <a:uLnTx/>
                      <a:uFillTx/>
                      <a:latin typeface="Open Sans"/>
                    </a:rPr>
                  </a:br>
                  <a:r>
                    <a:rPr kumimoji="0" lang="en-GB" sz="1000" b="1" i="0" u="none" strike="noStrike" kern="0" cap="none" spc="0" normalizeH="0" baseline="0" noProof="0">
                      <a:ln>
                        <a:noFill/>
                      </a:ln>
                      <a:solidFill>
                        <a:prstClr val="white"/>
                      </a:solidFill>
                      <a:effectLst/>
                      <a:uLnTx/>
                      <a:uFillTx/>
                      <a:latin typeface="Open Sans"/>
                    </a:rPr>
                    <a:t>Occupational Pension Authority (EIOPA)</a:t>
                  </a:r>
                </a:p>
              </p:txBody>
            </p:sp>
            <p:sp>
              <p:nvSpPr>
                <p:cNvPr id="12" name="Google Shape;5725;p239">
                  <a:extLst>
                    <a:ext uri="{FF2B5EF4-FFF2-40B4-BE49-F238E27FC236}">
                      <a16:creationId xmlns:a16="http://schemas.microsoft.com/office/drawing/2014/main" id="{1C75F55C-09FD-9EE3-9CA7-9122986D6B52}"/>
                    </a:ext>
                  </a:extLst>
                </p:cNvPr>
                <p:cNvSpPr/>
                <p:nvPr/>
              </p:nvSpPr>
              <p:spPr>
                <a:xfrm>
                  <a:off x="3722230" y="2103217"/>
                  <a:ext cx="2641091" cy="1669245"/>
                </a:xfrm>
                <a:prstGeom prst="roundRect">
                  <a:avLst/>
                </a:prstGeom>
                <a:solidFill>
                  <a:schemeClr val="tx1"/>
                </a:solidFill>
                <a:ln w="9525" cap="flat" cmpd="sng">
                  <a:noFill/>
                  <a:prstDash val="solid"/>
                  <a:miter lim="8000"/>
                  <a:headEnd type="none" w="sm" len="sm"/>
                  <a:tailEnd type="none" w="sm" len="sm"/>
                </a:ln>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lang="en-GB" sz="1000" b="1" kern="0">
                      <a:solidFill>
                        <a:prstClr val="white"/>
                      </a:solidFill>
                      <a:latin typeface="Open Sans"/>
                    </a:rPr>
                    <a:t>European Banking </a:t>
                  </a:r>
                  <a:br>
                    <a:rPr lang="en-GB" sz="1000" b="1" kern="0">
                      <a:solidFill>
                        <a:prstClr val="white"/>
                      </a:solidFill>
                      <a:latin typeface="Open Sans"/>
                    </a:rPr>
                  </a:br>
                  <a:r>
                    <a:rPr lang="en-GB" sz="1000" b="1" kern="0">
                      <a:solidFill>
                        <a:prstClr val="white"/>
                      </a:solidFill>
                      <a:latin typeface="Open Sans"/>
                    </a:rPr>
                    <a:t>Authority (EBA)</a:t>
                  </a:r>
                  <a:endParaRPr kumimoji="0" lang="en-GB" sz="1000" b="1" i="0" u="none" strike="noStrike" kern="0" cap="none" spc="0" normalizeH="0" baseline="0" noProof="0">
                    <a:ln>
                      <a:noFill/>
                    </a:ln>
                    <a:solidFill>
                      <a:prstClr val="white"/>
                    </a:solidFill>
                    <a:effectLst/>
                    <a:uLnTx/>
                    <a:uFillTx/>
                    <a:latin typeface="Open Sans"/>
                  </a:endParaRPr>
                </a:p>
              </p:txBody>
            </p:sp>
            <p:sp>
              <p:nvSpPr>
                <p:cNvPr id="14" name="Google Shape;5725;p239">
                  <a:extLst>
                    <a:ext uri="{FF2B5EF4-FFF2-40B4-BE49-F238E27FC236}">
                      <a16:creationId xmlns:a16="http://schemas.microsoft.com/office/drawing/2014/main" id="{86C9B2E5-59EB-5CBE-53CF-65EEDCD34D88}"/>
                    </a:ext>
                  </a:extLst>
                </p:cNvPr>
                <p:cNvSpPr/>
                <p:nvPr/>
              </p:nvSpPr>
              <p:spPr>
                <a:xfrm>
                  <a:off x="6444476" y="2103217"/>
                  <a:ext cx="2641090" cy="1669245"/>
                </a:xfrm>
                <a:prstGeom prst="roundRect">
                  <a:avLst/>
                </a:prstGeom>
                <a:solidFill>
                  <a:schemeClr val="accent1"/>
                </a:solidFill>
                <a:ln w="9525" cap="flat" cmpd="sng">
                  <a:noFill/>
                  <a:prstDash val="solid"/>
                  <a:miter lim="8000"/>
                  <a:headEnd type="none" w="sm" len="sm"/>
                  <a:tailEnd type="none" w="sm" len="sm"/>
                </a:ln>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lang="en-GB" sz="1000" b="1" kern="0">
                      <a:solidFill>
                        <a:prstClr val="white"/>
                      </a:solidFill>
                      <a:latin typeface="Open Sans"/>
                    </a:rPr>
                    <a:t>European Securities and </a:t>
                  </a:r>
                  <a:br>
                    <a:rPr lang="en-GB" sz="1000" b="1" kern="0">
                      <a:solidFill>
                        <a:prstClr val="white"/>
                      </a:solidFill>
                      <a:latin typeface="Open Sans"/>
                    </a:rPr>
                  </a:br>
                  <a:r>
                    <a:rPr lang="en-GB" sz="1000" b="1" kern="0">
                      <a:solidFill>
                        <a:prstClr val="white"/>
                      </a:solidFill>
                      <a:latin typeface="Open Sans"/>
                    </a:rPr>
                    <a:t>Markets Authority </a:t>
                  </a:r>
                  <a:br>
                    <a:rPr lang="en-GB" sz="1000" b="1" kern="0">
                      <a:solidFill>
                        <a:prstClr val="white"/>
                      </a:solidFill>
                      <a:latin typeface="Open Sans"/>
                    </a:rPr>
                  </a:br>
                  <a:r>
                    <a:rPr lang="en-GB" sz="1000" b="1" kern="0">
                      <a:solidFill>
                        <a:prstClr val="white"/>
                      </a:solidFill>
                      <a:latin typeface="Open Sans"/>
                    </a:rPr>
                    <a:t>(ESMA)</a:t>
                  </a:r>
                  <a:endParaRPr kumimoji="0" lang="en-GB" sz="1000" b="1" i="0" u="none" strike="noStrike" kern="0" cap="none" spc="0" normalizeH="0" baseline="0" noProof="0">
                    <a:ln>
                      <a:noFill/>
                    </a:ln>
                    <a:solidFill>
                      <a:prstClr val="white"/>
                    </a:solidFill>
                    <a:effectLst/>
                    <a:uLnTx/>
                    <a:uFillTx/>
                    <a:latin typeface="Open Sans"/>
                  </a:endParaRPr>
                </a:p>
              </p:txBody>
            </p:sp>
            <p:sp>
              <p:nvSpPr>
                <p:cNvPr id="15" name="Google Shape;5729;p239">
                  <a:extLst>
                    <a:ext uri="{FF2B5EF4-FFF2-40B4-BE49-F238E27FC236}">
                      <a16:creationId xmlns:a16="http://schemas.microsoft.com/office/drawing/2014/main" id="{6023DF11-AB17-EF00-4794-455049C12CD1}"/>
                    </a:ext>
                  </a:extLst>
                </p:cNvPr>
                <p:cNvSpPr/>
                <p:nvPr/>
              </p:nvSpPr>
              <p:spPr>
                <a:xfrm>
                  <a:off x="3722231" y="1700047"/>
                  <a:ext cx="8138844" cy="327448"/>
                </a:xfrm>
                <a:prstGeom prst="roundRect">
                  <a:avLst/>
                </a:prstGeom>
                <a:solidFill>
                  <a:schemeClr val="accent2"/>
                </a:solidFill>
                <a:ln w="9525" cap="flat" cmpd="sng">
                  <a:noFill/>
                  <a:prstDash val="solid"/>
                  <a:miter lim="8000"/>
                  <a:headEnd type="none" w="sm" len="sm"/>
                  <a:tailEnd type="none" w="sm" len="sm"/>
                </a:ln>
                <a:effectLst/>
              </p:spPr>
              <p:txBody>
                <a:bodyPr spcFirstLastPara="1" wrap="square" lIns="93275" tIns="46625" rIns="93275" bIns="466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a:solidFill>
                        <a:prstClr val="white"/>
                      </a:solidFill>
                      <a:latin typeface="Open Sans"/>
                      <a:ea typeface="Calibri"/>
                      <a:cs typeface="Calibri"/>
                      <a:sym typeface="Calibri"/>
                    </a:rPr>
                    <a:t>DORA Oversight: European Supervisory Authorities (ESAs)</a:t>
                  </a:r>
                </a:p>
              </p:txBody>
            </p:sp>
          </p:grpSp>
          <p:sp>
            <p:nvSpPr>
              <p:cNvPr id="29" name="Rectangle: Rounded Corners 28">
                <a:extLst>
                  <a:ext uri="{FF2B5EF4-FFF2-40B4-BE49-F238E27FC236}">
                    <a16:creationId xmlns:a16="http://schemas.microsoft.com/office/drawing/2014/main" id="{4B5F573E-B814-66A2-AC26-4E9EEE616789}"/>
                  </a:ext>
                </a:extLst>
              </p:cNvPr>
              <p:cNvSpPr/>
              <p:nvPr/>
            </p:nvSpPr>
            <p:spPr>
              <a:xfrm>
                <a:off x="2361145" y="5624362"/>
                <a:ext cx="2338858" cy="309806"/>
              </a:xfrm>
              <a:prstGeom prst="roundRect">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t>Banks</a:t>
                </a:r>
                <a:endParaRPr lang="en-NL" sz="1000" b="1"/>
              </a:p>
            </p:txBody>
          </p:sp>
          <p:sp>
            <p:nvSpPr>
              <p:cNvPr id="31" name="Rectangle: Rounded Corners 30">
                <a:extLst>
                  <a:ext uri="{FF2B5EF4-FFF2-40B4-BE49-F238E27FC236}">
                    <a16:creationId xmlns:a16="http://schemas.microsoft.com/office/drawing/2014/main" id="{58E5D521-6926-A329-4AFB-D1395C6F362D}"/>
                  </a:ext>
                </a:extLst>
              </p:cNvPr>
              <p:cNvSpPr/>
              <p:nvPr/>
            </p:nvSpPr>
            <p:spPr>
              <a:xfrm>
                <a:off x="4839772" y="5624362"/>
                <a:ext cx="2338858" cy="309806"/>
              </a:xfrm>
              <a:prstGeom prst="roundRect">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t>Insurance companies</a:t>
                </a:r>
                <a:endParaRPr lang="en-NL"/>
              </a:p>
            </p:txBody>
          </p:sp>
          <p:sp>
            <p:nvSpPr>
              <p:cNvPr id="161" name="Rectangle: Rounded Corners 160">
                <a:extLst>
                  <a:ext uri="{FF2B5EF4-FFF2-40B4-BE49-F238E27FC236}">
                    <a16:creationId xmlns:a16="http://schemas.microsoft.com/office/drawing/2014/main" id="{28D34E24-2D35-78D3-88FC-9258ACB475B6}"/>
                  </a:ext>
                </a:extLst>
              </p:cNvPr>
              <p:cNvSpPr/>
              <p:nvPr/>
            </p:nvSpPr>
            <p:spPr>
              <a:xfrm>
                <a:off x="7318399" y="5624362"/>
                <a:ext cx="2385172" cy="309806"/>
              </a:xfrm>
              <a:prstGeom prst="roundRect">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t>Investment firms</a:t>
                </a:r>
                <a:endParaRPr lang="en-NL" sz="1000" b="1"/>
              </a:p>
            </p:txBody>
          </p:sp>
        </p:grpSp>
        <p:sp>
          <p:nvSpPr>
            <p:cNvPr id="164" name="Rectangle: Rounded Corners 163">
              <a:extLst>
                <a:ext uri="{FF2B5EF4-FFF2-40B4-BE49-F238E27FC236}">
                  <a16:creationId xmlns:a16="http://schemas.microsoft.com/office/drawing/2014/main" id="{2C7C0B5B-4141-C773-9E5E-C522AE150CDC}"/>
                </a:ext>
              </a:extLst>
            </p:cNvPr>
            <p:cNvSpPr/>
            <p:nvPr/>
          </p:nvSpPr>
          <p:spPr>
            <a:xfrm>
              <a:off x="2424785" y="6054410"/>
              <a:ext cx="2338858" cy="309806"/>
            </a:xfrm>
            <a:prstGeom prst="roundRect">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t>Payment platforms</a:t>
              </a:r>
              <a:endParaRPr lang="en-NL" sz="1000" b="1"/>
            </a:p>
          </p:txBody>
        </p:sp>
        <p:sp>
          <p:nvSpPr>
            <p:cNvPr id="165" name="Rectangle: Rounded Corners 164">
              <a:extLst>
                <a:ext uri="{FF2B5EF4-FFF2-40B4-BE49-F238E27FC236}">
                  <a16:creationId xmlns:a16="http://schemas.microsoft.com/office/drawing/2014/main" id="{DD0CD09D-9D00-9364-FD79-4CEF89418710}"/>
                </a:ext>
              </a:extLst>
            </p:cNvPr>
            <p:cNvSpPr/>
            <p:nvPr/>
          </p:nvSpPr>
          <p:spPr>
            <a:xfrm>
              <a:off x="4903412" y="6054410"/>
              <a:ext cx="2338858" cy="309806"/>
            </a:xfrm>
            <a:prstGeom prst="roundRect">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t>Broker-dealers and trading platforms </a:t>
              </a:r>
              <a:endParaRPr lang="en-NL" sz="1000" b="1"/>
            </a:p>
          </p:txBody>
        </p:sp>
        <p:sp>
          <p:nvSpPr>
            <p:cNvPr id="166" name="Rectangle: Rounded Corners 165">
              <a:extLst>
                <a:ext uri="{FF2B5EF4-FFF2-40B4-BE49-F238E27FC236}">
                  <a16:creationId xmlns:a16="http://schemas.microsoft.com/office/drawing/2014/main" id="{4DDC8A42-2AE6-1D02-C96A-FCB7485AF767}"/>
                </a:ext>
              </a:extLst>
            </p:cNvPr>
            <p:cNvSpPr/>
            <p:nvPr/>
          </p:nvSpPr>
          <p:spPr>
            <a:xfrm>
              <a:off x="7382039" y="6054410"/>
              <a:ext cx="2385172" cy="309806"/>
            </a:xfrm>
            <a:prstGeom prst="roundRect">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t>CTTPs, even if not located in the EU</a:t>
              </a:r>
            </a:p>
          </p:txBody>
        </p:sp>
      </p:grpSp>
      <p:pic>
        <p:nvPicPr>
          <p:cNvPr id="6" name="Picture 5" descr="A black background with a black square&#10;&#10;Description automatically generated with medium confidence">
            <a:extLst>
              <a:ext uri="{FF2B5EF4-FFF2-40B4-BE49-F238E27FC236}">
                <a16:creationId xmlns:a16="http://schemas.microsoft.com/office/drawing/2014/main" id="{950B1410-B59D-43D4-B3E4-59A178E57A6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200283" y="4117614"/>
            <a:ext cx="720000" cy="720000"/>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CD48E61-4A98-A9F7-F8D4-00984BCCD86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46404" y="4117614"/>
            <a:ext cx="720000" cy="720000"/>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B4996390-85DE-CFAB-6F49-ABA29CC6B9C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711441" y="4117614"/>
            <a:ext cx="720000" cy="720000"/>
          </a:xfrm>
          <a:prstGeom prst="rect">
            <a:avLst/>
          </a:prstGeom>
        </p:spPr>
      </p:pic>
    </p:spTree>
    <p:extLst>
      <p:ext uri="{BB962C8B-B14F-4D97-AF65-F5344CB8AC3E}">
        <p14:creationId xmlns:p14="http://schemas.microsoft.com/office/powerpoint/2010/main" val="29002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102820C-04C7-5E2C-ECF9-15578934AA43}"/>
              </a:ext>
            </a:extLst>
          </p:cNvPr>
          <p:cNvSpPr txBox="1">
            <a:spLocks/>
          </p:cNvSpPr>
          <p:nvPr/>
        </p:nvSpPr>
        <p:spPr>
          <a:xfrm>
            <a:off x="3757343" y="0"/>
            <a:ext cx="8078099" cy="9249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a:solidFill>
                  <a:srgbClr val="525252"/>
                </a:solidFill>
                <a:latin typeface="+mn-lt"/>
                <a:ea typeface="+mj-ea"/>
                <a:cs typeface="+mj-cs"/>
              </a:defRPr>
            </a:lvl1pPr>
          </a:lstStyle>
          <a:p>
            <a:r>
              <a:rPr lang="en-GB" sz="1800" dirty="0">
                <a:latin typeface="+mj-lt"/>
              </a:rPr>
              <a:t>Build digital resilience with DORA’s five strategic pillars for compliance</a:t>
            </a:r>
            <a:endParaRPr lang="en-US" sz="1800" dirty="0">
              <a:latin typeface="+mj-lt"/>
            </a:endParaRPr>
          </a:p>
        </p:txBody>
      </p:sp>
      <p:sp>
        <p:nvSpPr>
          <p:cNvPr id="42" name="Google Shape;223;p19">
            <a:extLst>
              <a:ext uri="{FF2B5EF4-FFF2-40B4-BE49-F238E27FC236}">
                <a16:creationId xmlns:a16="http://schemas.microsoft.com/office/drawing/2014/main" id="{61138B11-2C68-5920-DA4F-47457D38996B}"/>
              </a:ext>
            </a:extLst>
          </p:cNvPr>
          <p:cNvSpPr txBox="1"/>
          <p:nvPr/>
        </p:nvSpPr>
        <p:spPr>
          <a:xfrm>
            <a:off x="235118" y="1008772"/>
            <a:ext cx="11594485" cy="587483"/>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DORA establishes </a:t>
            </a:r>
            <a:r>
              <a:rPr lang="en-GB" sz="1200" b="1">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binding rules in 5 key components</a:t>
            </a:r>
            <a:r>
              <a:rPr lang="en-GB" sz="120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 bringing major implications for how entities under the scope need to manage their digital operational resilience beyond traditional, IT-focused continuity measures:</a:t>
            </a:r>
          </a:p>
        </p:txBody>
      </p:sp>
      <p:grpSp>
        <p:nvGrpSpPr>
          <p:cNvPr id="244" name="Group 243">
            <a:extLst>
              <a:ext uri="{FF2B5EF4-FFF2-40B4-BE49-F238E27FC236}">
                <a16:creationId xmlns:a16="http://schemas.microsoft.com/office/drawing/2014/main" id="{0490B72C-6C19-6732-173A-4159FB76F584}"/>
              </a:ext>
            </a:extLst>
          </p:cNvPr>
          <p:cNvGrpSpPr/>
          <p:nvPr/>
        </p:nvGrpSpPr>
        <p:grpSpPr>
          <a:xfrm>
            <a:off x="288906" y="1865476"/>
            <a:ext cx="11483857" cy="4093065"/>
            <a:chOff x="288906" y="1865476"/>
            <a:chExt cx="11483857" cy="4093065"/>
          </a:xfrm>
        </p:grpSpPr>
        <p:cxnSp>
          <p:nvCxnSpPr>
            <p:cNvPr id="238" name="Google Shape;1495;p33">
              <a:extLst>
                <a:ext uri="{FF2B5EF4-FFF2-40B4-BE49-F238E27FC236}">
                  <a16:creationId xmlns:a16="http://schemas.microsoft.com/office/drawing/2014/main" id="{66169F81-2C02-5C30-1FD3-B55494234D6F}"/>
                </a:ext>
              </a:extLst>
            </p:cNvPr>
            <p:cNvCxnSpPr>
              <a:cxnSpLocks/>
              <a:stCxn id="232" idx="0"/>
              <a:endCxn id="224" idx="4"/>
            </p:cNvCxnSpPr>
            <p:nvPr/>
          </p:nvCxnSpPr>
          <p:spPr>
            <a:xfrm flipH="1" flipV="1">
              <a:off x="10752890" y="3230150"/>
              <a:ext cx="5177" cy="783196"/>
            </a:xfrm>
            <a:prstGeom prst="straightConnector1">
              <a:avLst/>
            </a:prstGeom>
            <a:noFill/>
            <a:ln w="19050" cap="flat" cmpd="sng">
              <a:solidFill>
                <a:schemeClr val="accent2"/>
              </a:solidFill>
              <a:prstDash val="solid"/>
              <a:round/>
              <a:headEnd type="none" w="med" len="med"/>
              <a:tailEnd type="none" w="med" len="med"/>
            </a:ln>
          </p:spPr>
        </p:cxnSp>
        <p:cxnSp>
          <p:nvCxnSpPr>
            <p:cNvPr id="234" name="Google Shape;1482;p33">
              <a:extLst>
                <a:ext uri="{FF2B5EF4-FFF2-40B4-BE49-F238E27FC236}">
                  <a16:creationId xmlns:a16="http://schemas.microsoft.com/office/drawing/2014/main" id="{641C8717-B5F9-FD3D-AD2E-046F84D02FDC}"/>
                </a:ext>
              </a:extLst>
            </p:cNvPr>
            <p:cNvCxnSpPr>
              <a:cxnSpLocks/>
              <a:stCxn id="211" idx="6"/>
              <a:endCxn id="224" idx="2"/>
            </p:cNvCxnSpPr>
            <p:nvPr/>
          </p:nvCxnSpPr>
          <p:spPr>
            <a:xfrm>
              <a:off x="9091380" y="2547813"/>
              <a:ext cx="974335" cy="0"/>
            </a:xfrm>
            <a:prstGeom prst="straightConnector1">
              <a:avLst/>
            </a:prstGeom>
            <a:noFill/>
            <a:ln w="19050" cap="flat" cmpd="sng">
              <a:gradFill flip="none" rotWithShape="1">
                <a:gsLst>
                  <a:gs pos="0">
                    <a:schemeClr val="tx2"/>
                  </a:gs>
                  <a:gs pos="98000">
                    <a:schemeClr val="accent2"/>
                  </a:gs>
                </a:gsLst>
                <a:lin ang="0" scaled="1"/>
                <a:tileRect/>
              </a:gradFill>
              <a:prstDash val="solid"/>
              <a:round/>
              <a:headEnd type="none" w="med" len="med"/>
              <a:tailEnd type="none" w="med" len="med"/>
            </a:ln>
            <a:effectLst>
              <a:outerShdw blurRad="50800" dist="38100" dir="2700000" algn="tl" rotWithShape="0">
                <a:prstClr val="black">
                  <a:alpha val="40000"/>
                </a:prstClr>
              </a:outerShdw>
            </a:effectLst>
          </p:spPr>
        </p:cxnSp>
        <p:grpSp>
          <p:nvGrpSpPr>
            <p:cNvPr id="243" name="Group 242">
              <a:extLst>
                <a:ext uri="{FF2B5EF4-FFF2-40B4-BE49-F238E27FC236}">
                  <a16:creationId xmlns:a16="http://schemas.microsoft.com/office/drawing/2014/main" id="{5CDF9C94-B267-3001-E8FA-4D7052B58436}"/>
                </a:ext>
              </a:extLst>
            </p:cNvPr>
            <p:cNvGrpSpPr/>
            <p:nvPr/>
          </p:nvGrpSpPr>
          <p:grpSpPr>
            <a:xfrm>
              <a:off x="288906" y="1865476"/>
              <a:ext cx="11483857" cy="4093065"/>
              <a:chOff x="288906" y="1865476"/>
              <a:chExt cx="11483857" cy="4093065"/>
            </a:xfrm>
          </p:grpSpPr>
          <p:grpSp>
            <p:nvGrpSpPr>
              <p:cNvPr id="233" name="Group 232">
                <a:extLst>
                  <a:ext uri="{FF2B5EF4-FFF2-40B4-BE49-F238E27FC236}">
                    <a16:creationId xmlns:a16="http://schemas.microsoft.com/office/drawing/2014/main" id="{875B1559-34D8-19A1-B738-51FA7E300CE7}"/>
                  </a:ext>
                </a:extLst>
              </p:cNvPr>
              <p:cNvGrpSpPr/>
              <p:nvPr/>
            </p:nvGrpSpPr>
            <p:grpSpPr>
              <a:xfrm>
                <a:off x="288906" y="1865476"/>
                <a:ext cx="11466811" cy="4093065"/>
                <a:chOff x="288906" y="1865476"/>
                <a:chExt cx="11466811" cy="4093065"/>
              </a:xfrm>
            </p:grpSpPr>
            <p:sp>
              <p:nvSpPr>
                <p:cNvPr id="231" name="Google Shape;1492;p33">
                  <a:extLst>
                    <a:ext uri="{FF2B5EF4-FFF2-40B4-BE49-F238E27FC236}">
                      <a16:creationId xmlns:a16="http://schemas.microsoft.com/office/drawing/2014/main" id="{9BC30439-4865-B46C-23B0-7A0B28978664}"/>
                    </a:ext>
                  </a:extLst>
                </p:cNvPr>
                <p:cNvSpPr/>
                <p:nvPr/>
              </p:nvSpPr>
              <p:spPr>
                <a:xfrm>
                  <a:off x="9765282" y="3782601"/>
                  <a:ext cx="1989209" cy="741587"/>
                </a:xfrm>
                <a:prstGeom prst="round2SameRect">
                  <a:avLst>
                    <a:gd name="adj1" fmla="val 46776"/>
                    <a:gd name="adj2" fmla="val 0"/>
                  </a:avLst>
                </a:prstGeom>
                <a:solidFill>
                  <a:schemeClr val="accent2"/>
                </a:solidFill>
                <a:ln>
                  <a:solidFill>
                    <a:schemeClr val="accent2"/>
                  </a:solid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grpSp>
              <p:nvGrpSpPr>
                <p:cNvPr id="229" name="Group 228">
                  <a:extLst>
                    <a:ext uri="{FF2B5EF4-FFF2-40B4-BE49-F238E27FC236}">
                      <a16:creationId xmlns:a16="http://schemas.microsoft.com/office/drawing/2014/main" id="{D4A12A57-100E-D699-2463-3088FEB191AC}"/>
                    </a:ext>
                  </a:extLst>
                </p:cNvPr>
                <p:cNvGrpSpPr/>
                <p:nvPr/>
              </p:nvGrpSpPr>
              <p:grpSpPr>
                <a:xfrm>
                  <a:off x="288906" y="1865476"/>
                  <a:ext cx="11466811" cy="4093065"/>
                  <a:chOff x="235118" y="1859500"/>
                  <a:chExt cx="12019000" cy="4278335"/>
                </a:xfrm>
              </p:grpSpPr>
              <p:grpSp>
                <p:nvGrpSpPr>
                  <p:cNvPr id="223" name="Group 222">
                    <a:extLst>
                      <a:ext uri="{FF2B5EF4-FFF2-40B4-BE49-F238E27FC236}">
                        <a16:creationId xmlns:a16="http://schemas.microsoft.com/office/drawing/2014/main" id="{F4754D9D-CC9A-97E7-D189-F891E96CA0CF}"/>
                      </a:ext>
                    </a:extLst>
                  </p:cNvPr>
                  <p:cNvGrpSpPr/>
                  <p:nvPr/>
                </p:nvGrpSpPr>
                <p:grpSpPr>
                  <a:xfrm>
                    <a:off x="235118" y="1859500"/>
                    <a:ext cx="9570185" cy="4278335"/>
                    <a:chOff x="384202" y="1524818"/>
                    <a:chExt cx="11291310" cy="5097608"/>
                  </a:xfrm>
                </p:grpSpPr>
                <p:cxnSp>
                  <p:nvCxnSpPr>
                    <p:cNvPr id="184" name="Google Shape;1464;p33">
                      <a:extLst>
                        <a:ext uri="{FF2B5EF4-FFF2-40B4-BE49-F238E27FC236}">
                          <a16:creationId xmlns:a16="http://schemas.microsoft.com/office/drawing/2014/main" id="{1812EAB5-D335-47FC-8C2E-EF47B958F91D}"/>
                        </a:ext>
                      </a:extLst>
                    </p:cNvPr>
                    <p:cNvCxnSpPr>
                      <a:stCxn id="185" idx="6"/>
                      <a:endCxn id="194" idx="2"/>
                    </p:cNvCxnSpPr>
                    <p:nvPr/>
                  </p:nvCxnSpPr>
                  <p:spPr>
                    <a:xfrm>
                      <a:off x="2476565" y="2374618"/>
                      <a:ext cx="1232207" cy="0"/>
                    </a:xfrm>
                    <a:prstGeom prst="straightConnector1">
                      <a:avLst/>
                    </a:prstGeom>
                    <a:noFill/>
                    <a:ln w="19050" cap="flat" cmpd="sng">
                      <a:gradFill flip="none" rotWithShape="1">
                        <a:gsLst>
                          <a:gs pos="0">
                            <a:schemeClr val="accent2"/>
                          </a:gs>
                          <a:gs pos="100000">
                            <a:schemeClr val="tx1"/>
                          </a:gs>
                        </a:gsLst>
                        <a:lin ang="0" scaled="1"/>
                        <a:tileRect/>
                      </a:gradFill>
                      <a:prstDash val="solid"/>
                      <a:round/>
                      <a:headEnd type="none" w="med" len="med"/>
                      <a:tailEnd type="none" w="med" len="med"/>
                    </a:ln>
                    <a:effectLst>
                      <a:outerShdw blurRad="50800" dist="38100" dir="2700000" algn="tl" rotWithShape="0">
                        <a:prstClr val="black">
                          <a:alpha val="40000"/>
                        </a:prstClr>
                      </a:outerShdw>
                    </a:effectLst>
                  </p:spPr>
                </p:cxnSp>
                <p:sp>
                  <p:nvSpPr>
                    <p:cNvPr id="185" name="Google Shape;1463;p33">
                      <a:extLst>
                        <a:ext uri="{FF2B5EF4-FFF2-40B4-BE49-F238E27FC236}">
                          <a16:creationId xmlns:a16="http://schemas.microsoft.com/office/drawing/2014/main" id="{A04BDA59-4729-2AF5-B45E-15FAB939FF89}"/>
                        </a:ext>
                      </a:extLst>
                    </p:cNvPr>
                    <p:cNvSpPr/>
                    <p:nvPr/>
                  </p:nvSpPr>
                  <p:spPr>
                    <a:xfrm>
                      <a:off x="776965" y="1524818"/>
                      <a:ext cx="1699600" cy="1699600"/>
                    </a:xfrm>
                    <a:prstGeom prst="ellipse">
                      <a:avLst/>
                    </a:prstGeom>
                    <a:solidFill>
                      <a:schemeClr val="lt1"/>
                    </a:solidFill>
                    <a:ln w="19050"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186" name="Google Shape;1468;p33">
                      <a:extLst>
                        <a:ext uri="{FF2B5EF4-FFF2-40B4-BE49-F238E27FC236}">
                          <a16:creationId xmlns:a16="http://schemas.microsoft.com/office/drawing/2014/main" id="{77F0ACDB-062A-3D50-DD7D-91BFD33BE616}"/>
                        </a:ext>
                      </a:extLst>
                    </p:cNvPr>
                    <p:cNvSpPr/>
                    <p:nvPr/>
                  </p:nvSpPr>
                  <p:spPr>
                    <a:xfrm>
                      <a:off x="930365" y="1678218"/>
                      <a:ext cx="1392800" cy="1392800"/>
                    </a:xfrm>
                    <a:prstGeom prst="ellipse">
                      <a:avLst/>
                    </a:prstGeom>
                    <a:solidFill>
                      <a:schemeClr val="lt1"/>
                    </a:solidFill>
                    <a:ln w="76200"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grpSp>
                  <p:nvGrpSpPr>
                    <p:cNvPr id="187" name="Group 186">
                      <a:extLst>
                        <a:ext uri="{FF2B5EF4-FFF2-40B4-BE49-F238E27FC236}">
                          <a16:creationId xmlns:a16="http://schemas.microsoft.com/office/drawing/2014/main" id="{B8909A2E-D665-B2D6-A0E4-86F76106D9FB}"/>
                        </a:ext>
                      </a:extLst>
                    </p:cNvPr>
                    <p:cNvGrpSpPr/>
                    <p:nvPr/>
                  </p:nvGrpSpPr>
                  <p:grpSpPr>
                    <a:xfrm>
                      <a:off x="384202" y="3224418"/>
                      <a:ext cx="2485664" cy="3398008"/>
                      <a:chOff x="433893" y="3224418"/>
                      <a:chExt cx="2485664" cy="3398008"/>
                    </a:xfrm>
                  </p:grpSpPr>
                  <p:sp>
                    <p:nvSpPr>
                      <p:cNvPr id="188" name="Google Shape;1467;p33">
                        <a:extLst>
                          <a:ext uri="{FF2B5EF4-FFF2-40B4-BE49-F238E27FC236}">
                            <a16:creationId xmlns:a16="http://schemas.microsoft.com/office/drawing/2014/main" id="{2D66745C-CF6D-5E36-F549-BBAE5B3121BE}"/>
                          </a:ext>
                        </a:extLst>
                      </p:cNvPr>
                      <p:cNvSpPr/>
                      <p:nvPr/>
                    </p:nvSpPr>
                    <p:spPr>
                      <a:xfrm>
                        <a:off x="444092" y="3934068"/>
                        <a:ext cx="2459971" cy="901978"/>
                      </a:xfrm>
                      <a:prstGeom prst="round2SameRect">
                        <a:avLst>
                          <a:gd name="adj1" fmla="val 50000"/>
                          <a:gd name="adj2" fmla="val 0"/>
                        </a:avLst>
                      </a:prstGeom>
                      <a:solidFill>
                        <a:schemeClr val="accent2"/>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189" name="Google Shape;1469;p33">
                        <a:extLst>
                          <a:ext uri="{FF2B5EF4-FFF2-40B4-BE49-F238E27FC236}">
                            <a16:creationId xmlns:a16="http://schemas.microsoft.com/office/drawing/2014/main" id="{F6BE8F70-C63B-FC8F-44F9-F47622721EC1}"/>
                          </a:ext>
                        </a:extLst>
                      </p:cNvPr>
                      <p:cNvSpPr/>
                      <p:nvPr/>
                    </p:nvSpPr>
                    <p:spPr>
                      <a:xfrm>
                        <a:off x="433893" y="3924299"/>
                        <a:ext cx="2485664" cy="2698127"/>
                      </a:xfrm>
                      <a:prstGeom prst="roundRect">
                        <a:avLst>
                          <a:gd name="adj" fmla="val 16667"/>
                        </a:avLst>
                      </a:prstGeom>
                      <a:noFill/>
                      <a:ln w="28575"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cxnSp>
                    <p:nvCxnSpPr>
                      <p:cNvPr id="190" name="Google Shape;1470;p33">
                        <a:extLst>
                          <a:ext uri="{FF2B5EF4-FFF2-40B4-BE49-F238E27FC236}">
                            <a16:creationId xmlns:a16="http://schemas.microsoft.com/office/drawing/2014/main" id="{80AAC314-C33E-AF11-F863-80F7997A144F}"/>
                          </a:ext>
                        </a:extLst>
                      </p:cNvPr>
                      <p:cNvCxnSpPr>
                        <a:cxnSpLocks/>
                        <a:stCxn id="189" idx="0"/>
                        <a:endCxn id="185" idx="4"/>
                      </p:cNvCxnSpPr>
                      <p:nvPr/>
                    </p:nvCxnSpPr>
                    <p:spPr>
                      <a:xfrm flipH="1" flipV="1">
                        <a:off x="1676456" y="3224418"/>
                        <a:ext cx="269" cy="699881"/>
                      </a:xfrm>
                      <a:prstGeom prst="straightConnector1">
                        <a:avLst/>
                      </a:prstGeom>
                      <a:noFill/>
                      <a:ln w="19050" cap="flat" cmpd="sng">
                        <a:solidFill>
                          <a:schemeClr val="accent2"/>
                        </a:solidFill>
                        <a:prstDash val="solid"/>
                        <a:round/>
                        <a:headEnd type="none" w="med" len="med"/>
                        <a:tailEnd type="none" w="med" len="med"/>
                      </a:ln>
                    </p:spPr>
                  </p:cxnSp>
                  <p:sp>
                    <p:nvSpPr>
                      <p:cNvPr id="192" name="Google Shape;1472;p33">
                        <a:extLst>
                          <a:ext uri="{FF2B5EF4-FFF2-40B4-BE49-F238E27FC236}">
                            <a16:creationId xmlns:a16="http://schemas.microsoft.com/office/drawing/2014/main" id="{0B832022-CBC1-5B74-16C1-E38C5D3F15F6}"/>
                          </a:ext>
                        </a:extLst>
                      </p:cNvPr>
                      <p:cNvSpPr txBox="1"/>
                      <p:nvPr/>
                    </p:nvSpPr>
                    <p:spPr>
                      <a:xfrm>
                        <a:off x="560605" y="4199830"/>
                        <a:ext cx="2217148" cy="4648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200" b="1">
                            <a:solidFill>
                              <a:schemeClr val="bg1"/>
                            </a:solidFill>
                          </a:rPr>
                          <a:t>ICT Risk Management</a:t>
                        </a:r>
                        <a:endParaRPr lang="en-US" sz="1200" b="1">
                          <a:solidFill>
                            <a:schemeClr val="bg1"/>
                          </a:solidFill>
                          <a:latin typeface="Fira Sans Extra Condensed"/>
                          <a:ea typeface="Fira Sans Extra Condensed"/>
                          <a:cs typeface="Fira Sans Extra Condensed"/>
                          <a:sym typeface="Fira Sans Extra Condensed"/>
                        </a:endParaRPr>
                      </a:p>
                    </p:txBody>
                  </p:sp>
                </p:grpSp>
                <p:cxnSp>
                  <p:nvCxnSpPr>
                    <p:cNvPr id="193" name="Google Shape;1473;p33">
                      <a:extLst>
                        <a:ext uri="{FF2B5EF4-FFF2-40B4-BE49-F238E27FC236}">
                          <a16:creationId xmlns:a16="http://schemas.microsoft.com/office/drawing/2014/main" id="{B757544F-8B8D-11D2-BE3B-C083B4CDC343}"/>
                        </a:ext>
                      </a:extLst>
                    </p:cNvPr>
                    <p:cNvCxnSpPr>
                      <a:stCxn id="194" idx="6"/>
                      <a:endCxn id="203" idx="2"/>
                    </p:cNvCxnSpPr>
                    <p:nvPr/>
                  </p:nvCxnSpPr>
                  <p:spPr>
                    <a:xfrm>
                      <a:off x="5408372" y="2374618"/>
                      <a:ext cx="1232207" cy="0"/>
                    </a:xfrm>
                    <a:prstGeom prst="straightConnector1">
                      <a:avLst/>
                    </a:prstGeom>
                    <a:noFill/>
                    <a:ln w="19050" cap="flat" cmpd="sng">
                      <a:gradFill flip="none" rotWithShape="1">
                        <a:gsLst>
                          <a:gs pos="0">
                            <a:schemeClr val="tx1"/>
                          </a:gs>
                          <a:gs pos="100000">
                            <a:srgbClr val="FF8554"/>
                          </a:gs>
                        </a:gsLst>
                        <a:lin ang="0" scaled="1"/>
                        <a:tileRect/>
                      </a:gradFill>
                      <a:prstDash val="solid"/>
                      <a:round/>
                      <a:headEnd type="none" w="med" len="med"/>
                      <a:tailEnd type="none" w="med" len="med"/>
                    </a:ln>
                    <a:effectLst>
                      <a:outerShdw blurRad="50800" dist="38100" dir="2700000" algn="tl" rotWithShape="0">
                        <a:prstClr val="black">
                          <a:alpha val="40000"/>
                        </a:prstClr>
                      </a:outerShdw>
                    </a:effectLst>
                  </p:spPr>
                </p:cxnSp>
                <p:sp>
                  <p:nvSpPr>
                    <p:cNvPr id="194" name="Google Shape;1465;p33">
                      <a:extLst>
                        <a:ext uri="{FF2B5EF4-FFF2-40B4-BE49-F238E27FC236}">
                          <a16:creationId xmlns:a16="http://schemas.microsoft.com/office/drawing/2014/main" id="{37D6327C-0ED2-35F5-D8DC-DBB4522EA604}"/>
                        </a:ext>
                      </a:extLst>
                    </p:cNvPr>
                    <p:cNvSpPr/>
                    <p:nvPr/>
                  </p:nvSpPr>
                  <p:spPr>
                    <a:xfrm>
                      <a:off x="3708772" y="1524818"/>
                      <a:ext cx="1699600" cy="1699600"/>
                    </a:xfrm>
                    <a:prstGeom prst="ellipse">
                      <a:avLst/>
                    </a:prstGeom>
                    <a:solidFill>
                      <a:schemeClr val="lt1"/>
                    </a:solidFill>
                    <a:ln w="19050" cap="flat" cmpd="sng">
                      <a:solidFill>
                        <a:schemeClr val="accent3"/>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195" name="Google Shape;1477;p33">
                      <a:extLst>
                        <a:ext uri="{FF2B5EF4-FFF2-40B4-BE49-F238E27FC236}">
                          <a16:creationId xmlns:a16="http://schemas.microsoft.com/office/drawing/2014/main" id="{7DBA9F56-6255-9714-2DED-FBFD537F477C}"/>
                        </a:ext>
                      </a:extLst>
                    </p:cNvPr>
                    <p:cNvSpPr/>
                    <p:nvPr/>
                  </p:nvSpPr>
                  <p:spPr>
                    <a:xfrm>
                      <a:off x="3862172" y="1678218"/>
                      <a:ext cx="1392800" cy="1392800"/>
                    </a:xfrm>
                    <a:prstGeom prst="ellipse">
                      <a:avLst/>
                    </a:prstGeom>
                    <a:solidFill>
                      <a:schemeClr val="lt1"/>
                    </a:solidFill>
                    <a:ln w="76200" cap="flat" cmpd="sng">
                      <a:solidFill>
                        <a:schemeClr val="accent3"/>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cxnSp>
                  <p:nvCxnSpPr>
                    <p:cNvPr id="196" name="Google Shape;1479;p33">
                      <a:extLst>
                        <a:ext uri="{FF2B5EF4-FFF2-40B4-BE49-F238E27FC236}">
                          <a16:creationId xmlns:a16="http://schemas.microsoft.com/office/drawing/2014/main" id="{47DE4C3D-C6D2-75F9-5F6A-990702A5B19D}"/>
                        </a:ext>
                      </a:extLst>
                    </p:cNvPr>
                    <p:cNvCxnSpPr>
                      <a:cxnSpLocks/>
                      <a:stCxn id="199" idx="0"/>
                      <a:endCxn id="194" idx="4"/>
                    </p:cNvCxnSpPr>
                    <p:nvPr/>
                  </p:nvCxnSpPr>
                  <p:spPr>
                    <a:xfrm flipV="1">
                      <a:off x="4552133" y="3224418"/>
                      <a:ext cx="6439" cy="668132"/>
                    </a:xfrm>
                    <a:prstGeom prst="straightConnector1">
                      <a:avLst/>
                    </a:prstGeom>
                    <a:noFill/>
                    <a:ln w="19050" cap="flat" cmpd="sng">
                      <a:solidFill>
                        <a:schemeClr val="accent3"/>
                      </a:solidFill>
                      <a:prstDash val="solid"/>
                      <a:round/>
                      <a:headEnd type="none" w="med" len="med"/>
                      <a:tailEnd type="none" w="med" len="med"/>
                    </a:ln>
                  </p:spPr>
                </p:cxnSp>
                <p:grpSp>
                  <p:nvGrpSpPr>
                    <p:cNvPr id="197" name="Group 196">
                      <a:extLst>
                        <a:ext uri="{FF2B5EF4-FFF2-40B4-BE49-F238E27FC236}">
                          <a16:creationId xmlns:a16="http://schemas.microsoft.com/office/drawing/2014/main" id="{289745BA-C5B2-AB5F-EEE6-860AF227B10E}"/>
                        </a:ext>
                      </a:extLst>
                    </p:cNvPr>
                    <p:cNvGrpSpPr/>
                    <p:nvPr/>
                  </p:nvGrpSpPr>
                  <p:grpSpPr>
                    <a:xfrm>
                      <a:off x="3309301" y="3892550"/>
                      <a:ext cx="2551420" cy="2698119"/>
                      <a:chOff x="3731703" y="3924300"/>
                      <a:chExt cx="2551420" cy="2698119"/>
                    </a:xfrm>
                  </p:grpSpPr>
                  <p:sp>
                    <p:nvSpPr>
                      <p:cNvPr id="198" name="Google Shape;1476;p33">
                        <a:extLst>
                          <a:ext uri="{FF2B5EF4-FFF2-40B4-BE49-F238E27FC236}">
                            <a16:creationId xmlns:a16="http://schemas.microsoft.com/office/drawing/2014/main" id="{776A8001-B0A5-B4CE-179C-C877FB9EDD17}"/>
                          </a:ext>
                        </a:extLst>
                      </p:cNvPr>
                      <p:cNvSpPr/>
                      <p:nvPr/>
                    </p:nvSpPr>
                    <p:spPr>
                      <a:xfrm>
                        <a:off x="3741902" y="3934068"/>
                        <a:ext cx="2459971" cy="933728"/>
                      </a:xfrm>
                      <a:prstGeom prst="round2SameRect">
                        <a:avLst>
                          <a:gd name="adj1" fmla="val 36448"/>
                          <a:gd name="adj2" fmla="val 0"/>
                        </a:avLst>
                      </a:prstGeom>
                      <a:solidFill>
                        <a:schemeClr val="accent3"/>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199" name="Google Shape;1478;p33">
                        <a:extLst>
                          <a:ext uri="{FF2B5EF4-FFF2-40B4-BE49-F238E27FC236}">
                            <a16:creationId xmlns:a16="http://schemas.microsoft.com/office/drawing/2014/main" id="{74C2C5DD-1AAA-3C48-B4B2-E2407F082A3A}"/>
                          </a:ext>
                        </a:extLst>
                      </p:cNvPr>
                      <p:cNvSpPr/>
                      <p:nvPr/>
                    </p:nvSpPr>
                    <p:spPr>
                      <a:xfrm>
                        <a:off x="3731703" y="3924300"/>
                        <a:ext cx="2485664" cy="2698119"/>
                      </a:xfrm>
                      <a:prstGeom prst="roundRect">
                        <a:avLst>
                          <a:gd name="adj" fmla="val 16667"/>
                        </a:avLst>
                      </a:prstGeom>
                      <a:noFill/>
                      <a:ln w="28575" cap="flat" cmpd="sng">
                        <a:solidFill>
                          <a:schemeClr val="accent3"/>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01" name="Google Shape;1481;p33">
                        <a:extLst>
                          <a:ext uri="{FF2B5EF4-FFF2-40B4-BE49-F238E27FC236}">
                            <a16:creationId xmlns:a16="http://schemas.microsoft.com/office/drawing/2014/main" id="{3272F8FE-9597-31D1-DEFE-14D1EB247627}"/>
                          </a:ext>
                        </a:extLst>
                      </p:cNvPr>
                      <p:cNvSpPr txBox="1"/>
                      <p:nvPr/>
                    </p:nvSpPr>
                    <p:spPr>
                      <a:xfrm>
                        <a:off x="3759592" y="4231580"/>
                        <a:ext cx="2523531" cy="4648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200" b="1">
                            <a:solidFill>
                              <a:schemeClr val="bg1"/>
                            </a:solidFill>
                          </a:rPr>
                          <a:t>ICT-related </a:t>
                        </a:r>
                        <a:br>
                          <a:rPr lang="en-US" sz="1200" b="1">
                            <a:solidFill>
                              <a:schemeClr val="bg1"/>
                            </a:solidFill>
                          </a:rPr>
                        </a:br>
                        <a:r>
                          <a:rPr lang="en-US" sz="1200" b="1">
                            <a:solidFill>
                              <a:schemeClr val="bg1"/>
                            </a:solidFill>
                          </a:rPr>
                          <a:t>Incident Reporting</a:t>
                        </a:r>
                        <a:endParaRPr sz="1200" b="1">
                          <a:solidFill>
                            <a:schemeClr val="bg1"/>
                          </a:solidFill>
                          <a:latin typeface="Fira Sans Extra Condensed"/>
                          <a:ea typeface="Fira Sans Extra Condensed"/>
                          <a:cs typeface="Fira Sans Extra Condensed"/>
                          <a:sym typeface="Fira Sans Extra Condensed"/>
                        </a:endParaRPr>
                      </a:p>
                    </p:txBody>
                  </p:sp>
                </p:grpSp>
                <p:cxnSp>
                  <p:nvCxnSpPr>
                    <p:cNvPr id="202" name="Google Shape;1482;p33">
                      <a:extLst>
                        <a:ext uri="{FF2B5EF4-FFF2-40B4-BE49-F238E27FC236}">
                          <a16:creationId xmlns:a16="http://schemas.microsoft.com/office/drawing/2014/main" id="{88990CB6-7670-AFC9-4EEB-3F3F0470A1D6}"/>
                        </a:ext>
                      </a:extLst>
                    </p:cNvPr>
                    <p:cNvCxnSpPr>
                      <a:stCxn id="203" idx="6"/>
                      <a:endCxn id="211" idx="2"/>
                    </p:cNvCxnSpPr>
                    <p:nvPr/>
                  </p:nvCxnSpPr>
                  <p:spPr>
                    <a:xfrm>
                      <a:off x="8340179" y="2374618"/>
                      <a:ext cx="1230074" cy="0"/>
                    </a:xfrm>
                    <a:prstGeom prst="straightConnector1">
                      <a:avLst/>
                    </a:prstGeom>
                    <a:noFill/>
                    <a:ln w="19050" cap="flat" cmpd="sng">
                      <a:gradFill flip="none" rotWithShape="1">
                        <a:gsLst>
                          <a:gs pos="0">
                            <a:srgbClr val="FF8554"/>
                          </a:gs>
                          <a:gs pos="98000">
                            <a:schemeClr val="tx2"/>
                          </a:gs>
                        </a:gsLst>
                        <a:lin ang="0" scaled="1"/>
                        <a:tileRect/>
                      </a:gradFill>
                      <a:prstDash val="solid"/>
                      <a:round/>
                      <a:headEnd type="none" w="med" len="med"/>
                      <a:tailEnd type="none" w="med" len="med"/>
                    </a:ln>
                    <a:effectLst>
                      <a:outerShdw blurRad="50800" dist="38100" dir="2700000" algn="tl" rotWithShape="0">
                        <a:prstClr val="black">
                          <a:alpha val="40000"/>
                        </a:prstClr>
                      </a:outerShdw>
                    </a:effectLst>
                  </p:spPr>
                </p:cxnSp>
                <p:sp>
                  <p:nvSpPr>
                    <p:cNvPr id="203" name="Google Shape;1474;p33">
                      <a:extLst>
                        <a:ext uri="{FF2B5EF4-FFF2-40B4-BE49-F238E27FC236}">
                          <a16:creationId xmlns:a16="http://schemas.microsoft.com/office/drawing/2014/main" id="{FE1F6ACD-28BD-2C7C-65BA-940F3966AF24}"/>
                        </a:ext>
                      </a:extLst>
                    </p:cNvPr>
                    <p:cNvSpPr/>
                    <p:nvPr/>
                  </p:nvSpPr>
                  <p:spPr>
                    <a:xfrm>
                      <a:off x="6640579" y="1524818"/>
                      <a:ext cx="1699600" cy="1699600"/>
                    </a:xfrm>
                    <a:prstGeom prst="ellipse">
                      <a:avLst/>
                    </a:prstGeom>
                    <a:solidFill>
                      <a:schemeClr val="lt1"/>
                    </a:solidFill>
                    <a:ln w="19050" cap="flat" cmpd="sng">
                      <a:solidFill>
                        <a:schemeClr val="accent4"/>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04" name="Google Shape;1486;p33">
                      <a:extLst>
                        <a:ext uri="{FF2B5EF4-FFF2-40B4-BE49-F238E27FC236}">
                          <a16:creationId xmlns:a16="http://schemas.microsoft.com/office/drawing/2014/main" id="{8540FCA2-4F53-0BBD-AACE-14953109D359}"/>
                        </a:ext>
                      </a:extLst>
                    </p:cNvPr>
                    <p:cNvSpPr/>
                    <p:nvPr/>
                  </p:nvSpPr>
                  <p:spPr>
                    <a:xfrm>
                      <a:off x="6793979" y="1678218"/>
                      <a:ext cx="1392800" cy="1392800"/>
                    </a:xfrm>
                    <a:prstGeom prst="ellipse">
                      <a:avLst/>
                    </a:prstGeom>
                    <a:solidFill>
                      <a:schemeClr val="lt1"/>
                    </a:solidFill>
                    <a:ln w="76200" cap="flat" cmpd="sng">
                      <a:solidFill>
                        <a:schemeClr val="accent4"/>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cxnSp>
                  <p:nvCxnSpPr>
                    <p:cNvPr id="205" name="Google Shape;1488;p33">
                      <a:extLst>
                        <a:ext uri="{FF2B5EF4-FFF2-40B4-BE49-F238E27FC236}">
                          <a16:creationId xmlns:a16="http://schemas.microsoft.com/office/drawing/2014/main" id="{B6EE1176-D01E-F77F-9711-2A381E4A3C13}"/>
                        </a:ext>
                      </a:extLst>
                    </p:cNvPr>
                    <p:cNvCxnSpPr>
                      <a:cxnSpLocks/>
                      <a:stCxn id="208" idx="0"/>
                      <a:endCxn id="203" idx="4"/>
                    </p:cNvCxnSpPr>
                    <p:nvPr/>
                  </p:nvCxnSpPr>
                  <p:spPr>
                    <a:xfrm flipH="1" flipV="1">
                      <a:off x="7490379" y="3224418"/>
                      <a:ext cx="4306" cy="668132"/>
                    </a:xfrm>
                    <a:prstGeom prst="straightConnector1">
                      <a:avLst/>
                    </a:prstGeom>
                    <a:noFill/>
                    <a:ln w="19050" cap="flat" cmpd="sng">
                      <a:solidFill>
                        <a:schemeClr val="accent4"/>
                      </a:solidFill>
                      <a:prstDash val="solid"/>
                      <a:round/>
                      <a:headEnd type="none" w="med" len="med"/>
                      <a:tailEnd type="none" w="med" len="med"/>
                    </a:ln>
                  </p:spPr>
                </p:cxnSp>
                <p:grpSp>
                  <p:nvGrpSpPr>
                    <p:cNvPr id="206" name="Group 205">
                      <a:extLst>
                        <a:ext uri="{FF2B5EF4-FFF2-40B4-BE49-F238E27FC236}">
                          <a16:creationId xmlns:a16="http://schemas.microsoft.com/office/drawing/2014/main" id="{5D76992C-D5DD-EBC5-D186-11D1B7652242}"/>
                        </a:ext>
                      </a:extLst>
                    </p:cNvPr>
                    <p:cNvGrpSpPr/>
                    <p:nvPr/>
                  </p:nvGrpSpPr>
                  <p:grpSpPr>
                    <a:xfrm>
                      <a:off x="6251853" y="3892550"/>
                      <a:ext cx="2508759" cy="2698111"/>
                      <a:chOff x="6427961" y="3924300"/>
                      <a:chExt cx="2508759" cy="2698111"/>
                    </a:xfrm>
                  </p:grpSpPr>
                  <p:sp>
                    <p:nvSpPr>
                      <p:cNvPr id="207" name="Google Shape;1485;p33">
                        <a:extLst>
                          <a:ext uri="{FF2B5EF4-FFF2-40B4-BE49-F238E27FC236}">
                            <a16:creationId xmlns:a16="http://schemas.microsoft.com/office/drawing/2014/main" id="{8C1F0D8A-3403-92D1-739E-F6059CBB47DB}"/>
                          </a:ext>
                        </a:extLst>
                      </p:cNvPr>
                      <p:cNvSpPr/>
                      <p:nvPr/>
                    </p:nvSpPr>
                    <p:spPr>
                      <a:xfrm>
                        <a:off x="6433060" y="3934068"/>
                        <a:ext cx="2459971" cy="933728"/>
                      </a:xfrm>
                      <a:prstGeom prst="round2SameRect">
                        <a:avLst>
                          <a:gd name="adj1" fmla="val 41231"/>
                          <a:gd name="adj2" fmla="val 0"/>
                        </a:avLst>
                      </a:prstGeom>
                      <a:solidFill>
                        <a:schemeClr val="accent4"/>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08" name="Google Shape;1487;p33">
                        <a:extLst>
                          <a:ext uri="{FF2B5EF4-FFF2-40B4-BE49-F238E27FC236}">
                            <a16:creationId xmlns:a16="http://schemas.microsoft.com/office/drawing/2014/main" id="{0BB49BE8-06CF-CA65-DA4F-7691B207055F}"/>
                          </a:ext>
                        </a:extLst>
                      </p:cNvPr>
                      <p:cNvSpPr/>
                      <p:nvPr/>
                    </p:nvSpPr>
                    <p:spPr>
                      <a:xfrm>
                        <a:off x="6427961" y="3924300"/>
                        <a:ext cx="2485664" cy="2698111"/>
                      </a:xfrm>
                      <a:prstGeom prst="roundRect">
                        <a:avLst>
                          <a:gd name="adj" fmla="val 16667"/>
                        </a:avLst>
                      </a:prstGeom>
                      <a:noFill/>
                      <a:ln w="28575" cap="flat" cmpd="sng">
                        <a:solidFill>
                          <a:schemeClr val="accent4"/>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09" name="Google Shape;1489;p33">
                        <a:extLst>
                          <a:ext uri="{FF2B5EF4-FFF2-40B4-BE49-F238E27FC236}">
                            <a16:creationId xmlns:a16="http://schemas.microsoft.com/office/drawing/2014/main" id="{4D171166-1E80-B8E7-BFAF-C3730E034945}"/>
                          </a:ext>
                        </a:extLst>
                      </p:cNvPr>
                      <p:cNvSpPr txBox="1"/>
                      <p:nvPr/>
                    </p:nvSpPr>
                    <p:spPr>
                      <a:xfrm>
                        <a:off x="6431408" y="4930960"/>
                        <a:ext cx="2505312" cy="1224800"/>
                      </a:xfrm>
                      <a:prstGeom prst="rect">
                        <a:avLst/>
                      </a:prstGeom>
                      <a:noFill/>
                      <a:ln>
                        <a:noFill/>
                      </a:ln>
                    </p:spPr>
                    <p:txBody>
                      <a:bodyPr spcFirstLastPara="1" wrap="square" lIns="121900" tIns="121900" rIns="121900" bIns="121900" anchor="t" anchorCtr="0">
                        <a:noAutofit/>
                      </a:bodyPr>
                      <a:lstStyle/>
                      <a:p>
                        <a:pPr algn="ctr"/>
                        <a:r>
                          <a:rPr lang="en-GB" sz="1050">
                            <a:solidFill>
                              <a:schemeClr val="accent5"/>
                            </a:solidFill>
                          </a:rPr>
                          <a:t>Comprehensive digital operational resilience testing (DORT) program, including a </a:t>
                        </a:r>
                        <a:r>
                          <a:rPr lang="en-GB" sz="1050" b="1">
                            <a:solidFill>
                              <a:schemeClr val="accent5"/>
                            </a:solidFill>
                          </a:rPr>
                          <a:t>mandatory Threat-Led Pen Test (TLPT) </a:t>
                        </a:r>
                        <a:r>
                          <a:rPr lang="en-GB" sz="1050">
                            <a:solidFill>
                              <a:schemeClr val="accent5"/>
                            </a:solidFill>
                          </a:rPr>
                          <a:t>every 3 years</a:t>
                        </a:r>
                      </a:p>
                    </p:txBody>
                  </p:sp>
                  <p:sp>
                    <p:nvSpPr>
                      <p:cNvPr id="210" name="Google Shape;1490;p33">
                        <a:extLst>
                          <a:ext uri="{FF2B5EF4-FFF2-40B4-BE49-F238E27FC236}">
                            <a16:creationId xmlns:a16="http://schemas.microsoft.com/office/drawing/2014/main" id="{5D5D66A3-D934-680F-70EC-0F5E175A9EB1}"/>
                          </a:ext>
                        </a:extLst>
                      </p:cNvPr>
                      <p:cNvSpPr txBox="1"/>
                      <p:nvPr/>
                    </p:nvSpPr>
                    <p:spPr>
                      <a:xfrm>
                        <a:off x="6529674" y="4231580"/>
                        <a:ext cx="2217148" cy="4648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200" b="1">
                            <a:solidFill>
                              <a:schemeClr val="bg1"/>
                            </a:solidFill>
                          </a:rPr>
                          <a:t>Digital Operational Resilience Testing </a:t>
                        </a:r>
                        <a:endParaRPr lang="en-US" sz="1200" b="1">
                          <a:solidFill>
                            <a:schemeClr val="bg1"/>
                          </a:solidFill>
                          <a:latin typeface="Fira Sans Extra Condensed"/>
                          <a:ea typeface="Fira Sans Extra Condensed"/>
                          <a:cs typeface="Fira Sans Extra Condensed"/>
                          <a:sym typeface="Fira Sans Extra Condensed"/>
                        </a:endParaRPr>
                      </a:p>
                    </p:txBody>
                  </p:sp>
                </p:grpSp>
                <p:sp>
                  <p:nvSpPr>
                    <p:cNvPr id="211" name="Google Shape;1483;p33">
                      <a:extLst>
                        <a:ext uri="{FF2B5EF4-FFF2-40B4-BE49-F238E27FC236}">
                          <a16:creationId xmlns:a16="http://schemas.microsoft.com/office/drawing/2014/main" id="{F4041373-8C0F-94A6-DCC9-7381A66E6D87}"/>
                        </a:ext>
                      </a:extLst>
                    </p:cNvPr>
                    <p:cNvSpPr/>
                    <p:nvPr/>
                  </p:nvSpPr>
                  <p:spPr>
                    <a:xfrm>
                      <a:off x="9570253" y="1524818"/>
                      <a:ext cx="1699600" cy="1699600"/>
                    </a:xfrm>
                    <a:prstGeom prst="ellipse">
                      <a:avLst/>
                    </a:prstGeom>
                    <a:solidFill>
                      <a:schemeClr val="lt1"/>
                    </a:solidFill>
                    <a:ln w="19050" cap="flat" cmpd="sng">
                      <a:solidFill>
                        <a:schemeClr val="accent5"/>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12" name="Google Shape;1493;p33">
                      <a:extLst>
                        <a:ext uri="{FF2B5EF4-FFF2-40B4-BE49-F238E27FC236}">
                          <a16:creationId xmlns:a16="http://schemas.microsoft.com/office/drawing/2014/main" id="{ED120C47-C053-35EB-5428-CABC4E661677}"/>
                        </a:ext>
                      </a:extLst>
                    </p:cNvPr>
                    <p:cNvSpPr/>
                    <p:nvPr/>
                  </p:nvSpPr>
                  <p:spPr>
                    <a:xfrm>
                      <a:off x="9723653" y="1678218"/>
                      <a:ext cx="1392800" cy="1392800"/>
                    </a:xfrm>
                    <a:prstGeom prst="ellipse">
                      <a:avLst/>
                    </a:prstGeom>
                    <a:solidFill>
                      <a:schemeClr val="lt1"/>
                    </a:solidFill>
                    <a:ln w="76200" cap="flat" cmpd="sng">
                      <a:solidFill>
                        <a:schemeClr val="accent5"/>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cxnSp>
                  <p:nvCxnSpPr>
                    <p:cNvPr id="213" name="Google Shape;1495;p33">
                      <a:extLst>
                        <a:ext uri="{FF2B5EF4-FFF2-40B4-BE49-F238E27FC236}">
                          <a16:creationId xmlns:a16="http://schemas.microsoft.com/office/drawing/2014/main" id="{4F453E75-855C-4839-2863-DC8AB8638FB6}"/>
                        </a:ext>
                      </a:extLst>
                    </p:cNvPr>
                    <p:cNvCxnSpPr>
                      <a:cxnSpLocks/>
                      <a:stCxn id="216" idx="0"/>
                      <a:endCxn id="211" idx="4"/>
                    </p:cNvCxnSpPr>
                    <p:nvPr/>
                  </p:nvCxnSpPr>
                  <p:spPr>
                    <a:xfrm flipV="1">
                      <a:off x="10417376" y="3224418"/>
                      <a:ext cx="2677" cy="668132"/>
                    </a:xfrm>
                    <a:prstGeom prst="straightConnector1">
                      <a:avLst/>
                    </a:prstGeom>
                    <a:noFill/>
                    <a:ln w="19050" cap="flat" cmpd="sng">
                      <a:solidFill>
                        <a:schemeClr val="accent5"/>
                      </a:solidFill>
                      <a:prstDash val="solid"/>
                      <a:round/>
                      <a:headEnd type="none" w="med" len="med"/>
                      <a:tailEnd type="none" w="med" len="med"/>
                    </a:ln>
                  </p:spPr>
                </p:cxnSp>
                <p:grpSp>
                  <p:nvGrpSpPr>
                    <p:cNvPr id="214" name="Group 213">
                      <a:extLst>
                        <a:ext uri="{FF2B5EF4-FFF2-40B4-BE49-F238E27FC236}">
                          <a16:creationId xmlns:a16="http://schemas.microsoft.com/office/drawing/2014/main" id="{23E52086-BB40-BFDC-3D46-751D8463513D}"/>
                        </a:ext>
                      </a:extLst>
                    </p:cNvPr>
                    <p:cNvGrpSpPr/>
                    <p:nvPr/>
                  </p:nvGrpSpPr>
                  <p:grpSpPr>
                    <a:xfrm>
                      <a:off x="9170200" y="3892550"/>
                      <a:ext cx="2505312" cy="2698105"/>
                      <a:chOff x="9170200" y="3924300"/>
                      <a:chExt cx="2505312" cy="2698105"/>
                    </a:xfrm>
                  </p:grpSpPr>
                  <p:sp>
                    <p:nvSpPr>
                      <p:cNvPr id="215" name="Google Shape;1492;p33">
                        <a:extLst>
                          <a:ext uri="{FF2B5EF4-FFF2-40B4-BE49-F238E27FC236}">
                            <a16:creationId xmlns:a16="http://schemas.microsoft.com/office/drawing/2014/main" id="{D5EB92E3-177D-6BED-9342-9D1CF7F39F04}"/>
                          </a:ext>
                        </a:extLst>
                      </p:cNvPr>
                      <p:cNvSpPr/>
                      <p:nvPr/>
                    </p:nvSpPr>
                    <p:spPr>
                      <a:xfrm>
                        <a:off x="9184743" y="3934068"/>
                        <a:ext cx="2459971" cy="933728"/>
                      </a:xfrm>
                      <a:prstGeom prst="round2SameRect">
                        <a:avLst>
                          <a:gd name="adj1" fmla="val 44420"/>
                          <a:gd name="adj2" fmla="val 0"/>
                        </a:avLst>
                      </a:prstGeom>
                      <a:solidFill>
                        <a:schemeClr val="accent5"/>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16" name="Google Shape;1494;p33">
                        <a:extLst>
                          <a:ext uri="{FF2B5EF4-FFF2-40B4-BE49-F238E27FC236}">
                            <a16:creationId xmlns:a16="http://schemas.microsoft.com/office/drawing/2014/main" id="{705CFCE8-3458-DC0E-F876-FD6EB2CFE51B}"/>
                          </a:ext>
                        </a:extLst>
                      </p:cNvPr>
                      <p:cNvSpPr/>
                      <p:nvPr/>
                    </p:nvSpPr>
                    <p:spPr>
                      <a:xfrm>
                        <a:off x="9174544" y="3924300"/>
                        <a:ext cx="2485664" cy="2698105"/>
                      </a:xfrm>
                      <a:prstGeom prst="roundRect">
                        <a:avLst>
                          <a:gd name="adj" fmla="val 16667"/>
                        </a:avLst>
                      </a:prstGeom>
                      <a:noFill/>
                      <a:ln w="28575" cap="flat" cmpd="sng">
                        <a:solidFill>
                          <a:schemeClr val="accent5"/>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17" name="Google Shape;1496;p33">
                        <a:extLst>
                          <a:ext uri="{FF2B5EF4-FFF2-40B4-BE49-F238E27FC236}">
                            <a16:creationId xmlns:a16="http://schemas.microsoft.com/office/drawing/2014/main" id="{68845257-51AD-4540-420D-22C8D787F4FB}"/>
                          </a:ext>
                        </a:extLst>
                      </p:cNvPr>
                      <p:cNvSpPr txBox="1"/>
                      <p:nvPr/>
                    </p:nvSpPr>
                    <p:spPr>
                      <a:xfrm>
                        <a:off x="9170200" y="4930960"/>
                        <a:ext cx="2505312" cy="1224800"/>
                      </a:xfrm>
                      <a:prstGeom prst="rect">
                        <a:avLst/>
                      </a:prstGeom>
                      <a:noFill/>
                      <a:ln>
                        <a:noFill/>
                      </a:ln>
                    </p:spPr>
                    <p:txBody>
                      <a:bodyPr spcFirstLastPara="1" wrap="square" lIns="121900" tIns="121900" rIns="121900" bIns="121900" anchor="t" anchorCtr="0">
                        <a:noAutofit/>
                      </a:bodyPr>
                      <a:lstStyle/>
                      <a:p>
                        <a:pPr algn="ctr"/>
                        <a:r>
                          <a:rPr lang="en-GB" sz="1050" dirty="0">
                            <a:solidFill>
                              <a:schemeClr val="accent5"/>
                            </a:solidFill>
                          </a:rPr>
                          <a:t>Complete </a:t>
                        </a:r>
                        <a:r>
                          <a:rPr lang="en-GB" sz="1050" b="1" dirty="0">
                            <a:solidFill>
                              <a:schemeClr val="accent5"/>
                            </a:solidFill>
                          </a:rPr>
                          <a:t>review of ICT third-party providers throughout the entire lifecycle</a:t>
                        </a:r>
                        <a:r>
                          <a:rPr lang="en-GB" sz="1050" dirty="0">
                            <a:solidFill>
                              <a:schemeClr val="accent5"/>
                            </a:solidFill>
                          </a:rPr>
                          <a:t>, adhering to the minimum requirements and industry best practices</a:t>
                        </a:r>
                        <a:endParaRPr lang="en-US" sz="1050" dirty="0">
                          <a:solidFill>
                            <a:schemeClr val="accent5"/>
                          </a:solidFill>
                        </a:endParaRPr>
                      </a:p>
                    </p:txBody>
                  </p:sp>
                  <p:sp>
                    <p:nvSpPr>
                      <p:cNvPr id="218" name="Google Shape;1497;p33">
                        <a:extLst>
                          <a:ext uri="{FF2B5EF4-FFF2-40B4-BE49-F238E27FC236}">
                            <a16:creationId xmlns:a16="http://schemas.microsoft.com/office/drawing/2014/main" id="{D42B83CB-5587-8E6C-A78A-78A10AFF50BC}"/>
                          </a:ext>
                        </a:extLst>
                      </p:cNvPr>
                      <p:cNvSpPr txBox="1"/>
                      <p:nvPr/>
                    </p:nvSpPr>
                    <p:spPr>
                      <a:xfrm>
                        <a:off x="9303904" y="4231580"/>
                        <a:ext cx="2217148" cy="4648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200" b="1">
                            <a:solidFill>
                              <a:schemeClr val="bg1"/>
                            </a:solidFill>
                          </a:rPr>
                          <a:t>ICT Third-Party Risks </a:t>
                        </a:r>
                        <a:endParaRPr lang="en-US" sz="1200" b="1">
                          <a:solidFill>
                            <a:schemeClr val="bg1"/>
                          </a:solidFill>
                          <a:latin typeface="Fira Sans Extra Condensed"/>
                          <a:ea typeface="Fira Sans Extra Condensed"/>
                          <a:cs typeface="Fira Sans Extra Condensed"/>
                          <a:sym typeface="Fira Sans Extra Condensed"/>
                        </a:endParaRPr>
                      </a:p>
                    </p:txBody>
                  </p:sp>
                </p:grpSp>
              </p:grpSp>
              <p:sp>
                <p:nvSpPr>
                  <p:cNvPr id="224" name="Google Shape;1483;p33">
                    <a:extLst>
                      <a:ext uri="{FF2B5EF4-FFF2-40B4-BE49-F238E27FC236}">
                        <a16:creationId xmlns:a16="http://schemas.microsoft.com/office/drawing/2014/main" id="{B19A8BB1-73A8-70C9-5308-7A392E673922}"/>
                      </a:ext>
                    </a:extLst>
                  </p:cNvPr>
                  <p:cNvSpPr/>
                  <p:nvPr/>
                </p:nvSpPr>
                <p:spPr>
                  <a:xfrm>
                    <a:off x="10482733" y="1859500"/>
                    <a:ext cx="1440531" cy="1426445"/>
                  </a:xfrm>
                  <a:prstGeom prst="ellipse">
                    <a:avLst/>
                  </a:prstGeom>
                  <a:solidFill>
                    <a:schemeClr val="lt1"/>
                  </a:solidFill>
                  <a:ln w="19050"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25" name="Google Shape;1493;p33">
                    <a:extLst>
                      <a:ext uri="{FF2B5EF4-FFF2-40B4-BE49-F238E27FC236}">
                        <a16:creationId xmlns:a16="http://schemas.microsoft.com/office/drawing/2014/main" id="{0BA338FE-4755-6440-1C5D-88ED6F5558FC}"/>
                      </a:ext>
                    </a:extLst>
                  </p:cNvPr>
                  <p:cNvSpPr/>
                  <p:nvPr/>
                </p:nvSpPr>
                <p:spPr>
                  <a:xfrm>
                    <a:off x="10612750" y="1988246"/>
                    <a:ext cx="1180497" cy="1168953"/>
                  </a:xfrm>
                  <a:prstGeom prst="ellipse">
                    <a:avLst/>
                  </a:prstGeom>
                  <a:solidFill>
                    <a:schemeClr val="lt1"/>
                  </a:solidFill>
                  <a:ln w="76200"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226" name="Google Shape;1494;p33">
                    <a:extLst>
                      <a:ext uri="{FF2B5EF4-FFF2-40B4-BE49-F238E27FC236}">
                        <a16:creationId xmlns:a16="http://schemas.microsoft.com/office/drawing/2014/main" id="{968709A9-3E14-DAC2-F822-C8B5A5495FCA}"/>
                      </a:ext>
                    </a:extLst>
                  </p:cNvPr>
                  <p:cNvSpPr/>
                  <p:nvPr/>
                </p:nvSpPr>
                <p:spPr>
                  <a:xfrm>
                    <a:off x="10147342" y="3846697"/>
                    <a:ext cx="2106776" cy="2264473"/>
                  </a:xfrm>
                  <a:prstGeom prst="roundRect">
                    <a:avLst>
                      <a:gd name="adj" fmla="val 16667"/>
                    </a:avLst>
                  </a:prstGeom>
                  <a:noFill/>
                  <a:ln w="28575"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grpSp>
            <p:sp>
              <p:nvSpPr>
                <p:cNvPr id="232" name="Google Shape;1497;p33">
                  <a:extLst>
                    <a:ext uri="{FF2B5EF4-FFF2-40B4-BE49-F238E27FC236}">
                      <a16:creationId xmlns:a16="http://schemas.microsoft.com/office/drawing/2014/main" id="{4B064EB6-F21C-FB98-645E-C4C657CBFD3C}"/>
                    </a:ext>
                  </a:extLst>
                </p:cNvPr>
                <p:cNvSpPr txBox="1"/>
                <p:nvPr/>
              </p:nvSpPr>
              <p:spPr>
                <a:xfrm>
                  <a:off x="9861639" y="4013346"/>
                  <a:ext cx="1792855" cy="373206"/>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US" sz="1200" b="1">
                      <a:solidFill>
                        <a:schemeClr val="bg1"/>
                      </a:solidFill>
                    </a:rPr>
                    <a:t>Information Sharing </a:t>
                  </a:r>
                  <a:endParaRPr lang="en-US" sz="1200" b="1">
                    <a:solidFill>
                      <a:schemeClr val="bg1"/>
                    </a:solidFill>
                    <a:latin typeface="Fira Sans Extra Condensed"/>
                    <a:ea typeface="Fira Sans Extra Condensed"/>
                    <a:cs typeface="Fira Sans Extra Condensed"/>
                    <a:sym typeface="Fira Sans Extra Condensed"/>
                  </a:endParaRPr>
                </a:p>
              </p:txBody>
            </p:sp>
          </p:grpSp>
          <p:sp>
            <p:nvSpPr>
              <p:cNvPr id="237" name="Google Shape;1496;p33">
                <a:extLst>
                  <a:ext uri="{FF2B5EF4-FFF2-40B4-BE49-F238E27FC236}">
                    <a16:creationId xmlns:a16="http://schemas.microsoft.com/office/drawing/2014/main" id="{391D3C1A-B122-FB7D-7F70-4C136E487B53}"/>
                  </a:ext>
                </a:extLst>
              </p:cNvPr>
              <p:cNvSpPr txBox="1"/>
              <p:nvPr/>
            </p:nvSpPr>
            <p:spPr>
              <a:xfrm>
                <a:off x="9746890" y="4574905"/>
                <a:ext cx="2025873" cy="983439"/>
              </a:xfrm>
              <a:prstGeom prst="rect">
                <a:avLst/>
              </a:prstGeom>
              <a:noFill/>
              <a:ln>
                <a:noFill/>
              </a:ln>
            </p:spPr>
            <p:txBody>
              <a:bodyPr spcFirstLastPara="1" wrap="square" lIns="121900" tIns="121900" rIns="121900" bIns="121900" anchor="t" anchorCtr="0">
                <a:noAutofit/>
              </a:bodyPr>
              <a:lstStyle/>
              <a:p>
                <a:pPr algn="ctr"/>
                <a:r>
                  <a:rPr lang="en-US" sz="1050">
                    <a:solidFill>
                      <a:schemeClr val="accent5"/>
                    </a:solidFill>
                  </a:rPr>
                  <a:t>Notifications of </a:t>
                </a:r>
                <a:r>
                  <a:rPr lang="en-US" sz="1050" b="1">
                    <a:solidFill>
                      <a:schemeClr val="accent5"/>
                    </a:solidFill>
                  </a:rPr>
                  <a:t>information sharing schemes and processing of cyber threat information received </a:t>
                </a:r>
                <a:r>
                  <a:rPr lang="en-US" sz="1050">
                    <a:solidFill>
                      <a:schemeClr val="accent5"/>
                    </a:solidFill>
                  </a:rPr>
                  <a:t>to regulators</a:t>
                </a:r>
              </a:p>
            </p:txBody>
          </p:sp>
        </p:grpSp>
      </p:grpSp>
      <p:sp>
        <p:nvSpPr>
          <p:cNvPr id="245" name="Slide Number Placeholder 3">
            <a:extLst>
              <a:ext uri="{FF2B5EF4-FFF2-40B4-BE49-F238E27FC236}">
                <a16:creationId xmlns:a16="http://schemas.microsoft.com/office/drawing/2014/main" id="{534FE6A8-6F95-4E6D-797C-759E5961FA84}"/>
              </a:ext>
            </a:extLst>
          </p:cNvPr>
          <p:cNvSpPr>
            <a:spLocks noGrp="1"/>
          </p:cNvSpPr>
          <p:nvPr>
            <p:ph type="sldNum" sz="quarter" idx="12"/>
          </p:nvPr>
        </p:nvSpPr>
        <p:spPr>
          <a:xfrm>
            <a:off x="9448800" y="6356349"/>
            <a:ext cx="2412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sp>
        <p:nvSpPr>
          <p:cNvPr id="246" name="Google Shape;1489;p33">
            <a:extLst>
              <a:ext uri="{FF2B5EF4-FFF2-40B4-BE49-F238E27FC236}">
                <a16:creationId xmlns:a16="http://schemas.microsoft.com/office/drawing/2014/main" id="{96A8832F-ADE2-6EC4-2442-FFAF0727303F}"/>
              </a:ext>
            </a:extLst>
          </p:cNvPr>
          <p:cNvSpPr txBox="1"/>
          <p:nvPr/>
        </p:nvSpPr>
        <p:spPr>
          <a:xfrm>
            <a:off x="258904" y="4574905"/>
            <a:ext cx="2025873" cy="983439"/>
          </a:xfrm>
          <a:prstGeom prst="rect">
            <a:avLst/>
          </a:prstGeom>
          <a:noFill/>
          <a:ln>
            <a:noFill/>
          </a:ln>
        </p:spPr>
        <p:txBody>
          <a:bodyPr spcFirstLastPara="1" wrap="square" lIns="121900" tIns="121900" rIns="121900" bIns="121900" anchor="t" anchorCtr="0">
            <a:noAutofit/>
          </a:bodyPr>
          <a:lstStyle/>
          <a:p>
            <a:pPr algn="ctr"/>
            <a:r>
              <a:rPr lang="en-US" sz="1050">
                <a:solidFill>
                  <a:schemeClr val="accent5"/>
                </a:solidFill>
              </a:rPr>
              <a:t>Effective </a:t>
            </a:r>
            <a:r>
              <a:rPr lang="en-US" sz="1050" b="1">
                <a:solidFill>
                  <a:schemeClr val="accent5"/>
                </a:solidFill>
              </a:rPr>
              <a:t>governance and risk management processes and systems </a:t>
            </a:r>
            <a:r>
              <a:rPr lang="en-US" sz="1050">
                <a:solidFill>
                  <a:schemeClr val="accent5"/>
                </a:solidFill>
              </a:rPr>
              <a:t>in place to identify, monitor and manage key ICT risks</a:t>
            </a:r>
          </a:p>
          <a:p>
            <a:pPr algn="ctr"/>
            <a:endParaRPr lang="en-US" sz="1050">
              <a:solidFill>
                <a:schemeClr val="accent5"/>
              </a:solidFill>
            </a:endParaRPr>
          </a:p>
        </p:txBody>
      </p:sp>
      <p:sp>
        <p:nvSpPr>
          <p:cNvPr id="247" name="Google Shape;1489;p33">
            <a:extLst>
              <a:ext uri="{FF2B5EF4-FFF2-40B4-BE49-F238E27FC236}">
                <a16:creationId xmlns:a16="http://schemas.microsoft.com/office/drawing/2014/main" id="{C98EAF32-6CE4-3FBD-C565-0479AFE94E05}"/>
              </a:ext>
            </a:extLst>
          </p:cNvPr>
          <p:cNvSpPr txBox="1"/>
          <p:nvPr/>
        </p:nvSpPr>
        <p:spPr>
          <a:xfrm>
            <a:off x="2650813" y="4568937"/>
            <a:ext cx="2025873" cy="983439"/>
          </a:xfrm>
          <a:prstGeom prst="rect">
            <a:avLst/>
          </a:prstGeom>
          <a:noFill/>
          <a:ln>
            <a:noFill/>
          </a:ln>
        </p:spPr>
        <p:txBody>
          <a:bodyPr spcFirstLastPara="1" wrap="square" lIns="121900" tIns="121900" rIns="121900" bIns="121900" anchor="t" anchorCtr="0">
            <a:noAutofit/>
          </a:bodyPr>
          <a:lstStyle/>
          <a:p>
            <a:pPr algn="ctr"/>
            <a:r>
              <a:rPr lang="en-GB" sz="1050">
                <a:solidFill>
                  <a:schemeClr val="accent5"/>
                </a:solidFill>
              </a:rPr>
              <a:t>Clear </a:t>
            </a:r>
            <a:r>
              <a:rPr lang="en-GB" sz="1050" b="1">
                <a:solidFill>
                  <a:schemeClr val="accent5"/>
                </a:solidFill>
              </a:rPr>
              <a:t>processes for consistent monitoring, handling, and timely reporting </a:t>
            </a:r>
            <a:r>
              <a:rPr lang="en-GB" sz="1050">
                <a:solidFill>
                  <a:schemeClr val="accent5"/>
                </a:solidFill>
              </a:rPr>
              <a:t>of ICT-related incidents to regulators</a:t>
            </a:r>
            <a:endParaRPr lang="en-US" sz="1050">
              <a:solidFill>
                <a:schemeClr val="accent5"/>
              </a:solidFill>
            </a:endParaRPr>
          </a:p>
        </p:txBody>
      </p:sp>
      <p:sp>
        <p:nvSpPr>
          <p:cNvPr id="2" name="TextBox 1">
            <a:extLst>
              <a:ext uri="{FF2B5EF4-FFF2-40B4-BE49-F238E27FC236}">
                <a16:creationId xmlns:a16="http://schemas.microsoft.com/office/drawing/2014/main" id="{CBA9A700-3E57-9D07-FBDF-604BD69F2536}"/>
              </a:ext>
            </a:extLst>
          </p:cNvPr>
          <p:cNvSpPr txBox="1"/>
          <p:nvPr/>
        </p:nvSpPr>
        <p:spPr>
          <a:xfrm>
            <a:off x="1268018" y="6047922"/>
            <a:ext cx="9655963" cy="646331"/>
          </a:xfrm>
          <a:prstGeom prst="rect">
            <a:avLst/>
          </a:prstGeom>
          <a:noFill/>
        </p:spPr>
        <p:txBody>
          <a:bodyPr wrap="square">
            <a:spAutoFit/>
          </a:bodyPr>
          <a:lstStyle/>
          <a:p>
            <a:pPr marL="217804" marR="210185" algn="ctr"/>
            <a:br>
              <a:rPr lang="en-GB" sz="1200" b="1" dirty="0">
                <a:solidFill>
                  <a:schemeClr val="tx2"/>
                </a:solidFill>
                <a:latin typeface="Open Sans" pitchFamily="2" charset="0"/>
                <a:ea typeface="Open Sans" pitchFamily="2" charset="0"/>
                <a:cs typeface="Open Sans" pitchFamily="2" charset="0"/>
              </a:rPr>
            </a:br>
            <a:r>
              <a:rPr lang="en-GB" sz="1200" b="1" dirty="0">
                <a:solidFill>
                  <a:schemeClr val="tx2"/>
                </a:solidFill>
                <a:latin typeface="Open Sans" pitchFamily="2" charset="0"/>
                <a:ea typeface="Open Sans" pitchFamily="2" charset="0"/>
                <a:cs typeface="Open Sans" pitchFamily="2" charset="0"/>
              </a:rPr>
              <a:t>In the following slides, we’ll take a closer look at each of DORA’s five pillars, outlining the essential requirements and best practices needed to achieve digital resilience in the financial sector</a:t>
            </a:r>
          </a:p>
        </p:txBody>
      </p:sp>
      <p:pic>
        <p:nvPicPr>
          <p:cNvPr id="6" name="Graphic 5" descr="Share with solid fill">
            <a:extLst>
              <a:ext uri="{FF2B5EF4-FFF2-40B4-BE49-F238E27FC236}">
                <a16:creationId xmlns:a16="http://schemas.microsoft.com/office/drawing/2014/main" id="{AAD87F48-3CAC-2051-6209-EE518DEB0F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59185" y="1996245"/>
            <a:ext cx="1098415" cy="1098415"/>
          </a:xfrm>
          <a:prstGeom prst="rect">
            <a:avLst/>
          </a:prstGeom>
        </p:spPr>
      </p:pic>
      <p:pic>
        <p:nvPicPr>
          <p:cNvPr id="12" name="Graphic 11" descr="Group brainstorm with solid fill">
            <a:extLst>
              <a:ext uri="{FF2B5EF4-FFF2-40B4-BE49-F238E27FC236}">
                <a16:creationId xmlns:a16="http://schemas.microsoft.com/office/drawing/2014/main" id="{F4871EF0-3A5E-7DD8-EE2C-08C9A9F4FD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38097" y="2085401"/>
            <a:ext cx="914400" cy="914400"/>
          </a:xfrm>
          <a:prstGeom prst="rect">
            <a:avLst/>
          </a:prstGeom>
        </p:spPr>
      </p:pic>
      <p:pic>
        <p:nvPicPr>
          <p:cNvPr id="14" name="Graphic 13" descr="Clipboard Mixed with solid fill">
            <a:extLst>
              <a:ext uri="{FF2B5EF4-FFF2-40B4-BE49-F238E27FC236}">
                <a16:creationId xmlns:a16="http://schemas.microsoft.com/office/drawing/2014/main" id="{0C468C77-0F78-2D41-C7E8-A052C0BFF9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86524" y="2091801"/>
            <a:ext cx="914400" cy="914400"/>
          </a:xfrm>
          <a:prstGeom prst="rect">
            <a:avLst/>
          </a:prstGeom>
        </p:spPr>
      </p:pic>
      <p:pic>
        <p:nvPicPr>
          <p:cNvPr id="16" name="Graphic 15" descr="High voltage with solid fill">
            <a:extLst>
              <a:ext uri="{FF2B5EF4-FFF2-40B4-BE49-F238E27FC236}">
                <a16:creationId xmlns:a16="http://schemas.microsoft.com/office/drawing/2014/main" id="{1F45F46B-4FF1-98DE-1AF5-F2020A1BE0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62442" y="2105249"/>
            <a:ext cx="803977" cy="803977"/>
          </a:xfrm>
          <a:prstGeom prst="rect">
            <a:avLst/>
          </a:prstGeom>
        </p:spPr>
      </p:pic>
      <p:pic>
        <p:nvPicPr>
          <p:cNvPr id="20" name="Graphic 19" descr="Management with solid fill">
            <a:extLst>
              <a:ext uri="{FF2B5EF4-FFF2-40B4-BE49-F238E27FC236}">
                <a16:creationId xmlns:a16="http://schemas.microsoft.com/office/drawing/2014/main" id="{C024E1BE-60FB-4ACE-C58C-DE8E8A6B63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0596" y="2047026"/>
            <a:ext cx="914400" cy="914400"/>
          </a:xfrm>
          <a:prstGeom prst="rect">
            <a:avLst/>
          </a:prstGeom>
        </p:spPr>
      </p:pic>
    </p:spTree>
    <p:extLst>
      <p:ext uri="{BB962C8B-B14F-4D97-AF65-F5344CB8AC3E}">
        <p14:creationId xmlns:p14="http://schemas.microsoft.com/office/powerpoint/2010/main" val="182323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17FBB-52FD-284A-28DA-467F7D3B7DB6}"/>
              </a:ext>
            </a:extLst>
          </p:cNvPr>
          <p:cNvSpPr>
            <a:spLocks noGrp="1"/>
          </p:cNvSpPr>
          <p:nvPr>
            <p:ph type="title"/>
          </p:nvPr>
        </p:nvSpPr>
        <p:spPr>
          <a:xfrm>
            <a:off x="3648075" y="0"/>
            <a:ext cx="8212999" cy="926624"/>
          </a:xfrm>
        </p:spPr>
        <p:txBody>
          <a:bodyPr anchor="ctr">
            <a:normAutofit/>
          </a:bodyPr>
          <a:lstStyle/>
          <a:p>
            <a:r>
              <a:rPr lang="en-US" sz="1800" dirty="0"/>
              <a:t>Pillar 1: </a:t>
            </a:r>
            <a:r>
              <a:rPr lang="en-GB" sz="1800" dirty="0"/>
              <a:t>Strengthen ICT resilience through effective risk management governance and controls</a:t>
            </a:r>
            <a:endParaRPr lang="en-US" sz="1800" dirty="0"/>
          </a:p>
        </p:txBody>
      </p:sp>
      <p:sp>
        <p:nvSpPr>
          <p:cNvPr id="4" name="Slide Number Placeholder 3">
            <a:extLst>
              <a:ext uri="{FF2B5EF4-FFF2-40B4-BE49-F238E27FC236}">
                <a16:creationId xmlns:a16="http://schemas.microsoft.com/office/drawing/2014/main" id="{3B1B07F3-6D5E-8B08-6E26-57AA4366D9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710A5C77-8BA2-6371-39EC-8C470EEAF6B1}"/>
              </a:ext>
            </a:extLst>
          </p:cNvPr>
          <p:cNvSpPr txBox="1"/>
          <p:nvPr/>
        </p:nvSpPr>
        <p:spPr>
          <a:xfrm>
            <a:off x="1268018" y="6058700"/>
            <a:ext cx="985431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2"/>
                </a:solidFill>
                <a:effectLst/>
                <a:uLnTx/>
                <a:uFillTx/>
                <a:latin typeface="Open Sans"/>
                <a:ea typeface="+mn-ea"/>
                <a:cs typeface="+mn-cs"/>
              </a:rPr>
              <a:t>A robust ICT risk management framework, including governance, risk identification, mitigation, incident response, and continuous monitoring, is essential for ensuring resilience against digital threats and maintaining operational stability</a:t>
            </a:r>
            <a:endParaRPr kumimoji="0" lang="hu-HU" sz="1200" b="1" i="0" u="none" strike="noStrike" kern="1200" cap="none" spc="0" normalizeH="0" baseline="0" noProof="0">
              <a:ln>
                <a:noFill/>
              </a:ln>
              <a:solidFill>
                <a:schemeClr val="tx2"/>
              </a:solidFill>
              <a:effectLst/>
              <a:uLnTx/>
              <a:uFillTx/>
              <a:latin typeface="Open Sans"/>
              <a:ea typeface="+mn-ea"/>
              <a:cs typeface="+mn-cs"/>
            </a:endParaRPr>
          </a:p>
        </p:txBody>
      </p:sp>
      <p:sp>
        <p:nvSpPr>
          <p:cNvPr id="79" name="Google Shape;979;p34">
            <a:extLst>
              <a:ext uri="{FF2B5EF4-FFF2-40B4-BE49-F238E27FC236}">
                <a16:creationId xmlns:a16="http://schemas.microsoft.com/office/drawing/2014/main" id="{CA6FF6BC-4190-73FF-080A-1B3815701BC9}"/>
              </a:ext>
            </a:extLst>
          </p:cNvPr>
          <p:cNvSpPr/>
          <p:nvPr/>
        </p:nvSpPr>
        <p:spPr>
          <a:xfrm>
            <a:off x="8776082" y="1127733"/>
            <a:ext cx="2346247" cy="4602533"/>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endParaRPr>
          </a:p>
        </p:txBody>
      </p:sp>
      <p:sp>
        <p:nvSpPr>
          <p:cNvPr id="71" name="Google Shape;970;p34">
            <a:extLst>
              <a:ext uri="{FF2B5EF4-FFF2-40B4-BE49-F238E27FC236}">
                <a16:creationId xmlns:a16="http://schemas.microsoft.com/office/drawing/2014/main" id="{DC97E7E3-FDDA-B076-977B-C4AE3A2AF655}"/>
              </a:ext>
            </a:extLst>
          </p:cNvPr>
          <p:cNvSpPr/>
          <p:nvPr/>
        </p:nvSpPr>
        <p:spPr>
          <a:xfrm>
            <a:off x="6897111" y="1127735"/>
            <a:ext cx="2346247" cy="4602532"/>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endParaRPr>
          </a:p>
        </p:txBody>
      </p:sp>
      <p:sp>
        <p:nvSpPr>
          <p:cNvPr id="75" name="Google Shape;976;p34">
            <a:extLst>
              <a:ext uri="{FF2B5EF4-FFF2-40B4-BE49-F238E27FC236}">
                <a16:creationId xmlns:a16="http://schemas.microsoft.com/office/drawing/2014/main" id="{73CAA8E6-C763-CEA9-1507-7B33357AB900}"/>
              </a:ext>
            </a:extLst>
          </p:cNvPr>
          <p:cNvSpPr txBox="1"/>
          <p:nvPr/>
        </p:nvSpPr>
        <p:spPr>
          <a:xfrm>
            <a:off x="6931343" y="2277693"/>
            <a:ext cx="1802189" cy="7920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DD8E6"/>
                </a:solidFill>
                <a:effectLst/>
                <a:uLnTx/>
                <a:uFillTx/>
                <a:latin typeface="Open Sans"/>
                <a:ea typeface="+mn-ea"/>
                <a:cs typeface="+mn-cs"/>
              </a:rPr>
              <a:t>Incident Management and Response</a:t>
            </a:r>
          </a:p>
        </p:txBody>
      </p:sp>
      <p:sp>
        <p:nvSpPr>
          <p:cNvPr id="60" name="Google Shape;979;p34">
            <a:extLst>
              <a:ext uri="{FF2B5EF4-FFF2-40B4-BE49-F238E27FC236}">
                <a16:creationId xmlns:a16="http://schemas.microsoft.com/office/drawing/2014/main" id="{6EE329FE-427B-1057-2E9C-0C6A49BDD18A}"/>
              </a:ext>
            </a:extLst>
          </p:cNvPr>
          <p:cNvSpPr/>
          <p:nvPr/>
        </p:nvSpPr>
        <p:spPr>
          <a:xfrm>
            <a:off x="5028902" y="1116393"/>
            <a:ext cx="2346247" cy="4613873"/>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1">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endParaRPr>
          </a:p>
        </p:txBody>
      </p:sp>
      <p:sp>
        <p:nvSpPr>
          <p:cNvPr id="64" name="Google Shape;988;p34">
            <a:extLst>
              <a:ext uri="{FF2B5EF4-FFF2-40B4-BE49-F238E27FC236}">
                <a16:creationId xmlns:a16="http://schemas.microsoft.com/office/drawing/2014/main" id="{556A7C9C-5FE0-32DB-3E10-1247B6013C66}"/>
              </a:ext>
            </a:extLst>
          </p:cNvPr>
          <p:cNvSpPr txBox="1"/>
          <p:nvPr/>
        </p:nvSpPr>
        <p:spPr>
          <a:xfrm>
            <a:off x="5068038" y="2277693"/>
            <a:ext cx="1803902" cy="792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BBBBB"/>
                </a:solidFill>
                <a:effectLst/>
                <a:uLnTx/>
                <a:uFillTx/>
                <a:latin typeface="Open Sans"/>
                <a:ea typeface="+mn-ea"/>
                <a:cs typeface="+mn-cs"/>
                <a:sym typeface="Fira Sans Extra Condensed Medium"/>
              </a:rPr>
              <a:t>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BBBBB"/>
                </a:solidFill>
                <a:effectLst/>
                <a:uLnTx/>
                <a:uFillTx/>
                <a:latin typeface="Open Sans"/>
                <a:ea typeface="+mn-ea"/>
                <a:cs typeface="+mn-cs"/>
                <a:sym typeface="Fira Sans Extra Condensed Medium"/>
              </a:rPr>
              <a:t>Mitigation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BBBBB"/>
                </a:solidFill>
                <a:effectLst/>
                <a:uLnTx/>
                <a:uFillTx/>
                <a:latin typeface="Open Sans"/>
                <a:ea typeface="+mn-ea"/>
                <a:cs typeface="+mn-cs"/>
                <a:sym typeface="Fira Sans Extra Condensed Medium"/>
              </a:rPr>
              <a:t>and Control</a:t>
            </a:r>
          </a:p>
        </p:txBody>
      </p:sp>
      <p:sp>
        <p:nvSpPr>
          <p:cNvPr id="47" name="Google Shape;991;p34">
            <a:extLst>
              <a:ext uri="{FF2B5EF4-FFF2-40B4-BE49-F238E27FC236}">
                <a16:creationId xmlns:a16="http://schemas.microsoft.com/office/drawing/2014/main" id="{38244C11-86E1-1583-71DA-1546BCA617D3}"/>
              </a:ext>
            </a:extLst>
          </p:cNvPr>
          <p:cNvSpPr/>
          <p:nvPr/>
        </p:nvSpPr>
        <p:spPr>
          <a:xfrm>
            <a:off x="3160693" y="1116393"/>
            <a:ext cx="2346247" cy="4613872"/>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4">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endParaRPr>
          </a:p>
        </p:txBody>
      </p:sp>
      <p:sp>
        <p:nvSpPr>
          <p:cNvPr id="50" name="Google Shape;1001;p34">
            <a:extLst>
              <a:ext uri="{FF2B5EF4-FFF2-40B4-BE49-F238E27FC236}">
                <a16:creationId xmlns:a16="http://schemas.microsoft.com/office/drawing/2014/main" id="{EC7864AD-AE39-E9E6-BD2C-5110A0024886}"/>
              </a:ext>
            </a:extLst>
          </p:cNvPr>
          <p:cNvSpPr txBox="1"/>
          <p:nvPr/>
        </p:nvSpPr>
        <p:spPr>
          <a:xfrm>
            <a:off x="3160694" y="3069693"/>
            <a:ext cx="1857446" cy="2520000"/>
          </a:xfrm>
          <a:prstGeom prst="rect">
            <a:avLst/>
          </a:prstGeom>
          <a:noFill/>
          <a:ln>
            <a:noFill/>
          </a:ln>
        </p:spPr>
        <p:txBody>
          <a:bodyPr spcFirstLastPara="1" wrap="square" lIns="72000" tIns="72000" rIns="72000" bIns="72000" anchor="t" anchorCtr="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0" i="0" u="none" strike="noStrike" kern="1200" cap="none" spc="0" normalizeH="0" baseline="0" noProof="0">
                <a:ln>
                  <a:noFill/>
                </a:ln>
                <a:solidFill>
                  <a:srgbClr val="58595B"/>
                </a:solidFill>
                <a:effectLst/>
                <a:uLnTx/>
                <a:uFillTx/>
                <a:latin typeface="Open Sans"/>
                <a:ea typeface="+mn-ea"/>
                <a:cs typeface="+mn-cs"/>
              </a:rPr>
              <a:t>Identify and assess ICT risks that could potentially disrupt business operations, ranging from system failures to cyberattacks.</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1" i="1" u="none" strike="noStrike" kern="1200" cap="none" spc="0" normalizeH="0" baseline="0" noProof="0">
                <a:ln>
                  <a:noFill/>
                </a:ln>
                <a:solidFill>
                  <a:srgbClr val="58595B"/>
                </a:solidFill>
                <a:effectLst/>
                <a:uLnTx/>
                <a:uFillTx/>
                <a:latin typeface="Open Sans"/>
                <a:ea typeface="+mn-ea"/>
                <a:cs typeface="+mn-cs"/>
              </a:rPr>
              <a:t>Example: </a:t>
            </a:r>
            <a:r>
              <a:rPr kumimoji="0" lang="en-GB" sz="1200" b="0" i="1" u="none" strike="noStrike" kern="1200" cap="none" spc="0" normalizeH="0" baseline="0" noProof="0">
                <a:ln>
                  <a:noFill/>
                </a:ln>
                <a:solidFill>
                  <a:srgbClr val="58595B"/>
                </a:solidFill>
                <a:effectLst/>
                <a:uLnTx/>
                <a:uFillTx/>
                <a:latin typeface="Open Sans"/>
                <a:ea typeface="+mn-ea"/>
                <a:cs typeface="+mn-cs"/>
              </a:rPr>
              <a:t>Use automated tools and scenario analysis to systematically recognize vulnerabilities across different systems</a:t>
            </a:r>
            <a:endParaRPr kumimoji="0" lang="en-US" sz="1200" b="0" i="1" u="none" strike="noStrike" kern="1200" cap="none" spc="0" normalizeH="0" baseline="0" noProof="0">
              <a:ln>
                <a:noFill/>
              </a:ln>
              <a:solidFill>
                <a:srgbClr val="58595B"/>
              </a:solidFill>
              <a:effectLst/>
              <a:uLnTx/>
              <a:uFillTx/>
              <a:latin typeface="Open Sans"/>
              <a:ea typeface="+mn-ea"/>
              <a:cs typeface="+mn-cs"/>
            </a:endParaRPr>
          </a:p>
        </p:txBody>
      </p:sp>
      <p:sp>
        <p:nvSpPr>
          <p:cNvPr id="51" name="Google Shape;1002;p34">
            <a:extLst>
              <a:ext uri="{FF2B5EF4-FFF2-40B4-BE49-F238E27FC236}">
                <a16:creationId xmlns:a16="http://schemas.microsoft.com/office/drawing/2014/main" id="{DA429F36-3471-75D5-7094-CCE535657ECC}"/>
              </a:ext>
            </a:extLst>
          </p:cNvPr>
          <p:cNvSpPr txBox="1"/>
          <p:nvPr/>
        </p:nvSpPr>
        <p:spPr>
          <a:xfrm>
            <a:off x="3184040" y="2277693"/>
            <a:ext cx="1835736" cy="792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A07A"/>
                </a:solidFill>
                <a:effectLst/>
                <a:uLnTx/>
                <a:uFillTx/>
                <a:latin typeface="Open Sans"/>
                <a:ea typeface="+mn-ea"/>
                <a:cs typeface="+mn-cs"/>
                <a:sym typeface="Fira Sans Extra Condensed Medium"/>
              </a:rPr>
              <a:t>Risk Identification and Assessment</a:t>
            </a:r>
          </a:p>
        </p:txBody>
      </p:sp>
      <p:sp>
        <p:nvSpPr>
          <p:cNvPr id="41" name="Google Shape;1006;p34">
            <a:extLst>
              <a:ext uri="{FF2B5EF4-FFF2-40B4-BE49-F238E27FC236}">
                <a16:creationId xmlns:a16="http://schemas.microsoft.com/office/drawing/2014/main" id="{8CD30FD7-7890-E20B-5106-CA31CDD2A058}"/>
              </a:ext>
            </a:extLst>
          </p:cNvPr>
          <p:cNvSpPr/>
          <p:nvPr/>
        </p:nvSpPr>
        <p:spPr>
          <a:xfrm>
            <a:off x="1301828" y="1116392"/>
            <a:ext cx="2346247" cy="4613873"/>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3">
              <a:lumMod val="20000"/>
              <a:lumOff val="80000"/>
            </a:schemeClr>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endParaRPr>
          </a:p>
        </p:txBody>
      </p:sp>
      <p:sp>
        <p:nvSpPr>
          <p:cNvPr id="43" name="Google Shape;1008;p34">
            <a:extLst>
              <a:ext uri="{FF2B5EF4-FFF2-40B4-BE49-F238E27FC236}">
                <a16:creationId xmlns:a16="http://schemas.microsoft.com/office/drawing/2014/main" id="{D3CCA6C7-225B-6255-2AF4-CACE27DE528F}"/>
              </a:ext>
            </a:extLst>
          </p:cNvPr>
          <p:cNvSpPr txBox="1"/>
          <p:nvPr/>
        </p:nvSpPr>
        <p:spPr>
          <a:xfrm>
            <a:off x="1291066" y="3069693"/>
            <a:ext cx="1911638" cy="2520000"/>
          </a:xfrm>
          <a:prstGeom prst="rect">
            <a:avLst/>
          </a:prstGeom>
          <a:noFill/>
          <a:ln>
            <a:noFill/>
          </a:ln>
        </p:spPr>
        <p:txBody>
          <a:bodyPr spcFirstLastPara="1" wrap="square" lIns="72000" tIns="72000" rIns="72000" bIns="72000" anchor="t" anchorCtr="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0" i="0" u="none" strike="noStrike" kern="1200" cap="none" spc="0" normalizeH="0" baseline="0" noProof="0">
                <a:ln>
                  <a:noFill/>
                </a:ln>
                <a:solidFill>
                  <a:srgbClr val="58595B"/>
                </a:solidFill>
                <a:effectLst/>
                <a:uLnTx/>
                <a:uFillTx/>
                <a:latin typeface="Open Sans"/>
                <a:ea typeface="+mn-ea"/>
                <a:cs typeface="+mn-cs"/>
              </a:rPr>
              <a:t>Establish a clear governance structure for overseeing ICT risk management across the organization.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1" i="1" u="none" strike="noStrike" kern="1200" cap="none" spc="0" normalizeH="0" baseline="0" noProof="0">
                <a:ln>
                  <a:noFill/>
                </a:ln>
                <a:solidFill>
                  <a:srgbClr val="58595B"/>
                </a:solidFill>
                <a:effectLst/>
                <a:uLnTx/>
                <a:uFillTx/>
                <a:latin typeface="Open Sans"/>
                <a:ea typeface="+mn-ea"/>
                <a:cs typeface="+mn-cs"/>
              </a:rPr>
              <a:t>Example: </a:t>
            </a:r>
            <a:r>
              <a:rPr kumimoji="0" lang="en-GB" sz="1200" b="0" i="1" u="none" strike="noStrike" kern="1200" cap="none" spc="0" normalizeH="0" baseline="0" noProof="0">
                <a:ln>
                  <a:noFill/>
                </a:ln>
                <a:solidFill>
                  <a:srgbClr val="58595B"/>
                </a:solidFill>
                <a:effectLst/>
                <a:uLnTx/>
                <a:uFillTx/>
                <a:latin typeface="Open Sans"/>
                <a:ea typeface="+mn-ea"/>
                <a:cs typeface="+mn-cs"/>
              </a:rPr>
              <a:t>Assign roles and responsibilities to control functions, ensuring that there is independence between risk management and internal audits</a:t>
            </a:r>
            <a:endParaRPr kumimoji="0" lang="en-US" sz="1200" b="0" i="1" u="none" strike="noStrike" kern="1200" cap="none" spc="0" normalizeH="0" baseline="0" noProof="0">
              <a:ln>
                <a:noFill/>
              </a:ln>
              <a:solidFill>
                <a:srgbClr val="58595B"/>
              </a:solidFill>
              <a:effectLst/>
              <a:uLnTx/>
              <a:uFillTx/>
              <a:latin typeface="Open Sans"/>
              <a:ea typeface="+mn-ea"/>
              <a:cs typeface="+mn-cs"/>
            </a:endParaRPr>
          </a:p>
        </p:txBody>
      </p:sp>
      <p:sp>
        <p:nvSpPr>
          <p:cNvPr id="44" name="Google Shape;1009;p34">
            <a:extLst>
              <a:ext uri="{FF2B5EF4-FFF2-40B4-BE49-F238E27FC236}">
                <a16:creationId xmlns:a16="http://schemas.microsoft.com/office/drawing/2014/main" id="{1C9F3E99-D86B-FA9B-0874-876672D49ACC}"/>
              </a:ext>
            </a:extLst>
          </p:cNvPr>
          <p:cNvSpPr txBox="1"/>
          <p:nvPr/>
        </p:nvSpPr>
        <p:spPr>
          <a:xfrm>
            <a:off x="1320271" y="2277694"/>
            <a:ext cx="1810408" cy="792000"/>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EEF"/>
                </a:solidFill>
                <a:effectLst/>
                <a:uLnTx/>
                <a:uFillTx/>
                <a:latin typeface="Open Sans"/>
                <a:ea typeface="+mn-ea"/>
                <a:cs typeface="+mn-cs"/>
                <a:sym typeface="Fira Sans Extra Condensed Medium"/>
              </a:rPr>
              <a:t>Governance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AEEF"/>
                </a:solidFill>
                <a:latin typeface="Open Sans"/>
                <a:sym typeface="Fira Sans Extra Condensed Medium"/>
              </a:rPr>
              <a:t>a</a:t>
            </a:r>
            <a:r>
              <a:rPr kumimoji="0" lang="en-US" sz="1400" b="1" i="0" u="none" strike="noStrike" kern="1200" cap="none" spc="0" normalizeH="0" baseline="0" noProof="0" dirty="0" err="1">
                <a:ln>
                  <a:noFill/>
                </a:ln>
                <a:solidFill>
                  <a:srgbClr val="00AEEF"/>
                </a:solidFill>
                <a:effectLst/>
                <a:uLnTx/>
                <a:uFillTx/>
                <a:latin typeface="Open Sans"/>
                <a:ea typeface="+mn-ea"/>
                <a:cs typeface="+mn-cs"/>
                <a:sym typeface="Fira Sans Extra Condensed Medium"/>
              </a:rPr>
              <a:t>nd</a:t>
            </a:r>
            <a:endParaRPr kumimoji="0" lang="en-US" sz="1400" b="1" i="0" u="none" strike="noStrike" kern="1200" cap="none" spc="0" normalizeH="0" baseline="0" noProof="0" dirty="0">
              <a:ln>
                <a:noFill/>
              </a:ln>
              <a:solidFill>
                <a:srgbClr val="00AEEF"/>
              </a:solidFill>
              <a:effectLst/>
              <a:uLnTx/>
              <a:uFillTx/>
              <a:latin typeface="Open Sans"/>
              <a:ea typeface="+mn-ea"/>
              <a:cs typeface="+mn-cs"/>
              <a:sym typeface="Fira Sans Extra Condensed Medium"/>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EEF"/>
                </a:solidFill>
                <a:effectLst/>
                <a:uLnTx/>
                <a:uFillTx/>
                <a:latin typeface="Open Sans"/>
                <a:ea typeface="+mn-ea"/>
                <a:cs typeface="+mn-cs"/>
                <a:sym typeface="Fira Sans Extra Condensed Medium"/>
              </a:rPr>
              <a:t>Oversight</a:t>
            </a:r>
          </a:p>
        </p:txBody>
      </p:sp>
      <p:sp>
        <p:nvSpPr>
          <p:cNvPr id="14" name="TextBox 13">
            <a:extLst>
              <a:ext uri="{FF2B5EF4-FFF2-40B4-BE49-F238E27FC236}">
                <a16:creationId xmlns:a16="http://schemas.microsoft.com/office/drawing/2014/main" id="{5171B219-365F-90A7-088E-632835E77BDA}"/>
              </a:ext>
            </a:extLst>
          </p:cNvPr>
          <p:cNvSpPr txBox="1"/>
          <p:nvPr/>
        </p:nvSpPr>
        <p:spPr>
          <a:xfrm>
            <a:off x="8792641" y="2304362"/>
            <a:ext cx="1824752" cy="738664"/>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58595B"/>
                </a:solidFill>
                <a:effectLst/>
                <a:uLnTx/>
                <a:uFillTx/>
                <a:latin typeface="Open Sans"/>
                <a:ea typeface="+mn-ea"/>
                <a:cs typeface="+mn-cs"/>
              </a:rPr>
              <a:t>Monitoring and Continuous Improvement</a:t>
            </a:r>
          </a:p>
        </p:txBody>
      </p:sp>
      <p:sp>
        <p:nvSpPr>
          <p:cNvPr id="3" name="Google Shape;1001;p34">
            <a:extLst>
              <a:ext uri="{FF2B5EF4-FFF2-40B4-BE49-F238E27FC236}">
                <a16:creationId xmlns:a16="http://schemas.microsoft.com/office/drawing/2014/main" id="{C7485ABC-9416-F25A-7EE0-3ACB6D941C6C}"/>
              </a:ext>
            </a:extLst>
          </p:cNvPr>
          <p:cNvSpPr txBox="1"/>
          <p:nvPr/>
        </p:nvSpPr>
        <p:spPr>
          <a:xfrm>
            <a:off x="5080343" y="3069693"/>
            <a:ext cx="1857446" cy="2520000"/>
          </a:xfrm>
          <a:prstGeom prst="rect">
            <a:avLst/>
          </a:prstGeom>
          <a:noFill/>
          <a:ln>
            <a:noFill/>
          </a:ln>
        </p:spPr>
        <p:txBody>
          <a:bodyPr spcFirstLastPara="1" wrap="square" lIns="72000" tIns="72000" rIns="72000" bIns="72000" anchor="t" anchorCtr="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0" i="0" u="none" strike="noStrike" kern="1200" cap="none" spc="0" normalizeH="0" baseline="0" noProof="0">
                <a:ln>
                  <a:noFill/>
                </a:ln>
                <a:solidFill>
                  <a:srgbClr val="58595B"/>
                </a:solidFill>
                <a:effectLst/>
                <a:uLnTx/>
                <a:uFillTx/>
                <a:latin typeface="Open Sans"/>
                <a:ea typeface="+mn-ea"/>
                <a:cs typeface="+mn-cs"/>
              </a:rPr>
              <a:t>Implement proactive measures to reduce or eliminate the identified risks and put preventive controls in place.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1" i="1" u="none" strike="noStrike" kern="1200" cap="none" spc="0" normalizeH="0" baseline="0" noProof="0">
                <a:ln>
                  <a:noFill/>
                </a:ln>
                <a:solidFill>
                  <a:srgbClr val="58595B"/>
                </a:solidFill>
                <a:effectLst/>
                <a:uLnTx/>
                <a:uFillTx/>
                <a:latin typeface="Open Sans"/>
                <a:ea typeface="+mn-ea"/>
                <a:cs typeface="+mn-cs"/>
              </a:rPr>
              <a:t>Example: </a:t>
            </a:r>
            <a:r>
              <a:rPr kumimoji="0" lang="en-GB" sz="1200" b="0" i="1" u="none" strike="noStrike" kern="1200" cap="none" spc="0" normalizeH="0" baseline="0" noProof="0">
                <a:ln>
                  <a:noFill/>
                </a:ln>
                <a:solidFill>
                  <a:srgbClr val="58595B"/>
                </a:solidFill>
                <a:effectLst/>
                <a:uLnTx/>
                <a:uFillTx/>
                <a:latin typeface="Open Sans"/>
                <a:ea typeface="+mn-ea"/>
                <a:cs typeface="+mn-cs"/>
              </a:rPr>
              <a:t>Introduce multi-layered cybersecurity </a:t>
            </a:r>
            <a:r>
              <a:rPr kumimoji="0" lang="en-GB" sz="1200" b="0" i="1" u="none" strike="noStrike" kern="1200" cap="none" spc="0" normalizeH="0" baseline="0" noProof="0" err="1">
                <a:ln>
                  <a:noFill/>
                </a:ln>
                <a:solidFill>
                  <a:srgbClr val="58595B"/>
                </a:solidFill>
                <a:effectLst/>
                <a:uLnTx/>
                <a:uFillTx/>
                <a:latin typeface="Open Sans"/>
                <a:ea typeface="+mn-ea"/>
                <a:cs typeface="+mn-cs"/>
              </a:rPr>
              <a:t>defenses</a:t>
            </a:r>
            <a:r>
              <a:rPr kumimoji="0" lang="en-GB" sz="1200" b="0" i="1" u="none" strike="noStrike" kern="1200" cap="none" spc="0" normalizeH="0" baseline="0" noProof="0">
                <a:ln>
                  <a:noFill/>
                </a:ln>
                <a:solidFill>
                  <a:srgbClr val="58595B"/>
                </a:solidFill>
                <a:effectLst/>
                <a:uLnTx/>
                <a:uFillTx/>
                <a:latin typeface="Open Sans"/>
                <a:ea typeface="+mn-ea"/>
                <a:cs typeface="+mn-cs"/>
              </a:rPr>
              <a:t>, such as firewalls, encryption, and frequent system updates</a:t>
            </a:r>
            <a:endParaRPr kumimoji="0" lang="en-US" sz="1200" b="0" i="1" u="none" strike="noStrike" kern="1200" cap="none" spc="0" normalizeH="0" baseline="0" noProof="0">
              <a:ln>
                <a:noFill/>
              </a:ln>
              <a:solidFill>
                <a:srgbClr val="58595B"/>
              </a:solidFill>
              <a:effectLst/>
              <a:uLnTx/>
              <a:uFillTx/>
              <a:latin typeface="Open Sans"/>
              <a:ea typeface="+mn-ea"/>
              <a:cs typeface="+mn-cs"/>
            </a:endParaRPr>
          </a:p>
        </p:txBody>
      </p:sp>
      <p:sp>
        <p:nvSpPr>
          <p:cNvPr id="6" name="Google Shape;1001;p34">
            <a:extLst>
              <a:ext uri="{FF2B5EF4-FFF2-40B4-BE49-F238E27FC236}">
                <a16:creationId xmlns:a16="http://schemas.microsoft.com/office/drawing/2014/main" id="{E3807BE5-9300-F17F-BA98-F7443DE583D9}"/>
              </a:ext>
            </a:extLst>
          </p:cNvPr>
          <p:cNvSpPr txBox="1"/>
          <p:nvPr/>
        </p:nvSpPr>
        <p:spPr>
          <a:xfrm>
            <a:off x="6907874" y="3069693"/>
            <a:ext cx="1857446" cy="2520000"/>
          </a:xfrm>
          <a:prstGeom prst="rect">
            <a:avLst/>
          </a:prstGeom>
          <a:noFill/>
          <a:ln>
            <a:noFill/>
          </a:ln>
        </p:spPr>
        <p:txBody>
          <a:bodyPr spcFirstLastPara="1" wrap="square" lIns="72000" tIns="72000" rIns="72000" bIns="72000" anchor="t" anchorCtr="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0" i="0" u="none" strike="noStrike" kern="1200" cap="none" spc="0" normalizeH="0" baseline="0" noProof="0">
                <a:ln>
                  <a:noFill/>
                </a:ln>
                <a:solidFill>
                  <a:srgbClr val="58595B"/>
                </a:solidFill>
                <a:effectLst/>
                <a:uLnTx/>
                <a:uFillTx/>
                <a:latin typeface="Open Sans"/>
                <a:ea typeface="+mn-ea"/>
                <a:cs typeface="+mn-cs"/>
              </a:rPr>
              <a:t>Develop detailed plans to respond quickly to ICT-related incidents, minimizing damage and restoring services.</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1" i="1" u="none" strike="noStrike" kern="1200" cap="none" spc="0" normalizeH="0" baseline="0" noProof="0">
                <a:ln>
                  <a:noFill/>
                </a:ln>
                <a:solidFill>
                  <a:srgbClr val="58595B"/>
                </a:solidFill>
                <a:effectLst/>
                <a:uLnTx/>
                <a:uFillTx/>
                <a:latin typeface="Open Sans"/>
                <a:ea typeface="+mn-ea"/>
                <a:cs typeface="+mn-cs"/>
              </a:rPr>
              <a:t>Example: </a:t>
            </a:r>
            <a:r>
              <a:rPr kumimoji="0" lang="en-GB" sz="1200" b="0" i="1" u="none" strike="noStrike" kern="1200" cap="none" spc="0" normalizeH="0" baseline="0" noProof="0">
                <a:ln>
                  <a:noFill/>
                </a:ln>
                <a:solidFill>
                  <a:srgbClr val="58595B"/>
                </a:solidFill>
                <a:effectLst/>
                <a:uLnTx/>
                <a:uFillTx/>
                <a:latin typeface="Open Sans"/>
                <a:ea typeface="+mn-ea"/>
                <a:cs typeface="+mn-cs"/>
              </a:rPr>
              <a:t>Establish clear protocols for dealing with data breaches, including steps for containment and recovery</a:t>
            </a:r>
            <a:endParaRPr kumimoji="0" lang="en-US" sz="1200" b="0" i="1" u="none" strike="noStrike" kern="1200" cap="none" spc="0" normalizeH="0" baseline="0" noProof="0">
              <a:ln>
                <a:noFill/>
              </a:ln>
              <a:solidFill>
                <a:srgbClr val="58595B"/>
              </a:solidFill>
              <a:effectLst/>
              <a:uLnTx/>
              <a:uFillTx/>
              <a:latin typeface="Open Sans"/>
              <a:ea typeface="+mn-ea"/>
              <a:cs typeface="+mn-cs"/>
            </a:endParaRPr>
          </a:p>
        </p:txBody>
      </p:sp>
      <p:sp>
        <p:nvSpPr>
          <p:cNvPr id="7" name="Google Shape;1001;p34">
            <a:extLst>
              <a:ext uri="{FF2B5EF4-FFF2-40B4-BE49-F238E27FC236}">
                <a16:creationId xmlns:a16="http://schemas.microsoft.com/office/drawing/2014/main" id="{6EC8247F-F4D0-6EE7-7162-BC220D30711C}"/>
              </a:ext>
            </a:extLst>
          </p:cNvPr>
          <p:cNvSpPr txBox="1"/>
          <p:nvPr/>
        </p:nvSpPr>
        <p:spPr>
          <a:xfrm>
            <a:off x="8786845" y="3069693"/>
            <a:ext cx="1857446" cy="2520000"/>
          </a:xfrm>
          <a:prstGeom prst="rect">
            <a:avLst/>
          </a:prstGeom>
          <a:noFill/>
          <a:ln>
            <a:noFill/>
          </a:ln>
        </p:spPr>
        <p:txBody>
          <a:bodyPr spcFirstLastPara="1" wrap="square" lIns="72000" tIns="72000" rIns="72000" bIns="72000" anchor="t" anchorCtr="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0" i="0" u="none" strike="noStrike" kern="1200" cap="none" spc="0" normalizeH="0" baseline="0" noProof="0" dirty="0">
                <a:ln>
                  <a:noFill/>
                </a:ln>
                <a:solidFill>
                  <a:srgbClr val="58595B"/>
                </a:solidFill>
                <a:effectLst/>
                <a:uLnTx/>
                <a:uFillTx/>
                <a:latin typeface="Open Sans"/>
                <a:ea typeface="+mn-ea"/>
                <a:cs typeface="+mn-cs"/>
              </a:rPr>
              <a:t>Continuously monitor ICT systems for signs of risks and incidents and adjust the risk management framework.</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200" b="1" i="1" u="none" strike="noStrike" kern="1200" cap="none" spc="0" normalizeH="0" baseline="0" noProof="0" dirty="0">
                <a:ln>
                  <a:noFill/>
                </a:ln>
                <a:solidFill>
                  <a:srgbClr val="58595B"/>
                </a:solidFill>
                <a:effectLst/>
                <a:uLnTx/>
                <a:uFillTx/>
                <a:latin typeface="Open Sans"/>
                <a:ea typeface="+mn-ea"/>
                <a:cs typeface="+mn-cs"/>
              </a:rPr>
              <a:t>Example: </a:t>
            </a:r>
            <a:r>
              <a:rPr kumimoji="0" lang="en-GB" sz="1200" b="0" i="1" u="none" strike="noStrike" kern="1200" cap="none" spc="0" normalizeH="0" baseline="0" noProof="0" dirty="0">
                <a:ln>
                  <a:noFill/>
                </a:ln>
                <a:solidFill>
                  <a:srgbClr val="58595B"/>
                </a:solidFill>
                <a:effectLst/>
                <a:uLnTx/>
                <a:uFillTx/>
                <a:latin typeface="Open Sans"/>
                <a:ea typeface="+mn-ea"/>
                <a:cs typeface="+mn-cs"/>
              </a:rPr>
              <a:t>Use real-time analytics to detect anomalies and implement a feedback loop to update risk mitigation strategies</a:t>
            </a:r>
            <a:endParaRPr kumimoji="0" lang="en-US" sz="1200" b="0" i="1" u="none" strike="noStrike" kern="1200" cap="none" spc="0" normalizeH="0" baseline="0" noProof="0" dirty="0">
              <a:ln>
                <a:noFill/>
              </a:ln>
              <a:solidFill>
                <a:srgbClr val="58595B"/>
              </a:solidFill>
              <a:effectLst/>
              <a:uLnTx/>
              <a:uFillTx/>
              <a:latin typeface="Open Sans"/>
              <a:ea typeface="+mn-ea"/>
              <a:cs typeface="+mn-cs"/>
            </a:endParaRPr>
          </a:p>
        </p:txBody>
      </p:sp>
      <p:pic>
        <p:nvPicPr>
          <p:cNvPr id="12" name="Graphic 11" descr="Chess pieces outline">
            <a:extLst>
              <a:ext uri="{FF2B5EF4-FFF2-40B4-BE49-F238E27FC236}">
                <a16:creationId xmlns:a16="http://schemas.microsoft.com/office/drawing/2014/main" id="{56F9B38C-F051-99C9-6E00-8AE13A66D9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0320" y="1317063"/>
            <a:ext cx="900000" cy="900000"/>
          </a:xfrm>
          <a:prstGeom prst="rect">
            <a:avLst/>
          </a:prstGeom>
        </p:spPr>
      </p:pic>
      <p:pic>
        <p:nvPicPr>
          <p:cNvPr id="15" name="Graphic 14" descr="Playbook outline">
            <a:extLst>
              <a:ext uri="{FF2B5EF4-FFF2-40B4-BE49-F238E27FC236}">
                <a16:creationId xmlns:a16="http://schemas.microsoft.com/office/drawing/2014/main" id="{32FE5A81-B2C4-4C2E-DE02-6F82B9ACA3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5568" y="1317063"/>
            <a:ext cx="900000" cy="900000"/>
          </a:xfrm>
          <a:prstGeom prst="rect">
            <a:avLst/>
          </a:prstGeom>
        </p:spPr>
      </p:pic>
      <p:pic>
        <p:nvPicPr>
          <p:cNvPr id="19" name="Graphic 18" descr="Steering Wheel outline">
            <a:extLst>
              <a:ext uri="{FF2B5EF4-FFF2-40B4-BE49-F238E27FC236}">
                <a16:creationId xmlns:a16="http://schemas.microsoft.com/office/drawing/2014/main" id="{266E069C-4FDC-174B-D795-9A609CEB04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15008" y="1317063"/>
            <a:ext cx="900000" cy="900000"/>
          </a:xfrm>
          <a:prstGeom prst="rect">
            <a:avLst/>
          </a:prstGeom>
        </p:spPr>
      </p:pic>
      <p:pic>
        <p:nvPicPr>
          <p:cNvPr id="24" name="Graphic 23" descr="Radioactive outline">
            <a:extLst>
              <a:ext uri="{FF2B5EF4-FFF2-40B4-BE49-F238E27FC236}">
                <a16:creationId xmlns:a16="http://schemas.microsoft.com/office/drawing/2014/main" id="{B7B206F8-71CA-3C7E-6478-F91231DA2D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25887" y="1317063"/>
            <a:ext cx="900000" cy="900000"/>
          </a:xfrm>
          <a:prstGeom prst="rect">
            <a:avLst/>
          </a:prstGeom>
        </p:spPr>
      </p:pic>
      <p:pic>
        <p:nvPicPr>
          <p:cNvPr id="27" name="Graphic 26" descr="Bank outline">
            <a:extLst>
              <a:ext uri="{FF2B5EF4-FFF2-40B4-BE49-F238E27FC236}">
                <a16:creationId xmlns:a16="http://schemas.microsoft.com/office/drawing/2014/main" id="{E39224AB-DB07-9F45-FAA9-E4E620F374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35418" y="1317063"/>
            <a:ext cx="900000" cy="900000"/>
          </a:xfrm>
          <a:prstGeom prst="rect">
            <a:avLst/>
          </a:prstGeom>
        </p:spPr>
      </p:pic>
    </p:spTree>
    <p:extLst>
      <p:ext uri="{BB962C8B-B14F-4D97-AF65-F5344CB8AC3E}">
        <p14:creationId xmlns:p14="http://schemas.microsoft.com/office/powerpoint/2010/main" val="403194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AB2FC-42D2-45B3-B9BC-4159269964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24D75-A323-6870-0013-61AF1866B6DA}"/>
              </a:ext>
            </a:extLst>
          </p:cNvPr>
          <p:cNvSpPr>
            <a:spLocks noGrp="1"/>
          </p:cNvSpPr>
          <p:nvPr>
            <p:ph type="title"/>
          </p:nvPr>
        </p:nvSpPr>
        <p:spPr>
          <a:xfrm>
            <a:off x="3648075" y="1"/>
            <a:ext cx="8212999" cy="929876"/>
          </a:xfrm>
        </p:spPr>
        <p:txBody>
          <a:bodyPr anchor="ctr">
            <a:normAutofit/>
          </a:bodyPr>
          <a:lstStyle/>
          <a:p>
            <a:r>
              <a:rPr lang="en-US" sz="1800" dirty="0"/>
              <a:t>Pillar 2: </a:t>
            </a:r>
            <a:r>
              <a:rPr lang="en-GB" sz="1800" dirty="0"/>
              <a:t>Ensure regulatory compliance with clear processes for ICT incident monitoring and reporting</a:t>
            </a:r>
            <a:endParaRPr lang="en-US" sz="1800" dirty="0"/>
          </a:p>
        </p:txBody>
      </p:sp>
      <p:sp>
        <p:nvSpPr>
          <p:cNvPr id="4" name="Slide Number Placeholder 3">
            <a:extLst>
              <a:ext uri="{FF2B5EF4-FFF2-40B4-BE49-F238E27FC236}">
                <a16:creationId xmlns:a16="http://schemas.microsoft.com/office/drawing/2014/main" id="{6680E51C-80A4-9EE0-1312-6A55C616C2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D358A341-8FB0-DB23-6C75-580F4CECC553}"/>
              </a:ext>
            </a:extLst>
          </p:cNvPr>
          <p:cNvSpPr txBox="1"/>
          <p:nvPr/>
        </p:nvSpPr>
        <p:spPr>
          <a:xfrm>
            <a:off x="1268018" y="6058700"/>
            <a:ext cx="965596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2"/>
                </a:solidFill>
                <a:effectLst/>
                <a:uLnTx/>
                <a:uFillTx/>
                <a:latin typeface="Open Sans"/>
                <a:ea typeface="+mn-ea"/>
                <a:cs typeface="+mn-cs"/>
              </a:rPr>
              <a:t>Clear and consistent processes for monitoring, handling, and reporting ICT-related incidents are critical for meeting regulatory requirements, minimizing operational disruptions, and strengthening overall organizational resilience</a:t>
            </a:r>
            <a:endParaRPr kumimoji="0" lang="hu-HU" sz="1200" b="1" i="0" u="none" strike="noStrike" kern="1200" cap="none" spc="0" normalizeH="0" baseline="0" noProof="0">
              <a:ln>
                <a:noFill/>
              </a:ln>
              <a:solidFill>
                <a:schemeClr val="tx2"/>
              </a:solidFill>
              <a:effectLst/>
              <a:uLnTx/>
              <a:uFillTx/>
              <a:latin typeface="Open Sans"/>
              <a:ea typeface="+mn-ea"/>
              <a:cs typeface="+mn-cs"/>
            </a:endParaRPr>
          </a:p>
        </p:txBody>
      </p:sp>
      <p:sp>
        <p:nvSpPr>
          <p:cNvPr id="31" name="Google Shape;5725;p239">
            <a:extLst>
              <a:ext uri="{FF2B5EF4-FFF2-40B4-BE49-F238E27FC236}">
                <a16:creationId xmlns:a16="http://schemas.microsoft.com/office/drawing/2014/main" id="{7E516060-04B7-34B5-ECB0-DF66D5B65295}"/>
              </a:ext>
            </a:extLst>
          </p:cNvPr>
          <p:cNvSpPr/>
          <p:nvPr/>
        </p:nvSpPr>
        <p:spPr>
          <a:xfrm>
            <a:off x="578570" y="2107299"/>
            <a:ext cx="2126481" cy="3508997"/>
          </a:xfrm>
          <a:prstGeom prst="rect">
            <a:avLst/>
          </a:prstGeom>
          <a:solidFill>
            <a:schemeClr val="accent1"/>
          </a:soli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6000"/>
              </a:spcAft>
              <a:buClrTx/>
              <a:buSzTx/>
              <a:buFontTx/>
              <a:buNone/>
              <a:tabLst/>
              <a:defRPr/>
            </a:pPr>
            <a:r>
              <a:rPr kumimoji="0" lang="en-GB" sz="1400" b="1" i="0" u="none" strike="noStrike" kern="0" cap="none" spc="0" normalizeH="0" baseline="0" noProof="0" dirty="0">
                <a:ln>
                  <a:noFill/>
                </a:ln>
                <a:solidFill>
                  <a:prstClr val="white"/>
                </a:solidFill>
                <a:effectLst/>
                <a:uLnTx/>
                <a:uFillTx/>
              </a:rPr>
              <a:t>Consistent</a:t>
            </a:r>
            <a:br>
              <a:rPr kumimoji="0" lang="en-GB" sz="1400" b="1" i="0" u="none" strike="noStrike" kern="0" cap="none" spc="0" normalizeH="0" baseline="0" noProof="0" dirty="0">
                <a:ln>
                  <a:noFill/>
                </a:ln>
                <a:solidFill>
                  <a:prstClr val="white"/>
                </a:solidFill>
                <a:effectLst/>
                <a:uLnTx/>
                <a:uFillTx/>
              </a:rPr>
            </a:br>
            <a:r>
              <a:rPr kumimoji="0" lang="en-GB" sz="1400" b="1" i="0" u="none" strike="noStrike" kern="0" cap="none" spc="0" normalizeH="0" baseline="0" noProof="0" dirty="0">
                <a:ln>
                  <a:noFill/>
                </a:ln>
                <a:solidFill>
                  <a:prstClr val="white"/>
                </a:solidFill>
                <a:effectLst/>
                <a:uLnTx/>
                <a:uFillTx/>
              </a:rPr>
              <a:t>Monitoring</a:t>
            </a:r>
            <a:endParaRPr lang="en-GB" sz="1200" b="1" kern="0" dirty="0">
              <a:solidFill>
                <a:prstClr val="white"/>
              </a:solidFill>
            </a:endParaRPr>
          </a:p>
          <a:p>
            <a:pPr marL="0" marR="0" lvl="0" indent="0" algn="ctr" defTabSz="914400" eaLnBrk="1" fontAlgn="auto" latinLnBrk="0" hangingPunct="1">
              <a:lnSpc>
                <a:spcPct val="100000"/>
              </a:lnSpc>
              <a:spcBef>
                <a:spcPts val="0"/>
              </a:spcBef>
              <a:spcAft>
                <a:spcPts val="1200"/>
              </a:spcAft>
              <a:buClrTx/>
              <a:buSzTx/>
              <a:buFontTx/>
              <a:buNone/>
              <a:tabLst/>
              <a:defRPr/>
            </a:pPr>
            <a:r>
              <a:rPr kumimoji="0" lang="en-GB" sz="1200" b="0" i="0" u="none" strike="noStrike" kern="0" cap="none" spc="0" normalizeH="0" baseline="0" noProof="0" dirty="0">
                <a:ln>
                  <a:noFill/>
                </a:ln>
                <a:solidFill>
                  <a:prstClr val="white"/>
                </a:solidFill>
                <a:effectLst/>
                <a:uLnTx/>
                <a:uFillTx/>
              </a:rPr>
              <a:t>Establish processes to continuously monitor ICT systems for potential incidents and anomalies.</a:t>
            </a:r>
          </a:p>
          <a:p>
            <a:pPr marL="0" marR="0" lvl="0" indent="0" algn="ctr" defTabSz="914400" eaLnBrk="1" fontAlgn="auto" latinLnBrk="0" hangingPunct="1">
              <a:lnSpc>
                <a:spcPct val="100000"/>
              </a:lnSpc>
              <a:spcBef>
                <a:spcPts val="0"/>
              </a:spcBef>
              <a:spcAft>
                <a:spcPts val="5400"/>
              </a:spcAft>
              <a:buClrTx/>
              <a:buSzTx/>
              <a:buFontTx/>
              <a:buNone/>
              <a:tabLst/>
              <a:defRPr/>
            </a:pPr>
            <a:r>
              <a:rPr kumimoji="0" lang="en-GB" sz="1200" b="1" i="1" u="none" strike="noStrike" kern="0" cap="none" spc="0" normalizeH="0" baseline="0" noProof="0" dirty="0">
                <a:ln>
                  <a:noFill/>
                </a:ln>
                <a:solidFill>
                  <a:prstClr val="white"/>
                </a:solidFill>
                <a:effectLst/>
                <a:uLnTx/>
                <a:uFillTx/>
              </a:rPr>
              <a:t>Example: </a:t>
            </a:r>
            <a:r>
              <a:rPr kumimoji="0" lang="en-GB" sz="1200" b="0" i="1" u="none" strike="noStrike" kern="0" cap="none" spc="0" normalizeH="0" baseline="0" noProof="0" dirty="0">
                <a:ln>
                  <a:noFill/>
                </a:ln>
                <a:solidFill>
                  <a:prstClr val="white"/>
                </a:solidFill>
                <a:effectLst/>
                <a:uLnTx/>
                <a:uFillTx/>
              </a:rPr>
              <a:t>Use real-time automated tools to detect unusual system behaviour, such as unauthorized access attempts or service downtime</a:t>
            </a:r>
          </a:p>
        </p:txBody>
      </p:sp>
      <p:sp>
        <p:nvSpPr>
          <p:cNvPr id="32" name="Google Shape;5730;p239">
            <a:extLst>
              <a:ext uri="{FF2B5EF4-FFF2-40B4-BE49-F238E27FC236}">
                <a16:creationId xmlns:a16="http://schemas.microsoft.com/office/drawing/2014/main" id="{CF0B1755-B3FF-AAB8-FAF1-447686D4CF1F}"/>
              </a:ext>
            </a:extLst>
          </p:cNvPr>
          <p:cNvSpPr/>
          <p:nvPr/>
        </p:nvSpPr>
        <p:spPr>
          <a:xfrm>
            <a:off x="467927" y="1041674"/>
            <a:ext cx="11314939" cy="708217"/>
          </a:xfrm>
          <a:prstGeom prst="triangle">
            <a:avLst>
              <a:gd name="adj" fmla="val 50000"/>
            </a:avLst>
          </a:prstGeom>
          <a:gradFill>
            <a:gsLst>
              <a:gs pos="10000">
                <a:schemeClr val="accent1"/>
              </a:gs>
              <a:gs pos="30000">
                <a:schemeClr val="accent2"/>
              </a:gs>
              <a:gs pos="50000">
                <a:schemeClr val="tx2"/>
              </a:gs>
              <a:gs pos="70000">
                <a:schemeClr val="tx1"/>
              </a:gs>
              <a:gs pos="90000">
                <a:schemeClr val="bg2"/>
              </a:gs>
            </a:gsLst>
            <a:lin ang="0" scaled="1"/>
          </a:gra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93275" tIns="46625" rIns="93275" bIns="466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srgbClr val="6D6E71"/>
              </a:solidFill>
              <a:effectLst/>
              <a:uLnTx/>
              <a:uFillTx/>
              <a:latin typeface="Calibri"/>
              <a:ea typeface="Calibri"/>
              <a:cs typeface="Calibri"/>
              <a:sym typeface="Calibri"/>
            </a:endParaRPr>
          </a:p>
        </p:txBody>
      </p:sp>
      <p:sp>
        <p:nvSpPr>
          <p:cNvPr id="33" name="Google Shape;5734;p239">
            <a:extLst>
              <a:ext uri="{FF2B5EF4-FFF2-40B4-BE49-F238E27FC236}">
                <a16:creationId xmlns:a16="http://schemas.microsoft.com/office/drawing/2014/main" id="{451DD840-989C-B219-3300-553231A26BD5}"/>
              </a:ext>
            </a:extLst>
          </p:cNvPr>
          <p:cNvSpPr/>
          <p:nvPr/>
        </p:nvSpPr>
        <p:spPr>
          <a:xfrm>
            <a:off x="3191504" y="1241704"/>
            <a:ext cx="5861467" cy="456488"/>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rPr>
              <a:t>ICT-related Incident Reporting</a:t>
            </a:r>
          </a:p>
        </p:txBody>
      </p:sp>
      <p:sp>
        <p:nvSpPr>
          <p:cNvPr id="39" name="Google Shape;5729;p239">
            <a:extLst>
              <a:ext uri="{FF2B5EF4-FFF2-40B4-BE49-F238E27FC236}">
                <a16:creationId xmlns:a16="http://schemas.microsoft.com/office/drawing/2014/main" id="{8ADB2FF0-285F-0979-7BC6-0CFDEB937D07}"/>
              </a:ext>
            </a:extLst>
          </p:cNvPr>
          <p:cNvSpPr/>
          <p:nvPr/>
        </p:nvSpPr>
        <p:spPr>
          <a:xfrm>
            <a:off x="409133" y="1813720"/>
            <a:ext cx="11362182" cy="218811"/>
          </a:xfrm>
          <a:prstGeom prst="rect">
            <a:avLst/>
          </a:prstGeom>
          <a:gradFill flip="none" rotWithShape="1">
            <a:gsLst>
              <a:gs pos="10000">
                <a:schemeClr val="accent1"/>
              </a:gs>
              <a:gs pos="30000">
                <a:schemeClr val="accent2"/>
              </a:gs>
              <a:gs pos="50000">
                <a:schemeClr val="tx2"/>
              </a:gs>
              <a:gs pos="70000">
                <a:schemeClr val="tx1"/>
              </a:gs>
              <a:gs pos="90000">
                <a:schemeClr val="bg2"/>
              </a:gs>
            </a:gsLst>
            <a:lin ang="0" scaled="1"/>
            <a:tileRect/>
          </a:gra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93275" tIns="46625" rIns="93275" bIns="466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6D6E71"/>
              </a:solidFill>
              <a:effectLst/>
              <a:uLnTx/>
              <a:uFillTx/>
              <a:latin typeface="Calibri"/>
              <a:ea typeface="Calibri"/>
              <a:cs typeface="Calibri"/>
              <a:sym typeface="Calibri"/>
            </a:endParaRPr>
          </a:p>
        </p:txBody>
      </p:sp>
      <p:sp>
        <p:nvSpPr>
          <p:cNvPr id="52" name="Google Shape;5729;p239">
            <a:extLst>
              <a:ext uri="{FF2B5EF4-FFF2-40B4-BE49-F238E27FC236}">
                <a16:creationId xmlns:a16="http://schemas.microsoft.com/office/drawing/2014/main" id="{27FB950D-B825-F5B4-D5BC-0DFA18D59230}"/>
              </a:ext>
            </a:extLst>
          </p:cNvPr>
          <p:cNvSpPr/>
          <p:nvPr/>
        </p:nvSpPr>
        <p:spPr>
          <a:xfrm>
            <a:off x="409133" y="5728092"/>
            <a:ext cx="11362182" cy="218811"/>
          </a:xfrm>
          <a:prstGeom prst="rect">
            <a:avLst/>
          </a:prstGeom>
          <a:gradFill flip="none" rotWithShape="1">
            <a:gsLst>
              <a:gs pos="10000">
                <a:schemeClr val="accent1"/>
              </a:gs>
              <a:gs pos="30000">
                <a:schemeClr val="accent2"/>
              </a:gs>
              <a:gs pos="50000">
                <a:schemeClr val="tx2"/>
              </a:gs>
              <a:gs pos="70000">
                <a:schemeClr val="tx1"/>
              </a:gs>
              <a:gs pos="90000">
                <a:schemeClr val="bg2"/>
              </a:gs>
            </a:gsLst>
            <a:lin ang="0" scaled="1"/>
            <a:tileRect/>
          </a:gra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93275" tIns="46625" rIns="93275" bIns="466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6D6E71"/>
              </a:solidFill>
              <a:effectLst/>
              <a:uLnTx/>
              <a:uFillTx/>
              <a:latin typeface="Calibri"/>
              <a:ea typeface="Calibri"/>
              <a:cs typeface="Calibri"/>
              <a:sym typeface="Calibri"/>
            </a:endParaRPr>
          </a:p>
        </p:txBody>
      </p:sp>
      <p:sp>
        <p:nvSpPr>
          <p:cNvPr id="53" name="Google Shape;5725;p239">
            <a:extLst>
              <a:ext uri="{FF2B5EF4-FFF2-40B4-BE49-F238E27FC236}">
                <a16:creationId xmlns:a16="http://schemas.microsoft.com/office/drawing/2014/main" id="{B32A6089-7E3C-3B4D-122C-2A772D24E3A0}"/>
              </a:ext>
            </a:extLst>
          </p:cNvPr>
          <p:cNvSpPr/>
          <p:nvPr/>
        </p:nvSpPr>
        <p:spPr>
          <a:xfrm>
            <a:off x="5032760" y="2107299"/>
            <a:ext cx="2126481" cy="3508997"/>
          </a:xfrm>
          <a:prstGeom prst="rect">
            <a:avLst/>
          </a:prstGeom>
          <a:solidFill>
            <a:schemeClr val="tx2"/>
          </a:soli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6000"/>
              </a:spcAft>
              <a:buClrTx/>
              <a:buSzTx/>
              <a:buFontTx/>
              <a:buNone/>
              <a:tabLst/>
              <a:defRPr/>
            </a:pPr>
            <a:r>
              <a:rPr kumimoji="0" lang="en-GB" sz="1400" b="1" i="0" u="none" strike="noStrike" kern="0" cap="none" spc="0" normalizeH="0" baseline="0" noProof="0">
                <a:ln>
                  <a:noFill/>
                </a:ln>
                <a:solidFill>
                  <a:prstClr val="white"/>
                </a:solidFill>
                <a:effectLst/>
                <a:uLnTx/>
                <a:uFillTx/>
              </a:rPr>
              <a:t>Timely</a:t>
            </a:r>
            <a:br>
              <a:rPr kumimoji="0" lang="en-GB" sz="1400" b="1" i="0" u="none" strike="noStrike" kern="0" cap="none" spc="0" normalizeH="0" baseline="0" noProof="0">
                <a:ln>
                  <a:noFill/>
                </a:ln>
                <a:solidFill>
                  <a:prstClr val="white"/>
                </a:solidFill>
                <a:effectLst/>
                <a:uLnTx/>
                <a:uFillTx/>
              </a:rPr>
            </a:br>
            <a:r>
              <a:rPr kumimoji="0" lang="en-GB" sz="1400" b="1" i="0" u="none" strike="noStrike" kern="0" cap="none" spc="0" normalizeH="0" baseline="0" noProof="0">
                <a:ln>
                  <a:noFill/>
                </a:ln>
                <a:solidFill>
                  <a:prstClr val="white"/>
                </a:solidFill>
                <a:effectLst/>
                <a:uLnTx/>
                <a:uFillTx/>
              </a:rPr>
              <a:t>Reporting</a:t>
            </a:r>
          </a:p>
          <a:p>
            <a:pPr marL="0" marR="0" lvl="0" indent="0" algn="ctr" defTabSz="914400" eaLnBrk="1" fontAlgn="auto" latinLnBrk="0" hangingPunct="1">
              <a:lnSpc>
                <a:spcPct val="100000"/>
              </a:lnSpc>
              <a:spcBef>
                <a:spcPts val="0"/>
              </a:spcBef>
              <a:spcAft>
                <a:spcPts val="1200"/>
              </a:spcAft>
              <a:buClrTx/>
              <a:buSzTx/>
              <a:buFontTx/>
              <a:buNone/>
              <a:tabLst/>
              <a:defRPr/>
            </a:pPr>
            <a:r>
              <a:rPr kumimoji="0" lang="en-GB" sz="1200" b="0" i="0" u="none" strike="noStrike" kern="0" cap="none" spc="0" normalizeH="0" baseline="0" noProof="0">
                <a:ln>
                  <a:noFill/>
                </a:ln>
                <a:solidFill>
                  <a:prstClr val="white"/>
                </a:solidFill>
                <a:effectLst/>
                <a:uLnTx/>
                <a:uFillTx/>
              </a:rPr>
              <a:t>Ensure ICT-related incidents are reported to regulators within the required timeframes, as mandated by DORA and other regulations.</a:t>
            </a:r>
          </a:p>
          <a:p>
            <a:pPr marL="0" marR="0" lvl="0" indent="0" algn="ctr" defTabSz="914400" eaLnBrk="1" fontAlgn="auto" latinLnBrk="0" hangingPunct="1">
              <a:lnSpc>
                <a:spcPct val="100000"/>
              </a:lnSpc>
              <a:spcBef>
                <a:spcPts val="0"/>
              </a:spcBef>
              <a:spcAft>
                <a:spcPts val="5400"/>
              </a:spcAft>
              <a:buClrTx/>
              <a:buSzTx/>
              <a:buFontTx/>
              <a:buNone/>
              <a:tabLst/>
              <a:defRPr/>
            </a:pPr>
            <a:r>
              <a:rPr kumimoji="0" lang="en-GB" sz="1200" b="1" i="1" u="none" strike="noStrike" kern="0" cap="none" spc="0" normalizeH="0" baseline="0" noProof="0">
                <a:ln>
                  <a:noFill/>
                </a:ln>
                <a:solidFill>
                  <a:prstClr val="white"/>
                </a:solidFill>
                <a:effectLst/>
                <a:uLnTx/>
                <a:uFillTx/>
              </a:rPr>
              <a:t>Example: </a:t>
            </a:r>
            <a:r>
              <a:rPr kumimoji="0" lang="en-GB" sz="1200" b="0" i="1" u="none" strike="noStrike" kern="0" cap="none" spc="0" normalizeH="0" baseline="0" noProof="0">
                <a:ln>
                  <a:noFill/>
                </a:ln>
                <a:solidFill>
                  <a:prstClr val="white"/>
                </a:solidFill>
                <a:effectLst/>
                <a:uLnTx/>
                <a:uFillTx/>
              </a:rPr>
              <a:t>Create reporting workflows to classify incidents, generate reports, and notify authorities promptly</a:t>
            </a:r>
          </a:p>
        </p:txBody>
      </p:sp>
      <p:sp>
        <p:nvSpPr>
          <p:cNvPr id="54" name="Google Shape;5725;p239">
            <a:extLst>
              <a:ext uri="{FF2B5EF4-FFF2-40B4-BE49-F238E27FC236}">
                <a16:creationId xmlns:a16="http://schemas.microsoft.com/office/drawing/2014/main" id="{7CEAF09B-AB84-5257-06BA-89691FDAF7F0}"/>
              </a:ext>
            </a:extLst>
          </p:cNvPr>
          <p:cNvSpPr/>
          <p:nvPr/>
        </p:nvSpPr>
        <p:spPr>
          <a:xfrm>
            <a:off x="7259855" y="2107299"/>
            <a:ext cx="2126481" cy="3508997"/>
          </a:xfrm>
          <a:prstGeom prst="rect">
            <a:avLst/>
          </a:prstGeom>
          <a:solidFill>
            <a:schemeClr val="tx1"/>
          </a:soli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6000"/>
              </a:spcAft>
              <a:buClrTx/>
              <a:buSzTx/>
              <a:buFontTx/>
              <a:buNone/>
              <a:tabLst/>
              <a:defRPr/>
            </a:pPr>
            <a:r>
              <a:rPr kumimoji="0" lang="en-GB" sz="1400" b="1" i="0" u="none" strike="noStrike" kern="0" cap="none" spc="0" normalizeH="0" baseline="0" noProof="0">
                <a:ln>
                  <a:noFill/>
                </a:ln>
                <a:solidFill>
                  <a:prstClr val="white"/>
                </a:solidFill>
                <a:effectLst/>
                <a:uLnTx/>
                <a:uFillTx/>
              </a:rPr>
              <a:t>Regulatory</a:t>
            </a:r>
            <a:br>
              <a:rPr kumimoji="0" lang="en-GB" sz="1400" b="1" i="0" u="none" strike="noStrike" kern="0" cap="none" spc="0" normalizeH="0" baseline="0" noProof="0">
                <a:ln>
                  <a:noFill/>
                </a:ln>
                <a:solidFill>
                  <a:prstClr val="white"/>
                </a:solidFill>
                <a:effectLst/>
                <a:uLnTx/>
                <a:uFillTx/>
              </a:rPr>
            </a:br>
            <a:r>
              <a:rPr kumimoji="0" lang="en-GB" sz="1400" b="1" i="0" u="none" strike="noStrike" kern="0" cap="none" spc="0" normalizeH="0" baseline="0" noProof="0">
                <a:ln>
                  <a:noFill/>
                </a:ln>
                <a:solidFill>
                  <a:prstClr val="white"/>
                </a:solidFill>
                <a:effectLst/>
                <a:uLnTx/>
                <a:uFillTx/>
              </a:rPr>
              <a:t>Compliance</a:t>
            </a:r>
          </a:p>
          <a:p>
            <a:pPr marL="0" marR="0" lvl="0" indent="0" algn="ctr" defTabSz="914400" eaLnBrk="1" fontAlgn="auto" latinLnBrk="0" hangingPunct="1">
              <a:lnSpc>
                <a:spcPct val="100000"/>
              </a:lnSpc>
              <a:spcBef>
                <a:spcPts val="0"/>
              </a:spcBef>
              <a:spcAft>
                <a:spcPts val="1200"/>
              </a:spcAft>
              <a:buClrTx/>
              <a:buSzTx/>
              <a:buFontTx/>
              <a:buNone/>
              <a:tabLst/>
              <a:defRPr/>
            </a:pPr>
            <a:r>
              <a:rPr kumimoji="0" lang="en-GB" sz="1200" b="0" i="0" u="none" strike="noStrike" kern="0" cap="none" spc="0" normalizeH="0" baseline="0" noProof="0">
                <a:ln>
                  <a:noFill/>
                </a:ln>
                <a:solidFill>
                  <a:prstClr val="white"/>
                </a:solidFill>
                <a:effectLst/>
                <a:uLnTx/>
                <a:uFillTx/>
              </a:rPr>
              <a:t>Align incident reporting processes with the requirements of DORA and other applicable regulations, such as NIS-2.</a:t>
            </a:r>
          </a:p>
          <a:p>
            <a:pPr marL="0" marR="0" lvl="0" indent="0" algn="ctr" defTabSz="914400" eaLnBrk="1" fontAlgn="auto" latinLnBrk="0" hangingPunct="1">
              <a:lnSpc>
                <a:spcPct val="100000"/>
              </a:lnSpc>
              <a:spcBef>
                <a:spcPts val="0"/>
              </a:spcBef>
              <a:spcAft>
                <a:spcPts val="5400"/>
              </a:spcAft>
              <a:buClrTx/>
              <a:buSzTx/>
              <a:buFontTx/>
              <a:buNone/>
              <a:tabLst/>
              <a:defRPr/>
            </a:pPr>
            <a:r>
              <a:rPr kumimoji="0" lang="en-GB" sz="1200" b="1" i="1" u="none" strike="noStrike" kern="0" cap="none" spc="0" normalizeH="0" baseline="0" noProof="0">
                <a:ln>
                  <a:noFill/>
                </a:ln>
                <a:solidFill>
                  <a:prstClr val="white"/>
                </a:solidFill>
                <a:effectLst/>
                <a:uLnTx/>
                <a:uFillTx/>
              </a:rPr>
              <a:t>Example: </a:t>
            </a:r>
            <a:r>
              <a:rPr kumimoji="0" lang="en-GB" sz="1200" b="0" i="1" u="none" strike="noStrike" kern="0" cap="none" spc="0" normalizeH="0" baseline="0" noProof="0">
                <a:ln>
                  <a:noFill/>
                </a:ln>
                <a:solidFill>
                  <a:prstClr val="white"/>
                </a:solidFill>
                <a:effectLst/>
                <a:uLnTx/>
                <a:uFillTx/>
              </a:rPr>
              <a:t>Use a centralized platform to track incidents, meet deadlines, and ensure regulatory consistency</a:t>
            </a:r>
          </a:p>
        </p:txBody>
      </p:sp>
      <p:sp>
        <p:nvSpPr>
          <p:cNvPr id="55" name="Google Shape;5725;p239">
            <a:extLst>
              <a:ext uri="{FF2B5EF4-FFF2-40B4-BE49-F238E27FC236}">
                <a16:creationId xmlns:a16="http://schemas.microsoft.com/office/drawing/2014/main" id="{1D29C542-7E87-7A6E-0546-8FD893B33175}"/>
              </a:ext>
            </a:extLst>
          </p:cNvPr>
          <p:cNvSpPr/>
          <p:nvPr/>
        </p:nvSpPr>
        <p:spPr>
          <a:xfrm>
            <a:off x="9486949" y="2107299"/>
            <a:ext cx="2126481" cy="3508997"/>
          </a:xfrm>
          <a:prstGeom prst="rect">
            <a:avLst/>
          </a:prstGeom>
          <a:solidFill>
            <a:schemeClr val="bg2"/>
          </a:soli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6000"/>
              </a:spcAft>
              <a:buClrTx/>
              <a:buSzTx/>
              <a:buFontTx/>
              <a:buNone/>
              <a:tabLst/>
              <a:defRPr/>
            </a:pPr>
            <a:r>
              <a:rPr kumimoji="0" lang="en-GB" sz="1400" b="1" i="0" u="none" strike="noStrike" kern="0" cap="none" spc="0" normalizeH="0" baseline="0" noProof="0">
                <a:ln>
                  <a:noFill/>
                </a:ln>
                <a:solidFill>
                  <a:prstClr val="white"/>
                </a:solidFill>
                <a:effectLst/>
                <a:uLnTx/>
                <a:uFillTx/>
              </a:rPr>
              <a:t>Post-Incident</a:t>
            </a:r>
            <a:br>
              <a:rPr kumimoji="0" lang="en-GB" sz="1400" b="1" i="0" u="none" strike="noStrike" kern="0" cap="none" spc="0" normalizeH="0" baseline="0" noProof="0">
                <a:ln>
                  <a:noFill/>
                </a:ln>
                <a:solidFill>
                  <a:prstClr val="white"/>
                </a:solidFill>
                <a:effectLst/>
                <a:uLnTx/>
                <a:uFillTx/>
              </a:rPr>
            </a:br>
            <a:r>
              <a:rPr kumimoji="0" lang="en-GB" sz="1400" b="1" i="0" u="none" strike="noStrike" kern="0" cap="none" spc="0" normalizeH="0" baseline="0" noProof="0">
                <a:ln>
                  <a:noFill/>
                </a:ln>
                <a:solidFill>
                  <a:prstClr val="white"/>
                </a:solidFill>
                <a:effectLst/>
                <a:uLnTx/>
                <a:uFillTx/>
              </a:rPr>
              <a:t>Analysis</a:t>
            </a:r>
          </a:p>
          <a:p>
            <a:pPr marL="0" marR="0" lvl="0" indent="0" algn="ctr" defTabSz="914400" eaLnBrk="1" fontAlgn="auto" latinLnBrk="0" hangingPunct="1">
              <a:lnSpc>
                <a:spcPct val="100000"/>
              </a:lnSpc>
              <a:spcBef>
                <a:spcPts val="0"/>
              </a:spcBef>
              <a:spcAft>
                <a:spcPts val="1200"/>
              </a:spcAft>
              <a:buClrTx/>
              <a:buSzTx/>
              <a:buFontTx/>
              <a:buNone/>
              <a:tabLst/>
              <a:defRPr/>
            </a:pPr>
            <a:r>
              <a:rPr kumimoji="0" lang="en-GB" sz="1200" b="0" i="0" u="none" strike="noStrike" kern="0" cap="none" spc="0" normalizeH="0" baseline="0" noProof="0">
                <a:ln>
                  <a:noFill/>
                </a:ln>
                <a:solidFill>
                  <a:prstClr val="white"/>
                </a:solidFill>
                <a:effectLst/>
                <a:uLnTx/>
                <a:uFillTx/>
              </a:rPr>
              <a:t>Conduct a thorough analysis of incidents to identify root causes and prevent recurrence.</a:t>
            </a:r>
          </a:p>
          <a:p>
            <a:pPr marL="0" marR="0" lvl="0" indent="0" algn="ctr" defTabSz="914400" eaLnBrk="1" fontAlgn="auto" latinLnBrk="0" hangingPunct="1">
              <a:lnSpc>
                <a:spcPct val="100000"/>
              </a:lnSpc>
              <a:spcBef>
                <a:spcPts val="0"/>
              </a:spcBef>
              <a:spcAft>
                <a:spcPts val="5400"/>
              </a:spcAft>
              <a:buClrTx/>
              <a:buSzTx/>
              <a:buFontTx/>
              <a:buNone/>
              <a:tabLst/>
              <a:defRPr/>
            </a:pPr>
            <a:r>
              <a:rPr kumimoji="0" lang="en-GB" sz="1200" b="1" i="1" u="none" strike="noStrike" kern="0" cap="none" spc="0" normalizeH="0" baseline="0" noProof="0">
                <a:ln>
                  <a:noFill/>
                </a:ln>
                <a:solidFill>
                  <a:prstClr val="white"/>
                </a:solidFill>
                <a:effectLst/>
                <a:uLnTx/>
                <a:uFillTx/>
              </a:rPr>
              <a:t>Example: </a:t>
            </a:r>
            <a:r>
              <a:rPr kumimoji="0" lang="en-GB" sz="1200" b="0" i="1" u="none" strike="noStrike" kern="0" cap="none" spc="0" normalizeH="0" baseline="0" noProof="0">
                <a:ln>
                  <a:noFill/>
                </a:ln>
                <a:solidFill>
                  <a:prstClr val="white"/>
                </a:solidFill>
                <a:effectLst/>
                <a:uLnTx/>
                <a:uFillTx/>
              </a:rPr>
              <a:t>Use lessons learned from incidents to update risk management frameworks, improve detection systems, and strengthen organizational resilience</a:t>
            </a:r>
          </a:p>
        </p:txBody>
      </p:sp>
      <p:sp>
        <p:nvSpPr>
          <p:cNvPr id="56" name="Google Shape;5725;p239">
            <a:extLst>
              <a:ext uri="{FF2B5EF4-FFF2-40B4-BE49-F238E27FC236}">
                <a16:creationId xmlns:a16="http://schemas.microsoft.com/office/drawing/2014/main" id="{6BCA7ECC-3A74-DAAF-1C59-7E742EB3C703}"/>
              </a:ext>
            </a:extLst>
          </p:cNvPr>
          <p:cNvSpPr/>
          <p:nvPr/>
        </p:nvSpPr>
        <p:spPr>
          <a:xfrm>
            <a:off x="2805665" y="2107299"/>
            <a:ext cx="2126481" cy="3508997"/>
          </a:xfrm>
          <a:prstGeom prst="rect">
            <a:avLst/>
          </a:prstGeom>
          <a:solidFill>
            <a:schemeClr val="accent2"/>
          </a:solidFill>
          <a:ln w="9525" cap="flat" cmpd="sng">
            <a:noFill/>
            <a:prstDash val="solid"/>
            <a:miter lim="8000"/>
            <a:headEnd type="none" w="sm" len="sm"/>
            <a:tailEnd type="none" w="sm" len="sm"/>
          </a:ln>
          <a:effectLst>
            <a:outerShdw blurRad="50800" dist="38100" dir="2700000" algn="tl" rotWithShape="0">
              <a:prstClr val="black">
                <a:alpha val="40000"/>
              </a:prstClr>
            </a:outerShdw>
          </a:effectLst>
        </p:spPr>
        <p:txBody>
          <a:bodyPr spcFirstLastPara="1" wrap="square" lIns="18000" tIns="144000" rIns="18000" bIns="18000" anchor="t" anchorCtr="0">
            <a:noAutofit/>
          </a:bodyPr>
          <a:lstStyle/>
          <a:p>
            <a:pPr marL="0" marR="0" lvl="0" indent="0" algn="ctr" defTabSz="914400" eaLnBrk="1" fontAlgn="auto" latinLnBrk="0" hangingPunct="1">
              <a:lnSpc>
                <a:spcPct val="100000"/>
              </a:lnSpc>
              <a:spcBef>
                <a:spcPts val="0"/>
              </a:spcBef>
              <a:spcAft>
                <a:spcPts val="6000"/>
              </a:spcAft>
              <a:buClrTx/>
              <a:buSzTx/>
              <a:buFontTx/>
              <a:buNone/>
              <a:tabLst/>
              <a:defRPr/>
            </a:pPr>
            <a:r>
              <a:rPr kumimoji="0" lang="en-GB" sz="1400" b="1" i="0" u="none" strike="noStrike" kern="0" cap="none" spc="0" normalizeH="0" baseline="0" noProof="0">
                <a:ln>
                  <a:noFill/>
                </a:ln>
                <a:solidFill>
                  <a:prstClr val="white"/>
                </a:solidFill>
                <a:effectLst/>
                <a:uLnTx/>
                <a:uFillTx/>
              </a:rPr>
              <a:t>Effective Incident Handling</a:t>
            </a:r>
          </a:p>
          <a:p>
            <a:pPr marL="0" marR="0" lvl="0" indent="0" algn="ctr" defTabSz="914400" eaLnBrk="1" fontAlgn="auto" latinLnBrk="0" hangingPunct="1">
              <a:lnSpc>
                <a:spcPct val="100000"/>
              </a:lnSpc>
              <a:spcBef>
                <a:spcPts val="0"/>
              </a:spcBef>
              <a:spcAft>
                <a:spcPts val="1200"/>
              </a:spcAft>
              <a:buClrTx/>
              <a:buSzTx/>
              <a:buFontTx/>
              <a:buNone/>
              <a:tabLst/>
              <a:defRPr/>
            </a:pPr>
            <a:r>
              <a:rPr kumimoji="0" lang="en-GB" sz="1200" b="0" i="0" u="none" strike="noStrike" kern="0" cap="none" spc="0" normalizeH="0" baseline="0" noProof="0">
                <a:ln>
                  <a:noFill/>
                </a:ln>
                <a:solidFill>
                  <a:prstClr val="white"/>
                </a:solidFill>
                <a:effectLst/>
                <a:uLnTx/>
                <a:uFillTx/>
              </a:rPr>
              <a:t>Implement standardized procedures to handle ICT-related incidents efficiently, ensuring minimal disruption to operations.</a:t>
            </a:r>
          </a:p>
          <a:p>
            <a:pPr marL="0" marR="0" lvl="0" indent="0" algn="ctr" defTabSz="914400" eaLnBrk="1" fontAlgn="auto" latinLnBrk="0" hangingPunct="1">
              <a:lnSpc>
                <a:spcPct val="100000"/>
              </a:lnSpc>
              <a:spcBef>
                <a:spcPts val="0"/>
              </a:spcBef>
              <a:spcAft>
                <a:spcPts val="5400"/>
              </a:spcAft>
              <a:buClrTx/>
              <a:buSzTx/>
              <a:buFontTx/>
              <a:buNone/>
              <a:tabLst/>
              <a:defRPr/>
            </a:pPr>
            <a:r>
              <a:rPr kumimoji="0" lang="en-GB" sz="1200" b="1" i="1" u="none" strike="noStrike" kern="0" cap="none" spc="0" normalizeH="0" baseline="0" noProof="0">
                <a:ln>
                  <a:noFill/>
                </a:ln>
                <a:solidFill>
                  <a:prstClr val="white"/>
                </a:solidFill>
                <a:effectLst/>
                <a:uLnTx/>
                <a:uFillTx/>
              </a:rPr>
              <a:t>Example: </a:t>
            </a:r>
            <a:r>
              <a:rPr kumimoji="0" lang="en-GB" sz="1200" b="0" i="1" u="none" strike="noStrike" kern="0" cap="none" spc="0" normalizeH="0" baseline="0" noProof="0">
                <a:ln>
                  <a:noFill/>
                </a:ln>
                <a:solidFill>
                  <a:prstClr val="white"/>
                </a:solidFill>
                <a:effectLst/>
                <a:uLnTx/>
                <a:uFillTx/>
              </a:rPr>
              <a:t>Develop incident response protocols defining roles, escalation paths, and plans for malware or data breach handling</a:t>
            </a:r>
          </a:p>
        </p:txBody>
      </p:sp>
      <p:pic>
        <p:nvPicPr>
          <p:cNvPr id="67" name="Picture 66" descr="A black background with a black square&#10;&#10;Description automatically generated with medium confidence">
            <a:extLst>
              <a:ext uri="{FF2B5EF4-FFF2-40B4-BE49-F238E27FC236}">
                <a16:creationId xmlns:a16="http://schemas.microsoft.com/office/drawing/2014/main" id="{3017C4BB-C69B-0A95-D064-A3A4D95F8B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81810" y="2692868"/>
            <a:ext cx="720000" cy="720000"/>
          </a:xfrm>
          <a:prstGeom prst="rect">
            <a:avLst/>
          </a:prstGeom>
        </p:spPr>
      </p:pic>
      <p:pic>
        <p:nvPicPr>
          <p:cNvPr id="69" name="Picture 68" descr="A black background with a black square&#10;&#10;Description automatically generated with medium confidence">
            <a:extLst>
              <a:ext uri="{FF2B5EF4-FFF2-40B4-BE49-F238E27FC236}">
                <a16:creationId xmlns:a16="http://schemas.microsoft.com/office/drawing/2014/main" id="{89229FE0-E09A-A6BB-6D9A-10EECF2A3E7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508905" y="2692868"/>
            <a:ext cx="720000" cy="720000"/>
          </a:xfrm>
          <a:prstGeom prst="rect">
            <a:avLst/>
          </a:prstGeom>
        </p:spPr>
      </p:pic>
      <p:pic>
        <p:nvPicPr>
          <p:cNvPr id="72" name="Picture 71" descr="A black background with a black square&#10;&#10;Description automatically generated with medium confidence">
            <a:extLst>
              <a:ext uri="{FF2B5EF4-FFF2-40B4-BE49-F238E27FC236}">
                <a16:creationId xmlns:a16="http://schemas.microsoft.com/office/drawing/2014/main" id="{D59383E8-1E89-BEBD-66C7-05411DDE52A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736000" y="2692868"/>
            <a:ext cx="720000" cy="720000"/>
          </a:xfrm>
          <a:prstGeom prst="rect">
            <a:avLst/>
          </a:prstGeom>
        </p:spPr>
      </p:pic>
      <p:pic>
        <p:nvPicPr>
          <p:cNvPr id="74" name="Picture 73" descr="A black background with a black square&#10;&#10;Description automatically generated with medium confidence">
            <a:extLst>
              <a:ext uri="{FF2B5EF4-FFF2-40B4-BE49-F238E27FC236}">
                <a16:creationId xmlns:a16="http://schemas.microsoft.com/office/drawing/2014/main" id="{EEDF8548-5BDE-EAD0-2C7D-9723979312E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190190" y="2692868"/>
            <a:ext cx="720000" cy="720000"/>
          </a:xfrm>
          <a:prstGeom prst="rect">
            <a:avLst/>
          </a:prstGeom>
        </p:spPr>
      </p:pic>
      <p:pic>
        <p:nvPicPr>
          <p:cNvPr id="82" name="Picture 81" descr="A black background with a black square&#10;&#10;Description automatically generated with medium confidence">
            <a:extLst>
              <a:ext uri="{FF2B5EF4-FFF2-40B4-BE49-F238E27FC236}">
                <a16:creationId xmlns:a16="http://schemas.microsoft.com/office/drawing/2014/main" id="{E81A2D82-DF84-9A5D-E702-81A75C3CC4E4}"/>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963095" y="2692868"/>
            <a:ext cx="720000" cy="720000"/>
          </a:xfrm>
          <a:prstGeom prst="rect">
            <a:avLst/>
          </a:prstGeom>
        </p:spPr>
      </p:pic>
    </p:spTree>
    <p:extLst>
      <p:ext uri="{BB962C8B-B14F-4D97-AF65-F5344CB8AC3E}">
        <p14:creationId xmlns:p14="http://schemas.microsoft.com/office/powerpoint/2010/main" val="102061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6B80B-8CAE-551E-9645-6D140F628AED}"/>
            </a:ext>
          </a:extLst>
        </p:cNvPr>
        <p:cNvGrpSpPr/>
        <p:nvPr/>
      </p:nvGrpSpPr>
      <p:grpSpPr>
        <a:xfrm>
          <a:off x="0" y="0"/>
          <a:ext cx="0" cy="0"/>
          <a:chOff x="0" y="0"/>
          <a:chExt cx="0" cy="0"/>
        </a:xfrm>
      </p:grpSpPr>
      <p:sp>
        <p:nvSpPr>
          <p:cNvPr id="42" name="Google Shape;223;p19">
            <a:extLst>
              <a:ext uri="{FF2B5EF4-FFF2-40B4-BE49-F238E27FC236}">
                <a16:creationId xmlns:a16="http://schemas.microsoft.com/office/drawing/2014/main" id="{D45A80CB-B0FD-5E63-7CAE-0902833A4E7B}"/>
              </a:ext>
            </a:extLst>
          </p:cNvPr>
          <p:cNvSpPr txBox="1"/>
          <p:nvPr/>
        </p:nvSpPr>
        <p:spPr>
          <a:xfrm>
            <a:off x="235118" y="1008772"/>
            <a:ext cx="11594485" cy="832993"/>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DORA’s Pillar 3 focuses on </a:t>
            </a:r>
            <a:r>
              <a:rPr lang="en-GB" sz="1200" b="1">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establishing strong testing protocols, including independent testing and internal resources,</a:t>
            </a:r>
            <a:r>
              <a:rPr lang="en-GB" sz="120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 to ensure that financial institutions are prepared for cyber threats and operational disruptions. This pillar mandates a structured approach to resilience testing, covering </a:t>
            </a:r>
            <a:r>
              <a:rPr lang="en-GB" sz="1200" b="1">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a range of scenarios </a:t>
            </a:r>
            <a:r>
              <a:rPr lang="en-GB" sz="120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to assess an organization’s ability to withstand and recover from various incidents. The main characteristics of a </a:t>
            </a:r>
            <a:r>
              <a:rPr lang="en-GB"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robust </a:t>
            </a:r>
            <a:r>
              <a:rPr lang="en-GB" sz="1200" b="1" dirty="0">
                <a:solidFill>
                  <a:schemeClr val="tx2"/>
                </a:solidFill>
                <a:latin typeface="Open Sans" panose="020B0606030504020204" pitchFamily="34" charset="0"/>
                <a:ea typeface="Open Sans" panose="020B0606030504020204" pitchFamily="34" charset="0"/>
                <a:cs typeface="Open Sans" panose="020B0606030504020204" pitchFamily="34" charset="0"/>
              </a:rPr>
              <a:t>Digital Operational Resilience Testing (</a:t>
            </a:r>
            <a:r>
              <a:rPr lang="en-GB"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DORT) program</a:t>
            </a:r>
            <a:r>
              <a:rPr lang="en-GB" sz="1200">
                <a:solidFill>
                  <a:schemeClr val="tx2"/>
                </a:solidFill>
                <a:latin typeface="Open Sans" panose="020B0606030504020204" pitchFamily="34" charset="0"/>
                <a:ea typeface="Open Sans" panose="020B0606030504020204" pitchFamily="34" charset="0"/>
                <a:cs typeface="Open Sans" panose="020B0606030504020204" pitchFamily="34" charset="0"/>
                <a:sym typeface="Roboto"/>
              </a:rPr>
              <a:t> are described below:</a:t>
            </a:r>
          </a:p>
        </p:txBody>
      </p:sp>
      <p:sp>
        <p:nvSpPr>
          <p:cNvPr id="2" name="Slide Number Placeholder 3">
            <a:extLst>
              <a:ext uri="{FF2B5EF4-FFF2-40B4-BE49-F238E27FC236}">
                <a16:creationId xmlns:a16="http://schemas.microsoft.com/office/drawing/2014/main" id="{193B3C10-4C34-BD01-923A-45852D13502A}"/>
              </a:ext>
            </a:extLst>
          </p:cNvPr>
          <p:cNvSpPr>
            <a:spLocks noGrp="1"/>
          </p:cNvSpPr>
          <p:nvPr>
            <p:ph type="sldNum" sz="quarter" idx="12"/>
          </p:nvPr>
        </p:nvSpPr>
        <p:spPr>
          <a:xfrm>
            <a:off x="9448800" y="6356349"/>
            <a:ext cx="2412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NL"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L" sz="1200" b="0" i="0" u="none" strike="noStrike" kern="1200" cap="none" spc="0" normalizeH="0" baseline="0" noProof="0">
              <a:ln>
                <a:noFill/>
              </a:ln>
              <a:solidFill>
                <a:srgbClr val="525252"/>
              </a:solidFill>
              <a:effectLst/>
              <a:uLnTx/>
              <a:uFillTx/>
              <a:latin typeface="Open Sans"/>
              <a:ea typeface="+mn-ea"/>
              <a:cs typeface="+mn-cs"/>
            </a:endParaRPr>
          </a:p>
        </p:txBody>
      </p:sp>
      <p:sp>
        <p:nvSpPr>
          <p:cNvPr id="5" name="Title 1">
            <a:extLst>
              <a:ext uri="{FF2B5EF4-FFF2-40B4-BE49-F238E27FC236}">
                <a16:creationId xmlns:a16="http://schemas.microsoft.com/office/drawing/2014/main" id="{D5A8C6DF-F4EE-A355-CDB8-56188E91AC90}"/>
              </a:ext>
            </a:extLst>
          </p:cNvPr>
          <p:cNvSpPr>
            <a:spLocks noGrp="1"/>
          </p:cNvSpPr>
          <p:nvPr>
            <p:ph type="title"/>
          </p:nvPr>
        </p:nvSpPr>
        <p:spPr>
          <a:xfrm>
            <a:off x="3757343" y="10876"/>
            <a:ext cx="8078099" cy="870089"/>
          </a:xfrm>
        </p:spPr>
        <p:txBody>
          <a:bodyPr anchor="ctr">
            <a:normAutofit/>
          </a:bodyPr>
          <a:lstStyle/>
          <a:p>
            <a:r>
              <a:rPr lang="en-US" sz="1800" dirty="0">
                <a:latin typeface="+mj-lt"/>
              </a:rPr>
              <a:t>Pillar 3: </a:t>
            </a:r>
            <a:r>
              <a:rPr lang="en-GB" sz="1800" dirty="0">
                <a:latin typeface="+mj-lt"/>
              </a:rPr>
              <a:t>Test operational resilience with risk-driven, independent, and adaptive ICT frameworks</a:t>
            </a:r>
            <a:endParaRPr lang="en-US" sz="1800" dirty="0">
              <a:latin typeface="+mj-lt"/>
            </a:endParaRPr>
          </a:p>
        </p:txBody>
      </p:sp>
      <p:grpSp>
        <p:nvGrpSpPr>
          <p:cNvPr id="28" name="Group 27">
            <a:extLst>
              <a:ext uri="{FF2B5EF4-FFF2-40B4-BE49-F238E27FC236}">
                <a16:creationId xmlns:a16="http://schemas.microsoft.com/office/drawing/2014/main" id="{EEEF78FB-7316-5B1E-2668-387CDFFBC56E}"/>
              </a:ext>
            </a:extLst>
          </p:cNvPr>
          <p:cNvGrpSpPr/>
          <p:nvPr/>
        </p:nvGrpSpPr>
        <p:grpSpPr>
          <a:xfrm>
            <a:off x="825397" y="1969572"/>
            <a:ext cx="10541206" cy="4459987"/>
            <a:chOff x="1026184" y="1882475"/>
            <a:chExt cx="10541206" cy="4459987"/>
          </a:xfrm>
        </p:grpSpPr>
        <p:grpSp>
          <p:nvGrpSpPr>
            <p:cNvPr id="289" name="Group 288">
              <a:extLst>
                <a:ext uri="{FF2B5EF4-FFF2-40B4-BE49-F238E27FC236}">
                  <a16:creationId xmlns:a16="http://schemas.microsoft.com/office/drawing/2014/main" id="{9BFAE00D-448A-F078-25AB-C5869DE30F8E}"/>
                </a:ext>
              </a:extLst>
            </p:cNvPr>
            <p:cNvGrpSpPr/>
            <p:nvPr/>
          </p:nvGrpSpPr>
          <p:grpSpPr>
            <a:xfrm>
              <a:off x="1026184" y="1882475"/>
              <a:ext cx="10541206" cy="4459987"/>
              <a:chOff x="2684999" y="1130215"/>
              <a:chExt cx="10541206" cy="4459987"/>
            </a:xfrm>
          </p:grpSpPr>
          <p:grpSp>
            <p:nvGrpSpPr>
              <p:cNvPr id="290" name="Group 289">
                <a:extLst>
                  <a:ext uri="{FF2B5EF4-FFF2-40B4-BE49-F238E27FC236}">
                    <a16:creationId xmlns:a16="http://schemas.microsoft.com/office/drawing/2014/main" id="{35939DA2-B854-2F8B-0396-F616E93B13B1}"/>
                  </a:ext>
                </a:extLst>
              </p:cNvPr>
              <p:cNvGrpSpPr/>
              <p:nvPr/>
            </p:nvGrpSpPr>
            <p:grpSpPr>
              <a:xfrm>
                <a:off x="2684999" y="1130215"/>
                <a:ext cx="10541206" cy="4459987"/>
                <a:chOff x="2662493" y="1121051"/>
                <a:chExt cx="10541206" cy="4459987"/>
              </a:xfrm>
            </p:grpSpPr>
            <p:sp>
              <p:nvSpPr>
                <p:cNvPr id="297" name="Google Shape;645;p27">
                  <a:extLst>
                    <a:ext uri="{FF2B5EF4-FFF2-40B4-BE49-F238E27FC236}">
                      <a16:creationId xmlns:a16="http://schemas.microsoft.com/office/drawing/2014/main" id="{92544C42-8DB5-FA8D-46F8-61DA455BC545}"/>
                    </a:ext>
                  </a:extLst>
                </p:cNvPr>
                <p:cNvSpPr/>
                <p:nvPr/>
              </p:nvSpPr>
              <p:spPr>
                <a:xfrm>
                  <a:off x="6805978" y="1258003"/>
                  <a:ext cx="1377735" cy="1354312"/>
                </a:xfrm>
                <a:custGeom>
                  <a:avLst/>
                  <a:gdLst/>
                  <a:ahLst/>
                  <a:cxnLst/>
                  <a:rect l="l" t="t" r="r" b="b"/>
                  <a:pathLst>
                    <a:path w="45721" h="45134" extrusionOk="0">
                      <a:moveTo>
                        <a:pt x="22861" y="0"/>
                      </a:moveTo>
                      <a:cubicBezTo>
                        <a:pt x="22090" y="0"/>
                        <a:pt x="21319" y="295"/>
                        <a:pt x="20730" y="884"/>
                      </a:cubicBezTo>
                      <a:lnTo>
                        <a:pt x="1180" y="20446"/>
                      </a:lnTo>
                      <a:cubicBezTo>
                        <a:pt x="1" y="21613"/>
                        <a:pt x="1" y="23518"/>
                        <a:pt x="1180" y="24697"/>
                      </a:cubicBezTo>
                      <a:lnTo>
                        <a:pt x="20730" y="44259"/>
                      </a:lnTo>
                      <a:cubicBezTo>
                        <a:pt x="21319" y="44842"/>
                        <a:pt x="22090" y="45134"/>
                        <a:pt x="22861" y="45134"/>
                      </a:cubicBezTo>
                      <a:cubicBezTo>
                        <a:pt x="23632" y="45134"/>
                        <a:pt x="24403" y="44842"/>
                        <a:pt x="24992" y="44259"/>
                      </a:cubicBezTo>
                      <a:lnTo>
                        <a:pt x="44542" y="24697"/>
                      </a:lnTo>
                      <a:cubicBezTo>
                        <a:pt x="45721" y="23518"/>
                        <a:pt x="45721" y="21613"/>
                        <a:pt x="44542" y="20446"/>
                      </a:cubicBezTo>
                      <a:lnTo>
                        <a:pt x="36684" y="12576"/>
                      </a:lnTo>
                      <a:cubicBezTo>
                        <a:pt x="36267" y="12171"/>
                        <a:pt x="36363" y="11481"/>
                        <a:pt x="36851" y="11171"/>
                      </a:cubicBezTo>
                      <a:cubicBezTo>
                        <a:pt x="37565" y="10719"/>
                        <a:pt x="38327" y="10350"/>
                        <a:pt x="39125" y="10052"/>
                      </a:cubicBezTo>
                      <a:cubicBezTo>
                        <a:pt x="39613" y="9874"/>
                        <a:pt x="40054" y="9552"/>
                        <a:pt x="40399" y="9100"/>
                      </a:cubicBezTo>
                      <a:cubicBezTo>
                        <a:pt x="41173" y="8099"/>
                        <a:pt x="41220" y="6778"/>
                        <a:pt x="40518" y="5730"/>
                      </a:cubicBezTo>
                      <a:cubicBezTo>
                        <a:pt x="39932" y="4868"/>
                        <a:pt x="39013" y="4436"/>
                        <a:pt x="38094" y="4436"/>
                      </a:cubicBezTo>
                      <a:cubicBezTo>
                        <a:pt x="37349" y="4436"/>
                        <a:pt x="36606" y="4720"/>
                        <a:pt x="36041" y="5290"/>
                      </a:cubicBezTo>
                      <a:cubicBezTo>
                        <a:pt x="35732" y="5587"/>
                        <a:pt x="35505" y="5956"/>
                        <a:pt x="35362" y="6337"/>
                      </a:cubicBezTo>
                      <a:cubicBezTo>
                        <a:pt x="35077" y="7123"/>
                        <a:pt x="34720" y="7885"/>
                        <a:pt x="34267" y="8588"/>
                      </a:cubicBezTo>
                      <a:cubicBezTo>
                        <a:pt x="34091" y="8872"/>
                        <a:pt x="33797" y="9021"/>
                        <a:pt x="33498" y="9021"/>
                      </a:cubicBezTo>
                      <a:cubicBezTo>
                        <a:pt x="33271" y="9021"/>
                        <a:pt x="33042" y="8934"/>
                        <a:pt x="32862" y="8754"/>
                      </a:cubicBezTo>
                      <a:lnTo>
                        <a:pt x="24992" y="884"/>
                      </a:lnTo>
                      <a:cubicBezTo>
                        <a:pt x="24403" y="295"/>
                        <a:pt x="23632" y="0"/>
                        <a:pt x="22861" y="0"/>
                      </a:cubicBezTo>
                      <a:close/>
                    </a:path>
                  </a:pathLst>
                </a:custGeom>
                <a:solidFill>
                  <a:srgbClr val="00AEEF"/>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298" name="Google Shape;636;p27">
                  <a:extLst>
                    <a:ext uri="{FF2B5EF4-FFF2-40B4-BE49-F238E27FC236}">
                      <a16:creationId xmlns:a16="http://schemas.microsoft.com/office/drawing/2014/main" id="{35581F89-9ED5-4B02-7BAF-45E9B273C117}"/>
                    </a:ext>
                  </a:extLst>
                </p:cNvPr>
                <p:cNvSpPr/>
                <p:nvPr/>
              </p:nvSpPr>
              <p:spPr>
                <a:xfrm>
                  <a:off x="7511995" y="1973634"/>
                  <a:ext cx="1377735" cy="1354222"/>
                </a:xfrm>
                <a:custGeom>
                  <a:avLst/>
                  <a:gdLst/>
                  <a:ahLst/>
                  <a:cxnLst/>
                  <a:rect l="l" t="t" r="r" b="b"/>
                  <a:pathLst>
                    <a:path w="45721" h="45131" extrusionOk="0">
                      <a:moveTo>
                        <a:pt x="22862" y="0"/>
                      </a:moveTo>
                      <a:cubicBezTo>
                        <a:pt x="22092" y="0"/>
                        <a:pt x="21324" y="295"/>
                        <a:pt x="20741" y="884"/>
                      </a:cubicBezTo>
                      <a:lnTo>
                        <a:pt x="12871" y="8742"/>
                      </a:lnTo>
                      <a:cubicBezTo>
                        <a:pt x="12698" y="8921"/>
                        <a:pt x="12472" y="9005"/>
                        <a:pt x="12246" y="9005"/>
                      </a:cubicBezTo>
                      <a:cubicBezTo>
                        <a:pt x="11945" y="9005"/>
                        <a:pt x="11643" y="8855"/>
                        <a:pt x="11466" y="8576"/>
                      </a:cubicBezTo>
                      <a:cubicBezTo>
                        <a:pt x="11014" y="7861"/>
                        <a:pt x="10645" y="7099"/>
                        <a:pt x="10347" y="6302"/>
                      </a:cubicBezTo>
                      <a:cubicBezTo>
                        <a:pt x="10168" y="5813"/>
                        <a:pt x="9847" y="5373"/>
                        <a:pt x="9394" y="5028"/>
                      </a:cubicBezTo>
                      <a:cubicBezTo>
                        <a:pt x="8866" y="4619"/>
                        <a:pt x="8248" y="4413"/>
                        <a:pt x="7630" y="4413"/>
                      </a:cubicBezTo>
                      <a:cubicBezTo>
                        <a:pt x="7078" y="4413"/>
                        <a:pt x="6526" y="4577"/>
                        <a:pt x="6037" y="4909"/>
                      </a:cubicBezTo>
                      <a:cubicBezTo>
                        <a:pt x="4465" y="5968"/>
                        <a:pt x="4310" y="8123"/>
                        <a:pt x="5584" y="9385"/>
                      </a:cubicBezTo>
                      <a:cubicBezTo>
                        <a:pt x="5894" y="9695"/>
                        <a:pt x="6251" y="9921"/>
                        <a:pt x="6632" y="10064"/>
                      </a:cubicBezTo>
                      <a:cubicBezTo>
                        <a:pt x="7418" y="10350"/>
                        <a:pt x="8180" y="10707"/>
                        <a:pt x="8882" y="11159"/>
                      </a:cubicBezTo>
                      <a:cubicBezTo>
                        <a:pt x="9383" y="11469"/>
                        <a:pt x="9466" y="12148"/>
                        <a:pt x="9049" y="12564"/>
                      </a:cubicBezTo>
                      <a:lnTo>
                        <a:pt x="1179" y="20434"/>
                      </a:lnTo>
                      <a:cubicBezTo>
                        <a:pt x="0" y="21613"/>
                        <a:pt x="0" y="23518"/>
                        <a:pt x="1179" y="24697"/>
                      </a:cubicBezTo>
                      <a:lnTo>
                        <a:pt x="20741" y="44247"/>
                      </a:lnTo>
                      <a:cubicBezTo>
                        <a:pt x="21324" y="44836"/>
                        <a:pt x="22092" y="45131"/>
                        <a:pt x="22862" y="45131"/>
                      </a:cubicBezTo>
                      <a:cubicBezTo>
                        <a:pt x="23631" y="45131"/>
                        <a:pt x="24402" y="44836"/>
                        <a:pt x="24992" y="44247"/>
                      </a:cubicBezTo>
                      <a:lnTo>
                        <a:pt x="44554" y="24697"/>
                      </a:lnTo>
                      <a:cubicBezTo>
                        <a:pt x="45720" y="23518"/>
                        <a:pt x="45720" y="21613"/>
                        <a:pt x="44554" y="20434"/>
                      </a:cubicBezTo>
                      <a:lnTo>
                        <a:pt x="24992" y="884"/>
                      </a:lnTo>
                      <a:cubicBezTo>
                        <a:pt x="24402" y="295"/>
                        <a:pt x="23631" y="0"/>
                        <a:pt x="22862" y="0"/>
                      </a:cubicBezTo>
                      <a:close/>
                    </a:path>
                  </a:pathLst>
                </a:custGeom>
                <a:solidFill>
                  <a:srgbClr val="ADD8E6"/>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ADD8E6"/>
                    </a:solidFill>
                    <a:effectLst/>
                    <a:uLnTx/>
                    <a:uFillTx/>
                    <a:ea typeface="Open Sans" panose="020B0606030504020204" pitchFamily="34" charset="0"/>
                    <a:cs typeface="Open Sans" panose="020B0606030504020204" pitchFamily="34" charset="0"/>
                  </a:endParaRPr>
                </a:p>
              </p:txBody>
            </p:sp>
            <p:grpSp>
              <p:nvGrpSpPr>
                <p:cNvPr id="299" name="Group 298">
                  <a:extLst>
                    <a:ext uri="{FF2B5EF4-FFF2-40B4-BE49-F238E27FC236}">
                      <a16:creationId xmlns:a16="http://schemas.microsoft.com/office/drawing/2014/main" id="{69257EDF-4B27-29B5-B904-9FFFD0DB874F}"/>
                    </a:ext>
                  </a:extLst>
                </p:cNvPr>
                <p:cNvGrpSpPr/>
                <p:nvPr/>
              </p:nvGrpSpPr>
              <p:grpSpPr>
                <a:xfrm>
                  <a:off x="2663191" y="2747862"/>
                  <a:ext cx="3745284" cy="950284"/>
                  <a:chOff x="2163574" y="741943"/>
                  <a:chExt cx="4005117" cy="1016213"/>
                </a:xfrm>
              </p:grpSpPr>
              <p:sp>
                <p:nvSpPr>
                  <p:cNvPr id="314" name="Google Shape;675;p27">
                    <a:extLst>
                      <a:ext uri="{FF2B5EF4-FFF2-40B4-BE49-F238E27FC236}">
                        <a16:creationId xmlns:a16="http://schemas.microsoft.com/office/drawing/2014/main" id="{3E0C5CB0-9282-4D0F-310D-95F3365DD034}"/>
                      </a:ext>
                    </a:extLst>
                  </p:cNvPr>
                  <p:cNvSpPr txBox="1"/>
                  <p:nvPr/>
                </p:nvSpPr>
                <p:spPr>
                  <a:xfrm>
                    <a:off x="2163574" y="741943"/>
                    <a:ext cx="4005116" cy="364628"/>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sym typeface="Fira Sans Extra Condensed Medium"/>
                      </a:rPr>
                      <a:t>Risk-Based Testing Approach</a:t>
                    </a:r>
                  </a:p>
                </p:txBody>
              </p:sp>
              <p:sp>
                <p:nvSpPr>
                  <p:cNvPr id="315" name="Google Shape;676;p27">
                    <a:extLst>
                      <a:ext uri="{FF2B5EF4-FFF2-40B4-BE49-F238E27FC236}">
                        <a16:creationId xmlns:a16="http://schemas.microsoft.com/office/drawing/2014/main" id="{542347A3-8D11-746A-C260-DDDCE5EC70B7}"/>
                      </a:ext>
                    </a:extLst>
                  </p:cNvPr>
                  <p:cNvSpPr txBox="1"/>
                  <p:nvPr/>
                </p:nvSpPr>
                <p:spPr>
                  <a:xfrm>
                    <a:off x="2163575" y="1030762"/>
                    <a:ext cx="4005116" cy="727394"/>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It establishes testing approach as risk-driven, meaning </a:t>
                    </a:r>
                    <a:r>
                      <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critical assets and systems are tested deeper and more frequently.</a:t>
                    </a:r>
                  </a:p>
                  <a:p>
                    <a:pPr marL="0" marR="0" lvl="0" indent="0" defTabSz="914400" eaLnBrk="1" fontAlgn="auto" latinLnBrk="0" hangingPunct="1">
                      <a:lnSpc>
                        <a:spcPct val="100000"/>
                      </a:lnSpc>
                      <a:spcBef>
                        <a:spcPts val="0"/>
                      </a:spcBef>
                      <a:spcAft>
                        <a:spcPts val="300"/>
                      </a:spcAft>
                      <a:buClrTx/>
                      <a:buSzTx/>
                      <a:buFontTx/>
                      <a:buNone/>
                      <a:tabLst/>
                      <a:defRPr/>
                    </a:pPr>
                    <a:br>
                      <a:rPr lang="en-GB" sz="1000" b="1" i="1" kern="0" dirty="0">
                        <a:solidFill>
                          <a:srgbClr val="6D6E71"/>
                        </a:solidFill>
                        <a:ea typeface="Open Sans" panose="020B0606030504020204" pitchFamily="34" charset="0"/>
                        <a:cs typeface="Open Sans" panose="020B0606030504020204" pitchFamily="34" charset="0"/>
                      </a:rPr>
                    </a:br>
                    <a:r>
                      <a:rPr lang="en-GB" sz="1000" b="1" i="1" kern="0" dirty="0">
                        <a:solidFill>
                          <a:srgbClr val="6D6E71"/>
                        </a:solidFill>
                        <a:ea typeface="Open Sans" panose="020B0606030504020204" pitchFamily="34" charset="0"/>
                        <a:cs typeface="Open Sans" panose="020B0606030504020204" pitchFamily="34" charset="0"/>
                      </a:rPr>
                      <a:t>Example: </a:t>
                    </a:r>
                    <a:r>
                      <a:rPr lang="en-GB" sz="1000" i="1" kern="0" dirty="0">
                        <a:solidFill>
                          <a:srgbClr val="6D6E71"/>
                        </a:solidFill>
                        <a:ea typeface="Open Sans" panose="020B0606030504020204" pitchFamily="34" charset="0"/>
                        <a:cs typeface="Open Sans" panose="020B0606030504020204" pitchFamily="34" charset="0"/>
                      </a:rPr>
                      <a:t>Prioritize frequent penetration tests for critical systems like payment gateways</a:t>
                    </a:r>
                    <a:endParaRPr kumimoji="0" lang="en-GB" sz="1000" i="1"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endParaRPr>
                  </a:p>
                </p:txBody>
              </p:sp>
            </p:grpSp>
            <p:grpSp>
              <p:nvGrpSpPr>
                <p:cNvPr id="300" name="Group 299">
                  <a:extLst>
                    <a:ext uri="{FF2B5EF4-FFF2-40B4-BE49-F238E27FC236}">
                      <a16:creationId xmlns:a16="http://schemas.microsoft.com/office/drawing/2014/main" id="{25996AEB-E6A5-9125-F44A-E817F1B30F00}"/>
                    </a:ext>
                  </a:extLst>
                </p:cNvPr>
                <p:cNvGrpSpPr/>
                <p:nvPr/>
              </p:nvGrpSpPr>
              <p:grpSpPr>
                <a:xfrm>
                  <a:off x="9462662" y="3396715"/>
                  <a:ext cx="3741035" cy="1313656"/>
                  <a:chOff x="3804487" y="671401"/>
                  <a:chExt cx="3624785" cy="1404793"/>
                </a:xfrm>
              </p:grpSpPr>
              <p:sp>
                <p:nvSpPr>
                  <p:cNvPr id="312" name="Google Shape;675;p27">
                    <a:extLst>
                      <a:ext uri="{FF2B5EF4-FFF2-40B4-BE49-F238E27FC236}">
                        <a16:creationId xmlns:a16="http://schemas.microsoft.com/office/drawing/2014/main" id="{DD5952FA-19C2-BDAD-6E73-D3F527B42FCA}"/>
                      </a:ext>
                    </a:extLst>
                  </p:cNvPr>
                  <p:cNvSpPr txBox="1"/>
                  <p:nvPr/>
                </p:nvSpPr>
                <p:spPr>
                  <a:xfrm>
                    <a:off x="3804488" y="671401"/>
                    <a:ext cx="3624784" cy="46028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0082B3"/>
                        </a:solidFill>
                        <a:effectLst/>
                        <a:uLnTx/>
                        <a:uFillTx/>
                        <a:ea typeface="Open Sans" panose="020B0606030504020204" pitchFamily="34" charset="0"/>
                        <a:cs typeface="Open Sans" panose="020B0606030504020204" pitchFamily="34" charset="0"/>
                        <a:sym typeface="Fira Sans Extra Condensed Medium"/>
                      </a:rPr>
                      <a:t>Independent Assessment</a:t>
                    </a:r>
                    <a:endParaRPr kumimoji="0" lang="en-GB" sz="1700" b="1" i="0" u="none" strike="noStrike" kern="0" cap="none" spc="0" normalizeH="0" baseline="0" noProof="0">
                      <a:ln>
                        <a:noFill/>
                      </a:ln>
                      <a:solidFill>
                        <a:srgbClr val="0082B3"/>
                      </a:solidFill>
                      <a:effectLst/>
                      <a:uLnTx/>
                      <a:uFillTx/>
                      <a:ea typeface="Open Sans" panose="020B0606030504020204" pitchFamily="34" charset="0"/>
                      <a:cs typeface="Open Sans" panose="020B0606030504020204" pitchFamily="34" charset="0"/>
                      <a:sym typeface="Fira Sans Extra Condensed Medium"/>
                    </a:endParaRPr>
                  </a:p>
                </p:txBody>
              </p:sp>
              <p:sp>
                <p:nvSpPr>
                  <p:cNvPr id="313" name="Google Shape;676;p27">
                    <a:extLst>
                      <a:ext uri="{FF2B5EF4-FFF2-40B4-BE49-F238E27FC236}">
                        <a16:creationId xmlns:a16="http://schemas.microsoft.com/office/drawing/2014/main" id="{F9730F4A-FC0D-2FFC-81EB-46AEA0A2A23C}"/>
                      </a:ext>
                    </a:extLst>
                  </p:cNvPr>
                  <p:cNvSpPr txBox="1"/>
                  <p:nvPr/>
                </p:nvSpPr>
                <p:spPr>
                  <a:xfrm>
                    <a:off x="3804487" y="1033832"/>
                    <a:ext cx="3624784" cy="1042362"/>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300"/>
                      </a:spcAft>
                      <a:buClrTx/>
                      <a:buSzTx/>
                      <a:buFontTx/>
                      <a:buNone/>
                      <a:tabLst/>
                      <a:defRPr/>
                    </a:pPr>
                    <a:r>
                      <a:rPr lang="en-GB" sz="1000" kern="0" dirty="0">
                        <a:solidFill>
                          <a:srgbClr val="6D6E71"/>
                        </a:solidFill>
                        <a:ea typeface="Open Sans" panose="020B0606030504020204" pitchFamily="34" charset="0"/>
                        <a:cs typeface="Open Sans" panose="020B0606030504020204" pitchFamily="34" charset="0"/>
                      </a:rPr>
                      <a:t>It ensures that certain</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 tests, especially those on critical functions, are </a:t>
                    </a:r>
                    <a:r>
                      <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conducted by independent third-party providers</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 guaranteeing objectivity and compliance.</a:t>
                    </a:r>
                  </a:p>
                  <a:p>
                    <a:pPr>
                      <a:spcAft>
                        <a:spcPts val="300"/>
                      </a:spcAft>
                      <a:defRPr/>
                    </a:pPr>
                    <a:br>
                      <a:rPr lang="en-GB" sz="1000" b="1" i="1" kern="0" dirty="0">
                        <a:solidFill>
                          <a:srgbClr val="6D6E71"/>
                        </a:solidFill>
                        <a:ea typeface="Open Sans" panose="020B0606030504020204" pitchFamily="34" charset="0"/>
                        <a:cs typeface="Open Sans" panose="020B0606030504020204" pitchFamily="34" charset="0"/>
                      </a:rPr>
                    </a:br>
                    <a:r>
                      <a:rPr lang="en-GB" sz="1000" b="1" i="1" kern="0" dirty="0">
                        <a:solidFill>
                          <a:srgbClr val="6D6E71"/>
                        </a:solidFill>
                        <a:ea typeface="Open Sans" panose="020B0606030504020204" pitchFamily="34" charset="0"/>
                        <a:cs typeface="Open Sans" panose="020B0606030504020204" pitchFamily="34" charset="0"/>
                      </a:rPr>
                      <a:t>Example: </a:t>
                    </a:r>
                    <a:r>
                      <a:rPr lang="en-GB" sz="1000" i="1" kern="0" dirty="0">
                        <a:solidFill>
                          <a:srgbClr val="6D6E71"/>
                        </a:solidFill>
                        <a:ea typeface="Open Sans" panose="020B0606030504020204" pitchFamily="34" charset="0"/>
                        <a:cs typeface="Open Sans" panose="020B0606030504020204" pitchFamily="34" charset="0"/>
                      </a:rPr>
                      <a:t>Hire external auditors to evaluate the efficacy of multi-cloud configurations in mitigating data breaches</a:t>
                    </a:r>
                    <a:endParaRPr kumimoji="0" lang="en-GB" sz="100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endParaRPr>
                  </a:p>
                </p:txBody>
              </p:sp>
            </p:grpSp>
            <p:grpSp>
              <p:nvGrpSpPr>
                <p:cNvPr id="301" name="Group 300">
                  <a:extLst>
                    <a:ext uri="{FF2B5EF4-FFF2-40B4-BE49-F238E27FC236}">
                      <a16:creationId xmlns:a16="http://schemas.microsoft.com/office/drawing/2014/main" id="{271AB8C1-16CD-FF05-CC48-222901A2D95C}"/>
                    </a:ext>
                  </a:extLst>
                </p:cNvPr>
                <p:cNvGrpSpPr/>
                <p:nvPr/>
              </p:nvGrpSpPr>
              <p:grpSpPr>
                <a:xfrm>
                  <a:off x="9458415" y="1778896"/>
                  <a:ext cx="3745284" cy="1207127"/>
                  <a:chOff x="3725384" y="948685"/>
                  <a:chExt cx="3978365" cy="1086020"/>
                </a:xfrm>
              </p:grpSpPr>
              <p:sp>
                <p:nvSpPr>
                  <p:cNvPr id="310" name="Google Shape;675;p27">
                    <a:extLst>
                      <a:ext uri="{FF2B5EF4-FFF2-40B4-BE49-F238E27FC236}">
                        <a16:creationId xmlns:a16="http://schemas.microsoft.com/office/drawing/2014/main" id="{F7CCA254-7AA5-1067-B947-FE7FCC87863F}"/>
                      </a:ext>
                    </a:extLst>
                  </p:cNvPr>
                  <p:cNvSpPr txBox="1"/>
                  <p:nvPr/>
                </p:nvSpPr>
                <p:spPr>
                  <a:xfrm>
                    <a:off x="3725384" y="948685"/>
                    <a:ext cx="3978365" cy="46028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ADD8E6">
                            <a:lumMod val="75000"/>
                          </a:srgbClr>
                        </a:solidFill>
                        <a:effectLst/>
                        <a:uLnTx/>
                        <a:uFillTx/>
                        <a:ea typeface="Open Sans" panose="020B0606030504020204" pitchFamily="34" charset="0"/>
                        <a:cs typeface="Open Sans" panose="020B0606030504020204" pitchFamily="34" charset="0"/>
                        <a:sym typeface="Fira Sans Extra Condensed Medium"/>
                      </a:rPr>
                      <a:t>Threat-Led Penetration Testing (TLPT)</a:t>
                    </a:r>
                  </a:p>
                </p:txBody>
              </p:sp>
              <p:sp>
                <p:nvSpPr>
                  <p:cNvPr id="311" name="Google Shape;676;p27">
                    <a:extLst>
                      <a:ext uri="{FF2B5EF4-FFF2-40B4-BE49-F238E27FC236}">
                        <a16:creationId xmlns:a16="http://schemas.microsoft.com/office/drawing/2014/main" id="{DD66A947-D498-4B19-715D-79ECF13EE111}"/>
                      </a:ext>
                    </a:extLst>
                  </p:cNvPr>
                  <p:cNvSpPr txBox="1"/>
                  <p:nvPr/>
                </p:nvSpPr>
                <p:spPr>
                  <a:xfrm>
                    <a:off x="3725384" y="1248890"/>
                    <a:ext cx="3978364" cy="785815"/>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300"/>
                      </a:spcAft>
                      <a:buClrTx/>
                      <a:buSzTx/>
                      <a:buFontTx/>
                      <a:buNone/>
                      <a:tabLst/>
                      <a:defRPr/>
                    </a:pPr>
                    <a:r>
                      <a:rPr lang="en-GB" sz="1000" kern="0" dirty="0">
                        <a:solidFill>
                          <a:srgbClr val="6D6E71"/>
                        </a:solidFill>
                        <a:ea typeface="Open Sans" panose="020B0606030504020204" pitchFamily="34" charset="0"/>
                        <a:cs typeface="Open Sans" panose="020B0606030504020204" pitchFamily="34" charset="0"/>
                      </a:rPr>
                      <a:t>It includes a TLPT every 3 years </a:t>
                    </a:r>
                    <a:r>
                      <a:rPr lang="en-GB" sz="1000" b="1" kern="0" dirty="0">
                        <a:solidFill>
                          <a:srgbClr val="6D6E71"/>
                        </a:solidFill>
                        <a:ea typeface="Open Sans" panose="020B0606030504020204" pitchFamily="34" charset="0"/>
                        <a:cs typeface="Open Sans" panose="020B0606030504020204" pitchFamily="34" charset="0"/>
                      </a:rPr>
                      <a:t>to simulate real-world cyberattacks</a:t>
                    </a:r>
                    <a:r>
                      <a:rPr lang="en-GB" sz="1000" kern="0" dirty="0">
                        <a:solidFill>
                          <a:srgbClr val="6D6E71"/>
                        </a:solidFill>
                        <a:ea typeface="Open Sans" panose="020B0606030504020204" pitchFamily="34" charset="0"/>
                        <a:cs typeface="Open Sans" panose="020B0606030504020204" pitchFamily="34" charset="0"/>
                      </a:rPr>
                      <a:t>—challenging for smaller banks unfamiliar with similar ISO 27001 procedures.</a:t>
                    </a:r>
                  </a:p>
                  <a:p>
                    <a:pPr>
                      <a:spcAft>
                        <a:spcPts val="300"/>
                      </a:spcAft>
                      <a:defRPr/>
                    </a:pPr>
                    <a:br>
                      <a:rPr lang="en-GB" sz="1000" b="1" i="1" kern="0" dirty="0">
                        <a:solidFill>
                          <a:srgbClr val="6D6E71"/>
                        </a:solidFill>
                        <a:ea typeface="Open Sans" panose="020B0606030504020204" pitchFamily="34" charset="0"/>
                        <a:cs typeface="Open Sans" panose="020B0606030504020204" pitchFamily="34" charset="0"/>
                      </a:rPr>
                    </a:br>
                    <a:r>
                      <a:rPr lang="en-GB" sz="1000" b="1" i="1" kern="0" dirty="0">
                        <a:solidFill>
                          <a:srgbClr val="6D6E71"/>
                        </a:solidFill>
                        <a:ea typeface="Open Sans" panose="020B0606030504020204" pitchFamily="34" charset="0"/>
                        <a:cs typeface="Open Sans" panose="020B0606030504020204" pitchFamily="34" charset="0"/>
                      </a:rPr>
                      <a:t>Example: </a:t>
                    </a:r>
                    <a:r>
                      <a:rPr lang="en-GB" sz="1000" i="1" kern="0" dirty="0">
                        <a:solidFill>
                          <a:srgbClr val="6D6E71"/>
                        </a:solidFill>
                        <a:ea typeface="Open Sans" panose="020B0606030504020204" pitchFamily="34" charset="0"/>
                        <a:cs typeface="Open Sans" panose="020B0606030504020204" pitchFamily="34" charset="0"/>
                      </a:rPr>
                      <a:t>Partner with ethical hackers to conduct simulated ransomware attacks to assess cybersecurity </a:t>
                    </a:r>
                    <a:r>
                      <a:rPr lang="en-GB" sz="1000" i="1" kern="0" dirty="0" err="1">
                        <a:solidFill>
                          <a:srgbClr val="6D6E71"/>
                        </a:solidFill>
                        <a:ea typeface="Open Sans" panose="020B0606030504020204" pitchFamily="34" charset="0"/>
                        <a:cs typeface="Open Sans" panose="020B0606030504020204" pitchFamily="34" charset="0"/>
                      </a:rPr>
                      <a:t>defenses</a:t>
                    </a:r>
                    <a:endParaRPr kumimoji="0" lang="en-GB" sz="100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endParaRPr>
                  </a:p>
                </p:txBody>
              </p:sp>
            </p:grpSp>
            <p:grpSp>
              <p:nvGrpSpPr>
                <p:cNvPr id="302" name="Group 301">
                  <a:extLst>
                    <a:ext uri="{FF2B5EF4-FFF2-40B4-BE49-F238E27FC236}">
                      <a16:creationId xmlns:a16="http://schemas.microsoft.com/office/drawing/2014/main" id="{B079551F-5276-2713-A4E6-940322080F67}"/>
                    </a:ext>
                  </a:extLst>
                </p:cNvPr>
                <p:cNvGrpSpPr/>
                <p:nvPr/>
              </p:nvGrpSpPr>
              <p:grpSpPr>
                <a:xfrm>
                  <a:off x="2668186" y="1121051"/>
                  <a:ext cx="3745285" cy="1304122"/>
                  <a:chOff x="2008701" y="926254"/>
                  <a:chExt cx="4005114" cy="1394597"/>
                </a:xfrm>
              </p:grpSpPr>
              <p:sp>
                <p:nvSpPr>
                  <p:cNvPr id="308" name="Google Shape;675;p27">
                    <a:extLst>
                      <a:ext uri="{FF2B5EF4-FFF2-40B4-BE49-F238E27FC236}">
                        <a16:creationId xmlns:a16="http://schemas.microsoft.com/office/drawing/2014/main" id="{A0B587A4-0C27-2E68-8217-CB14D92F30E2}"/>
                      </a:ext>
                    </a:extLst>
                  </p:cNvPr>
                  <p:cNvSpPr txBox="1"/>
                  <p:nvPr/>
                </p:nvSpPr>
                <p:spPr>
                  <a:xfrm>
                    <a:off x="2008702" y="926254"/>
                    <a:ext cx="4005113" cy="46028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00AEEF"/>
                        </a:solidFill>
                        <a:effectLst/>
                        <a:uLnTx/>
                        <a:uFillTx/>
                        <a:ea typeface="Open Sans" panose="020B0606030504020204" pitchFamily="34" charset="0"/>
                        <a:cs typeface="Open Sans" panose="020B0606030504020204" pitchFamily="34" charset="0"/>
                        <a:sym typeface="Fira Sans Extra Condensed Medium"/>
                      </a:rPr>
                      <a:t>Resilience Testing Program</a:t>
                    </a:r>
                  </a:p>
                </p:txBody>
              </p:sp>
              <p:sp>
                <p:nvSpPr>
                  <p:cNvPr id="309" name="Google Shape;676;p27">
                    <a:extLst>
                      <a:ext uri="{FF2B5EF4-FFF2-40B4-BE49-F238E27FC236}">
                        <a16:creationId xmlns:a16="http://schemas.microsoft.com/office/drawing/2014/main" id="{9EC87CA2-581F-D505-B3AC-924F7C9AF63D}"/>
                      </a:ext>
                    </a:extLst>
                  </p:cNvPr>
                  <p:cNvSpPr txBox="1"/>
                  <p:nvPr/>
                </p:nvSpPr>
                <p:spPr>
                  <a:xfrm>
                    <a:off x="2008701" y="1253648"/>
                    <a:ext cx="4005113" cy="1067203"/>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300"/>
                      </a:spcAft>
                      <a:buClrTx/>
                      <a:buSzTx/>
                      <a:buFontTx/>
                      <a:buNone/>
                      <a:tabLst/>
                      <a:defRPr/>
                    </a:pPr>
                    <a:r>
                      <a:rPr lang="en-GB" sz="1000" kern="0" dirty="0">
                        <a:solidFill>
                          <a:srgbClr val="6D6E71"/>
                        </a:solidFill>
                        <a:ea typeface="Open Sans" panose="020B0606030504020204" pitchFamily="34" charset="0"/>
                        <a:cs typeface="Open Sans" panose="020B0606030504020204" pitchFamily="34" charset="0"/>
                      </a:rPr>
                      <a:t>It regularly</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 assess both </a:t>
                    </a:r>
                    <a:r>
                      <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preventive and reactive capabilities</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 The program must be comprehensive, covering critical systems and essential business functions.</a:t>
                    </a:r>
                  </a:p>
                  <a:p>
                    <a:pPr>
                      <a:spcAft>
                        <a:spcPts val="300"/>
                      </a:spcAft>
                      <a:defRPr/>
                    </a:pPr>
                    <a:br>
                      <a:rPr lang="en-GB" sz="1000" b="1" i="1" kern="0" dirty="0">
                        <a:solidFill>
                          <a:srgbClr val="6D6E71"/>
                        </a:solidFill>
                        <a:ea typeface="Open Sans" panose="020B0606030504020204" pitchFamily="34" charset="0"/>
                        <a:cs typeface="Open Sans" panose="020B0606030504020204" pitchFamily="34" charset="0"/>
                      </a:rPr>
                    </a:br>
                    <a:r>
                      <a:rPr lang="en-GB" sz="1000" b="1" i="1" kern="0" dirty="0">
                        <a:solidFill>
                          <a:srgbClr val="6D6E71"/>
                        </a:solidFill>
                        <a:ea typeface="Open Sans" panose="020B0606030504020204" pitchFamily="34" charset="0"/>
                        <a:cs typeface="Open Sans" panose="020B0606030504020204" pitchFamily="34" charset="0"/>
                      </a:rPr>
                      <a:t>Example: </a:t>
                    </a:r>
                    <a:r>
                      <a:rPr lang="en-GB" sz="1000" i="1" kern="0" dirty="0">
                        <a:solidFill>
                          <a:srgbClr val="6D6E71"/>
                        </a:solidFill>
                        <a:ea typeface="Open Sans" panose="020B0606030504020204" pitchFamily="34" charset="0"/>
                        <a:cs typeface="Open Sans" panose="020B0606030504020204" pitchFamily="34" charset="0"/>
                      </a:rPr>
                      <a:t>Test disaster recovery by simulating data </a:t>
                    </a:r>
                    <a:r>
                      <a:rPr lang="en-GB" sz="1000" i="1" kern="0" dirty="0" err="1">
                        <a:solidFill>
                          <a:srgbClr val="6D6E71"/>
                        </a:solidFill>
                        <a:ea typeface="Open Sans" panose="020B0606030504020204" pitchFamily="34" charset="0"/>
                        <a:cs typeface="Open Sans" panose="020B0606030504020204" pitchFamily="34" charset="0"/>
                      </a:rPr>
                      <a:t>center</a:t>
                    </a:r>
                    <a:r>
                      <a:rPr lang="en-GB" sz="1000" i="1" kern="0" dirty="0">
                        <a:solidFill>
                          <a:srgbClr val="6D6E71"/>
                        </a:solidFill>
                        <a:ea typeface="Open Sans" panose="020B0606030504020204" pitchFamily="34" charset="0"/>
                        <a:cs typeface="Open Sans" panose="020B0606030504020204" pitchFamily="34" charset="0"/>
                      </a:rPr>
                      <a:t> outages to assess backup systems and recovery protocols</a:t>
                    </a:r>
                    <a:endParaRPr kumimoji="0" lang="en-GB" sz="1000" i="1"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300"/>
                      </a:spcAft>
                      <a:buClrTx/>
                      <a:buSzTx/>
                      <a:buFontTx/>
                      <a:buNone/>
                      <a:tabLst/>
                      <a:defRPr/>
                    </a:pPr>
                    <a:endPar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endParaRPr>
                  </a:p>
                </p:txBody>
              </p:sp>
            </p:grpSp>
            <p:grpSp>
              <p:nvGrpSpPr>
                <p:cNvPr id="304" name="Group 303">
                  <a:extLst>
                    <a:ext uri="{FF2B5EF4-FFF2-40B4-BE49-F238E27FC236}">
                      <a16:creationId xmlns:a16="http://schemas.microsoft.com/office/drawing/2014/main" id="{917334D2-4469-CFD1-08EB-94285B4BDF6C}"/>
                    </a:ext>
                  </a:extLst>
                </p:cNvPr>
                <p:cNvGrpSpPr/>
                <p:nvPr/>
              </p:nvGrpSpPr>
              <p:grpSpPr>
                <a:xfrm>
                  <a:off x="2662493" y="4236666"/>
                  <a:ext cx="3979157" cy="1344372"/>
                  <a:chOff x="2166248" y="705731"/>
                  <a:chExt cx="4255217" cy="1437640"/>
                </a:xfrm>
              </p:grpSpPr>
              <p:sp>
                <p:nvSpPr>
                  <p:cNvPr id="306" name="Google Shape;675;p27">
                    <a:extLst>
                      <a:ext uri="{FF2B5EF4-FFF2-40B4-BE49-F238E27FC236}">
                        <a16:creationId xmlns:a16="http://schemas.microsoft.com/office/drawing/2014/main" id="{99815055-B2FC-F780-3752-242AD31DE5B1}"/>
                      </a:ext>
                    </a:extLst>
                  </p:cNvPr>
                  <p:cNvSpPr txBox="1"/>
                  <p:nvPr/>
                </p:nvSpPr>
                <p:spPr>
                  <a:xfrm>
                    <a:off x="2172338" y="705731"/>
                    <a:ext cx="4249127" cy="46028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A07A"/>
                        </a:solidFill>
                        <a:effectLst/>
                        <a:uLnTx/>
                        <a:uFillTx/>
                        <a:ea typeface="Open Sans" panose="020B0606030504020204" pitchFamily="34" charset="0"/>
                        <a:cs typeface="Open Sans" panose="020B0606030504020204" pitchFamily="34" charset="0"/>
                        <a:sym typeface="Fira Sans Extra Condensed Medium"/>
                      </a:rPr>
                      <a:t>Regular Review and Adaptation</a:t>
                    </a:r>
                  </a:p>
                </p:txBody>
              </p:sp>
              <p:sp>
                <p:nvSpPr>
                  <p:cNvPr id="307" name="Google Shape;676;p27">
                    <a:extLst>
                      <a:ext uri="{FF2B5EF4-FFF2-40B4-BE49-F238E27FC236}">
                        <a16:creationId xmlns:a16="http://schemas.microsoft.com/office/drawing/2014/main" id="{D170F5C6-03F8-2264-49A5-3EEEE8F9F9FB}"/>
                      </a:ext>
                    </a:extLst>
                  </p:cNvPr>
                  <p:cNvSpPr txBox="1"/>
                  <p:nvPr/>
                </p:nvSpPr>
                <p:spPr>
                  <a:xfrm>
                    <a:off x="2166248" y="1045943"/>
                    <a:ext cx="4005119" cy="1097428"/>
                  </a:xfrm>
                  <a:prstGeom prst="rect">
                    <a:avLst/>
                  </a:prstGeom>
                  <a:no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300"/>
                      </a:spcAft>
                      <a:buClrTx/>
                      <a:buSzTx/>
                      <a:buFontTx/>
                      <a:buNone/>
                      <a:tabLst/>
                      <a:defRPr/>
                    </a:pPr>
                    <a:r>
                      <a:rPr lang="en-GB" sz="1000" kern="0" dirty="0">
                        <a:solidFill>
                          <a:srgbClr val="6D6E71"/>
                        </a:solidFill>
                        <a:ea typeface="Open Sans" panose="020B0606030504020204" pitchFamily="34" charset="0"/>
                        <a:cs typeface="Open Sans" panose="020B0606030504020204" pitchFamily="34" charset="0"/>
                      </a:rPr>
                      <a:t>It is </a:t>
                    </a:r>
                    <a:r>
                      <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adaptable and reviewed periodically</a:t>
                    </a:r>
                    <a:r>
                      <a:rPr kumimoji="0" lang="en-GB" sz="1000" b="0"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rPr>
                      <a:t> to incorporate new threats, technology changes, and evolving operational needs.</a:t>
                    </a:r>
                  </a:p>
                  <a:p>
                    <a:pPr>
                      <a:spcAft>
                        <a:spcPts val="300"/>
                      </a:spcAft>
                      <a:defRPr/>
                    </a:pPr>
                    <a:br>
                      <a:rPr lang="en-GB" sz="1000" b="1" i="1" kern="0" dirty="0">
                        <a:solidFill>
                          <a:srgbClr val="6D6E71"/>
                        </a:solidFill>
                        <a:highlight>
                          <a:srgbClr val="FFFF00"/>
                        </a:highlight>
                        <a:ea typeface="Open Sans" panose="020B0606030504020204" pitchFamily="34" charset="0"/>
                        <a:cs typeface="Open Sans" panose="020B0606030504020204" pitchFamily="34" charset="0"/>
                      </a:rPr>
                    </a:br>
                    <a:r>
                      <a:rPr lang="en-GB" sz="1000" b="1" i="1" kern="0" dirty="0">
                        <a:solidFill>
                          <a:srgbClr val="6D6E71"/>
                        </a:solidFill>
                        <a:ea typeface="Open Sans" panose="020B0606030504020204" pitchFamily="34" charset="0"/>
                        <a:cs typeface="Open Sans" panose="020B0606030504020204" pitchFamily="34" charset="0"/>
                      </a:rPr>
                      <a:t>Example: </a:t>
                    </a:r>
                    <a:r>
                      <a:rPr lang="en-GB" sz="1000" i="1" kern="0" dirty="0">
                        <a:solidFill>
                          <a:srgbClr val="6D6E71"/>
                        </a:solidFill>
                        <a:ea typeface="Open Sans" panose="020B0606030504020204" pitchFamily="34" charset="0"/>
                        <a:cs typeface="Open Sans" panose="020B0606030504020204" pitchFamily="34" charset="0"/>
                      </a:rPr>
                      <a:t>Update tests quarterly for new cyber threats targeting financial institutions</a:t>
                    </a:r>
                  </a:p>
                  <a:p>
                    <a:pPr marL="0" marR="0" lvl="0" indent="0" defTabSz="914400" eaLnBrk="1" fontAlgn="auto" latinLnBrk="0" hangingPunct="1">
                      <a:lnSpc>
                        <a:spcPct val="100000"/>
                      </a:lnSpc>
                      <a:spcBef>
                        <a:spcPts val="0"/>
                      </a:spcBef>
                      <a:spcAft>
                        <a:spcPts val="300"/>
                      </a:spcAft>
                      <a:buClrTx/>
                      <a:buSzTx/>
                      <a:buFontTx/>
                      <a:buNone/>
                      <a:tabLst/>
                      <a:defRPr/>
                    </a:pPr>
                    <a:endParaRPr kumimoji="0" lang="en-GB" sz="1000" b="1" i="0" u="none" strike="noStrike" kern="0" cap="none" spc="0" normalizeH="0" baseline="0" noProof="0" dirty="0">
                      <a:ln>
                        <a:noFill/>
                      </a:ln>
                      <a:solidFill>
                        <a:srgbClr val="6D6E71"/>
                      </a:solidFill>
                      <a:effectLst/>
                      <a:uLnTx/>
                      <a:uFillTx/>
                      <a:ea typeface="Open Sans" panose="020B0606030504020204" pitchFamily="34" charset="0"/>
                      <a:cs typeface="Open Sans" panose="020B0606030504020204" pitchFamily="34" charset="0"/>
                    </a:endParaRPr>
                  </a:p>
                </p:txBody>
              </p:sp>
            </p:grpSp>
          </p:grpSp>
          <p:sp>
            <p:nvSpPr>
              <p:cNvPr id="291" name="Google Shape;645;p27">
                <a:extLst>
                  <a:ext uri="{FF2B5EF4-FFF2-40B4-BE49-F238E27FC236}">
                    <a16:creationId xmlns:a16="http://schemas.microsoft.com/office/drawing/2014/main" id="{5013E3CD-632A-131F-A7BE-3E0405D5EA14}"/>
                  </a:ext>
                </a:extLst>
              </p:cNvPr>
              <p:cNvSpPr/>
              <p:nvPr/>
            </p:nvSpPr>
            <p:spPr>
              <a:xfrm>
                <a:off x="6822590" y="2701741"/>
                <a:ext cx="1377735" cy="1354312"/>
              </a:xfrm>
              <a:custGeom>
                <a:avLst/>
                <a:gdLst/>
                <a:ahLst/>
                <a:cxnLst/>
                <a:rect l="l" t="t" r="r" b="b"/>
                <a:pathLst>
                  <a:path w="45721" h="45134" extrusionOk="0">
                    <a:moveTo>
                      <a:pt x="22861" y="0"/>
                    </a:moveTo>
                    <a:cubicBezTo>
                      <a:pt x="22090" y="0"/>
                      <a:pt x="21319" y="295"/>
                      <a:pt x="20730" y="884"/>
                    </a:cubicBezTo>
                    <a:lnTo>
                      <a:pt x="1180" y="20446"/>
                    </a:lnTo>
                    <a:cubicBezTo>
                      <a:pt x="1" y="21613"/>
                      <a:pt x="1" y="23518"/>
                      <a:pt x="1180" y="24697"/>
                    </a:cubicBezTo>
                    <a:lnTo>
                      <a:pt x="20730" y="44259"/>
                    </a:lnTo>
                    <a:cubicBezTo>
                      <a:pt x="21319" y="44842"/>
                      <a:pt x="22090" y="45134"/>
                      <a:pt x="22861" y="45134"/>
                    </a:cubicBezTo>
                    <a:cubicBezTo>
                      <a:pt x="23632" y="45134"/>
                      <a:pt x="24403" y="44842"/>
                      <a:pt x="24992" y="44259"/>
                    </a:cubicBezTo>
                    <a:lnTo>
                      <a:pt x="44542" y="24697"/>
                    </a:lnTo>
                    <a:cubicBezTo>
                      <a:pt x="45721" y="23518"/>
                      <a:pt x="45721" y="21613"/>
                      <a:pt x="44542" y="20446"/>
                    </a:cubicBezTo>
                    <a:lnTo>
                      <a:pt x="36684" y="12576"/>
                    </a:lnTo>
                    <a:cubicBezTo>
                      <a:pt x="36267" y="12171"/>
                      <a:pt x="36363" y="11481"/>
                      <a:pt x="36851" y="11171"/>
                    </a:cubicBezTo>
                    <a:cubicBezTo>
                      <a:pt x="37565" y="10719"/>
                      <a:pt x="38327" y="10350"/>
                      <a:pt x="39125" y="10052"/>
                    </a:cubicBezTo>
                    <a:cubicBezTo>
                      <a:pt x="39613" y="9874"/>
                      <a:pt x="40054" y="9552"/>
                      <a:pt x="40399" y="9100"/>
                    </a:cubicBezTo>
                    <a:cubicBezTo>
                      <a:pt x="41173" y="8099"/>
                      <a:pt x="41220" y="6778"/>
                      <a:pt x="40518" y="5730"/>
                    </a:cubicBezTo>
                    <a:cubicBezTo>
                      <a:pt x="39932" y="4868"/>
                      <a:pt x="39013" y="4436"/>
                      <a:pt x="38094" y="4436"/>
                    </a:cubicBezTo>
                    <a:cubicBezTo>
                      <a:pt x="37349" y="4436"/>
                      <a:pt x="36606" y="4720"/>
                      <a:pt x="36041" y="5290"/>
                    </a:cubicBezTo>
                    <a:cubicBezTo>
                      <a:pt x="35732" y="5587"/>
                      <a:pt x="35505" y="5956"/>
                      <a:pt x="35362" y="6337"/>
                    </a:cubicBezTo>
                    <a:cubicBezTo>
                      <a:pt x="35077" y="7123"/>
                      <a:pt x="34720" y="7885"/>
                      <a:pt x="34267" y="8588"/>
                    </a:cubicBezTo>
                    <a:cubicBezTo>
                      <a:pt x="34091" y="8872"/>
                      <a:pt x="33797" y="9021"/>
                      <a:pt x="33498" y="9021"/>
                    </a:cubicBezTo>
                    <a:cubicBezTo>
                      <a:pt x="33271" y="9021"/>
                      <a:pt x="33042" y="8934"/>
                      <a:pt x="32862" y="8754"/>
                    </a:cubicBezTo>
                    <a:lnTo>
                      <a:pt x="24992" y="884"/>
                    </a:lnTo>
                    <a:cubicBezTo>
                      <a:pt x="24403" y="295"/>
                      <a:pt x="23632" y="0"/>
                      <a:pt x="22861" y="0"/>
                    </a:cubicBezTo>
                    <a:close/>
                  </a:path>
                </a:pathLst>
              </a:custGeom>
              <a:solidFill>
                <a:srgbClr val="BBBBBB"/>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293" name="Google Shape;654;p27">
                <a:extLst>
                  <a:ext uri="{FF2B5EF4-FFF2-40B4-BE49-F238E27FC236}">
                    <a16:creationId xmlns:a16="http://schemas.microsoft.com/office/drawing/2014/main" id="{2C0EBBF2-9EC1-94CF-1FE0-29618A620469}"/>
                  </a:ext>
                </a:extLst>
              </p:cNvPr>
              <p:cNvSpPr/>
              <p:nvPr/>
            </p:nvSpPr>
            <p:spPr>
              <a:xfrm>
                <a:off x="7524615" y="3431071"/>
                <a:ext cx="1377735" cy="1354222"/>
              </a:xfrm>
              <a:custGeom>
                <a:avLst/>
                <a:gdLst/>
                <a:ahLst/>
                <a:cxnLst/>
                <a:rect l="l" t="t" r="r" b="b"/>
                <a:pathLst>
                  <a:path w="45721" h="45131" extrusionOk="0">
                    <a:moveTo>
                      <a:pt x="22862" y="0"/>
                    </a:moveTo>
                    <a:cubicBezTo>
                      <a:pt x="22092" y="0"/>
                      <a:pt x="21324" y="295"/>
                      <a:pt x="20741" y="884"/>
                    </a:cubicBezTo>
                    <a:lnTo>
                      <a:pt x="12871" y="8743"/>
                    </a:lnTo>
                    <a:cubicBezTo>
                      <a:pt x="12697" y="8917"/>
                      <a:pt x="12470" y="9001"/>
                      <a:pt x="12243" y="9001"/>
                    </a:cubicBezTo>
                    <a:cubicBezTo>
                      <a:pt x="11942" y="9001"/>
                      <a:pt x="11642" y="8854"/>
                      <a:pt x="11466" y="8576"/>
                    </a:cubicBezTo>
                    <a:cubicBezTo>
                      <a:pt x="11014" y="7861"/>
                      <a:pt x="10645" y="7099"/>
                      <a:pt x="10347" y="6302"/>
                    </a:cubicBezTo>
                    <a:cubicBezTo>
                      <a:pt x="10168" y="5814"/>
                      <a:pt x="9847" y="5373"/>
                      <a:pt x="9394" y="5028"/>
                    </a:cubicBezTo>
                    <a:cubicBezTo>
                      <a:pt x="8866" y="4619"/>
                      <a:pt x="8248" y="4413"/>
                      <a:pt x="7630" y="4413"/>
                    </a:cubicBezTo>
                    <a:cubicBezTo>
                      <a:pt x="7078" y="4413"/>
                      <a:pt x="6525" y="4577"/>
                      <a:pt x="6037" y="4909"/>
                    </a:cubicBezTo>
                    <a:cubicBezTo>
                      <a:pt x="4465" y="5968"/>
                      <a:pt x="4310" y="8123"/>
                      <a:pt x="5584" y="9385"/>
                    </a:cubicBezTo>
                    <a:cubicBezTo>
                      <a:pt x="5894" y="9695"/>
                      <a:pt x="6251" y="9921"/>
                      <a:pt x="6632" y="10064"/>
                    </a:cubicBezTo>
                    <a:cubicBezTo>
                      <a:pt x="7418" y="10350"/>
                      <a:pt x="8180" y="10707"/>
                      <a:pt x="8882" y="11159"/>
                    </a:cubicBezTo>
                    <a:cubicBezTo>
                      <a:pt x="9382" y="11469"/>
                      <a:pt x="9466" y="12148"/>
                      <a:pt x="9049" y="12564"/>
                    </a:cubicBezTo>
                    <a:lnTo>
                      <a:pt x="1179" y="20434"/>
                    </a:lnTo>
                    <a:cubicBezTo>
                      <a:pt x="0" y="21613"/>
                      <a:pt x="0" y="23518"/>
                      <a:pt x="1179" y="24697"/>
                    </a:cubicBezTo>
                    <a:lnTo>
                      <a:pt x="20741" y="44247"/>
                    </a:lnTo>
                    <a:cubicBezTo>
                      <a:pt x="21324" y="44836"/>
                      <a:pt x="22092" y="45131"/>
                      <a:pt x="22862" y="45131"/>
                    </a:cubicBezTo>
                    <a:cubicBezTo>
                      <a:pt x="23631" y="45131"/>
                      <a:pt x="24402" y="44836"/>
                      <a:pt x="24992" y="44247"/>
                    </a:cubicBezTo>
                    <a:lnTo>
                      <a:pt x="44554" y="24697"/>
                    </a:lnTo>
                    <a:cubicBezTo>
                      <a:pt x="45720" y="23518"/>
                      <a:pt x="45720" y="21613"/>
                      <a:pt x="44554" y="20434"/>
                    </a:cubicBezTo>
                    <a:lnTo>
                      <a:pt x="24992" y="884"/>
                    </a:lnTo>
                    <a:cubicBezTo>
                      <a:pt x="24402" y="295"/>
                      <a:pt x="23631" y="0"/>
                      <a:pt x="22862" y="0"/>
                    </a:cubicBezTo>
                    <a:close/>
                  </a:path>
                </a:pathLst>
              </a:custGeom>
              <a:solidFill>
                <a:srgbClr val="0082B3"/>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295" name="Google Shape;645;p27">
                <a:extLst>
                  <a:ext uri="{FF2B5EF4-FFF2-40B4-BE49-F238E27FC236}">
                    <a16:creationId xmlns:a16="http://schemas.microsoft.com/office/drawing/2014/main" id="{C8BF2401-4152-C01D-5687-745238C113C9}"/>
                  </a:ext>
                </a:extLst>
              </p:cNvPr>
              <p:cNvSpPr/>
              <p:nvPr/>
            </p:nvSpPr>
            <p:spPr>
              <a:xfrm>
                <a:off x="6822590" y="4164920"/>
                <a:ext cx="1377735" cy="1354312"/>
              </a:xfrm>
              <a:custGeom>
                <a:avLst/>
                <a:gdLst/>
                <a:ahLst/>
                <a:cxnLst/>
                <a:rect l="l" t="t" r="r" b="b"/>
                <a:pathLst>
                  <a:path w="45721" h="45134" extrusionOk="0">
                    <a:moveTo>
                      <a:pt x="22861" y="0"/>
                    </a:moveTo>
                    <a:cubicBezTo>
                      <a:pt x="22090" y="0"/>
                      <a:pt x="21319" y="295"/>
                      <a:pt x="20730" y="884"/>
                    </a:cubicBezTo>
                    <a:lnTo>
                      <a:pt x="1180" y="20446"/>
                    </a:lnTo>
                    <a:cubicBezTo>
                      <a:pt x="1" y="21613"/>
                      <a:pt x="1" y="23518"/>
                      <a:pt x="1180" y="24697"/>
                    </a:cubicBezTo>
                    <a:lnTo>
                      <a:pt x="20730" y="44259"/>
                    </a:lnTo>
                    <a:cubicBezTo>
                      <a:pt x="21319" y="44842"/>
                      <a:pt x="22090" y="45134"/>
                      <a:pt x="22861" y="45134"/>
                    </a:cubicBezTo>
                    <a:cubicBezTo>
                      <a:pt x="23632" y="45134"/>
                      <a:pt x="24403" y="44842"/>
                      <a:pt x="24992" y="44259"/>
                    </a:cubicBezTo>
                    <a:lnTo>
                      <a:pt x="44542" y="24697"/>
                    </a:lnTo>
                    <a:cubicBezTo>
                      <a:pt x="45721" y="23518"/>
                      <a:pt x="45721" y="21613"/>
                      <a:pt x="44542" y="20446"/>
                    </a:cubicBezTo>
                    <a:lnTo>
                      <a:pt x="36684" y="12576"/>
                    </a:lnTo>
                    <a:cubicBezTo>
                      <a:pt x="36267" y="12171"/>
                      <a:pt x="36363" y="11481"/>
                      <a:pt x="36851" y="11171"/>
                    </a:cubicBezTo>
                    <a:cubicBezTo>
                      <a:pt x="37565" y="10719"/>
                      <a:pt x="38327" y="10350"/>
                      <a:pt x="39125" y="10052"/>
                    </a:cubicBezTo>
                    <a:cubicBezTo>
                      <a:pt x="39613" y="9874"/>
                      <a:pt x="40054" y="9552"/>
                      <a:pt x="40399" y="9100"/>
                    </a:cubicBezTo>
                    <a:cubicBezTo>
                      <a:pt x="41173" y="8099"/>
                      <a:pt x="41220" y="6778"/>
                      <a:pt x="40518" y="5730"/>
                    </a:cubicBezTo>
                    <a:cubicBezTo>
                      <a:pt x="39932" y="4868"/>
                      <a:pt x="39013" y="4436"/>
                      <a:pt x="38094" y="4436"/>
                    </a:cubicBezTo>
                    <a:cubicBezTo>
                      <a:pt x="37349" y="4436"/>
                      <a:pt x="36606" y="4720"/>
                      <a:pt x="36041" y="5290"/>
                    </a:cubicBezTo>
                    <a:cubicBezTo>
                      <a:pt x="35732" y="5587"/>
                      <a:pt x="35505" y="5956"/>
                      <a:pt x="35362" y="6337"/>
                    </a:cubicBezTo>
                    <a:cubicBezTo>
                      <a:pt x="35077" y="7123"/>
                      <a:pt x="34720" y="7885"/>
                      <a:pt x="34267" y="8588"/>
                    </a:cubicBezTo>
                    <a:cubicBezTo>
                      <a:pt x="34091" y="8872"/>
                      <a:pt x="33797" y="9021"/>
                      <a:pt x="33498" y="9021"/>
                    </a:cubicBezTo>
                    <a:cubicBezTo>
                      <a:pt x="33271" y="9021"/>
                      <a:pt x="33042" y="8934"/>
                      <a:pt x="32862" y="8754"/>
                    </a:cubicBezTo>
                    <a:lnTo>
                      <a:pt x="24992" y="884"/>
                    </a:lnTo>
                    <a:cubicBezTo>
                      <a:pt x="24403" y="295"/>
                      <a:pt x="23632" y="0"/>
                      <a:pt x="22861" y="0"/>
                    </a:cubicBezTo>
                    <a:close/>
                  </a:path>
                </a:pathLst>
              </a:custGeom>
              <a:solidFill>
                <a:srgbClr val="FFA07A"/>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pic>
            <p:nvPicPr>
              <p:cNvPr id="296" name="Picture 295" descr="A black background with a black square&#10;&#10;Description automatically generated with medium confidence">
                <a:extLst>
                  <a:ext uri="{FF2B5EF4-FFF2-40B4-BE49-F238E27FC236}">
                    <a16:creationId xmlns:a16="http://schemas.microsoft.com/office/drawing/2014/main" id="{06259D5C-7542-CC9B-4767-B77CCE5A314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268848" y="4505973"/>
                <a:ext cx="568822" cy="568822"/>
              </a:xfrm>
              <a:prstGeom prst="rect">
                <a:avLst/>
              </a:prstGeom>
            </p:spPr>
          </p:pic>
        </p:grpSp>
        <p:pic>
          <p:nvPicPr>
            <p:cNvPr id="6" name="Graphic 5" descr="Clipboard Mixed outline">
              <a:extLst>
                <a:ext uri="{FF2B5EF4-FFF2-40B4-BE49-F238E27FC236}">
                  <a16:creationId xmlns:a16="http://schemas.microsoft.com/office/drawing/2014/main" id="{A593572B-DA6A-63AA-E07C-012CAED6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4735" y="2312893"/>
              <a:ext cx="632107" cy="632107"/>
            </a:xfrm>
            <a:prstGeom prst="rect">
              <a:avLst/>
            </a:prstGeom>
          </p:spPr>
        </p:pic>
        <p:pic>
          <p:nvPicPr>
            <p:cNvPr id="14" name="Graphic 13" descr="Plug outline">
              <a:extLst>
                <a:ext uri="{FF2B5EF4-FFF2-40B4-BE49-F238E27FC236}">
                  <a16:creationId xmlns:a16="http://schemas.microsoft.com/office/drawing/2014/main" id="{DD621AFD-25C7-E9D2-E6EA-EB48011A58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0057" y="3071991"/>
              <a:ext cx="680355" cy="680355"/>
            </a:xfrm>
            <a:prstGeom prst="rect">
              <a:avLst/>
            </a:prstGeom>
          </p:spPr>
        </p:pic>
        <p:pic>
          <p:nvPicPr>
            <p:cNvPr id="16" name="Graphic 15" descr="Radioactive outline">
              <a:extLst>
                <a:ext uri="{FF2B5EF4-FFF2-40B4-BE49-F238E27FC236}">
                  <a16:creationId xmlns:a16="http://schemas.microsoft.com/office/drawing/2014/main" id="{74CB85B7-6BBB-A756-3F45-C4021FE796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79187" y="3786421"/>
              <a:ext cx="703205" cy="703205"/>
            </a:xfrm>
            <a:prstGeom prst="rect">
              <a:avLst/>
            </a:prstGeom>
          </p:spPr>
        </p:pic>
        <p:pic>
          <p:nvPicPr>
            <p:cNvPr id="18" name="Graphic 17" descr="Programmer male outline">
              <a:extLst>
                <a:ext uri="{FF2B5EF4-FFF2-40B4-BE49-F238E27FC236}">
                  <a16:creationId xmlns:a16="http://schemas.microsoft.com/office/drawing/2014/main" id="{5E3622DD-5921-EDF6-2B9C-72D399D6D9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80668" y="4471860"/>
              <a:ext cx="661300" cy="661300"/>
            </a:xfrm>
            <a:prstGeom prst="rect">
              <a:avLst/>
            </a:prstGeom>
          </p:spPr>
        </p:pic>
        <p:grpSp>
          <p:nvGrpSpPr>
            <p:cNvPr id="12" name="Group 11">
              <a:extLst>
                <a:ext uri="{FF2B5EF4-FFF2-40B4-BE49-F238E27FC236}">
                  <a16:creationId xmlns:a16="http://schemas.microsoft.com/office/drawing/2014/main" id="{CD9C1BA7-5875-92C9-0D02-82C5BAAD010F}"/>
                </a:ext>
              </a:extLst>
            </p:cNvPr>
            <p:cNvGrpSpPr/>
            <p:nvPr/>
          </p:nvGrpSpPr>
          <p:grpSpPr>
            <a:xfrm>
              <a:off x="4594619" y="2094097"/>
              <a:ext cx="718093" cy="105681"/>
              <a:chOff x="4594619" y="2094097"/>
              <a:chExt cx="718093" cy="105681"/>
            </a:xfrm>
          </p:grpSpPr>
          <p:sp>
            <p:nvSpPr>
              <p:cNvPr id="10" name="Google Shape;615;p27">
                <a:extLst>
                  <a:ext uri="{FF2B5EF4-FFF2-40B4-BE49-F238E27FC236}">
                    <a16:creationId xmlns:a16="http://schemas.microsoft.com/office/drawing/2014/main" id="{84C916DA-DEF6-8F17-972F-3014903887D1}"/>
                  </a:ext>
                </a:extLst>
              </p:cNvPr>
              <p:cNvSpPr/>
              <p:nvPr/>
            </p:nvSpPr>
            <p:spPr>
              <a:xfrm>
                <a:off x="4594619" y="2094097"/>
                <a:ext cx="700424" cy="88145"/>
              </a:xfrm>
              <a:custGeom>
                <a:avLst/>
                <a:gdLst/>
                <a:ahLst/>
                <a:cxnLst/>
                <a:rect l="l" t="t" r="r" b="b"/>
                <a:pathLst>
                  <a:path w="52579" h="4549" fill="none" extrusionOk="0">
                    <a:moveTo>
                      <a:pt x="52579" y="4549"/>
                    </a:moveTo>
                    <a:lnTo>
                      <a:pt x="48602" y="0"/>
                    </a:lnTo>
                    <a:lnTo>
                      <a:pt x="1" y="0"/>
                    </a:lnTo>
                  </a:path>
                </a:pathLst>
              </a:custGeom>
              <a:noFill/>
              <a:ln w="7750" cap="flat" cmpd="sng">
                <a:solidFill>
                  <a:schemeClr val="tx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616;p27">
                <a:extLst>
                  <a:ext uri="{FF2B5EF4-FFF2-40B4-BE49-F238E27FC236}">
                    <a16:creationId xmlns:a16="http://schemas.microsoft.com/office/drawing/2014/main" id="{CF48E0DB-15E7-5A30-5B30-BDB33F1CD272}"/>
                  </a:ext>
                </a:extLst>
              </p:cNvPr>
              <p:cNvSpPr/>
              <p:nvPr/>
            </p:nvSpPr>
            <p:spPr>
              <a:xfrm>
                <a:off x="5277001" y="2164454"/>
                <a:ext cx="35711" cy="35324"/>
              </a:xfrm>
              <a:custGeom>
                <a:avLst/>
                <a:gdLst/>
                <a:ahLst/>
                <a:cxnLst/>
                <a:rect l="l" t="t" r="r" b="b"/>
                <a:pathLst>
                  <a:path w="1823" h="1823" extrusionOk="0">
                    <a:moveTo>
                      <a:pt x="918" y="1"/>
                    </a:moveTo>
                    <a:cubicBezTo>
                      <a:pt x="418" y="1"/>
                      <a:pt x="1" y="418"/>
                      <a:pt x="1" y="918"/>
                    </a:cubicBezTo>
                    <a:cubicBezTo>
                      <a:pt x="1" y="1418"/>
                      <a:pt x="418" y="1823"/>
                      <a:pt x="918" y="1823"/>
                    </a:cubicBezTo>
                    <a:cubicBezTo>
                      <a:pt x="1418" y="1823"/>
                      <a:pt x="1823" y="1418"/>
                      <a:pt x="1823" y="918"/>
                    </a:cubicBezTo>
                    <a:cubicBezTo>
                      <a:pt x="1823" y="418"/>
                      <a:pt x="1418" y="1"/>
                      <a:pt x="918" y="1"/>
                    </a:cubicBezTo>
                    <a:close/>
                  </a:path>
                </a:pathLst>
              </a:custGeom>
              <a:solidFill>
                <a:schemeClr val="tx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D31FF9AE-05C3-7A76-C317-2F8052CC2E23}"/>
                </a:ext>
              </a:extLst>
            </p:cNvPr>
            <p:cNvGrpSpPr/>
            <p:nvPr/>
          </p:nvGrpSpPr>
          <p:grpSpPr>
            <a:xfrm>
              <a:off x="4588908" y="3680740"/>
              <a:ext cx="718093" cy="105681"/>
              <a:chOff x="4594619" y="2094097"/>
              <a:chExt cx="718093" cy="105681"/>
            </a:xfrm>
            <a:solidFill>
              <a:srgbClr val="6D6E71"/>
            </a:solidFill>
          </p:grpSpPr>
          <p:sp>
            <p:nvSpPr>
              <p:cNvPr id="15" name="Google Shape;615;p27">
                <a:extLst>
                  <a:ext uri="{FF2B5EF4-FFF2-40B4-BE49-F238E27FC236}">
                    <a16:creationId xmlns:a16="http://schemas.microsoft.com/office/drawing/2014/main" id="{0CF7B6DF-24B3-5C10-8301-8CB1EA499DF7}"/>
                  </a:ext>
                </a:extLst>
              </p:cNvPr>
              <p:cNvSpPr/>
              <p:nvPr/>
            </p:nvSpPr>
            <p:spPr>
              <a:xfrm>
                <a:off x="4594619" y="2094097"/>
                <a:ext cx="700424" cy="88145"/>
              </a:xfrm>
              <a:custGeom>
                <a:avLst/>
                <a:gdLst/>
                <a:ahLst/>
                <a:cxnLst/>
                <a:rect l="l" t="t" r="r" b="b"/>
                <a:pathLst>
                  <a:path w="52579" h="4549" fill="none" extrusionOk="0">
                    <a:moveTo>
                      <a:pt x="52579" y="4549"/>
                    </a:moveTo>
                    <a:lnTo>
                      <a:pt x="48602" y="0"/>
                    </a:lnTo>
                    <a:lnTo>
                      <a:pt x="1" y="0"/>
                    </a:lnTo>
                  </a:path>
                </a:pathLst>
              </a:custGeom>
              <a:grpFill/>
              <a:ln w="7750" cap="flat" cmpd="sng">
                <a:solidFill>
                  <a:srgbClr val="6D6E7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Google Shape;616;p27">
                <a:extLst>
                  <a:ext uri="{FF2B5EF4-FFF2-40B4-BE49-F238E27FC236}">
                    <a16:creationId xmlns:a16="http://schemas.microsoft.com/office/drawing/2014/main" id="{2DA789E9-8D0F-3352-4E78-B7392634A431}"/>
                  </a:ext>
                </a:extLst>
              </p:cNvPr>
              <p:cNvSpPr/>
              <p:nvPr/>
            </p:nvSpPr>
            <p:spPr>
              <a:xfrm>
                <a:off x="5277001" y="2164454"/>
                <a:ext cx="35711" cy="35324"/>
              </a:xfrm>
              <a:custGeom>
                <a:avLst/>
                <a:gdLst/>
                <a:ahLst/>
                <a:cxnLst/>
                <a:rect l="l" t="t" r="r" b="b"/>
                <a:pathLst>
                  <a:path w="1823" h="1823" extrusionOk="0">
                    <a:moveTo>
                      <a:pt x="918" y="1"/>
                    </a:moveTo>
                    <a:cubicBezTo>
                      <a:pt x="418" y="1"/>
                      <a:pt x="1" y="418"/>
                      <a:pt x="1" y="918"/>
                    </a:cubicBezTo>
                    <a:cubicBezTo>
                      <a:pt x="1" y="1418"/>
                      <a:pt x="418" y="1823"/>
                      <a:pt x="918" y="1823"/>
                    </a:cubicBezTo>
                    <a:cubicBezTo>
                      <a:pt x="1418" y="1823"/>
                      <a:pt x="1823" y="1418"/>
                      <a:pt x="1823" y="918"/>
                    </a:cubicBezTo>
                    <a:cubicBezTo>
                      <a:pt x="1823" y="418"/>
                      <a:pt x="1418" y="1"/>
                      <a:pt x="918" y="1"/>
                    </a:cubicBezTo>
                    <a:close/>
                  </a:path>
                </a:pathLst>
              </a:custGeom>
              <a:grpFill/>
              <a:ln>
                <a:solidFill>
                  <a:srgbClr val="6D6E7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9" name="Group 18">
              <a:extLst>
                <a:ext uri="{FF2B5EF4-FFF2-40B4-BE49-F238E27FC236}">
                  <a16:creationId xmlns:a16="http://schemas.microsoft.com/office/drawing/2014/main" id="{D3AE55D2-6F6D-C057-EA8D-C104115B58DF}"/>
                </a:ext>
              </a:extLst>
            </p:cNvPr>
            <p:cNvGrpSpPr/>
            <p:nvPr/>
          </p:nvGrpSpPr>
          <p:grpSpPr>
            <a:xfrm>
              <a:off x="4588908" y="5193122"/>
              <a:ext cx="718093" cy="105681"/>
              <a:chOff x="4594619" y="2094097"/>
              <a:chExt cx="718093" cy="105681"/>
            </a:xfrm>
            <a:solidFill>
              <a:schemeClr val="bg2"/>
            </a:solidFill>
          </p:grpSpPr>
          <p:sp>
            <p:nvSpPr>
              <p:cNvPr id="20" name="Google Shape;615;p27">
                <a:extLst>
                  <a:ext uri="{FF2B5EF4-FFF2-40B4-BE49-F238E27FC236}">
                    <a16:creationId xmlns:a16="http://schemas.microsoft.com/office/drawing/2014/main" id="{9138872B-A21D-CAEC-2309-878BBCE71D6F}"/>
                  </a:ext>
                </a:extLst>
              </p:cNvPr>
              <p:cNvSpPr/>
              <p:nvPr/>
            </p:nvSpPr>
            <p:spPr>
              <a:xfrm>
                <a:off x="4594619" y="2094097"/>
                <a:ext cx="700424" cy="88145"/>
              </a:xfrm>
              <a:custGeom>
                <a:avLst/>
                <a:gdLst/>
                <a:ahLst/>
                <a:cxnLst/>
                <a:rect l="l" t="t" r="r" b="b"/>
                <a:pathLst>
                  <a:path w="52579" h="4549" fill="none" extrusionOk="0">
                    <a:moveTo>
                      <a:pt x="52579" y="4549"/>
                    </a:moveTo>
                    <a:lnTo>
                      <a:pt x="48602" y="0"/>
                    </a:lnTo>
                    <a:lnTo>
                      <a:pt x="1" y="0"/>
                    </a:lnTo>
                  </a:path>
                </a:pathLst>
              </a:custGeom>
              <a:grpFill/>
              <a:ln w="7750" cap="flat" cmpd="sng">
                <a:solidFill>
                  <a:schemeClr val="bg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1" name="Google Shape;616;p27">
                <a:extLst>
                  <a:ext uri="{FF2B5EF4-FFF2-40B4-BE49-F238E27FC236}">
                    <a16:creationId xmlns:a16="http://schemas.microsoft.com/office/drawing/2014/main" id="{244CDA38-993F-06FB-8BD8-BC85B0C325C7}"/>
                  </a:ext>
                </a:extLst>
              </p:cNvPr>
              <p:cNvSpPr/>
              <p:nvPr/>
            </p:nvSpPr>
            <p:spPr>
              <a:xfrm>
                <a:off x="5277001" y="2164454"/>
                <a:ext cx="35711" cy="35324"/>
              </a:xfrm>
              <a:custGeom>
                <a:avLst/>
                <a:gdLst/>
                <a:ahLst/>
                <a:cxnLst/>
                <a:rect l="l" t="t" r="r" b="b"/>
                <a:pathLst>
                  <a:path w="1823" h="1823" extrusionOk="0">
                    <a:moveTo>
                      <a:pt x="918" y="1"/>
                    </a:moveTo>
                    <a:cubicBezTo>
                      <a:pt x="418" y="1"/>
                      <a:pt x="1" y="418"/>
                      <a:pt x="1" y="918"/>
                    </a:cubicBezTo>
                    <a:cubicBezTo>
                      <a:pt x="1" y="1418"/>
                      <a:pt x="418" y="1823"/>
                      <a:pt x="918" y="1823"/>
                    </a:cubicBezTo>
                    <a:cubicBezTo>
                      <a:pt x="1418" y="1823"/>
                      <a:pt x="1823" y="1418"/>
                      <a:pt x="1823" y="918"/>
                    </a:cubicBezTo>
                    <a:cubicBezTo>
                      <a:pt x="1823" y="418"/>
                      <a:pt x="1418" y="1"/>
                      <a:pt x="918" y="1"/>
                    </a:cubicBezTo>
                    <a:close/>
                  </a:path>
                </a:pathLst>
              </a:custGeom>
              <a:grpFill/>
              <a:ln>
                <a:solidFill>
                  <a:schemeClr val="bg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4" name="Group 23">
              <a:extLst>
                <a:ext uri="{FF2B5EF4-FFF2-40B4-BE49-F238E27FC236}">
                  <a16:creationId xmlns:a16="http://schemas.microsoft.com/office/drawing/2014/main" id="{6FA7FD70-8FBC-93B5-642C-587C4EECF2B4}"/>
                </a:ext>
              </a:extLst>
            </p:cNvPr>
            <p:cNvGrpSpPr/>
            <p:nvPr/>
          </p:nvGrpSpPr>
          <p:grpSpPr>
            <a:xfrm>
              <a:off x="6977928" y="2805411"/>
              <a:ext cx="718097" cy="105678"/>
              <a:chOff x="8866294" y="3340624"/>
              <a:chExt cx="718097" cy="105678"/>
            </a:xfrm>
            <a:solidFill>
              <a:schemeClr val="accent2"/>
            </a:solidFill>
          </p:grpSpPr>
          <p:sp>
            <p:nvSpPr>
              <p:cNvPr id="22" name="Google Shape;618;p27">
                <a:extLst>
                  <a:ext uri="{FF2B5EF4-FFF2-40B4-BE49-F238E27FC236}">
                    <a16:creationId xmlns:a16="http://schemas.microsoft.com/office/drawing/2014/main" id="{8891C0C4-2596-F5B6-1147-968DDDC4F2A7}"/>
                  </a:ext>
                </a:extLst>
              </p:cNvPr>
              <p:cNvSpPr/>
              <p:nvPr/>
            </p:nvSpPr>
            <p:spPr>
              <a:xfrm>
                <a:off x="8884019" y="3340624"/>
                <a:ext cx="700372" cy="87913"/>
              </a:xfrm>
              <a:custGeom>
                <a:avLst/>
                <a:gdLst/>
                <a:ahLst/>
                <a:cxnLst/>
                <a:rect l="l" t="t" r="r" b="b"/>
                <a:pathLst>
                  <a:path w="52567" h="4537" fill="none" extrusionOk="0">
                    <a:moveTo>
                      <a:pt x="0" y="4537"/>
                    </a:moveTo>
                    <a:lnTo>
                      <a:pt x="3965" y="0"/>
                    </a:lnTo>
                    <a:lnTo>
                      <a:pt x="52566" y="0"/>
                    </a:lnTo>
                  </a:path>
                </a:pathLst>
              </a:custGeom>
              <a:grpFill/>
              <a:ln w="775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3" name="Google Shape;619;p27">
                <a:extLst>
                  <a:ext uri="{FF2B5EF4-FFF2-40B4-BE49-F238E27FC236}">
                    <a16:creationId xmlns:a16="http://schemas.microsoft.com/office/drawing/2014/main" id="{8FD4DF31-8741-AF29-68B2-EB4CB86A3F58}"/>
                  </a:ext>
                </a:extLst>
              </p:cNvPr>
              <p:cNvSpPr/>
              <p:nvPr/>
            </p:nvSpPr>
            <p:spPr>
              <a:xfrm>
                <a:off x="8866294" y="3410978"/>
                <a:ext cx="35455" cy="35324"/>
              </a:xfrm>
              <a:custGeom>
                <a:avLst/>
                <a:gdLst/>
                <a:ahLst/>
                <a:cxnLst/>
                <a:rect l="l" t="t" r="r" b="b"/>
                <a:pathLst>
                  <a:path w="1810" h="1823" extrusionOk="0">
                    <a:moveTo>
                      <a:pt x="905" y="1"/>
                    </a:moveTo>
                    <a:cubicBezTo>
                      <a:pt x="405" y="1"/>
                      <a:pt x="0" y="405"/>
                      <a:pt x="0" y="906"/>
                    </a:cubicBezTo>
                    <a:cubicBezTo>
                      <a:pt x="0" y="1417"/>
                      <a:pt x="405" y="1822"/>
                      <a:pt x="905" y="1822"/>
                    </a:cubicBezTo>
                    <a:cubicBezTo>
                      <a:pt x="1405" y="1822"/>
                      <a:pt x="1810" y="1417"/>
                      <a:pt x="1810" y="906"/>
                    </a:cubicBezTo>
                    <a:cubicBezTo>
                      <a:pt x="1810" y="405"/>
                      <a:pt x="1405" y="1"/>
                      <a:pt x="905" y="1"/>
                    </a:cubicBezTo>
                    <a:close/>
                  </a:path>
                </a:pathLst>
              </a:custGeom>
              <a:grp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5" name="Group 24">
              <a:extLst>
                <a:ext uri="{FF2B5EF4-FFF2-40B4-BE49-F238E27FC236}">
                  <a16:creationId xmlns:a16="http://schemas.microsoft.com/office/drawing/2014/main" id="{E5E73280-70B8-87CA-7C79-C1A1F6F34E6D}"/>
                </a:ext>
              </a:extLst>
            </p:cNvPr>
            <p:cNvGrpSpPr/>
            <p:nvPr/>
          </p:nvGrpSpPr>
          <p:grpSpPr>
            <a:xfrm>
              <a:off x="6977928" y="4373349"/>
              <a:ext cx="718097" cy="105678"/>
              <a:chOff x="8866294" y="3340624"/>
              <a:chExt cx="718097" cy="105678"/>
            </a:xfrm>
            <a:solidFill>
              <a:schemeClr val="accent3">
                <a:lumMod val="50000"/>
              </a:schemeClr>
            </a:solidFill>
          </p:grpSpPr>
          <p:sp>
            <p:nvSpPr>
              <p:cNvPr id="26" name="Google Shape;618;p27">
                <a:extLst>
                  <a:ext uri="{FF2B5EF4-FFF2-40B4-BE49-F238E27FC236}">
                    <a16:creationId xmlns:a16="http://schemas.microsoft.com/office/drawing/2014/main" id="{2B629A61-D7DE-9C7E-1609-2527B7593594}"/>
                  </a:ext>
                </a:extLst>
              </p:cNvPr>
              <p:cNvSpPr/>
              <p:nvPr/>
            </p:nvSpPr>
            <p:spPr>
              <a:xfrm>
                <a:off x="8884019" y="3340624"/>
                <a:ext cx="700372" cy="87913"/>
              </a:xfrm>
              <a:custGeom>
                <a:avLst/>
                <a:gdLst/>
                <a:ahLst/>
                <a:cxnLst/>
                <a:rect l="l" t="t" r="r" b="b"/>
                <a:pathLst>
                  <a:path w="52567" h="4537" fill="none" extrusionOk="0">
                    <a:moveTo>
                      <a:pt x="0" y="4537"/>
                    </a:moveTo>
                    <a:lnTo>
                      <a:pt x="3965" y="0"/>
                    </a:lnTo>
                    <a:lnTo>
                      <a:pt x="52566" y="0"/>
                    </a:lnTo>
                  </a:path>
                </a:pathLst>
              </a:custGeom>
              <a:grpFill/>
              <a:ln w="7750" cap="flat" cmpd="sng">
                <a:solidFill>
                  <a:schemeClr val="accent3">
                    <a:lumMod val="50000"/>
                  </a:schemeClr>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7" name="Google Shape;619;p27">
                <a:extLst>
                  <a:ext uri="{FF2B5EF4-FFF2-40B4-BE49-F238E27FC236}">
                    <a16:creationId xmlns:a16="http://schemas.microsoft.com/office/drawing/2014/main" id="{906705E6-E24E-E909-888B-943FD4D9199B}"/>
                  </a:ext>
                </a:extLst>
              </p:cNvPr>
              <p:cNvSpPr/>
              <p:nvPr/>
            </p:nvSpPr>
            <p:spPr>
              <a:xfrm>
                <a:off x="8866294" y="3410978"/>
                <a:ext cx="35455" cy="35324"/>
              </a:xfrm>
              <a:custGeom>
                <a:avLst/>
                <a:gdLst/>
                <a:ahLst/>
                <a:cxnLst/>
                <a:rect l="l" t="t" r="r" b="b"/>
                <a:pathLst>
                  <a:path w="1810" h="1823" extrusionOk="0">
                    <a:moveTo>
                      <a:pt x="905" y="1"/>
                    </a:moveTo>
                    <a:cubicBezTo>
                      <a:pt x="405" y="1"/>
                      <a:pt x="0" y="405"/>
                      <a:pt x="0" y="906"/>
                    </a:cubicBezTo>
                    <a:cubicBezTo>
                      <a:pt x="0" y="1417"/>
                      <a:pt x="405" y="1822"/>
                      <a:pt x="905" y="1822"/>
                    </a:cubicBezTo>
                    <a:cubicBezTo>
                      <a:pt x="1405" y="1822"/>
                      <a:pt x="1810" y="1417"/>
                      <a:pt x="1810" y="906"/>
                    </a:cubicBezTo>
                    <a:cubicBezTo>
                      <a:pt x="1810" y="405"/>
                      <a:pt x="1405" y="1"/>
                      <a:pt x="905" y="1"/>
                    </a:cubicBezTo>
                    <a:close/>
                  </a:path>
                </a:pathLst>
              </a:custGeom>
              <a:grpFill/>
              <a:ln>
                <a:solidFill>
                  <a:schemeClr val="accent3">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106590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ustom 1">
      <a:dk1>
        <a:srgbClr val="00AEEF"/>
      </a:dk1>
      <a:lt1>
        <a:sysClr val="window" lastClr="FFFFFF"/>
      </a:lt1>
      <a:dk2>
        <a:srgbClr val="58595B"/>
      </a:dk2>
      <a:lt2>
        <a:srgbClr val="FFA07A"/>
      </a:lt2>
      <a:accent1>
        <a:srgbClr val="BBBBBB"/>
      </a:accent1>
      <a:accent2>
        <a:srgbClr val="ADD8E6"/>
      </a:accent2>
      <a:accent3>
        <a:srgbClr val="00AEEF"/>
      </a:accent3>
      <a:accent4>
        <a:srgbClr val="FFA07A"/>
      </a:accent4>
      <a:accent5>
        <a:srgbClr val="58595B"/>
      </a:accent5>
      <a:accent6>
        <a:srgbClr val="70AD47"/>
      </a:accent6>
      <a:hlink>
        <a:srgbClr val="00AEEF"/>
      </a:hlink>
      <a:folHlink>
        <a:srgbClr val="FFA07A"/>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1">
    <wetp:webextensionref xmlns:r="http://schemas.openxmlformats.org/officeDocument/2006/relationships" r:id="rId1"/>
  </wetp:taskpane>
  <wetp:taskpane dockstate="right" visibility="0" width="700" row="2">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A426D13E-635E-48C0-B26E-37CBF44FCAE0}">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2607E825-C6C7-4578-A6AC-AE719670E352}">
  <we:reference id="wa200001396" version="5.1.1.0" store="en-US" storeType="OMEX"/>
  <we:alternateReferences>
    <we:reference id="wa200001396" version="5.1.1.0" store="wa20000139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2BEC01645B504FAEAF4ABCEEFE0F62" ma:contentTypeVersion="25" ma:contentTypeDescription="Een nieuw document maken." ma:contentTypeScope="" ma:versionID="260eb31961834a9bd6367916e9d2c633">
  <xsd:schema xmlns:xsd="http://www.w3.org/2001/XMLSchema" xmlns:xs="http://www.w3.org/2001/XMLSchema" xmlns:p="http://schemas.microsoft.com/office/2006/metadata/properties" xmlns:ns2="25d792a0-5467-40ec-a10d-7e8235497470" xmlns:ns3="42070755-9874-457f-b017-8a645afff4b9" targetNamespace="http://schemas.microsoft.com/office/2006/metadata/properties" ma:root="true" ma:fieldsID="2ee39d9c76697188187db330e0aa5b10" ns2:_="" ns3:_="">
    <xsd:import namespace="25d792a0-5467-40ec-a10d-7e8235497470"/>
    <xsd:import namespace="42070755-9874-457f-b017-8a645afff4b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d792a0-5467-40ec-a10d-7e8235497470"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LastSharedByUser" ma:index="13" nillable="true" ma:displayName="Laatst gedeeld, per gebruiker" ma:internalName="LastSharedByUser" ma:readOnly="true">
      <xsd:simpleType>
        <xsd:restriction base="dms:Note">
          <xsd:maxLength value="255"/>
        </xsd:restriction>
      </xsd:simpleType>
    </xsd:element>
    <xsd:element name="LastSharedByTime" ma:index="14" nillable="true" ma:displayName="Laatst gedeeld, per tijdstip" ma:description="" ma:internalName="LastSharedByTime" ma:readOnly="true">
      <xsd:simpleType>
        <xsd:restriction base="dms:DateTime"/>
      </xsd:simpleType>
    </xsd:element>
    <xsd:element name="TaxCatchAll" ma:index="28" nillable="true" ma:displayName="Taxonomy Catch All Column" ma:hidden="true" ma:list="{121e8396-ebbd-4467-9c16-e9902d97628f}" ma:internalName="TaxCatchAll" ma:showField="CatchAllData" ma:web="25d792a0-5467-40ec-a10d-7e823549747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070755-9874-457f-b017-8a645afff4b9"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Afbeeldingtags" ma:readOnly="false" ma:fieldId="{5cf76f15-5ced-4ddc-b409-7134ff3c332f}" ma:taxonomyMulti="true" ma:sspId="2e4bac4a-3717-49de-aff1-89339a42e1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5d792a0-5467-40ec-a10d-7e8235497470" xsi:nil="true"/>
    <lcf76f155ced4ddcb4097134ff3c332f xmlns="42070755-9874-457f-b017-8a645afff4b9">
      <Terms xmlns="http://schemas.microsoft.com/office/infopath/2007/PartnerControls"/>
    </lcf76f155ced4ddcb4097134ff3c332f>
    <SharedWithUsers xmlns="25d792a0-5467-40ec-a10d-7e8235497470">
      <UserInfo>
        <DisplayName>Dirk Worm</DisplayName>
        <AccountId>3</AccountId>
        <AccountType/>
      </UserInfo>
      <UserInfo>
        <DisplayName>Mischa Wesdorp</DisplayName>
        <AccountId>12</AccountId>
        <AccountType/>
      </UserInfo>
      <UserInfo>
        <DisplayName>Roos Meijer</DisplayName>
        <AccountId>273</AccountId>
        <AccountType/>
      </UserInfo>
      <UserInfo>
        <DisplayName>Camila Herrera</DisplayName>
        <AccountId>483</AccountId>
        <AccountType/>
      </UserInfo>
      <UserInfo>
        <DisplayName>Pei-Hsuan Lo</DisplayName>
        <AccountId>109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2BC673-9DE6-465A-90E5-02E776614A9B}">
  <ds:schemaRefs>
    <ds:schemaRef ds:uri="25d792a0-5467-40ec-a10d-7e8235497470"/>
    <ds:schemaRef ds:uri="42070755-9874-457f-b017-8a645afff4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EF40DA3-1C1D-418B-8E45-EC7EBA53F368}">
  <ds:schemaRefs>
    <ds:schemaRef ds:uri="http://purl.org/dc/dcmitype/"/>
    <ds:schemaRef ds:uri="http://schemas.microsoft.com/office/2006/metadata/properties"/>
    <ds:schemaRef ds:uri="http://purl.org/dc/elements/1.1/"/>
    <ds:schemaRef ds:uri="http://schemas.openxmlformats.org/package/2006/metadata/core-properties"/>
    <ds:schemaRef ds:uri="25d792a0-5467-40ec-a10d-7e8235497470"/>
    <ds:schemaRef ds:uri="http://schemas.microsoft.com/office/infopath/2007/PartnerControls"/>
    <ds:schemaRef ds:uri="http://schemas.microsoft.com/office/2006/documentManagement/types"/>
    <ds:schemaRef ds:uri="42070755-9874-457f-b017-8a645afff4b9"/>
    <ds:schemaRef ds:uri="http://www.w3.org/XML/1998/namespace"/>
    <ds:schemaRef ds:uri="http://purl.org/dc/terms/"/>
  </ds:schemaRefs>
</ds:datastoreItem>
</file>

<file path=customXml/itemProps3.xml><?xml version="1.0" encoding="utf-8"?>
<ds:datastoreItem xmlns:ds="http://schemas.openxmlformats.org/officeDocument/2006/customXml" ds:itemID="{1676A7DB-1B98-46FE-ACD6-2119A9937D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32</TotalTime>
  <Words>4807</Words>
  <Application>Microsoft Office PowerPoint</Application>
  <PresentationFormat>Widescreen</PresentationFormat>
  <Paragraphs>311</Paragraphs>
  <Slides>18</Slides>
  <Notes>13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Theme</vt:lpstr>
      <vt:lpstr>PowerPoint Presentation</vt:lpstr>
      <vt:lpstr>Executive Summary: Understand DORA’s impact and how FiSer’s strategies ensure compliance and resilience</vt:lpstr>
      <vt:lpstr>This slide-deck will navigate DORA compliance with a structured guide to challenges and solutions</vt:lpstr>
      <vt:lpstr>Strengthen financial resilience with DORA as a key pillar of EU digital regulation</vt:lpstr>
      <vt:lpstr>Understand DORA’s broad scope and the oversight role of European Supervisory Authorities</vt:lpstr>
      <vt:lpstr>PowerPoint Presentation</vt:lpstr>
      <vt:lpstr>Pillar 1: Strengthen ICT resilience through effective risk management governance and controls</vt:lpstr>
      <vt:lpstr>Pillar 2: Ensure regulatory compliance with clear processes for ICT incident monitoring and reporting</vt:lpstr>
      <vt:lpstr>Pillar 3: Test operational resilience with risk-driven, independent, and adaptive ICT frameworks</vt:lpstr>
      <vt:lpstr>Pillar 4: Mitigate ICT third-party risks with robust contracts, monitoring, and contingency plans</vt:lpstr>
      <vt:lpstr>Pillar 5: Enhance cybersecurity through structured information-sharing frameworks</vt:lpstr>
      <vt:lpstr>Align compliance efforts with DORA’s phased implementation timeline</vt:lpstr>
      <vt:lpstr>PowerPoint Presentation</vt:lpstr>
      <vt:lpstr>Drive immediate compliance actions now and sustain efforts beyond January 17, 2025, for long-term DORA readiness</vt:lpstr>
      <vt:lpstr>PowerPoint Presentation</vt:lpstr>
      <vt:lpstr>FiSer Consulting offers tailored services to your organization and ensure a smooth transition</vt:lpstr>
      <vt:lpstr>PowerPoint Presentation</vt:lpstr>
      <vt:lpstr>Explore FiSer’s expertise and publications for deeper insights into DORA compliance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FiSer Powerpoint Template</dc:title>
  <dc:creator>d.worm@fiser.consulting</dc:creator>
  <cp:lastModifiedBy>Camila Herrera</cp:lastModifiedBy>
  <cp:revision>2</cp:revision>
  <dcterms:created xsi:type="dcterms:W3CDTF">2021-05-26T09:09:49Z</dcterms:created>
  <dcterms:modified xsi:type="dcterms:W3CDTF">2025-08-05T09:52:09Z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0x010100382BEC01645B504FAEAF4ABCEEFE0F62</vt:lpwstr>
  </property>
  <property fmtid="{D5CDD505-2E9C-101B-9397-08002B2CF9AE}" pid="3" name="MediaServiceImageTags">
    <vt:lpwstr/>
  </property>
</Properties>
</file>