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9B_2926555C.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19"/>
  </p:notesMasterIdLst>
  <p:handoutMasterIdLst>
    <p:handoutMasterId r:id="rId20"/>
  </p:handoutMasterIdLst>
  <p:sldIdLst>
    <p:sldId id="634" r:id="rId6"/>
    <p:sldId id="650" r:id="rId7"/>
    <p:sldId id="685" r:id="rId8"/>
    <p:sldId id="719" r:id="rId9"/>
    <p:sldId id="723" r:id="rId10"/>
    <p:sldId id="708" r:id="rId11"/>
    <p:sldId id="724" r:id="rId12"/>
    <p:sldId id="687" r:id="rId13"/>
    <p:sldId id="711" r:id="rId14"/>
    <p:sldId id="704" r:id="rId15"/>
    <p:sldId id="667" r:id="rId16"/>
    <p:sldId id="722" r:id="rId17"/>
    <p:sldId id="718" r:id="rId18"/>
  </p:sldIdLst>
  <p:sldSz cx="12192000" cy="6858000"/>
  <p:notesSz cx="6858000" cy="9945688"/>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6DD6E-A07F-05CB-17FC-C1BD04103204}" name="Jeroen Wiggers" initials="JW" userId="S::j.wiggers@fiser.consulting::fd433d3c-ac18-401e-b459-992f053828da" providerId="AD"/>
  <p188:author id="{C79944B6-2CCD-235F-8F18-C96D9D0106B2}" name="Gabor Lorincz" initials="GL" userId="S::g.lorincz@fiser.consulting::616dd0bf-8e08-487f-852a-2de5b4bb12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E2FF"/>
    <a:srgbClr val="525355"/>
    <a:srgbClr val="FFFFFF"/>
    <a:srgbClr val="A6A6A6"/>
    <a:srgbClr val="D9D9D9"/>
    <a:srgbClr val="2F809A"/>
    <a:srgbClr val="6D6E71"/>
    <a:srgbClr val="DEEFF5"/>
    <a:srgbClr val="8CC8DC"/>
    <a:srgbClr val="ADD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18B43-719D-4CC2-91F5-DA6CD648053F}" v="93" dt="2023-10-20T13:55:50.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modernComment_29B_2926555C.xml><?xml version="1.0" encoding="utf-8"?>
<p188:cmLst xmlns:a="http://schemas.openxmlformats.org/drawingml/2006/main" xmlns:r="http://schemas.openxmlformats.org/officeDocument/2006/relationships" xmlns:p188="http://schemas.microsoft.com/office/powerpoint/2018/8/main">
  <p188:cm id="{38BE559E-5519-4AAE-8C47-C0D03279405C}" authorId="{C79944B6-2CCD-235F-8F18-C96D9D0106B2}" status="resolved" created="2023-09-20T15:29:00.070" complete="100000">
    <ac:txMkLst xmlns:ac="http://schemas.microsoft.com/office/drawing/2013/main/command">
      <pc:docMk xmlns:pc="http://schemas.microsoft.com/office/powerpoint/2013/main/command"/>
      <pc:sldMk xmlns:pc="http://schemas.microsoft.com/office/powerpoint/2013/main/command" cId="690378076" sldId="667"/>
      <ac:spMk id="2" creationId="{612188DD-78C3-A7F0-17B3-62C06AC55575}"/>
      <ac:txMk cp="28">
        <ac:context len="134" hash="4114216707"/>
      </ac:txMk>
    </ac:txMkLst>
    <p188:pos x="868150" y="346587"/>
    <p188:txBody>
      <a:bodyPr/>
      <a:lstStyle/>
      <a:p>
        <a:r>
          <a:rPr lang="en-US"/>
          <a:t>Dif tone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75E5EC-BCC9-44F8-4A92-B774CB153F49}"/>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D8CE3D97-ACF7-CCF1-6B33-3E0DE4F4AE4D}"/>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17327068-4C34-4877-9865-DC2F13433C8D}" type="datetimeFigureOut">
              <a:rPr lang="en-NL" smtClean="0"/>
              <a:t>08/05/2025</a:t>
            </a:fld>
            <a:endParaRPr lang="en-NL"/>
          </a:p>
        </p:txBody>
      </p:sp>
      <p:sp>
        <p:nvSpPr>
          <p:cNvPr id="4" name="Footer Placeholder 3">
            <a:extLst>
              <a:ext uri="{FF2B5EF4-FFF2-40B4-BE49-F238E27FC236}">
                <a16:creationId xmlns:a16="http://schemas.microsoft.com/office/drawing/2014/main" id="{F6DE6E01-4DDF-6CD1-69D5-1879339D82F4}"/>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AF03FE25-E3D8-5800-C77C-D6F9D2572185}"/>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7B46B5A-6141-44E7-9D1F-8844274BBCA2}" type="slidenum">
              <a:rPr lang="en-NL" smtClean="0"/>
              <a:t>‹#›</a:t>
            </a:fld>
            <a:endParaRPr lang="en-NL"/>
          </a:p>
        </p:txBody>
      </p:sp>
    </p:spTree>
    <p:extLst>
      <p:ext uri="{BB962C8B-B14F-4D97-AF65-F5344CB8AC3E}">
        <p14:creationId xmlns:p14="http://schemas.microsoft.com/office/powerpoint/2010/main" val="2449244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9B0FBDF-5F97-4899-8C9E-3E9087FE370E}" type="datetimeFigureOut">
              <a:rPr lang="en-NL" smtClean="0"/>
              <a:t>08/05/2025</a:t>
            </a:fld>
            <a:endParaRPr lang="en-NL"/>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4E466B8-9733-4F09-89E0-B3083F7F2D41}" type="slidenum">
              <a:rPr lang="en-NL" smtClean="0"/>
              <a:t>‹#›</a:t>
            </a:fld>
            <a:endParaRPr lang="en-NL"/>
          </a:p>
        </p:txBody>
      </p:sp>
    </p:spTree>
    <p:extLst>
      <p:ext uri="{BB962C8B-B14F-4D97-AF65-F5344CB8AC3E}">
        <p14:creationId xmlns:p14="http://schemas.microsoft.com/office/powerpoint/2010/main" val="323318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1</a:t>
            </a:fld>
            <a:endParaRPr lang="en-NL"/>
          </a:p>
        </p:txBody>
      </p:sp>
    </p:spTree>
    <p:extLst>
      <p:ext uri="{BB962C8B-B14F-4D97-AF65-F5344CB8AC3E}">
        <p14:creationId xmlns:p14="http://schemas.microsoft.com/office/powerpoint/2010/main" val="329464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Gabor</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10</a:t>
            </a:fld>
            <a:endParaRPr lang="en-NL"/>
          </a:p>
        </p:txBody>
      </p:sp>
    </p:spTree>
    <p:extLst>
      <p:ext uri="{BB962C8B-B14F-4D97-AF65-F5344CB8AC3E}">
        <p14:creationId xmlns:p14="http://schemas.microsoft.com/office/powerpoint/2010/main" val="391050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trike="noStrike"/>
              <a:t>Gabor</a:t>
            </a:r>
            <a:endParaRPr lang="en-GB" strike="noStrik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466B8-9733-4F09-89E0-B3083F7F2D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Jeroen</a:t>
            </a:r>
            <a:endParaRPr lang="en-NL"/>
          </a:p>
        </p:txBody>
      </p:sp>
      <p:sp>
        <p:nvSpPr>
          <p:cNvPr id="4" name="Slide Number Placeholder 3"/>
          <p:cNvSpPr>
            <a:spLocks noGrp="1"/>
          </p:cNvSpPr>
          <p:nvPr>
            <p:ph type="sldNum" sz="quarter" idx="5"/>
          </p:nvPr>
        </p:nvSpPr>
        <p:spPr/>
        <p:txBody>
          <a:bodyPr/>
          <a:lstStyle/>
          <a:p>
            <a:fld id="{04E466B8-9733-4F09-89E0-B3083F7F2D41}" type="slidenum">
              <a:rPr lang="en-NL" smtClean="0"/>
              <a:t>12</a:t>
            </a:fld>
            <a:endParaRPr lang="en-NL"/>
          </a:p>
        </p:txBody>
      </p:sp>
    </p:spTree>
    <p:extLst>
      <p:ext uri="{BB962C8B-B14F-4D97-AF65-F5344CB8AC3E}">
        <p14:creationId xmlns:p14="http://schemas.microsoft.com/office/powerpoint/2010/main" val="71993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13</a:t>
            </a:fld>
            <a:endParaRPr lang="en-NL"/>
          </a:p>
        </p:txBody>
      </p:sp>
    </p:spTree>
    <p:extLst>
      <p:ext uri="{BB962C8B-B14F-4D97-AF65-F5344CB8AC3E}">
        <p14:creationId xmlns:p14="http://schemas.microsoft.com/office/powerpoint/2010/main" val="198683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Jeroen</a:t>
            </a:r>
            <a:endParaRPr lang="en-NL"/>
          </a:p>
        </p:txBody>
      </p:sp>
      <p:sp>
        <p:nvSpPr>
          <p:cNvPr id="4" name="Slide Number Placeholder 3"/>
          <p:cNvSpPr>
            <a:spLocks noGrp="1"/>
          </p:cNvSpPr>
          <p:nvPr>
            <p:ph type="sldNum" sz="quarter" idx="5"/>
          </p:nvPr>
        </p:nvSpPr>
        <p:spPr/>
        <p:txBody>
          <a:bodyPr/>
          <a:lstStyle/>
          <a:p>
            <a:fld id="{04E466B8-9733-4F09-89E0-B3083F7F2D41}" type="slidenum">
              <a:rPr lang="en-NL" smtClean="0"/>
              <a:t>2</a:t>
            </a:fld>
            <a:endParaRPr lang="en-NL"/>
          </a:p>
        </p:txBody>
      </p:sp>
    </p:spTree>
    <p:extLst>
      <p:ext uri="{BB962C8B-B14F-4D97-AF65-F5344CB8AC3E}">
        <p14:creationId xmlns:p14="http://schemas.microsoft.com/office/powerpoint/2010/main" val="143083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Jeroen</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3</a:t>
            </a:fld>
            <a:endParaRPr lang="en-NL"/>
          </a:p>
        </p:txBody>
      </p:sp>
    </p:spTree>
    <p:extLst>
      <p:ext uri="{BB962C8B-B14F-4D97-AF65-F5344CB8AC3E}">
        <p14:creationId xmlns:p14="http://schemas.microsoft.com/office/powerpoint/2010/main" val="219351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Gabor</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4</a:t>
            </a:fld>
            <a:endParaRPr lang="en-NL"/>
          </a:p>
        </p:txBody>
      </p:sp>
    </p:spTree>
    <p:extLst>
      <p:ext uri="{BB962C8B-B14F-4D97-AF65-F5344CB8AC3E}">
        <p14:creationId xmlns:p14="http://schemas.microsoft.com/office/powerpoint/2010/main" val="163062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Jeroen</a:t>
            </a:r>
            <a:endParaRPr lang="en-NL"/>
          </a:p>
        </p:txBody>
      </p:sp>
      <p:sp>
        <p:nvSpPr>
          <p:cNvPr id="4" name="Slide Number Placeholder 3"/>
          <p:cNvSpPr>
            <a:spLocks noGrp="1"/>
          </p:cNvSpPr>
          <p:nvPr>
            <p:ph type="sldNum" sz="quarter" idx="5"/>
          </p:nvPr>
        </p:nvSpPr>
        <p:spPr/>
        <p:txBody>
          <a:bodyPr/>
          <a:lstStyle/>
          <a:p>
            <a:fld id="{04E466B8-9733-4F09-89E0-B3083F7F2D41}" type="slidenum">
              <a:rPr lang="en-NL" smtClean="0"/>
              <a:t>5</a:t>
            </a:fld>
            <a:endParaRPr lang="en-NL"/>
          </a:p>
        </p:txBody>
      </p:sp>
    </p:spTree>
    <p:extLst>
      <p:ext uri="{BB962C8B-B14F-4D97-AF65-F5344CB8AC3E}">
        <p14:creationId xmlns:p14="http://schemas.microsoft.com/office/powerpoint/2010/main" val="357149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Gabor</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6</a:t>
            </a:fld>
            <a:endParaRPr lang="en-NL"/>
          </a:p>
        </p:txBody>
      </p:sp>
    </p:spTree>
    <p:extLst>
      <p:ext uri="{BB962C8B-B14F-4D97-AF65-F5344CB8AC3E}">
        <p14:creationId xmlns:p14="http://schemas.microsoft.com/office/powerpoint/2010/main" val="171964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Gabor</a:t>
            </a:r>
            <a:endParaRPr lang="en-NL"/>
          </a:p>
          <a:p>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7</a:t>
            </a:fld>
            <a:endParaRPr lang="en-NL"/>
          </a:p>
        </p:txBody>
      </p:sp>
    </p:spTree>
    <p:extLst>
      <p:ext uri="{BB962C8B-B14F-4D97-AF65-F5344CB8AC3E}">
        <p14:creationId xmlns:p14="http://schemas.microsoft.com/office/powerpoint/2010/main" val="310597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Jeroen</a:t>
            </a:r>
            <a:endParaRPr lang="en-US"/>
          </a:p>
        </p:txBody>
      </p:sp>
      <p:sp>
        <p:nvSpPr>
          <p:cNvPr id="4" name="Slide Number Placeholder 3"/>
          <p:cNvSpPr>
            <a:spLocks noGrp="1"/>
          </p:cNvSpPr>
          <p:nvPr>
            <p:ph type="sldNum" sz="quarter" idx="5"/>
          </p:nvPr>
        </p:nvSpPr>
        <p:spPr/>
        <p:txBody>
          <a:bodyPr/>
          <a:lstStyle/>
          <a:p>
            <a:fld id="{04E466B8-9733-4F09-89E0-B3083F7F2D41}" type="slidenum">
              <a:rPr lang="en-NL" smtClean="0"/>
              <a:t>8</a:t>
            </a:fld>
            <a:endParaRPr lang="en-NL"/>
          </a:p>
        </p:txBody>
      </p:sp>
    </p:spTree>
    <p:extLst>
      <p:ext uri="{BB962C8B-B14F-4D97-AF65-F5344CB8AC3E}">
        <p14:creationId xmlns:p14="http://schemas.microsoft.com/office/powerpoint/2010/main" val="18918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Jeroen</a:t>
            </a:r>
            <a:endParaRPr lang="en-NL"/>
          </a:p>
        </p:txBody>
      </p:sp>
      <p:sp>
        <p:nvSpPr>
          <p:cNvPr id="4" name="Slide Number Placeholder 3"/>
          <p:cNvSpPr>
            <a:spLocks noGrp="1"/>
          </p:cNvSpPr>
          <p:nvPr>
            <p:ph type="sldNum" sz="quarter" idx="5"/>
          </p:nvPr>
        </p:nvSpPr>
        <p:spPr/>
        <p:txBody>
          <a:bodyPr/>
          <a:lstStyle/>
          <a:p>
            <a:fld id="{04E466B8-9733-4F09-89E0-B3083F7F2D41}" type="slidenum">
              <a:rPr lang="en-NL" smtClean="0"/>
              <a:t>9</a:t>
            </a:fld>
            <a:endParaRPr lang="en-NL"/>
          </a:p>
        </p:txBody>
      </p:sp>
    </p:spTree>
    <p:extLst>
      <p:ext uri="{BB962C8B-B14F-4D97-AF65-F5344CB8AC3E}">
        <p14:creationId xmlns:p14="http://schemas.microsoft.com/office/powerpoint/2010/main" val="20017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F562C2-508A-4F9C-8918-C9FBC1240A7C}"/>
              </a:ext>
            </a:extLst>
          </p:cNvPr>
          <p:cNvSpPr>
            <a:spLocks noGrp="1"/>
          </p:cNvSpPr>
          <p:nvPr>
            <p:ph type="body" idx="1" hasCustomPrompt="1"/>
          </p:nvPr>
        </p:nvSpPr>
        <p:spPr>
          <a:xfrm>
            <a:off x="6365081" y="2811763"/>
            <a:ext cx="3515757" cy="946389"/>
          </a:xfrm>
        </p:spPr>
        <p:txBody>
          <a:bodyPr/>
          <a:lstStyle>
            <a:lvl1pPr marL="0" indent="0" algn="ctr">
              <a:buNone/>
              <a:defRPr sz="24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a:p>
            <a:pPr lvl="0"/>
            <a:r>
              <a:rPr lang="en-US"/>
              <a:t>SUBTITLE</a:t>
            </a:r>
          </a:p>
        </p:txBody>
      </p:sp>
      <p:sp>
        <p:nvSpPr>
          <p:cNvPr id="7" name="Text Placeholder 2">
            <a:extLst>
              <a:ext uri="{FF2B5EF4-FFF2-40B4-BE49-F238E27FC236}">
                <a16:creationId xmlns:a16="http://schemas.microsoft.com/office/drawing/2014/main" id="{76E11FBC-163D-7042-1719-835D9327C631}"/>
              </a:ext>
            </a:extLst>
          </p:cNvPr>
          <p:cNvSpPr>
            <a:spLocks noGrp="1"/>
          </p:cNvSpPr>
          <p:nvPr>
            <p:ph type="body" idx="11" hasCustomPrompt="1"/>
          </p:nvPr>
        </p:nvSpPr>
        <p:spPr>
          <a:xfrm>
            <a:off x="9908381" y="6049454"/>
            <a:ext cx="2067241" cy="345415"/>
          </a:xfrm>
        </p:spPr>
        <p:txBody>
          <a:bodyPr>
            <a:normAutofit/>
          </a:bodyPr>
          <a:lstStyle>
            <a:lvl1pPr marL="0" indent="0" algn="ctr">
              <a:buNone/>
              <a:defRPr sz="16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Version, Date</a:t>
            </a:r>
          </a:p>
        </p:txBody>
      </p:sp>
      <p:pic>
        <p:nvPicPr>
          <p:cNvPr id="2" name="Picture 1" descr="A picture containing nature">
            <a:extLst>
              <a:ext uri="{FF2B5EF4-FFF2-40B4-BE49-F238E27FC236}">
                <a16:creationId xmlns:a16="http://schemas.microsoft.com/office/drawing/2014/main" id="{76FC632F-6170-D5C2-D07C-87317651E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664" cy="6858000"/>
          </a:xfrm>
          <a:prstGeom prst="rect">
            <a:avLst/>
          </a:prstGeom>
        </p:spPr>
      </p:pic>
    </p:spTree>
    <p:extLst>
      <p:ext uri="{BB962C8B-B14F-4D97-AF65-F5344CB8AC3E}">
        <p14:creationId xmlns:p14="http://schemas.microsoft.com/office/powerpoint/2010/main" val="87407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72AA70-329F-4D6F-8960-2BBE61AB374D}"/>
              </a:ext>
            </a:extLst>
          </p:cNvPr>
          <p:cNvSpPr>
            <a:spLocks noGrp="1"/>
          </p:cNvSpPr>
          <p:nvPr>
            <p:ph type="dt" sz="half" idx="10"/>
          </p:nvPr>
        </p:nvSpPr>
        <p:spPr/>
        <p:txBody>
          <a:bodyPr/>
          <a:lstStyle/>
          <a:p>
            <a:fld id="{1E6DA75A-5105-48F0-A235-5C7371FD34B1}" type="datetime1">
              <a:rPr lang="en-US" smtClean="0"/>
              <a:t>8/5/2025</a:t>
            </a:fld>
            <a:endParaRPr lang="en-NL"/>
          </a:p>
        </p:txBody>
      </p:sp>
      <p:sp>
        <p:nvSpPr>
          <p:cNvPr id="4" name="Footer Placeholder 3">
            <a:extLst>
              <a:ext uri="{FF2B5EF4-FFF2-40B4-BE49-F238E27FC236}">
                <a16:creationId xmlns:a16="http://schemas.microsoft.com/office/drawing/2014/main" id="{05C742FF-786D-4999-BFBB-5520811615F1}"/>
              </a:ext>
            </a:extLst>
          </p:cNvPr>
          <p:cNvSpPr>
            <a:spLocks noGrp="1"/>
          </p:cNvSpPr>
          <p:nvPr>
            <p:ph type="ftr" sz="quarter" idx="11"/>
          </p:nvPr>
        </p:nvSpPr>
        <p:spPr/>
        <p:txBody>
          <a:bodyPr/>
          <a:lstStyle/>
          <a:p>
            <a:endParaRPr lang="en-NL"/>
          </a:p>
        </p:txBody>
      </p:sp>
      <p:graphicFrame>
        <p:nvGraphicFramePr>
          <p:cNvPr id="9" name="Table 9">
            <a:extLst>
              <a:ext uri="{FF2B5EF4-FFF2-40B4-BE49-F238E27FC236}">
                <a16:creationId xmlns:a16="http://schemas.microsoft.com/office/drawing/2014/main" id="{5783ED8A-22FD-4CD0-A43D-3A996AC09B85}"/>
              </a:ext>
            </a:extLst>
          </p:cNvPr>
          <p:cNvGraphicFramePr>
            <a:graphicFrameLocks noGrp="1"/>
          </p:cNvGraphicFramePr>
          <p:nvPr userDrawn="1">
            <p:extLst>
              <p:ext uri="{D42A27DB-BD31-4B8C-83A1-F6EECF244321}">
                <p14:modId xmlns:p14="http://schemas.microsoft.com/office/powerpoint/2010/main" val="458197117"/>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0" name="Picture 9" descr="Text&#10;&#10;Description automatically generated">
            <a:extLst>
              <a:ext uri="{FF2B5EF4-FFF2-40B4-BE49-F238E27FC236}">
                <a16:creationId xmlns:a16="http://schemas.microsoft.com/office/drawing/2014/main" id="{6810C00F-D8ED-4370-93FF-0FFC487CA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1" name="Slide Number Placeholder 5">
            <a:extLst>
              <a:ext uri="{FF2B5EF4-FFF2-40B4-BE49-F238E27FC236}">
                <a16:creationId xmlns:a16="http://schemas.microsoft.com/office/drawing/2014/main" id="{F8DE49B9-9130-42A0-AD9A-F3B8534AD43C}"/>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3" name="Title 1">
            <a:extLst>
              <a:ext uri="{FF2B5EF4-FFF2-40B4-BE49-F238E27FC236}">
                <a16:creationId xmlns:a16="http://schemas.microsoft.com/office/drawing/2014/main" id="{A4EEA8B0-5312-4C8A-AC9A-A76922CE0ADC}"/>
              </a:ext>
            </a:extLst>
          </p:cNvPr>
          <p:cNvSpPr>
            <a:spLocks noGrp="1"/>
          </p:cNvSpPr>
          <p:nvPr>
            <p:ph type="title" hasCustomPrompt="1"/>
          </p:nvPr>
        </p:nvSpPr>
        <p:spPr>
          <a:xfrm>
            <a:off x="3757343" y="247291"/>
            <a:ext cx="8078099" cy="377438"/>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24078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793C-7DCF-4BE3-A766-DCA7E9D5FC06}"/>
              </a:ext>
            </a:extLst>
          </p:cNvPr>
          <p:cNvSpPr>
            <a:spLocks noGrp="1"/>
          </p:cNvSpPr>
          <p:nvPr>
            <p:ph type="title" hasCustomPrompt="1"/>
          </p:nvPr>
        </p:nvSpPr>
        <p:spPr>
          <a:xfrm>
            <a:off x="3648075" y="0"/>
            <a:ext cx="8212999" cy="918168"/>
          </a:xfr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Title</a:t>
            </a:r>
            <a:endParaRPr lang="en-NL"/>
          </a:p>
        </p:txBody>
      </p:sp>
      <p:sp>
        <p:nvSpPr>
          <p:cNvPr id="3" name="Content Placeholder 2">
            <a:extLst>
              <a:ext uri="{FF2B5EF4-FFF2-40B4-BE49-F238E27FC236}">
                <a16:creationId xmlns:a16="http://schemas.microsoft.com/office/drawing/2014/main" id="{561A3268-5D77-46AE-B3EA-96ED9FAF4779}"/>
              </a:ext>
            </a:extLst>
          </p:cNvPr>
          <p:cNvSpPr>
            <a:spLocks noGrp="1"/>
          </p:cNvSpPr>
          <p:nvPr>
            <p:ph idx="1"/>
          </p:nvPr>
        </p:nvSpPr>
        <p:spPr>
          <a:xfrm>
            <a:off x="397042" y="1097555"/>
            <a:ext cx="11464032" cy="507940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014F1E3-0FDD-447D-93A1-BCBC45EAD681}"/>
              </a:ext>
            </a:extLst>
          </p:cNvPr>
          <p:cNvSpPr>
            <a:spLocks noGrp="1"/>
          </p:cNvSpPr>
          <p:nvPr>
            <p:ph type="dt" sz="half" idx="10"/>
          </p:nvPr>
        </p:nvSpPr>
        <p:spPr/>
        <p:txBody>
          <a:bodyPr/>
          <a:lstStyle>
            <a:lvl1pPr>
              <a:defRPr>
                <a:latin typeface="+mn-lt"/>
              </a:defRPr>
            </a:lvl1pPr>
          </a:lstStyle>
          <a:p>
            <a:fld id="{E4C1A9F3-D280-4237-B109-A022106B7C00}" type="datetime1">
              <a:rPr lang="en-US" smtClean="0"/>
              <a:pPr/>
              <a:t>8/5/2025</a:t>
            </a:fld>
            <a:endParaRPr lang="en-NL"/>
          </a:p>
        </p:txBody>
      </p:sp>
      <p:sp>
        <p:nvSpPr>
          <p:cNvPr id="5" name="Footer Placeholder 4">
            <a:extLst>
              <a:ext uri="{FF2B5EF4-FFF2-40B4-BE49-F238E27FC236}">
                <a16:creationId xmlns:a16="http://schemas.microsoft.com/office/drawing/2014/main" id="{712FDFAD-8FC4-4CBF-B0CD-64B768D2640E}"/>
              </a:ext>
            </a:extLst>
          </p:cNvPr>
          <p:cNvSpPr>
            <a:spLocks noGrp="1"/>
          </p:cNvSpPr>
          <p:nvPr>
            <p:ph type="ftr" sz="quarter" idx="11"/>
          </p:nvPr>
        </p:nvSpPr>
        <p:spPr/>
        <p:txBody>
          <a:bodyPr/>
          <a:lstStyle>
            <a:lvl1pPr>
              <a:defRPr>
                <a:latin typeface="+mn-lt"/>
              </a:defRPr>
            </a:lvl1pPr>
          </a:lstStyle>
          <a:p>
            <a:endParaRPr lang="en-NL"/>
          </a:p>
        </p:txBody>
      </p:sp>
      <p:sp>
        <p:nvSpPr>
          <p:cNvPr id="6" name="Slide Number Placeholder 5">
            <a:extLst>
              <a:ext uri="{FF2B5EF4-FFF2-40B4-BE49-F238E27FC236}">
                <a16:creationId xmlns:a16="http://schemas.microsoft.com/office/drawing/2014/main" id="{4449C05F-1FB0-4C73-84B9-65E3C218F0DE}"/>
              </a:ext>
            </a:extLst>
          </p:cNvPr>
          <p:cNvSpPr>
            <a:spLocks noGrp="1"/>
          </p:cNvSpPr>
          <p:nvPr>
            <p:ph type="sldNum" sz="quarter" idx="12"/>
          </p:nvPr>
        </p:nvSpPr>
        <p:spPr>
          <a:xfrm>
            <a:off x="9448800" y="6356349"/>
            <a:ext cx="2412275" cy="365125"/>
          </a:xfrm>
        </p:spPr>
        <p:txBody>
          <a:bodyPr/>
          <a:lstStyle>
            <a:lvl1pPr>
              <a:defRPr>
                <a:latin typeface="+mn-lt"/>
              </a:defRPr>
            </a:lvl1pPr>
          </a:lstStyle>
          <a:p>
            <a:fld id="{176DD4EC-FA55-45CE-8BB9-EF8129236C33}" type="slidenum">
              <a:rPr lang="en-NL" smtClean="0"/>
              <a:pPr/>
              <a:t>‹#›</a:t>
            </a:fld>
            <a:endParaRPr lang="en-NL"/>
          </a:p>
        </p:txBody>
      </p:sp>
      <p:graphicFrame>
        <p:nvGraphicFramePr>
          <p:cNvPr id="10" name="Table 9">
            <a:extLst>
              <a:ext uri="{FF2B5EF4-FFF2-40B4-BE49-F238E27FC236}">
                <a16:creationId xmlns:a16="http://schemas.microsoft.com/office/drawing/2014/main" id="{E8C649E9-7895-4E52-ACB7-BF947F90F6F0}"/>
              </a:ext>
            </a:extLst>
          </p:cNvPr>
          <p:cNvGraphicFramePr>
            <a:graphicFrameLocks noGrp="1"/>
          </p:cNvGraphicFramePr>
          <p:nvPr userDrawn="1">
            <p:extLst>
              <p:ext uri="{D42A27DB-BD31-4B8C-83A1-F6EECF244321}">
                <p14:modId xmlns:p14="http://schemas.microsoft.com/office/powerpoint/2010/main" val="1584993404"/>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6F5EB9E0-39A3-4085-80B3-13ACC357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Tree>
    <p:extLst>
      <p:ext uri="{BB962C8B-B14F-4D97-AF65-F5344CB8AC3E}">
        <p14:creationId xmlns:p14="http://schemas.microsoft.com/office/powerpoint/2010/main" val="30219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8DD51-12F9-4883-A740-3DBD95AC0915}"/>
              </a:ext>
            </a:extLst>
          </p:cNvPr>
          <p:cNvSpPr>
            <a:spLocks noGrp="1"/>
          </p:cNvSpPr>
          <p:nvPr>
            <p:ph sz="half" idx="1"/>
          </p:nvPr>
        </p:nvSpPr>
        <p:spPr>
          <a:xfrm>
            <a:off x="397042" y="1119356"/>
            <a:ext cx="5622758"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C456CFF8-81BA-451B-B5B9-CDB3AFC5CDED}"/>
              </a:ext>
            </a:extLst>
          </p:cNvPr>
          <p:cNvSpPr>
            <a:spLocks noGrp="1"/>
          </p:cNvSpPr>
          <p:nvPr>
            <p:ph sz="half" idx="2"/>
          </p:nvPr>
        </p:nvSpPr>
        <p:spPr>
          <a:xfrm>
            <a:off x="6172199" y="1119356"/>
            <a:ext cx="5622757"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B52413D8-D263-4678-A3E7-DFB19281BA01}"/>
              </a:ext>
            </a:extLst>
          </p:cNvPr>
          <p:cNvSpPr>
            <a:spLocks noGrp="1"/>
          </p:cNvSpPr>
          <p:nvPr>
            <p:ph type="dt" sz="half" idx="10"/>
          </p:nvPr>
        </p:nvSpPr>
        <p:spPr/>
        <p:txBody>
          <a:bodyPr/>
          <a:lstStyle/>
          <a:p>
            <a:fld id="{E773FEE6-DFF6-4E7E-91AE-D35464FD6B85}" type="datetime1">
              <a:rPr lang="en-US" smtClean="0"/>
              <a:t>8/5/2025</a:t>
            </a:fld>
            <a:endParaRPr lang="en-NL"/>
          </a:p>
        </p:txBody>
      </p:sp>
      <p:sp>
        <p:nvSpPr>
          <p:cNvPr id="6" name="Footer Placeholder 5">
            <a:extLst>
              <a:ext uri="{FF2B5EF4-FFF2-40B4-BE49-F238E27FC236}">
                <a16:creationId xmlns:a16="http://schemas.microsoft.com/office/drawing/2014/main" id="{6DF02580-AC75-4D3B-88A4-CFC0B8A51EF1}"/>
              </a:ext>
            </a:extLst>
          </p:cNvPr>
          <p:cNvSpPr>
            <a:spLocks noGrp="1"/>
          </p:cNvSpPr>
          <p:nvPr>
            <p:ph type="ftr" sz="quarter" idx="11"/>
          </p:nvPr>
        </p:nvSpPr>
        <p:spPr/>
        <p:txBody>
          <a:bodyPr/>
          <a:lstStyle/>
          <a:p>
            <a:endParaRPr lang="en-NL"/>
          </a:p>
        </p:txBody>
      </p:sp>
      <p:graphicFrame>
        <p:nvGraphicFramePr>
          <p:cNvPr id="11" name="Table 9">
            <a:extLst>
              <a:ext uri="{FF2B5EF4-FFF2-40B4-BE49-F238E27FC236}">
                <a16:creationId xmlns:a16="http://schemas.microsoft.com/office/drawing/2014/main" id="{E8589E5A-760B-4123-B3D5-8192F4298DF2}"/>
              </a:ext>
            </a:extLst>
          </p:cNvPr>
          <p:cNvGraphicFramePr>
            <a:graphicFrameLocks noGrp="1"/>
          </p:cNvGraphicFramePr>
          <p:nvPr userDrawn="1">
            <p:extLst>
              <p:ext uri="{D42A27DB-BD31-4B8C-83A1-F6EECF244321}">
                <p14:modId xmlns:p14="http://schemas.microsoft.com/office/powerpoint/2010/main" val="2958221848"/>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7D5D79DA-F9A5-4752-BEA0-368C28FD2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3" name="Slide Number Placeholder 5">
            <a:extLst>
              <a:ext uri="{FF2B5EF4-FFF2-40B4-BE49-F238E27FC236}">
                <a16:creationId xmlns:a16="http://schemas.microsoft.com/office/drawing/2014/main" id="{82E5A99C-4873-4998-A648-DF54294759FB}"/>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4" name="Title 1">
            <a:extLst>
              <a:ext uri="{FF2B5EF4-FFF2-40B4-BE49-F238E27FC236}">
                <a16:creationId xmlns:a16="http://schemas.microsoft.com/office/drawing/2014/main" id="{DBCB0624-735D-471E-A063-661CBA25A3D6}"/>
              </a:ext>
            </a:extLst>
          </p:cNvPr>
          <p:cNvSpPr>
            <a:spLocks noGrp="1"/>
          </p:cNvSpPr>
          <p:nvPr>
            <p:ph type="title" hasCustomPrompt="1"/>
          </p:nvPr>
        </p:nvSpPr>
        <p:spPr>
          <a:xfrm>
            <a:off x="3648075" y="-1"/>
            <a:ext cx="8204619" cy="939969"/>
          </a:xfr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Title</a:t>
            </a:r>
            <a:endParaRPr lang="en-NL"/>
          </a:p>
        </p:txBody>
      </p:sp>
    </p:spTree>
    <p:extLst>
      <p:ext uri="{BB962C8B-B14F-4D97-AF65-F5344CB8AC3E}">
        <p14:creationId xmlns:p14="http://schemas.microsoft.com/office/powerpoint/2010/main" val="27268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225BE-9AC8-4575-94D5-0568C30A459E}"/>
              </a:ext>
            </a:extLst>
          </p:cNvPr>
          <p:cNvSpPr>
            <a:spLocks noGrp="1"/>
          </p:cNvSpPr>
          <p:nvPr>
            <p:ph type="body" idx="1"/>
          </p:nvPr>
        </p:nvSpPr>
        <p:spPr>
          <a:xfrm>
            <a:off x="308700" y="1091624"/>
            <a:ext cx="56888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73F99-B294-403C-9171-7F78A592B1B8}"/>
              </a:ext>
            </a:extLst>
          </p:cNvPr>
          <p:cNvSpPr>
            <a:spLocks noGrp="1"/>
          </p:cNvSpPr>
          <p:nvPr>
            <p:ph sz="half" idx="2"/>
          </p:nvPr>
        </p:nvSpPr>
        <p:spPr>
          <a:xfrm>
            <a:off x="308700" y="1915535"/>
            <a:ext cx="5688875" cy="415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939DAFDC-9928-4B34-94B8-19EA470AE383}"/>
              </a:ext>
            </a:extLst>
          </p:cNvPr>
          <p:cNvSpPr>
            <a:spLocks noGrp="1"/>
          </p:cNvSpPr>
          <p:nvPr>
            <p:ph type="body" sz="quarter" idx="3"/>
          </p:nvPr>
        </p:nvSpPr>
        <p:spPr>
          <a:xfrm>
            <a:off x="6172200" y="1091624"/>
            <a:ext cx="56888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1E56D-B807-4537-BE74-B622FCFC0678}"/>
              </a:ext>
            </a:extLst>
          </p:cNvPr>
          <p:cNvSpPr>
            <a:spLocks noGrp="1"/>
          </p:cNvSpPr>
          <p:nvPr>
            <p:ph sz="quarter" idx="4"/>
          </p:nvPr>
        </p:nvSpPr>
        <p:spPr>
          <a:xfrm>
            <a:off x="6172199" y="1915536"/>
            <a:ext cx="5688875" cy="4155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9324C11-2EAF-4723-885E-182DCD5DAE6F}"/>
              </a:ext>
            </a:extLst>
          </p:cNvPr>
          <p:cNvSpPr>
            <a:spLocks noGrp="1"/>
          </p:cNvSpPr>
          <p:nvPr>
            <p:ph type="dt" sz="half" idx="10"/>
          </p:nvPr>
        </p:nvSpPr>
        <p:spPr/>
        <p:txBody>
          <a:bodyPr/>
          <a:lstStyle/>
          <a:p>
            <a:fld id="{A82294BC-C5F5-432D-B8C7-087EB371B51F}" type="datetime1">
              <a:rPr lang="en-US" smtClean="0"/>
              <a:t>8/5/2025</a:t>
            </a:fld>
            <a:endParaRPr lang="en-NL"/>
          </a:p>
        </p:txBody>
      </p:sp>
      <p:sp>
        <p:nvSpPr>
          <p:cNvPr id="8" name="Footer Placeholder 7">
            <a:extLst>
              <a:ext uri="{FF2B5EF4-FFF2-40B4-BE49-F238E27FC236}">
                <a16:creationId xmlns:a16="http://schemas.microsoft.com/office/drawing/2014/main" id="{3E9F9249-80E7-4193-AFF2-3DCA2D725786}"/>
              </a:ext>
            </a:extLst>
          </p:cNvPr>
          <p:cNvSpPr>
            <a:spLocks noGrp="1"/>
          </p:cNvSpPr>
          <p:nvPr>
            <p:ph type="ftr" sz="quarter" idx="11"/>
          </p:nvPr>
        </p:nvSpPr>
        <p:spPr/>
        <p:txBody>
          <a:bodyPr/>
          <a:lstStyle/>
          <a:p>
            <a:endParaRPr lang="en-NL"/>
          </a:p>
        </p:txBody>
      </p:sp>
      <p:graphicFrame>
        <p:nvGraphicFramePr>
          <p:cNvPr id="12" name="Table 9">
            <a:extLst>
              <a:ext uri="{FF2B5EF4-FFF2-40B4-BE49-F238E27FC236}">
                <a16:creationId xmlns:a16="http://schemas.microsoft.com/office/drawing/2014/main" id="{B1749567-8366-4160-99F3-E6860CB230B7}"/>
              </a:ext>
            </a:extLst>
          </p:cNvPr>
          <p:cNvGraphicFramePr>
            <a:graphicFrameLocks noGrp="1"/>
          </p:cNvGraphicFramePr>
          <p:nvPr userDrawn="1">
            <p:extLst>
              <p:ext uri="{D42A27DB-BD31-4B8C-83A1-F6EECF244321}">
                <p14:modId xmlns:p14="http://schemas.microsoft.com/office/powerpoint/2010/main" val="1058730936"/>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3" name="Picture 12" descr="Text&#10;&#10;Description automatically generated">
            <a:extLst>
              <a:ext uri="{FF2B5EF4-FFF2-40B4-BE49-F238E27FC236}">
                <a16:creationId xmlns:a16="http://schemas.microsoft.com/office/drawing/2014/main" id="{B4189CB5-AD7D-4888-A55E-135CFE64BB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4" name="Slide Number Placeholder 5">
            <a:extLst>
              <a:ext uri="{FF2B5EF4-FFF2-40B4-BE49-F238E27FC236}">
                <a16:creationId xmlns:a16="http://schemas.microsoft.com/office/drawing/2014/main" id="{B6998F36-0834-4BAF-B4C3-5281CB053C32}"/>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5" name="Title 1">
            <a:extLst>
              <a:ext uri="{FF2B5EF4-FFF2-40B4-BE49-F238E27FC236}">
                <a16:creationId xmlns:a16="http://schemas.microsoft.com/office/drawing/2014/main" id="{B1EAE346-72DB-4E1E-8057-2858F29EEF85}"/>
              </a:ext>
            </a:extLst>
          </p:cNvPr>
          <p:cNvSpPr>
            <a:spLocks noGrp="1"/>
          </p:cNvSpPr>
          <p:nvPr>
            <p:ph type="title" hasCustomPrompt="1"/>
          </p:nvPr>
        </p:nvSpPr>
        <p:spPr>
          <a:xfrm>
            <a:off x="3659578" y="0"/>
            <a:ext cx="8198868" cy="907731"/>
          </a:xfr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Title</a:t>
            </a:r>
            <a:endParaRPr lang="en-NL"/>
          </a:p>
        </p:txBody>
      </p:sp>
    </p:spTree>
    <p:extLst>
      <p:ext uri="{BB962C8B-B14F-4D97-AF65-F5344CB8AC3E}">
        <p14:creationId xmlns:p14="http://schemas.microsoft.com/office/powerpoint/2010/main" val="256026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72AA70-329F-4D6F-8960-2BBE61AB374D}"/>
              </a:ext>
            </a:extLst>
          </p:cNvPr>
          <p:cNvSpPr>
            <a:spLocks noGrp="1"/>
          </p:cNvSpPr>
          <p:nvPr>
            <p:ph type="dt" sz="half" idx="10"/>
          </p:nvPr>
        </p:nvSpPr>
        <p:spPr/>
        <p:txBody>
          <a:bodyPr/>
          <a:lstStyle/>
          <a:p>
            <a:fld id="{1E6DA75A-5105-48F0-A235-5C7371FD34B1}" type="datetime1">
              <a:rPr lang="en-US" smtClean="0"/>
              <a:t>8/5/2025</a:t>
            </a:fld>
            <a:endParaRPr lang="en-NL"/>
          </a:p>
        </p:txBody>
      </p:sp>
      <p:sp>
        <p:nvSpPr>
          <p:cNvPr id="4" name="Footer Placeholder 3">
            <a:extLst>
              <a:ext uri="{FF2B5EF4-FFF2-40B4-BE49-F238E27FC236}">
                <a16:creationId xmlns:a16="http://schemas.microsoft.com/office/drawing/2014/main" id="{05C742FF-786D-4999-BFBB-5520811615F1}"/>
              </a:ext>
            </a:extLst>
          </p:cNvPr>
          <p:cNvSpPr>
            <a:spLocks noGrp="1"/>
          </p:cNvSpPr>
          <p:nvPr>
            <p:ph type="ftr" sz="quarter" idx="11"/>
          </p:nvPr>
        </p:nvSpPr>
        <p:spPr/>
        <p:txBody>
          <a:bodyPr/>
          <a:lstStyle/>
          <a:p>
            <a:endParaRPr lang="en-NL"/>
          </a:p>
        </p:txBody>
      </p:sp>
      <p:graphicFrame>
        <p:nvGraphicFramePr>
          <p:cNvPr id="9" name="Table 9">
            <a:extLst>
              <a:ext uri="{FF2B5EF4-FFF2-40B4-BE49-F238E27FC236}">
                <a16:creationId xmlns:a16="http://schemas.microsoft.com/office/drawing/2014/main" id="{5783ED8A-22FD-4CD0-A43D-3A996AC09B85}"/>
              </a:ext>
            </a:extLst>
          </p:cNvPr>
          <p:cNvGraphicFramePr>
            <a:graphicFrameLocks noGrp="1"/>
          </p:cNvGraphicFramePr>
          <p:nvPr userDrawn="1">
            <p:extLst>
              <p:ext uri="{D42A27DB-BD31-4B8C-83A1-F6EECF244321}">
                <p14:modId xmlns:p14="http://schemas.microsoft.com/office/powerpoint/2010/main" val="458197117"/>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0" name="Picture 9" descr="Text&#10;&#10;Description automatically generated">
            <a:extLst>
              <a:ext uri="{FF2B5EF4-FFF2-40B4-BE49-F238E27FC236}">
                <a16:creationId xmlns:a16="http://schemas.microsoft.com/office/drawing/2014/main" id="{6810C00F-D8ED-4370-93FF-0FFC487CA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1" name="Slide Number Placeholder 5">
            <a:extLst>
              <a:ext uri="{FF2B5EF4-FFF2-40B4-BE49-F238E27FC236}">
                <a16:creationId xmlns:a16="http://schemas.microsoft.com/office/drawing/2014/main" id="{F8DE49B9-9130-42A0-AD9A-F3B8534AD43C}"/>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3" name="Title 1">
            <a:extLst>
              <a:ext uri="{FF2B5EF4-FFF2-40B4-BE49-F238E27FC236}">
                <a16:creationId xmlns:a16="http://schemas.microsoft.com/office/drawing/2014/main" id="{A4EEA8B0-5312-4C8A-AC9A-A76922CE0ADC}"/>
              </a:ext>
            </a:extLst>
          </p:cNvPr>
          <p:cNvSpPr>
            <a:spLocks noGrp="1"/>
          </p:cNvSpPr>
          <p:nvPr>
            <p:ph type="title" hasCustomPrompt="1"/>
          </p:nvPr>
        </p:nvSpPr>
        <p:spPr>
          <a:xfrm>
            <a:off x="3757343" y="0"/>
            <a:ext cx="8078099" cy="907732"/>
          </a:xfrm>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Title</a:t>
            </a:r>
            <a:endParaRPr lang="en-NL"/>
          </a:p>
        </p:txBody>
      </p:sp>
    </p:spTree>
    <p:extLst>
      <p:ext uri="{BB962C8B-B14F-4D97-AF65-F5344CB8AC3E}">
        <p14:creationId xmlns:p14="http://schemas.microsoft.com/office/powerpoint/2010/main" val="1144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F562C2-508A-4F9C-8918-C9FBC1240A7C}"/>
              </a:ext>
            </a:extLst>
          </p:cNvPr>
          <p:cNvSpPr>
            <a:spLocks noGrp="1"/>
          </p:cNvSpPr>
          <p:nvPr>
            <p:ph type="body" idx="1" hasCustomPrompt="1"/>
          </p:nvPr>
        </p:nvSpPr>
        <p:spPr>
          <a:xfrm>
            <a:off x="6365081" y="2811763"/>
            <a:ext cx="3515757" cy="946389"/>
          </a:xfrm>
        </p:spPr>
        <p:txBody>
          <a:bodyPr/>
          <a:lstStyle>
            <a:lvl1pPr marL="0" indent="0" algn="ctr">
              <a:buNone/>
              <a:defRPr sz="24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a:p>
            <a:pPr lvl="0"/>
            <a:r>
              <a:rPr lang="en-US"/>
              <a:t>SUBTITLE</a:t>
            </a:r>
          </a:p>
        </p:txBody>
      </p:sp>
      <p:sp>
        <p:nvSpPr>
          <p:cNvPr id="7" name="Text Placeholder 2">
            <a:extLst>
              <a:ext uri="{FF2B5EF4-FFF2-40B4-BE49-F238E27FC236}">
                <a16:creationId xmlns:a16="http://schemas.microsoft.com/office/drawing/2014/main" id="{76E11FBC-163D-7042-1719-835D9327C631}"/>
              </a:ext>
            </a:extLst>
          </p:cNvPr>
          <p:cNvSpPr>
            <a:spLocks noGrp="1"/>
          </p:cNvSpPr>
          <p:nvPr>
            <p:ph type="body" idx="11" hasCustomPrompt="1"/>
          </p:nvPr>
        </p:nvSpPr>
        <p:spPr>
          <a:xfrm>
            <a:off x="9908381" y="6049454"/>
            <a:ext cx="2067241" cy="345415"/>
          </a:xfrm>
        </p:spPr>
        <p:txBody>
          <a:bodyPr>
            <a:normAutofit/>
          </a:bodyPr>
          <a:lstStyle>
            <a:lvl1pPr marL="0" indent="0" algn="ctr">
              <a:buNone/>
              <a:defRPr sz="16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Version, Date</a:t>
            </a:r>
          </a:p>
        </p:txBody>
      </p:sp>
      <p:pic>
        <p:nvPicPr>
          <p:cNvPr id="5" name="Picture 4" descr="A picture containing nature&#10;&#10;Description automatically generated">
            <a:extLst>
              <a:ext uri="{FF2B5EF4-FFF2-40B4-BE49-F238E27FC236}">
                <a16:creationId xmlns:a16="http://schemas.microsoft.com/office/drawing/2014/main" id="{67CA3C4C-4D89-4F45-C9AB-D80B8E12F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664" cy="6858000"/>
          </a:xfrm>
          <a:prstGeom prst="rect">
            <a:avLst/>
          </a:prstGeom>
        </p:spPr>
      </p:pic>
    </p:spTree>
    <p:extLst>
      <p:ext uri="{BB962C8B-B14F-4D97-AF65-F5344CB8AC3E}">
        <p14:creationId xmlns:p14="http://schemas.microsoft.com/office/powerpoint/2010/main" val="189637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793C-7DCF-4BE3-A766-DCA7E9D5FC06}"/>
              </a:ext>
            </a:extLst>
          </p:cNvPr>
          <p:cNvSpPr>
            <a:spLocks noGrp="1"/>
          </p:cNvSpPr>
          <p:nvPr>
            <p:ph type="title" hasCustomPrompt="1"/>
          </p:nvPr>
        </p:nvSpPr>
        <p:spPr>
          <a:xfrm>
            <a:off x="3648075" y="270294"/>
            <a:ext cx="8212999" cy="383190"/>
          </a:xfrm>
        </p:spPr>
        <p:txBody>
          <a:bodyPr anchor="b"/>
          <a:lstStyle>
            <a:lvl1pPr>
              <a:defRPr>
                <a:latin typeface="+mn-lt"/>
              </a:defRPr>
            </a:lvl1pPr>
          </a:lstStyle>
          <a:p>
            <a:r>
              <a:rPr lang="en-US"/>
              <a:t>Title</a:t>
            </a:r>
            <a:endParaRPr lang="en-NL"/>
          </a:p>
        </p:txBody>
      </p:sp>
      <p:sp>
        <p:nvSpPr>
          <p:cNvPr id="3" name="Content Placeholder 2">
            <a:extLst>
              <a:ext uri="{FF2B5EF4-FFF2-40B4-BE49-F238E27FC236}">
                <a16:creationId xmlns:a16="http://schemas.microsoft.com/office/drawing/2014/main" id="{561A3268-5D77-46AE-B3EA-96ED9FAF4779}"/>
              </a:ext>
            </a:extLst>
          </p:cNvPr>
          <p:cNvSpPr>
            <a:spLocks noGrp="1"/>
          </p:cNvSpPr>
          <p:nvPr>
            <p:ph idx="1"/>
          </p:nvPr>
        </p:nvSpPr>
        <p:spPr>
          <a:xfrm>
            <a:off x="397042" y="1097555"/>
            <a:ext cx="11464032" cy="507940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014F1E3-0FDD-447D-93A1-BCBC45EAD681}"/>
              </a:ext>
            </a:extLst>
          </p:cNvPr>
          <p:cNvSpPr>
            <a:spLocks noGrp="1"/>
          </p:cNvSpPr>
          <p:nvPr>
            <p:ph type="dt" sz="half" idx="10"/>
          </p:nvPr>
        </p:nvSpPr>
        <p:spPr/>
        <p:txBody>
          <a:bodyPr/>
          <a:lstStyle>
            <a:lvl1pPr>
              <a:defRPr>
                <a:latin typeface="+mn-lt"/>
              </a:defRPr>
            </a:lvl1pPr>
          </a:lstStyle>
          <a:p>
            <a:fld id="{E4C1A9F3-D280-4237-B109-A022106B7C00}" type="datetime1">
              <a:rPr lang="en-US" smtClean="0"/>
              <a:pPr/>
              <a:t>8/5/2025</a:t>
            </a:fld>
            <a:endParaRPr lang="en-NL"/>
          </a:p>
        </p:txBody>
      </p:sp>
      <p:sp>
        <p:nvSpPr>
          <p:cNvPr id="5" name="Footer Placeholder 4">
            <a:extLst>
              <a:ext uri="{FF2B5EF4-FFF2-40B4-BE49-F238E27FC236}">
                <a16:creationId xmlns:a16="http://schemas.microsoft.com/office/drawing/2014/main" id="{712FDFAD-8FC4-4CBF-B0CD-64B768D2640E}"/>
              </a:ext>
            </a:extLst>
          </p:cNvPr>
          <p:cNvSpPr>
            <a:spLocks noGrp="1"/>
          </p:cNvSpPr>
          <p:nvPr>
            <p:ph type="ftr" sz="quarter" idx="11"/>
          </p:nvPr>
        </p:nvSpPr>
        <p:spPr/>
        <p:txBody>
          <a:bodyPr/>
          <a:lstStyle>
            <a:lvl1pPr>
              <a:defRPr>
                <a:latin typeface="+mn-lt"/>
              </a:defRPr>
            </a:lvl1pPr>
          </a:lstStyle>
          <a:p>
            <a:endParaRPr lang="en-NL"/>
          </a:p>
        </p:txBody>
      </p:sp>
      <p:sp>
        <p:nvSpPr>
          <p:cNvPr id="6" name="Slide Number Placeholder 5">
            <a:extLst>
              <a:ext uri="{FF2B5EF4-FFF2-40B4-BE49-F238E27FC236}">
                <a16:creationId xmlns:a16="http://schemas.microsoft.com/office/drawing/2014/main" id="{4449C05F-1FB0-4C73-84B9-65E3C218F0DE}"/>
              </a:ext>
            </a:extLst>
          </p:cNvPr>
          <p:cNvSpPr>
            <a:spLocks noGrp="1"/>
          </p:cNvSpPr>
          <p:nvPr>
            <p:ph type="sldNum" sz="quarter" idx="12"/>
          </p:nvPr>
        </p:nvSpPr>
        <p:spPr>
          <a:xfrm>
            <a:off x="9448800" y="6356349"/>
            <a:ext cx="2412275" cy="365125"/>
          </a:xfrm>
        </p:spPr>
        <p:txBody>
          <a:bodyPr/>
          <a:lstStyle>
            <a:lvl1pPr>
              <a:defRPr>
                <a:latin typeface="+mn-lt"/>
              </a:defRPr>
            </a:lvl1pPr>
          </a:lstStyle>
          <a:p>
            <a:fld id="{176DD4EC-FA55-45CE-8BB9-EF8129236C33}" type="slidenum">
              <a:rPr lang="en-NL" smtClean="0"/>
              <a:pPr/>
              <a:t>‹#›</a:t>
            </a:fld>
            <a:endParaRPr lang="en-NL"/>
          </a:p>
        </p:txBody>
      </p:sp>
      <p:graphicFrame>
        <p:nvGraphicFramePr>
          <p:cNvPr id="10" name="Table 9">
            <a:extLst>
              <a:ext uri="{FF2B5EF4-FFF2-40B4-BE49-F238E27FC236}">
                <a16:creationId xmlns:a16="http://schemas.microsoft.com/office/drawing/2014/main" id="{E8C649E9-7895-4E52-ACB7-BF947F90F6F0}"/>
              </a:ext>
            </a:extLst>
          </p:cNvPr>
          <p:cNvGraphicFramePr>
            <a:graphicFrameLocks noGrp="1"/>
          </p:cNvGraphicFramePr>
          <p:nvPr userDrawn="1">
            <p:extLst>
              <p:ext uri="{D42A27DB-BD31-4B8C-83A1-F6EECF244321}">
                <p14:modId xmlns:p14="http://schemas.microsoft.com/office/powerpoint/2010/main" val="1584993404"/>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6F5EB9E0-39A3-4085-80B3-13ACC357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Tree>
    <p:extLst>
      <p:ext uri="{BB962C8B-B14F-4D97-AF65-F5344CB8AC3E}">
        <p14:creationId xmlns:p14="http://schemas.microsoft.com/office/powerpoint/2010/main" val="23578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8DD51-12F9-4883-A740-3DBD95AC0915}"/>
              </a:ext>
            </a:extLst>
          </p:cNvPr>
          <p:cNvSpPr>
            <a:spLocks noGrp="1"/>
          </p:cNvSpPr>
          <p:nvPr>
            <p:ph sz="half" idx="1"/>
          </p:nvPr>
        </p:nvSpPr>
        <p:spPr>
          <a:xfrm>
            <a:off x="397042" y="1119356"/>
            <a:ext cx="5622758"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C456CFF8-81BA-451B-B5B9-CDB3AFC5CDED}"/>
              </a:ext>
            </a:extLst>
          </p:cNvPr>
          <p:cNvSpPr>
            <a:spLocks noGrp="1"/>
          </p:cNvSpPr>
          <p:nvPr>
            <p:ph sz="half" idx="2"/>
          </p:nvPr>
        </p:nvSpPr>
        <p:spPr>
          <a:xfrm>
            <a:off x="6172199" y="1119356"/>
            <a:ext cx="5622757" cy="5057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B52413D8-D263-4678-A3E7-DFB19281BA01}"/>
              </a:ext>
            </a:extLst>
          </p:cNvPr>
          <p:cNvSpPr>
            <a:spLocks noGrp="1"/>
          </p:cNvSpPr>
          <p:nvPr>
            <p:ph type="dt" sz="half" idx="10"/>
          </p:nvPr>
        </p:nvSpPr>
        <p:spPr/>
        <p:txBody>
          <a:bodyPr/>
          <a:lstStyle/>
          <a:p>
            <a:fld id="{E773FEE6-DFF6-4E7E-91AE-D35464FD6B85}" type="datetime1">
              <a:rPr lang="en-US" smtClean="0"/>
              <a:t>8/5/2025</a:t>
            </a:fld>
            <a:endParaRPr lang="en-NL"/>
          </a:p>
        </p:txBody>
      </p:sp>
      <p:sp>
        <p:nvSpPr>
          <p:cNvPr id="6" name="Footer Placeholder 5">
            <a:extLst>
              <a:ext uri="{FF2B5EF4-FFF2-40B4-BE49-F238E27FC236}">
                <a16:creationId xmlns:a16="http://schemas.microsoft.com/office/drawing/2014/main" id="{6DF02580-AC75-4D3B-88A4-CFC0B8A51EF1}"/>
              </a:ext>
            </a:extLst>
          </p:cNvPr>
          <p:cNvSpPr>
            <a:spLocks noGrp="1"/>
          </p:cNvSpPr>
          <p:nvPr>
            <p:ph type="ftr" sz="quarter" idx="11"/>
          </p:nvPr>
        </p:nvSpPr>
        <p:spPr/>
        <p:txBody>
          <a:bodyPr/>
          <a:lstStyle/>
          <a:p>
            <a:endParaRPr lang="en-NL"/>
          </a:p>
        </p:txBody>
      </p:sp>
      <p:graphicFrame>
        <p:nvGraphicFramePr>
          <p:cNvPr id="11" name="Table 9">
            <a:extLst>
              <a:ext uri="{FF2B5EF4-FFF2-40B4-BE49-F238E27FC236}">
                <a16:creationId xmlns:a16="http://schemas.microsoft.com/office/drawing/2014/main" id="{E8589E5A-760B-4123-B3D5-8192F4298DF2}"/>
              </a:ext>
            </a:extLst>
          </p:cNvPr>
          <p:cNvGraphicFramePr>
            <a:graphicFrameLocks noGrp="1"/>
          </p:cNvGraphicFramePr>
          <p:nvPr userDrawn="1">
            <p:extLst>
              <p:ext uri="{D42A27DB-BD31-4B8C-83A1-F6EECF244321}">
                <p14:modId xmlns:p14="http://schemas.microsoft.com/office/powerpoint/2010/main" val="2958221848"/>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2" name="Picture 11" descr="Text&#10;&#10;Description automatically generated">
            <a:extLst>
              <a:ext uri="{FF2B5EF4-FFF2-40B4-BE49-F238E27FC236}">
                <a16:creationId xmlns:a16="http://schemas.microsoft.com/office/drawing/2014/main" id="{7D5D79DA-F9A5-4752-BEA0-368C28FD2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3" name="Slide Number Placeholder 5">
            <a:extLst>
              <a:ext uri="{FF2B5EF4-FFF2-40B4-BE49-F238E27FC236}">
                <a16:creationId xmlns:a16="http://schemas.microsoft.com/office/drawing/2014/main" id="{82E5A99C-4873-4998-A648-DF54294759FB}"/>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4" name="Title 1">
            <a:extLst>
              <a:ext uri="{FF2B5EF4-FFF2-40B4-BE49-F238E27FC236}">
                <a16:creationId xmlns:a16="http://schemas.microsoft.com/office/drawing/2014/main" id="{DBCB0624-735D-471E-A063-661CBA25A3D6}"/>
              </a:ext>
            </a:extLst>
          </p:cNvPr>
          <p:cNvSpPr>
            <a:spLocks noGrp="1"/>
          </p:cNvSpPr>
          <p:nvPr>
            <p:ph type="title" hasCustomPrompt="1"/>
          </p:nvPr>
        </p:nvSpPr>
        <p:spPr>
          <a:xfrm>
            <a:off x="3648075" y="270294"/>
            <a:ext cx="8204619" cy="394692"/>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367159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225BE-9AC8-4575-94D5-0568C30A459E}"/>
              </a:ext>
            </a:extLst>
          </p:cNvPr>
          <p:cNvSpPr>
            <a:spLocks noGrp="1"/>
          </p:cNvSpPr>
          <p:nvPr>
            <p:ph type="body" idx="1"/>
          </p:nvPr>
        </p:nvSpPr>
        <p:spPr>
          <a:xfrm>
            <a:off x="308700" y="1091624"/>
            <a:ext cx="56888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73F99-B294-403C-9171-7F78A592B1B8}"/>
              </a:ext>
            </a:extLst>
          </p:cNvPr>
          <p:cNvSpPr>
            <a:spLocks noGrp="1"/>
          </p:cNvSpPr>
          <p:nvPr>
            <p:ph sz="half" idx="2"/>
          </p:nvPr>
        </p:nvSpPr>
        <p:spPr>
          <a:xfrm>
            <a:off x="308700" y="1915535"/>
            <a:ext cx="5688875" cy="415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939DAFDC-9928-4B34-94B8-19EA470AE383}"/>
              </a:ext>
            </a:extLst>
          </p:cNvPr>
          <p:cNvSpPr>
            <a:spLocks noGrp="1"/>
          </p:cNvSpPr>
          <p:nvPr>
            <p:ph type="body" sz="quarter" idx="3"/>
          </p:nvPr>
        </p:nvSpPr>
        <p:spPr>
          <a:xfrm>
            <a:off x="6172200" y="1091624"/>
            <a:ext cx="56888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1E56D-B807-4537-BE74-B622FCFC0678}"/>
              </a:ext>
            </a:extLst>
          </p:cNvPr>
          <p:cNvSpPr>
            <a:spLocks noGrp="1"/>
          </p:cNvSpPr>
          <p:nvPr>
            <p:ph sz="quarter" idx="4"/>
          </p:nvPr>
        </p:nvSpPr>
        <p:spPr>
          <a:xfrm>
            <a:off x="6172199" y="1915536"/>
            <a:ext cx="5688875" cy="4155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9324C11-2EAF-4723-885E-182DCD5DAE6F}"/>
              </a:ext>
            </a:extLst>
          </p:cNvPr>
          <p:cNvSpPr>
            <a:spLocks noGrp="1"/>
          </p:cNvSpPr>
          <p:nvPr>
            <p:ph type="dt" sz="half" idx="10"/>
          </p:nvPr>
        </p:nvSpPr>
        <p:spPr/>
        <p:txBody>
          <a:bodyPr/>
          <a:lstStyle/>
          <a:p>
            <a:fld id="{A82294BC-C5F5-432D-B8C7-087EB371B51F}" type="datetime1">
              <a:rPr lang="en-US" smtClean="0"/>
              <a:t>8/5/2025</a:t>
            </a:fld>
            <a:endParaRPr lang="en-NL"/>
          </a:p>
        </p:txBody>
      </p:sp>
      <p:sp>
        <p:nvSpPr>
          <p:cNvPr id="8" name="Footer Placeholder 7">
            <a:extLst>
              <a:ext uri="{FF2B5EF4-FFF2-40B4-BE49-F238E27FC236}">
                <a16:creationId xmlns:a16="http://schemas.microsoft.com/office/drawing/2014/main" id="{3E9F9249-80E7-4193-AFF2-3DCA2D725786}"/>
              </a:ext>
            </a:extLst>
          </p:cNvPr>
          <p:cNvSpPr>
            <a:spLocks noGrp="1"/>
          </p:cNvSpPr>
          <p:nvPr>
            <p:ph type="ftr" sz="quarter" idx="11"/>
          </p:nvPr>
        </p:nvSpPr>
        <p:spPr/>
        <p:txBody>
          <a:bodyPr/>
          <a:lstStyle/>
          <a:p>
            <a:endParaRPr lang="en-NL"/>
          </a:p>
        </p:txBody>
      </p:sp>
      <p:graphicFrame>
        <p:nvGraphicFramePr>
          <p:cNvPr id="12" name="Table 9">
            <a:extLst>
              <a:ext uri="{FF2B5EF4-FFF2-40B4-BE49-F238E27FC236}">
                <a16:creationId xmlns:a16="http://schemas.microsoft.com/office/drawing/2014/main" id="{B1749567-8366-4160-99F3-E6860CB230B7}"/>
              </a:ext>
            </a:extLst>
          </p:cNvPr>
          <p:cNvGraphicFramePr>
            <a:graphicFrameLocks noGrp="1"/>
          </p:cNvGraphicFramePr>
          <p:nvPr userDrawn="1">
            <p:extLst>
              <p:ext uri="{D42A27DB-BD31-4B8C-83A1-F6EECF244321}">
                <p14:modId xmlns:p14="http://schemas.microsoft.com/office/powerpoint/2010/main" val="1058730936"/>
              </p:ext>
            </p:extLst>
          </p:nvPr>
        </p:nvGraphicFramePr>
        <p:xfrm>
          <a:off x="197303" y="862013"/>
          <a:ext cx="11663772" cy="45719"/>
        </p:xfrm>
        <a:graphic>
          <a:graphicData uri="http://schemas.openxmlformats.org/drawingml/2006/table">
            <a:tbl>
              <a:tblPr>
                <a:tableStyleId>{5C22544A-7EE6-4342-B048-85BDC9FD1C3A}</a:tableStyleId>
              </a:tblPr>
              <a:tblGrid>
                <a:gridCol w="3887924">
                  <a:extLst>
                    <a:ext uri="{9D8B030D-6E8A-4147-A177-3AD203B41FA5}">
                      <a16:colId xmlns:a16="http://schemas.microsoft.com/office/drawing/2014/main" val="2172721209"/>
                    </a:ext>
                  </a:extLst>
                </a:gridCol>
                <a:gridCol w="3887924">
                  <a:extLst>
                    <a:ext uri="{9D8B030D-6E8A-4147-A177-3AD203B41FA5}">
                      <a16:colId xmlns:a16="http://schemas.microsoft.com/office/drawing/2014/main" val="2691351896"/>
                    </a:ext>
                  </a:extLst>
                </a:gridCol>
                <a:gridCol w="3887924">
                  <a:extLst>
                    <a:ext uri="{9D8B030D-6E8A-4147-A177-3AD203B41FA5}">
                      <a16:colId xmlns:a16="http://schemas.microsoft.com/office/drawing/2014/main" val="4109188576"/>
                    </a:ext>
                  </a:extLst>
                </a:gridCol>
              </a:tblGrid>
              <a:tr h="45719">
                <a:tc>
                  <a:txBody>
                    <a:bodyPr/>
                    <a:lstStyle/>
                    <a:p>
                      <a:endParaRPr lang="nl-NL" sz="100"/>
                    </a:p>
                  </a:txBody>
                  <a:tcPr marL="0" marR="0" marT="0" marB="0">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EEF"/>
                    </a:solidFill>
                  </a:tcPr>
                </a:tc>
                <a:tc>
                  <a:txBody>
                    <a:bodyPr/>
                    <a:lstStyle/>
                    <a:p>
                      <a:endParaRPr lang="nl-NL" sz="100"/>
                    </a:p>
                  </a:txBody>
                  <a:tcPr marL="0" marR="0" marT="0" marB="0">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2350688513"/>
                  </a:ext>
                </a:extLst>
              </a:tr>
            </a:tbl>
          </a:graphicData>
        </a:graphic>
      </p:graphicFrame>
      <p:pic>
        <p:nvPicPr>
          <p:cNvPr id="13" name="Picture 12" descr="Text&#10;&#10;Description automatically generated">
            <a:extLst>
              <a:ext uri="{FF2B5EF4-FFF2-40B4-BE49-F238E27FC236}">
                <a16:creationId xmlns:a16="http://schemas.microsoft.com/office/drawing/2014/main" id="{B4189CB5-AD7D-4888-A55E-135CFE64BB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03" y="101600"/>
            <a:ext cx="3341370" cy="727710"/>
          </a:xfrm>
          <a:prstGeom prst="rect">
            <a:avLst/>
          </a:prstGeom>
        </p:spPr>
      </p:pic>
      <p:sp>
        <p:nvSpPr>
          <p:cNvPr id="14" name="Slide Number Placeholder 5">
            <a:extLst>
              <a:ext uri="{FF2B5EF4-FFF2-40B4-BE49-F238E27FC236}">
                <a16:creationId xmlns:a16="http://schemas.microsoft.com/office/drawing/2014/main" id="{B6998F36-0834-4BAF-B4C3-5281CB053C32}"/>
              </a:ext>
            </a:extLst>
          </p:cNvPr>
          <p:cNvSpPr>
            <a:spLocks noGrp="1"/>
          </p:cNvSpPr>
          <p:nvPr>
            <p:ph type="sldNum" sz="quarter" idx="12"/>
          </p:nvPr>
        </p:nvSpPr>
        <p:spPr>
          <a:xfrm>
            <a:off x="9448800" y="6356349"/>
            <a:ext cx="2412275" cy="365125"/>
          </a:xfrm>
        </p:spPr>
        <p:txBody>
          <a:bodyPr/>
          <a:lstStyle/>
          <a:p>
            <a:fld id="{176DD4EC-FA55-45CE-8BB9-EF8129236C33}" type="slidenum">
              <a:rPr lang="en-NL" smtClean="0"/>
              <a:t>‹#›</a:t>
            </a:fld>
            <a:endParaRPr lang="en-NL"/>
          </a:p>
        </p:txBody>
      </p:sp>
      <p:sp>
        <p:nvSpPr>
          <p:cNvPr id="15" name="Title 1">
            <a:extLst>
              <a:ext uri="{FF2B5EF4-FFF2-40B4-BE49-F238E27FC236}">
                <a16:creationId xmlns:a16="http://schemas.microsoft.com/office/drawing/2014/main" id="{B1EAE346-72DB-4E1E-8057-2858F29EEF85}"/>
              </a:ext>
            </a:extLst>
          </p:cNvPr>
          <p:cNvSpPr>
            <a:spLocks noGrp="1"/>
          </p:cNvSpPr>
          <p:nvPr>
            <p:ph type="title" hasCustomPrompt="1"/>
          </p:nvPr>
        </p:nvSpPr>
        <p:spPr>
          <a:xfrm>
            <a:off x="3659578" y="247291"/>
            <a:ext cx="8198868" cy="400443"/>
          </a:xfrm>
        </p:spPr>
        <p:txBody>
          <a:bodyPr anchor="b"/>
          <a:lstStyle>
            <a:lvl1pPr>
              <a:defRPr>
                <a:latin typeface="+mn-lt"/>
              </a:defRPr>
            </a:lvl1pPr>
          </a:lstStyle>
          <a:p>
            <a:r>
              <a:rPr lang="en-US"/>
              <a:t>Title</a:t>
            </a:r>
            <a:endParaRPr lang="en-NL"/>
          </a:p>
        </p:txBody>
      </p:sp>
    </p:spTree>
    <p:extLst>
      <p:ext uri="{BB962C8B-B14F-4D97-AF65-F5344CB8AC3E}">
        <p14:creationId xmlns:p14="http://schemas.microsoft.com/office/powerpoint/2010/main" val="35990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F64B7-7A23-4B77-84FF-FD91DE1B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0D628A7E-9F43-491C-AADA-D59662ABE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6A37308-5920-4A64-B60D-BD47EA27D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25252"/>
                </a:solidFill>
                <a:latin typeface="+mn-lt"/>
              </a:defRPr>
            </a:lvl1pPr>
          </a:lstStyle>
          <a:p>
            <a:fld id="{3188EBA4-4817-47A5-BAFC-F28E427457F1}" type="datetime1">
              <a:rPr lang="en-US" smtClean="0"/>
              <a:pPr/>
              <a:t>8/5/2025</a:t>
            </a:fld>
            <a:endParaRPr lang="en-NL"/>
          </a:p>
        </p:txBody>
      </p:sp>
      <p:sp>
        <p:nvSpPr>
          <p:cNvPr id="5" name="Footer Placeholder 4">
            <a:extLst>
              <a:ext uri="{FF2B5EF4-FFF2-40B4-BE49-F238E27FC236}">
                <a16:creationId xmlns:a16="http://schemas.microsoft.com/office/drawing/2014/main" id="{FA14BF7A-B710-41CF-8049-9BAC3FE83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25252"/>
                </a:solidFill>
                <a:latin typeface="+mn-lt"/>
              </a:defRPr>
            </a:lvl1pPr>
          </a:lstStyle>
          <a:p>
            <a:endParaRPr lang="en-NL"/>
          </a:p>
        </p:txBody>
      </p:sp>
      <p:sp>
        <p:nvSpPr>
          <p:cNvPr id="6" name="Slide Number Placeholder 5">
            <a:extLst>
              <a:ext uri="{FF2B5EF4-FFF2-40B4-BE49-F238E27FC236}">
                <a16:creationId xmlns:a16="http://schemas.microsoft.com/office/drawing/2014/main" id="{A7E1D589-E821-45D6-9428-1B253658E4AC}"/>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rgbClr val="525252"/>
                </a:solidFill>
                <a:latin typeface="+mn-lt"/>
              </a:defRPr>
            </a:lvl1pPr>
          </a:lstStyle>
          <a:p>
            <a:fld id="{176DD4EC-FA55-45CE-8BB9-EF8129236C33}" type="slidenum">
              <a:rPr lang="en-NL" smtClean="0"/>
              <a:pPr/>
              <a:t>‹#›</a:t>
            </a:fld>
            <a:endParaRPr lang="en-NL"/>
          </a:p>
        </p:txBody>
      </p:sp>
    </p:spTree>
    <p:extLst>
      <p:ext uri="{BB962C8B-B14F-4D97-AF65-F5344CB8AC3E}">
        <p14:creationId xmlns:p14="http://schemas.microsoft.com/office/powerpoint/2010/main" val="2820974164"/>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000" b="1"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F64B7-7A23-4B77-84FF-FD91DE1B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0D628A7E-9F43-491C-AADA-D59662ABE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6A37308-5920-4A64-B60D-BD47EA27D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25252"/>
                </a:solidFill>
                <a:latin typeface="+mn-lt"/>
              </a:defRPr>
            </a:lvl1pPr>
          </a:lstStyle>
          <a:p>
            <a:fld id="{3188EBA4-4817-47A5-BAFC-F28E427457F1}" type="datetime1">
              <a:rPr lang="en-US" smtClean="0"/>
              <a:pPr/>
              <a:t>8/5/2025</a:t>
            </a:fld>
            <a:endParaRPr lang="en-NL"/>
          </a:p>
        </p:txBody>
      </p:sp>
      <p:sp>
        <p:nvSpPr>
          <p:cNvPr id="5" name="Footer Placeholder 4">
            <a:extLst>
              <a:ext uri="{FF2B5EF4-FFF2-40B4-BE49-F238E27FC236}">
                <a16:creationId xmlns:a16="http://schemas.microsoft.com/office/drawing/2014/main" id="{FA14BF7A-B710-41CF-8049-9BAC3FE83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25252"/>
                </a:solidFill>
                <a:latin typeface="+mn-lt"/>
              </a:defRPr>
            </a:lvl1pPr>
          </a:lstStyle>
          <a:p>
            <a:endParaRPr lang="en-NL"/>
          </a:p>
        </p:txBody>
      </p:sp>
      <p:sp>
        <p:nvSpPr>
          <p:cNvPr id="6" name="Slide Number Placeholder 5">
            <a:extLst>
              <a:ext uri="{FF2B5EF4-FFF2-40B4-BE49-F238E27FC236}">
                <a16:creationId xmlns:a16="http://schemas.microsoft.com/office/drawing/2014/main" id="{A7E1D589-E821-45D6-9428-1B253658E4AC}"/>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rgbClr val="525252"/>
                </a:solidFill>
                <a:latin typeface="+mn-lt"/>
              </a:defRPr>
            </a:lvl1pPr>
          </a:lstStyle>
          <a:p>
            <a:fld id="{176DD4EC-FA55-45CE-8BB9-EF8129236C33}" type="slidenum">
              <a:rPr lang="en-NL" smtClean="0"/>
              <a:pPr/>
              <a:t>‹#›</a:t>
            </a:fld>
            <a:endParaRPr lang="en-NL"/>
          </a:p>
        </p:txBody>
      </p:sp>
    </p:spTree>
    <p:extLst>
      <p:ext uri="{BB962C8B-B14F-4D97-AF65-F5344CB8AC3E}">
        <p14:creationId xmlns:p14="http://schemas.microsoft.com/office/powerpoint/2010/main" val="11041135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000" b="1" kern="1200">
          <a:solidFill>
            <a:srgbClr val="52525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5252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5252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5252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rgbClr val="5252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rgbClr val="5252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39.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29B_2926555C.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fiser.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linkedin.com/company/fiser-consulting-bv/" TargetMode="External"/><Relationship Id="rId5" Type="http://schemas.openxmlformats.org/officeDocument/2006/relationships/hyperlink" Target="mailto:info@fiser.consulting"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7.png"/><Relationship Id="rId5" Type="http://schemas.openxmlformats.org/officeDocument/2006/relationships/image" Target="../media/image10.png"/><Relationship Id="rId15" Type="http://schemas.openxmlformats.org/officeDocument/2006/relationships/image" Target="../media/image20.jpeg"/><Relationship Id="rId23" Type="http://schemas.microsoft.com/office/2007/relationships/hdphoto" Target="../media/hdphoto2.wdp"/><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34.png"/><Relationship Id="rId5" Type="http://schemas.openxmlformats.org/officeDocument/2006/relationships/image" Target="../media/image30.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7.png"/><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943C871-B760-0D6C-B99F-7F80149C7574}"/>
              </a:ext>
            </a:extLst>
          </p:cNvPr>
          <p:cNvSpPr>
            <a:spLocks noGrp="1"/>
          </p:cNvSpPr>
          <p:nvPr>
            <p:ph type="body" idx="1" hasCustomPrompt="1"/>
          </p:nvPr>
        </p:nvSpPr>
        <p:spPr>
          <a:xfrm>
            <a:off x="4902200" y="2955805"/>
            <a:ext cx="6908800" cy="946389"/>
          </a:xfrm>
        </p:spPr>
        <p:txBody>
          <a:bodyPr>
            <a:normAutofit/>
          </a:bodyPr>
          <a:lstStyle>
            <a:lvl1pPr marL="0" indent="0">
              <a:buNone/>
              <a:defRPr sz="2400">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solidFill>
                  <a:schemeClr val="bg1"/>
                </a:solidFill>
                <a:latin typeface="Open Sans" pitchFamily="2" charset="0"/>
                <a:ea typeface="Open Sans" pitchFamily="2" charset="0"/>
                <a:cs typeface="Open Sans" pitchFamily="2" charset="0"/>
              </a:rPr>
              <a:t>Embark on a journey to </a:t>
            </a:r>
            <a:r>
              <a:rPr lang="en-US" err="1">
                <a:solidFill>
                  <a:schemeClr val="bg1"/>
                </a:solidFill>
                <a:latin typeface="Open Sans" pitchFamily="2" charset="0"/>
                <a:ea typeface="Open Sans" pitchFamily="2" charset="0"/>
                <a:cs typeface="Open Sans" pitchFamily="2" charset="0"/>
              </a:rPr>
              <a:t>MiCA</a:t>
            </a:r>
            <a:r>
              <a:rPr lang="en-US">
                <a:solidFill>
                  <a:schemeClr val="bg1"/>
                </a:solidFill>
                <a:latin typeface="Open Sans" pitchFamily="2" charset="0"/>
                <a:ea typeface="Open Sans" pitchFamily="2" charset="0"/>
                <a:cs typeface="Open Sans" pitchFamily="2" charset="0"/>
              </a:rPr>
              <a:t> compliance with </a:t>
            </a:r>
            <a:r>
              <a:rPr lang="en-US" err="1">
                <a:solidFill>
                  <a:schemeClr val="bg1"/>
                </a:solidFill>
                <a:latin typeface="Open Sans" pitchFamily="2" charset="0"/>
                <a:ea typeface="Open Sans" pitchFamily="2" charset="0"/>
                <a:cs typeface="Open Sans" pitchFamily="2" charset="0"/>
              </a:rPr>
              <a:t>FiSer</a:t>
            </a:r>
            <a:r>
              <a:rPr lang="en-US">
                <a:solidFill>
                  <a:schemeClr val="bg1"/>
                </a:solidFill>
                <a:latin typeface="Open Sans" pitchFamily="2" charset="0"/>
                <a:ea typeface="Open Sans" pitchFamily="2" charset="0"/>
                <a:cs typeface="Open Sans" pitchFamily="2" charset="0"/>
              </a:rPr>
              <a:t> Consulting as your trusted guide</a:t>
            </a:r>
          </a:p>
        </p:txBody>
      </p:sp>
      <p:sp>
        <p:nvSpPr>
          <p:cNvPr id="4" name="TextBox 3">
            <a:extLst>
              <a:ext uri="{FF2B5EF4-FFF2-40B4-BE49-F238E27FC236}">
                <a16:creationId xmlns:a16="http://schemas.microsoft.com/office/drawing/2014/main" id="{B6B07525-B791-561D-3E70-C63E875CB1BD}"/>
              </a:ext>
            </a:extLst>
          </p:cNvPr>
          <p:cNvSpPr txBox="1"/>
          <p:nvPr/>
        </p:nvSpPr>
        <p:spPr>
          <a:xfrm>
            <a:off x="9660147" y="6034617"/>
            <a:ext cx="2150853" cy="338554"/>
          </a:xfrm>
          <a:prstGeom prst="rect">
            <a:avLst/>
          </a:prstGeom>
          <a:noFill/>
        </p:spPr>
        <p:txBody>
          <a:bodyPr wrap="square">
            <a:spAutoFit/>
          </a:bodyPr>
          <a:lstStyle/>
          <a:p>
            <a:pPr lvl="0" algn="r"/>
            <a:r>
              <a:rPr lang="en-US" sz="1600" b="1">
                <a:solidFill>
                  <a:schemeClr val="bg1"/>
                </a:solidFill>
                <a:latin typeface="Open Sans" pitchFamily="2" charset="0"/>
                <a:ea typeface="Open Sans" pitchFamily="2" charset="0"/>
                <a:cs typeface="Open Sans" pitchFamily="2" charset="0"/>
              </a:rPr>
              <a:t>October 2023</a:t>
            </a:r>
          </a:p>
        </p:txBody>
      </p:sp>
    </p:spTree>
    <p:extLst>
      <p:ext uri="{BB962C8B-B14F-4D97-AF65-F5344CB8AC3E}">
        <p14:creationId xmlns:p14="http://schemas.microsoft.com/office/powerpoint/2010/main" val="34774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F2A-D0CE-FA7C-128B-A2F8E3B7CC88}"/>
              </a:ext>
            </a:extLst>
          </p:cNvPr>
          <p:cNvSpPr>
            <a:spLocks noGrp="1"/>
          </p:cNvSpPr>
          <p:nvPr>
            <p:ph type="title"/>
          </p:nvPr>
        </p:nvSpPr>
        <p:spPr>
          <a:xfrm>
            <a:off x="3648075" y="-1"/>
            <a:ext cx="8212999" cy="918169"/>
          </a:xfrm>
        </p:spPr>
        <p:txBody>
          <a:bodyPr anchor="ctr">
            <a:normAutofit/>
          </a:bodyP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The market abuse prevention section ensures market integrity with stringent guidelines</a:t>
            </a:r>
          </a:p>
        </p:txBody>
      </p:sp>
      <p:sp>
        <p:nvSpPr>
          <p:cNvPr id="4" name="Slide Number Placeholder 3">
            <a:extLst>
              <a:ext uri="{FF2B5EF4-FFF2-40B4-BE49-F238E27FC236}">
                <a16:creationId xmlns:a16="http://schemas.microsoft.com/office/drawing/2014/main" id="{0A1E5813-A17B-54E2-B7DC-EC006DD25B4B}"/>
              </a:ext>
            </a:extLst>
          </p:cNvPr>
          <p:cNvSpPr>
            <a:spLocks noGrp="1"/>
          </p:cNvSpPr>
          <p:nvPr>
            <p:ph type="sldNum" sz="quarter" idx="12"/>
          </p:nvPr>
        </p:nvSpPr>
        <p:spPr/>
        <p:txBody>
          <a:bodyPr/>
          <a:lstStyle/>
          <a:p>
            <a:fld id="{176DD4EC-FA55-45CE-8BB9-EF8129236C33}" type="slidenum">
              <a:rPr lang="en-NL" smtClean="0"/>
              <a:pPr/>
              <a:t>10</a:t>
            </a:fld>
            <a:endParaRPr lang="en-NL"/>
          </a:p>
        </p:txBody>
      </p:sp>
      <p:sp>
        <p:nvSpPr>
          <p:cNvPr id="35" name="TextBox 34">
            <a:extLst>
              <a:ext uri="{FF2B5EF4-FFF2-40B4-BE49-F238E27FC236}">
                <a16:creationId xmlns:a16="http://schemas.microsoft.com/office/drawing/2014/main" id="{D08E32EE-2734-5EB9-5782-9B4EEAF678C3}"/>
              </a:ext>
            </a:extLst>
          </p:cNvPr>
          <p:cNvSpPr txBox="1"/>
          <p:nvPr/>
        </p:nvSpPr>
        <p:spPr>
          <a:xfrm>
            <a:off x="175502" y="1595598"/>
            <a:ext cx="4176000" cy="1962076"/>
          </a:xfrm>
          <a:prstGeom prst="rect">
            <a:avLst/>
          </a:prstGeom>
          <a:noFill/>
        </p:spPr>
        <p:txBody>
          <a:bodyPr wrap="square">
            <a:spAutoFit/>
          </a:bodyPr>
          <a:lstStyle/>
          <a:p>
            <a:pPr>
              <a:spcAft>
                <a:spcPts val="600"/>
              </a:spcAft>
            </a:pPr>
            <a:r>
              <a:rPr lang="en-GB" sz="16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Disclosure of Inside Information</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Issuers are required </a:t>
            </a:r>
            <a:r>
              <a:rPr lang="en-US" sz="1400" b="1">
                <a:latin typeface="Open Sans" panose="020B0606030504020204" pitchFamily="34" charset="0"/>
                <a:ea typeface="Open Sans" panose="020B0606030504020204" pitchFamily="34" charset="0"/>
                <a:cs typeface="Open Sans" panose="020B0606030504020204" pitchFamily="34" charset="0"/>
              </a:rPr>
              <a:t>to disclose inside information to the public promptly</a:t>
            </a:r>
            <a:r>
              <a:rPr lang="en-US" sz="1400">
                <a:latin typeface="Open Sans" panose="020B0606030504020204" pitchFamily="34" charset="0"/>
                <a:ea typeface="Open Sans" panose="020B0606030504020204" pitchFamily="34" charset="0"/>
                <a:cs typeface="Open Sans" panose="020B0606030504020204" pitchFamily="34" charset="0"/>
              </a:rPr>
              <a:t>, ensuring the information is accessible, comprehensive, accurate, and timely</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The issuers can choose to </a:t>
            </a:r>
            <a:r>
              <a:rPr lang="en-US" sz="1400" b="1">
                <a:latin typeface="Open Sans" panose="020B0606030504020204" pitchFamily="34" charset="0"/>
                <a:ea typeface="Open Sans" panose="020B0606030504020204" pitchFamily="34" charset="0"/>
                <a:cs typeface="Open Sans" panose="020B0606030504020204" pitchFamily="34" charset="0"/>
              </a:rPr>
              <a:t>delay the disclosure </a:t>
            </a:r>
            <a:r>
              <a:rPr lang="en-US" sz="1400">
                <a:latin typeface="Open Sans" panose="020B0606030504020204" pitchFamily="34" charset="0"/>
                <a:ea typeface="Open Sans" panose="020B0606030504020204" pitchFamily="34" charset="0"/>
                <a:cs typeface="Open Sans" panose="020B0606030504020204" pitchFamily="34" charset="0"/>
              </a:rPr>
              <a:t>of inside information if it risks their interests but doesn't mislead the public</a:t>
            </a:r>
          </a:p>
        </p:txBody>
      </p:sp>
      <p:sp>
        <p:nvSpPr>
          <p:cNvPr id="38" name="TextBox 37">
            <a:extLst>
              <a:ext uri="{FF2B5EF4-FFF2-40B4-BE49-F238E27FC236}">
                <a16:creationId xmlns:a16="http://schemas.microsoft.com/office/drawing/2014/main" id="{004DA1A3-6253-AD40-0433-2D30E3DF0B20}"/>
              </a:ext>
            </a:extLst>
          </p:cNvPr>
          <p:cNvSpPr txBox="1"/>
          <p:nvPr/>
        </p:nvSpPr>
        <p:spPr>
          <a:xfrm>
            <a:off x="230113" y="970714"/>
            <a:ext cx="11552594" cy="584775"/>
          </a:xfrm>
          <a:prstGeom prst="rect">
            <a:avLst/>
          </a:prstGeom>
          <a:noFill/>
        </p:spPr>
        <p:txBody>
          <a:bodyPr wrap="square">
            <a:spAutoFit/>
          </a:bodyPr>
          <a:lstStyle/>
          <a:p>
            <a:pPr marL="0" indent="0">
              <a:buNone/>
            </a:pPr>
            <a:r>
              <a:rPr lang="en-US" sz="1600" err="1">
                <a:latin typeface="Open Sans" panose="020B0606030504020204" pitchFamily="34" charset="0"/>
                <a:ea typeface="Open Sans" panose="020B0606030504020204" pitchFamily="34" charset="0"/>
                <a:cs typeface="Open Sans" panose="020B0606030504020204" pitchFamily="34" charset="0"/>
              </a:rPr>
              <a:t>MiCA</a:t>
            </a:r>
            <a:r>
              <a:rPr lang="en-US" sz="1600">
                <a:latin typeface="Open Sans" panose="020B0606030504020204" pitchFamily="34" charset="0"/>
                <a:ea typeface="Open Sans" panose="020B0606030504020204" pitchFamily="34" charset="0"/>
                <a:cs typeface="Open Sans" panose="020B0606030504020204" pitchFamily="34" charset="0"/>
              </a:rPr>
              <a:t> addresses </a:t>
            </a:r>
            <a:r>
              <a:rPr lang="en-US" sz="1600" b="1">
                <a:latin typeface="Open Sans" panose="020B0606030504020204" pitchFamily="34" charset="0"/>
                <a:ea typeface="Open Sans" panose="020B0606030504020204" pitchFamily="34" charset="0"/>
                <a:cs typeface="Open Sans" panose="020B0606030504020204" pitchFamily="34" charset="0"/>
              </a:rPr>
              <a:t>four critical areas </a:t>
            </a:r>
            <a:r>
              <a:rPr lang="en-US" sz="1600">
                <a:latin typeface="Open Sans" panose="020B0606030504020204" pitchFamily="34" charset="0"/>
                <a:ea typeface="Open Sans" panose="020B0606030504020204" pitchFamily="34" charset="0"/>
                <a:cs typeface="Open Sans" panose="020B0606030504020204" pitchFamily="34" charset="0"/>
              </a:rPr>
              <a:t>of regulatory consideration to ensure fairness, transparency, and security in authorized trading platforms:</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90CCB794-C6A8-4279-8EA4-D998DC71F271}"/>
              </a:ext>
            </a:extLst>
          </p:cNvPr>
          <p:cNvSpPr txBox="1"/>
          <p:nvPr/>
        </p:nvSpPr>
        <p:spPr>
          <a:xfrm>
            <a:off x="230113" y="3665537"/>
            <a:ext cx="4176000" cy="2392963"/>
          </a:xfrm>
          <a:prstGeom prst="rect">
            <a:avLst/>
          </a:prstGeom>
          <a:noFill/>
        </p:spPr>
        <p:txBody>
          <a:bodyPr wrap="square">
            <a:spAutoFit/>
          </a:bodyPr>
          <a:lstStyle/>
          <a:p>
            <a:pPr>
              <a:spcAft>
                <a:spcPts val="600"/>
              </a:spcAft>
            </a:pPr>
            <a:r>
              <a:rPr lang="en-GB" sz="1600" b="1">
                <a:latin typeface="Open Sans" panose="020B0606030504020204" pitchFamily="34" charset="0"/>
                <a:ea typeface="Open Sans" panose="020B0606030504020204" pitchFamily="34" charset="0"/>
                <a:cs typeface="Open Sans" panose="020B0606030504020204" pitchFamily="34" charset="0"/>
              </a:rPr>
              <a:t>Prohibition of Insider Dealing</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Inside information about crypto-assets </a:t>
            </a:r>
            <a:r>
              <a:rPr lang="en-US" sz="1400" b="1">
                <a:latin typeface="Open Sans" panose="020B0606030504020204" pitchFamily="34" charset="0"/>
                <a:ea typeface="Open Sans" panose="020B0606030504020204" pitchFamily="34" charset="0"/>
                <a:cs typeface="Open Sans" panose="020B0606030504020204" pitchFamily="34" charset="0"/>
              </a:rPr>
              <a:t>should not be used to directly or indirectly buy or sell these assets</a:t>
            </a:r>
            <a:r>
              <a:rPr lang="en-US" sz="1400">
                <a:latin typeface="Open Sans" panose="020B0606030504020204" pitchFamily="34" charset="0"/>
                <a:ea typeface="Open Sans" panose="020B0606030504020204" pitchFamily="34" charset="0"/>
                <a:cs typeface="Open Sans" panose="020B0606030504020204" pitchFamily="34" charset="0"/>
              </a:rPr>
              <a:t>, either for personal gain or for third-party benefit</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Possessors of inside information are </a:t>
            </a:r>
            <a:r>
              <a:rPr lang="en-US" sz="1400" b="1">
                <a:latin typeface="Open Sans" panose="020B0606030504020204" pitchFamily="34" charset="0"/>
                <a:ea typeface="Open Sans" panose="020B0606030504020204" pitchFamily="34" charset="0"/>
                <a:cs typeface="Open Sans" panose="020B0606030504020204" pitchFamily="34" charset="0"/>
              </a:rPr>
              <a:t>prohibited from recommending or inducing others to acquire, dispose</a:t>
            </a:r>
            <a:r>
              <a:rPr lang="en-US" sz="1400">
                <a:latin typeface="Open Sans" panose="020B0606030504020204" pitchFamily="34" charset="0"/>
                <a:ea typeface="Open Sans" panose="020B0606030504020204" pitchFamily="34" charset="0"/>
                <a:cs typeface="Open Sans" panose="020B0606030504020204" pitchFamily="34" charset="0"/>
              </a:rPr>
              <a:t>, cancel, or amend orders of crypto-assets based on that information</a:t>
            </a:r>
            <a:endParaRPr lang="en-GB" sz="14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E1566C26-C907-925C-E1F6-B4A4CD9F86F7}"/>
              </a:ext>
            </a:extLst>
          </p:cNvPr>
          <p:cNvSpPr txBox="1"/>
          <p:nvPr/>
        </p:nvSpPr>
        <p:spPr>
          <a:xfrm>
            <a:off x="7836915" y="3665537"/>
            <a:ext cx="4176000" cy="2862322"/>
          </a:xfrm>
          <a:prstGeom prst="rect">
            <a:avLst/>
          </a:prstGeom>
          <a:noFill/>
        </p:spPr>
        <p:txBody>
          <a:bodyPr wrap="square">
            <a:spAutoFit/>
          </a:bodyPr>
          <a:lstStyle/>
          <a:p>
            <a:pPr>
              <a:spcAft>
                <a:spcPts val="600"/>
              </a:spcAft>
            </a:pPr>
            <a:r>
              <a:rPr lang="en-US" sz="1600" b="1">
                <a:solidFill>
                  <a:srgbClr val="0082B3"/>
                </a:solidFill>
                <a:latin typeface="Open Sans" panose="020B0606030504020204" pitchFamily="34" charset="0"/>
                <a:ea typeface="Open Sans" panose="020B0606030504020204" pitchFamily="34" charset="0"/>
                <a:cs typeface="Open Sans" panose="020B0606030504020204" pitchFamily="34" charset="0"/>
              </a:rPr>
              <a:t>Prohibition of Market Manipulation</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Practices such as </a:t>
            </a:r>
            <a:r>
              <a:rPr lang="en-US" sz="1400" b="1">
                <a:latin typeface="Open Sans" panose="020B0606030504020204" pitchFamily="34" charset="0"/>
                <a:ea typeface="Open Sans" panose="020B0606030504020204" pitchFamily="34" charset="0"/>
                <a:cs typeface="Open Sans" panose="020B0606030504020204" pitchFamily="34" charset="0"/>
              </a:rPr>
              <a:t>employing deceptive methods </a:t>
            </a:r>
            <a:r>
              <a:rPr lang="en-US" sz="1400">
                <a:latin typeface="Open Sans" panose="020B0606030504020204" pitchFamily="34" charset="0"/>
                <a:ea typeface="Open Sans" panose="020B0606030504020204" pitchFamily="34" charset="0"/>
                <a:cs typeface="Open Sans" panose="020B0606030504020204" pitchFamily="34" charset="0"/>
              </a:rPr>
              <a:t>that affect crypto-asset prices are not allowed</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Behaviors like securing a </a:t>
            </a:r>
            <a:r>
              <a:rPr lang="en-US" sz="1400" b="1">
                <a:latin typeface="Open Sans" panose="020B0606030504020204" pitchFamily="34" charset="0"/>
                <a:ea typeface="Open Sans" panose="020B0606030504020204" pitchFamily="34" charset="0"/>
                <a:cs typeface="Open Sans" panose="020B0606030504020204" pitchFamily="34" charset="0"/>
              </a:rPr>
              <a:t>dominant position </a:t>
            </a:r>
            <a:r>
              <a:rPr lang="en-US" sz="1400">
                <a:latin typeface="Open Sans" panose="020B0606030504020204" pitchFamily="34" charset="0"/>
                <a:ea typeface="Open Sans" panose="020B0606030504020204" pitchFamily="34" charset="0"/>
                <a:cs typeface="Open Sans" panose="020B0606030504020204" pitchFamily="34" charset="0"/>
              </a:rPr>
              <a:t>that manipulates prices or trading conditions, </a:t>
            </a:r>
            <a:r>
              <a:rPr lang="en-US" sz="1400" b="1">
                <a:latin typeface="Open Sans" panose="020B0606030504020204" pitchFamily="34" charset="0"/>
                <a:ea typeface="Open Sans" panose="020B0606030504020204" pitchFamily="34" charset="0"/>
                <a:cs typeface="Open Sans" panose="020B0606030504020204" pitchFamily="34" charset="0"/>
              </a:rPr>
              <a:t>disrupting a trading platform, or creating misleading signals</a:t>
            </a:r>
            <a:r>
              <a:rPr lang="en-US" sz="1400">
                <a:latin typeface="Open Sans" panose="020B0606030504020204" pitchFamily="34" charset="0"/>
                <a:ea typeface="Open Sans" panose="020B0606030504020204" pitchFamily="34" charset="0"/>
                <a:cs typeface="Open Sans" panose="020B0606030504020204" pitchFamily="34" charset="0"/>
              </a:rPr>
              <a:t> are prohibited</a:t>
            </a:r>
          </a:p>
          <a:p>
            <a:pPr marL="285750" indent="-285750">
              <a:spcAft>
                <a:spcPts val="3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It is not allowed to use </a:t>
            </a:r>
            <a:r>
              <a:rPr lang="en-US" sz="1400" b="1">
                <a:latin typeface="Open Sans" panose="020B0606030504020204" pitchFamily="34" charset="0"/>
                <a:ea typeface="Open Sans" panose="020B0606030504020204" pitchFamily="34" charset="0"/>
                <a:cs typeface="Open Sans" panose="020B0606030504020204" pitchFamily="34" charset="0"/>
              </a:rPr>
              <a:t>media to influence crypto-asset prices for personal gain</a:t>
            </a:r>
            <a:r>
              <a:rPr lang="en-US" sz="1400">
                <a:latin typeface="Open Sans" panose="020B0606030504020204" pitchFamily="34" charset="0"/>
                <a:ea typeface="Open Sans" panose="020B0606030504020204" pitchFamily="34" charset="0"/>
                <a:cs typeface="Open Sans" panose="020B0606030504020204" pitchFamily="34" charset="0"/>
              </a:rPr>
              <a:t>, without disclosing the conflict of interest</a:t>
            </a:r>
            <a:endParaRPr lang="en-GB"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69" name="Group 68">
            <a:extLst>
              <a:ext uri="{FF2B5EF4-FFF2-40B4-BE49-F238E27FC236}">
                <a16:creationId xmlns:a16="http://schemas.microsoft.com/office/drawing/2014/main" id="{0C9D28DC-930F-8E6C-5B00-AC93CFAA0A99}"/>
              </a:ext>
            </a:extLst>
          </p:cNvPr>
          <p:cNvGrpSpPr/>
          <p:nvPr/>
        </p:nvGrpSpPr>
        <p:grpSpPr>
          <a:xfrm>
            <a:off x="4353294" y="1988536"/>
            <a:ext cx="3485413" cy="3494713"/>
            <a:chOff x="4048924" y="1943137"/>
            <a:chExt cx="3812060" cy="3822232"/>
          </a:xfrm>
        </p:grpSpPr>
        <p:grpSp>
          <p:nvGrpSpPr>
            <p:cNvPr id="68" name="Group 67">
              <a:extLst>
                <a:ext uri="{FF2B5EF4-FFF2-40B4-BE49-F238E27FC236}">
                  <a16:creationId xmlns:a16="http://schemas.microsoft.com/office/drawing/2014/main" id="{94AE6ECF-E596-7293-F102-8243F32BFB1E}"/>
                </a:ext>
              </a:extLst>
            </p:cNvPr>
            <p:cNvGrpSpPr/>
            <p:nvPr/>
          </p:nvGrpSpPr>
          <p:grpSpPr>
            <a:xfrm>
              <a:off x="4048924" y="1943137"/>
              <a:ext cx="3812060" cy="3822232"/>
              <a:chOff x="4440043" y="2077366"/>
              <a:chExt cx="2977420" cy="2985365"/>
            </a:xfrm>
          </p:grpSpPr>
          <p:sp>
            <p:nvSpPr>
              <p:cNvPr id="37" name="Google Shape;364;p22">
                <a:extLst>
                  <a:ext uri="{FF2B5EF4-FFF2-40B4-BE49-F238E27FC236}">
                    <a16:creationId xmlns:a16="http://schemas.microsoft.com/office/drawing/2014/main" id="{A525A6ED-DBF5-2872-D864-5E45DEA93729}"/>
                  </a:ext>
                </a:extLst>
              </p:cNvPr>
              <p:cNvSpPr/>
              <p:nvPr/>
            </p:nvSpPr>
            <p:spPr>
              <a:xfrm>
                <a:off x="5983991" y="3340313"/>
                <a:ext cx="1433472" cy="1722418"/>
              </a:xfrm>
              <a:custGeom>
                <a:avLst/>
                <a:gdLst/>
                <a:ahLst/>
                <a:cxnLst/>
                <a:rect l="l" t="t" r="r" b="b"/>
                <a:pathLst>
                  <a:path w="44947" h="54007" extrusionOk="0">
                    <a:moveTo>
                      <a:pt x="44946" y="9061"/>
                    </a:moveTo>
                    <a:cubicBezTo>
                      <a:pt x="44946" y="33873"/>
                      <a:pt x="24813" y="54007"/>
                      <a:pt x="0" y="54007"/>
                    </a:cubicBezTo>
                    <a:lnTo>
                      <a:pt x="0" y="39648"/>
                    </a:lnTo>
                    <a:cubicBezTo>
                      <a:pt x="429" y="39755"/>
                      <a:pt x="869" y="39803"/>
                      <a:pt x="1334" y="39803"/>
                    </a:cubicBezTo>
                    <a:cubicBezTo>
                      <a:pt x="5025" y="39803"/>
                      <a:pt x="8013" y="36231"/>
                      <a:pt x="8013" y="31814"/>
                    </a:cubicBezTo>
                    <a:cubicBezTo>
                      <a:pt x="8013" y="27396"/>
                      <a:pt x="5025" y="23813"/>
                      <a:pt x="1334" y="23813"/>
                    </a:cubicBezTo>
                    <a:cubicBezTo>
                      <a:pt x="869" y="23813"/>
                      <a:pt x="429" y="23860"/>
                      <a:pt x="0" y="23967"/>
                    </a:cubicBezTo>
                    <a:lnTo>
                      <a:pt x="0" y="9061"/>
                    </a:lnTo>
                    <a:lnTo>
                      <a:pt x="11121" y="9061"/>
                    </a:lnTo>
                    <a:cubicBezTo>
                      <a:pt x="9787" y="8299"/>
                      <a:pt x="8859" y="7144"/>
                      <a:pt x="8585" y="5822"/>
                    </a:cubicBezTo>
                    <a:cubicBezTo>
                      <a:pt x="8525" y="5560"/>
                      <a:pt x="8501" y="5298"/>
                      <a:pt x="8501" y="5025"/>
                    </a:cubicBezTo>
                    <a:cubicBezTo>
                      <a:pt x="8501" y="2250"/>
                      <a:pt x="11395" y="0"/>
                      <a:pt x="14966" y="0"/>
                    </a:cubicBezTo>
                    <a:cubicBezTo>
                      <a:pt x="18526" y="0"/>
                      <a:pt x="21432" y="2250"/>
                      <a:pt x="21432" y="5025"/>
                    </a:cubicBezTo>
                    <a:cubicBezTo>
                      <a:pt x="21432" y="5298"/>
                      <a:pt x="21396" y="5560"/>
                      <a:pt x="21336" y="5822"/>
                    </a:cubicBezTo>
                    <a:cubicBezTo>
                      <a:pt x="21074" y="7144"/>
                      <a:pt x="20134" y="8299"/>
                      <a:pt x="18812" y="9061"/>
                    </a:cubicBezTo>
                    <a:close/>
                  </a:path>
                </a:pathLst>
              </a:custGeom>
              <a:solidFill>
                <a:srgbClr val="00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p22">
                <a:extLst>
                  <a:ext uri="{FF2B5EF4-FFF2-40B4-BE49-F238E27FC236}">
                    <a16:creationId xmlns:a16="http://schemas.microsoft.com/office/drawing/2014/main" id="{4A9BF70E-221D-7190-799B-C2EBA14CC1C1}"/>
                  </a:ext>
                </a:extLst>
              </p:cNvPr>
              <p:cNvSpPr/>
              <p:nvPr/>
            </p:nvSpPr>
            <p:spPr>
              <a:xfrm>
                <a:off x="5982460" y="2077369"/>
                <a:ext cx="1433472" cy="1433823"/>
              </a:xfrm>
              <a:custGeom>
                <a:avLst/>
                <a:gdLst/>
                <a:ahLst/>
                <a:cxnLst/>
                <a:rect l="l" t="t" r="r" b="b"/>
                <a:pathLst>
                  <a:path w="44947" h="44958" extrusionOk="0">
                    <a:moveTo>
                      <a:pt x="22932" y="44958"/>
                    </a:moveTo>
                    <a:cubicBezTo>
                      <a:pt x="22980" y="44696"/>
                      <a:pt x="23004" y="44434"/>
                      <a:pt x="23004" y="44160"/>
                    </a:cubicBezTo>
                    <a:cubicBezTo>
                      <a:pt x="23004" y="40731"/>
                      <a:pt x="19432" y="37945"/>
                      <a:pt x="15014" y="37945"/>
                    </a:cubicBezTo>
                    <a:cubicBezTo>
                      <a:pt x="10585" y="37945"/>
                      <a:pt x="7013" y="40731"/>
                      <a:pt x="7013" y="44160"/>
                    </a:cubicBezTo>
                    <a:cubicBezTo>
                      <a:pt x="7013" y="44434"/>
                      <a:pt x="7037" y="44696"/>
                      <a:pt x="7085" y="44958"/>
                    </a:cubicBezTo>
                    <a:lnTo>
                      <a:pt x="1" y="44958"/>
                    </a:lnTo>
                    <a:lnTo>
                      <a:pt x="1" y="22884"/>
                    </a:lnTo>
                    <a:cubicBezTo>
                      <a:pt x="358" y="22967"/>
                      <a:pt x="739" y="23015"/>
                      <a:pt x="1120" y="23015"/>
                    </a:cubicBezTo>
                    <a:cubicBezTo>
                      <a:pt x="4406" y="23015"/>
                      <a:pt x="7061" y="19693"/>
                      <a:pt x="7061" y="15585"/>
                    </a:cubicBezTo>
                    <a:cubicBezTo>
                      <a:pt x="7061" y="11478"/>
                      <a:pt x="4406" y="8156"/>
                      <a:pt x="1120" y="8156"/>
                    </a:cubicBezTo>
                    <a:cubicBezTo>
                      <a:pt x="739" y="8156"/>
                      <a:pt x="358" y="8203"/>
                      <a:pt x="1" y="8287"/>
                    </a:cubicBezTo>
                    <a:lnTo>
                      <a:pt x="1" y="0"/>
                    </a:lnTo>
                    <a:cubicBezTo>
                      <a:pt x="24825" y="0"/>
                      <a:pt x="44947" y="20133"/>
                      <a:pt x="44947" y="44958"/>
                    </a:cubicBezTo>
                    <a:close/>
                  </a:path>
                </a:pathLst>
              </a:custGeom>
              <a:solidFill>
                <a:srgbClr val="6D6E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3;p22">
                <a:extLst>
                  <a:ext uri="{FF2B5EF4-FFF2-40B4-BE49-F238E27FC236}">
                    <a16:creationId xmlns:a16="http://schemas.microsoft.com/office/drawing/2014/main" id="{70191248-4C34-F47A-BEC1-48A2E17CE8FF}"/>
                  </a:ext>
                </a:extLst>
              </p:cNvPr>
              <p:cNvSpPr/>
              <p:nvPr/>
            </p:nvSpPr>
            <p:spPr>
              <a:xfrm>
                <a:off x="4440043" y="2077366"/>
                <a:ext cx="1715211" cy="1725448"/>
              </a:xfrm>
              <a:custGeom>
                <a:avLst/>
                <a:gdLst/>
                <a:ahLst/>
                <a:cxnLst/>
                <a:rect l="l" t="t" r="r" b="b"/>
                <a:pathLst>
                  <a:path w="53781" h="54102" extrusionOk="0">
                    <a:moveTo>
                      <a:pt x="53781" y="15585"/>
                    </a:moveTo>
                    <a:cubicBezTo>
                      <a:pt x="53781" y="18871"/>
                      <a:pt x="51650" y="21526"/>
                      <a:pt x="49030" y="21526"/>
                    </a:cubicBezTo>
                    <a:cubicBezTo>
                      <a:pt x="48649" y="21526"/>
                      <a:pt x="48268" y="21467"/>
                      <a:pt x="47911" y="21360"/>
                    </a:cubicBezTo>
                    <a:cubicBezTo>
                      <a:pt x="46661" y="20979"/>
                      <a:pt x="45601" y="19991"/>
                      <a:pt x="44958" y="18657"/>
                    </a:cubicBezTo>
                    <a:lnTo>
                      <a:pt x="44958" y="44958"/>
                    </a:lnTo>
                    <a:lnTo>
                      <a:pt x="25611" y="44958"/>
                    </a:lnTo>
                    <a:cubicBezTo>
                      <a:pt x="26635" y="45684"/>
                      <a:pt x="27373" y="46649"/>
                      <a:pt x="27671" y="47756"/>
                    </a:cubicBezTo>
                    <a:cubicBezTo>
                      <a:pt x="27766" y="48113"/>
                      <a:pt x="27813" y="48482"/>
                      <a:pt x="27813" y="48863"/>
                    </a:cubicBezTo>
                    <a:cubicBezTo>
                      <a:pt x="27813" y="51756"/>
                      <a:pt x="24873" y="54102"/>
                      <a:pt x="21241" y="54102"/>
                    </a:cubicBezTo>
                    <a:cubicBezTo>
                      <a:pt x="17598" y="54102"/>
                      <a:pt x="14657" y="51756"/>
                      <a:pt x="14657" y="48863"/>
                    </a:cubicBezTo>
                    <a:cubicBezTo>
                      <a:pt x="14657" y="48482"/>
                      <a:pt x="14705" y="48113"/>
                      <a:pt x="14800" y="47756"/>
                    </a:cubicBezTo>
                    <a:cubicBezTo>
                      <a:pt x="15098" y="46649"/>
                      <a:pt x="15836" y="45684"/>
                      <a:pt x="16860" y="44958"/>
                    </a:cubicBezTo>
                    <a:lnTo>
                      <a:pt x="0" y="44958"/>
                    </a:lnTo>
                    <a:cubicBezTo>
                      <a:pt x="0" y="20133"/>
                      <a:pt x="20134" y="0"/>
                      <a:pt x="44958" y="0"/>
                    </a:cubicBezTo>
                    <a:lnTo>
                      <a:pt x="44958" y="12513"/>
                    </a:lnTo>
                    <a:cubicBezTo>
                      <a:pt x="45601" y="11168"/>
                      <a:pt x="46661" y="10180"/>
                      <a:pt x="47911" y="9811"/>
                    </a:cubicBezTo>
                    <a:cubicBezTo>
                      <a:pt x="48268" y="9704"/>
                      <a:pt x="48649" y="9644"/>
                      <a:pt x="49030" y="9644"/>
                    </a:cubicBezTo>
                    <a:cubicBezTo>
                      <a:pt x="51650" y="9644"/>
                      <a:pt x="53781" y="12299"/>
                      <a:pt x="53781" y="15585"/>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2;p22">
                <a:extLst>
                  <a:ext uri="{FF2B5EF4-FFF2-40B4-BE49-F238E27FC236}">
                    <a16:creationId xmlns:a16="http://schemas.microsoft.com/office/drawing/2014/main" id="{FC865A7E-1853-62DD-C2C3-7A618E3E8A01}"/>
                  </a:ext>
                </a:extLst>
              </p:cNvPr>
              <p:cNvSpPr/>
              <p:nvPr/>
            </p:nvSpPr>
            <p:spPr>
              <a:xfrm>
                <a:off x="4441574" y="3615227"/>
                <a:ext cx="1742542" cy="1433472"/>
              </a:xfrm>
              <a:custGeom>
                <a:avLst/>
                <a:gdLst/>
                <a:ahLst/>
                <a:cxnLst/>
                <a:rect l="l" t="t" r="r" b="b"/>
                <a:pathLst>
                  <a:path w="54638" h="44947" extrusionOk="0">
                    <a:moveTo>
                      <a:pt x="54638" y="23194"/>
                    </a:moveTo>
                    <a:cubicBezTo>
                      <a:pt x="54638" y="26754"/>
                      <a:pt x="52221" y="29647"/>
                      <a:pt x="49244" y="29647"/>
                    </a:cubicBezTo>
                    <a:cubicBezTo>
                      <a:pt x="48780" y="29647"/>
                      <a:pt x="48339" y="29575"/>
                      <a:pt x="47899" y="29456"/>
                    </a:cubicBezTo>
                    <a:cubicBezTo>
                      <a:pt x="46708" y="29087"/>
                      <a:pt x="45684" y="28242"/>
                      <a:pt x="44958" y="27099"/>
                    </a:cubicBezTo>
                    <a:lnTo>
                      <a:pt x="44958" y="44946"/>
                    </a:lnTo>
                    <a:cubicBezTo>
                      <a:pt x="20122" y="44946"/>
                      <a:pt x="0" y="24825"/>
                      <a:pt x="0" y="0"/>
                    </a:cubicBezTo>
                    <a:lnTo>
                      <a:pt x="13514" y="0"/>
                    </a:lnTo>
                    <a:cubicBezTo>
                      <a:pt x="13430" y="357"/>
                      <a:pt x="13383" y="727"/>
                      <a:pt x="13383" y="1108"/>
                    </a:cubicBezTo>
                    <a:cubicBezTo>
                      <a:pt x="13383" y="4536"/>
                      <a:pt x="16883" y="7311"/>
                      <a:pt x="21193" y="7311"/>
                    </a:cubicBezTo>
                    <a:cubicBezTo>
                      <a:pt x="25491" y="7311"/>
                      <a:pt x="28980" y="4536"/>
                      <a:pt x="28980" y="1108"/>
                    </a:cubicBezTo>
                    <a:cubicBezTo>
                      <a:pt x="28980" y="727"/>
                      <a:pt x="28944" y="357"/>
                      <a:pt x="28861" y="0"/>
                    </a:cubicBezTo>
                    <a:lnTo>
                      <a:pt x="44958" y="0"/>
                    </a:lnTo>
                    <a:lnTo>
                      <a:pt x="44958" y="19276"/>
                    </a:lnTo>
                    <a:cubicBezTo>
                      <a:pt x="45684" y="18133"/>
                      <a:pt x="46708" y="17288"/>
                      <a:pt x="47899" y="16919"/>
                    </a:cubicBezTo>
                    <a:cubicBezTo>
                      <a:pt x="48339" y="16788"/>
                      <a:pt x="48780" y="16717"/>
                      <a:pt x="49244" y="16717"/>
                    </a:cubicBezTo>
                    <a:cubicBezTo>
                      <a:pt x="52221" y="16717"/>
                      <a:pt x="54638" y="19622"/>
                      <a:pt x="54638" y="23194"/>
                    </a:cubicBezTo>
                    <a:close/>
                  </a:path>
                </a:pathLst>
              </a:custGeom>
              <a:solidFill>
                <a:schemeClr val="tx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descr="A picture containing black, darkness&#10;&#10;Description automatically generated">
              <a:extLst>
                <a:ext uri="{FF2B5EF4-FFF2-40B4-BE49-F238E27FC236}">
                  <a16:creationId xmlns:a16="http://schemas.microsoft.com/office/drawing/2014/main" id="{560CD2DC-E9D0-95E9-E8CE-D339514A63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25311" y="2437355"/>
              <a:ext cx="900000" cy="900000"/>
            </a:xfrm>
            <a:prstGeom prst="rect">
              <a:avLst/>
            </a:prstGeom>
          </p:spPr>
        </p:pic>
        <p:pic>
          <p:nvPicPr>
            <p:cNvPr id="54" name="Picture 53" descr="A picture containing black, darkness&#10;&#10;Description automatically generated">
              <a:extLst>
                <a:ext uri="{FF2B5EF4-FFF2-40B4-BE49-F238E27FC236}">
                  <a16:creationId xmlns:a16="http://schemas.microsoft.com/office/drawing/2014/main" id="{DC58A9BA-591A-799D-4362-331C566F514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0224" y="4285466"/>
              <a:ext cx="900000" cy="900000"/>
            </a:xfrm>
            <a:prstGeom prst="rect">
              <a:avLst/>
            </a:prstGeom>
          </p:spPr>
        </p:pic>
        <p:pic>
          <p:nvPicPr>
            <p:cNvPr id="60" name="Picture 59" descr="A picture containing black, darkness&#10;&#10;Description automatically generated">
              <a:extLst>
                <a:ext uri="{FF2B5EF4-FFF2-40B4-BE49-F238E27FC236}">
                  <a16:creationId xmlns:a16="http://schemas.microsoft.com/office/drawing/2014/main" id="{D3753329-0EEB-73B0-064D-F9BD7517EEF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21346" y="2427253"/>
              <a:ext cx="900000" cy="900000"/>
            </a:xfrm>
            <a:prstGeom prst="rect">
              <a:avLst/>
            </a:prstGeom>
          </p:spPr>
        </p:pic>
        <p:pic>
          <p:nvPicPr>
            <p:cNvPr id="62" name="Picture 61" descr="A picture containing black, darkness&#10;&#10;Description automatically generated">
              <a:extLst>
                <a:ext uri="{FF2B5EF4-FFF2-40B4-BE49-F238E27FC236}">
                  <a16:creationId xmlns:a16="http://schemas.microsoft.com/office/drawing/2014/main" id="{60985259-757C-5F1A-1342-71A949F8621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6317353" y="4265383"/>
              <a:ext cx="900000" cy="900000"/>
            </a:xfrm>
            <a:prstGeom prst="rect">
              <a:avLst/>
            </a:prstGeom>
          </p:spPr>
        </p:pic>
      </p:grpSp>
      <p:sp>
        <p:nvSpPr>
          <p:cNvPr id="76" name="TextBox 75">
            <a:extLst>
              <a:ext uri="{FF2B5EF4-FFF2-40B4-BE49-F238E27FC236}">
                <a16:creationId xmlns:a16="http://schemas.microsoft.com/office/drawing/2014/main" id="{452A4537-2B4B-F426-873A-4FAC9F612F0C}"/>
              </a:ext>
            </a:extLst>
          </p:cNvPr>
          <p:cNvSpPr txBox="1"/>
          <p:nvPr/>
        </p:nvSpPr>
        <p:spPr>
          <a:xfrm>
            <a:off x="7836657" y="1608035"/>
            <a:ext cx="4176000" cy="1308050"/>
          </a:xfrm>
          <a:prstGeom prst="rect">
            <a:avLst/>
          </a:prstGeom>
          <a:noFill/>
        </p:spPr>
        <p:txBody>
          <a:bodyPr wrap="square">
            <a:spAutoFit/>
          </a:bodyPr>
          <a:lstStyle/>
          <a:p>
            <a:pPr>
              <a:spcAft>
                <a:spcPts val="600"/>
              </a:spcAft>
            </a:pPr>
            <a:r>
              <a:rPr lang="en-US" sz="1600" b="1">
                <a:latin typeface="Open Sans" panose="020B0606030504020204" pitchFamily="34" charset="0"/>
                <a:ea typeface="Open Sans" panose="020B0606030504020204" pitchFamily="34" charset="0"/>
                <a:cs typeface="Open Sans" panose="020B0606030504020204" pitchFamily="34" charset="0"/>
              </a:rPr>
              <a:t>Prohibition of Unlawful Disclosure of Inside Information</a:t>
            </a:r>
          </a:p>
          <a:p>
            <a:pPr marL="285750" indent="-285750">
              <a:spcAft>
                <a:spcPts val="600"/>
              </a:spcAft>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Individuals with inside information can't </a:t>
            </a:r>
            <a:r>
              <a:rPr lang="en-US" sz="1400" b="1">
                <a:latin typeface="Open Sans" panose="020B0606030504020204" pitchFamily="34" charset="0"/>
                <a:ea typeface="Open Sans" panose="020B0606030504020204" pitchFamily="34" charset="0"/>
                <a:cs typeface="Open Sans" panose="020B0606030504020204" pitchFamily="34" charset="0"/>
              </a:rPr>
              <a:t>disclose it to others</a:t>
            </a:r>
            <a:r>
              <a:rPr lang="en-US" sz="1400">
                <a:latin typeface="Open Sans" panose="020B0606030504020204" pitchFamily="34" charset="0"/>
                <a:ea typeface="Open Sans" panose="020B0606030504020204" pitchFamily="34" charset="0"/>
                <a:cs typeface="Open Sans" panose="020B0606030504020204" pitchFamily="34" charset="0"/>
              </a:rPr>
              <a:t>, unless required by their job or professional duties</a:t>
            </a:r>
          </a:p>
        </p:txBody>
      </p:sp>
      <p:sp>
        <p:nvSpPr>
          <p:cNvPr id="3" name="object 6">
            <a:extLst>
              <a:ext uri="{FF2B5EF4-FFF2-40B4-BE49-F238E27FC236}">
                <a16:creationId xmlns:a16="http://schemas.microsoft.com/office/drawing/2014/main" id="{EE8A6514-335B-EC8D-46AF-B10E72D73D0F}"/>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0296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88DD-78C3-A7F0-17B3-62C06AC55575}"/>
              </a:ext>
            </a:extLst>
          </p:cNvPr>
          <p:cNvSpPr>
            <a:spLocks noGrp="1"/>
          </p:cNvSpPr>
          <p:nvPr>
            <p:ph type="title"/>
          </p:nvPr>
        </p:nvSpPr>
        <p:spPr>
          <a:xfrm>
            <a:off x="3637482" y="0"/>
            <a:ext cx="8212999" cy="899243"/>
          </a:xfrm>
        </p:spPr>
        <p:txBody>
          <a:bodyPr vert="horz" lIns="91440" tIns="45720" rIns="91440" bIns="45720" rtlCol="0" anchor="ctr">
            <a:normAutofit fontScale="90000"/>
          </a:bodyPr>
          <a:lstStyle/>
          <a:p>
            <a:r>
              <a:rPr lang="en-US">
                <a:solidFill>
                  <a:srgbClr val="6D6E71"/>
                </a:solidFill>
                <a:latin typeface="Open Sans" panose="020B0606030504020204" pitchFamily="34" charset="0"/>
                <a:ea typeface="Open Sans" panose="020B0606030504020204" pitchFamily="34" charset="0"/>
                <a:cs typeface="Open Sans" panose="020B0606030504020204" pitchFamily="34" charset="0"/>
              </a:rPr>
              <a:t>To prepare for the new legislation, issuers should already start to focus on the expected timeline agreed by the European authorities</a:t>
            </a:r>
          </a:p>
        </p:txBody>
      </p:sp>
      <p:sp>
        <p:nvSpPr>
          <p:cNvPr id="4" name="Slide Number Placeholder 3">
            <a:extLst>
              <a:ext uri="{FF2B5EF4-FFF2-40B4-BE49-F238E27FC236}">
                <a16:creationId xmlns:a16="http://schemas.microsoft.com/office/drawing/2014/main" id="{3BE48BB0-4713-D077-223F-195A4A661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D4EC-FA55-45CE-8BB9-EF8129236C33}" type="slidenum">
              <a:rPr kumimoji="0" lang="en-NL" sz="1200" b="0" i="0" u="none" strike="noStrike" kern="1200" cap="none" spc="0" normalizeH="0" baseline="0" noProof="0" smtClean="0">
                <a:ln>
                  <a:noFill/>
                </a:ln>
                <a:solidFill>
                  <a:srgbClr val="525252"/>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L" sz="1200" b="0" i="0" u="none" strike="noStrike" kern="1200" cap="none" spc="0" normalizeH="0" baseline="0" noProof="0">
              <a:ln>
                <a:noFill/>
              </a:ln>
              <a:solidFill>
                <a:srgbClr val="525252"/>
              </a:solidFill>
              <a:effectLst/>
              <a:uLnTx/>
              <a:uFillTx/>
              <a:latin typeface="Open Sans"/>
              <a:ea typeface="+mn-ea"/>
              <a:cs typeface="+mn-cs"/>
            </a:endParaRPr>
          </a:p>
        </p:txBody>
      </p:sp>
      <p:sp>
        <p:nvSpPr>
          <p:cNvPr id="5" name="Subtitle 2">
            <a:extLst>
              <a:ext uri="{FF2B5EF4-FFF2-40B4-BE49-F238E27FC236}">
                <a16:creationId xmlns:a16="http://schemas.microsoft.com/office/drawing/2014/main" id="{92B354F9-40FC-7F97-1C31-B4E805463638}"/>
              </a:ext>
            </a:extLst>
          </p:cNvPr>
          <p:cNvSpPr txBox="1">
            <a:spLocks/>
          </p:cNvSpPr>
          <p:nvPr/>
        </p:nvSpPr>
        <p:spPr>
          <a:xfrm>
            <a:off x="296799" y="3429000"/>
            <a:ext cx="1583439" cy="553998"/>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Open Sans"/>
                <a:ea typeface="Open Sans"/>
                <a:cs typeface="Open Sans"/>
              </a:rPr>
              <a:t>Proposal</a:t>
            </a:r>
            <a:br>
              <a:rPr kumimoji="0" lang="en-US" sz="1200" b="1" i="0" u="none" strike="noStrike" kern="1200" cap="none" spc="0" normalizeH="0" baseline="0" noProof="0">
                <a:ln>
                  <a:noFill/>
                </a:ln>
                <a:solidFill>
                  <a:schemeClr val="tx2"/>
                </a:solidFill>
                <a:effectLst/>
                <a:uLnTx/>
                <a:uFillTx/>
                <a:latin typeface="Open Sans"/>
                <a:ea typeface="Open Sans"/>
                <a:cs typeface="Open Sans"/>
              </a:rPr>
            </a:br>
            <a:r>
              <a:rPr kumimoji="0" lang="en-US" sz="1200" b="0" i="0" u="none" strike="noStrike" kern="1200" cap="none" spc="0" normalizeH="0" baseline="0" noProof="0">
                <a:ln>
                  <a:noFill/>
                </a:ln>
                <a:solidFill>
                  <a:schemeClr val="tx2"/>
                </a:solidFill>
                <a:effectLst/>
                <a:uLnTx/>
                <a:uFillTx/>
                <a:latin typeface="Open Sans"/>
                <a:ea typeface="Open Sans"/>
                <a:cs typeface="Open Sans"/>
              </a:rPr>
              <a:t>from the European Commission</a:t>
            </a:r>
          </a:p>
        </p:txBody>
      </p:sp>
      <p:sp>
        <p:nvSpPr>
          <p:cNvPr id="6" name="Subtitle 2">
            <a:extLst>
              <a:ext uri="{FF2B5EF4-FFF2-40B4-BE49-F238E27FC236}">
                <a16:creationId xmlns:a16="http://schemas.microsoft.com/office/drawing/2014/main" id="{2DF242BB-3838-C177-76D0-E95E76F2BAC7}"/>
              </a:ext>
            </a:extLst>
          </p:cNvPr>
          <p:cNvSpPr txBox="1">
            <a:spLocks/>
          </p:cNvSpPr>
          <p:nvPr/>
        </p:nvSpPr>
        <p:spPr>
          <a:xfrm>
            <a:off x="2298514" y="3429000"/>
            <a:ext cx="1583439" cy="738664"/>
          </a:xfrm>
          <a:prstGeom prst="rect">
            <a:avLst/>
          </a:prstGeom>
          <a:noFill/>
        </p:spPr>
        <p:txBody>
          <a:bodyPr wrap="square" lIns="0" tIns="0" rIns="0" bIns="0" rtlCol="0" anchor="t">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defRPr/>
            </a:pPr>
            <a:r>
              <a:rPr kumimoji="0" lang="en-US" sz="1200" b="1" i="0" u="none" strike="noStrike" kern="1200" cap="none" spc="0" normalizeH="0" baseline="0" noProof="0">
                <a:ln>
                  <a:noFill/>
                </a:ln>
                <a:solidFill>
                  <a:schemeClr val="tx2"/>
                </a:solidFill>
                <a:effectLst/>
                <a:uLnTx/>
                <a:uFillTx/>
                <a:latin typeface="Open Sans"/>
                <a:ea typeface="Open Sans"/>
                <a:cs typeface="Open Sans"/>
              </a:rPr>
              <a:t>Provisional agreement</a:t>
            </a:r>
            <a:br>
              <a:rPr kumimoji="0" lang="en-US" sz="1200" b="1" i="0" u="none" strike="noStrike" kern="1200" cap="none" spc="0" normalizeH="0" baseline="0" noProof="0">
                <a:ln>
                  <a:noFill/>
                </a:ln>
                <a:solidFill>
                  <a:schemeClr val="tx2"/>
                </a:solidFill>
                <a:effectLst/>
                <a:uLnTx/>
                <a:uFillTx/>
                <a:latin typeface="Open Sans"/>
                <a:ea typeface="Open Sans"/>
                <a:cs typeface="Open Sans"/>
              </a:rPr>
            </a:br>
            <a:r>
              <a:rPr kumimoji="0" lang="en-US" sz="1200" b="0" i="0" u="none" strike="noStrike" kern="1200" cap="none" spc="0" normalizeH="0" baseline="0" noProof="0">
                <a:ln>
                  <a:noFill/>
                </a:ln>
                <a:solidFill>
                  <a:schemeClr val="tx2"/>
                </a:solidFill>
                <a:effectLst/>
                <a:uLnTx/>
                <a:uFillTx/>
                <a:latin typeface="Open Sans"/>
                <a:ea typeface="Open Sans"/>
                <a:cs typeface="Open Sans"/>
              </a:rPr>
              <a:t>on the</a:t>
            </a:r>
            <a:r>
              <a:rPr lang="en-US">
                <a:solidFill>
                  <a:schemeClr val="tx2"/>
                </a:solidFill>
                <a:latin typeface="Open Sans"/>
                <a:ea typeface="Open Sans"/>
                <a:cs typeface="Open Sans"/>
              </a:rPr>
              <a:t> </a:t>
            </a:r>
            <a:r>
              <a:rPr lang="en-US" err="1">
                <a:solidFill>
                  <a:schemeClr val="tx2"/>
                </a:solidFill>
                <a:latin typeface="Open Sans"/>
                <a:ea typeface="Open Sans"/>
                <a:cs typeface="Open Sans"/>
              </a:rPr>
              <a:t>MiCA</a:t>
            </a:r>
            <a:r>
              <a:rPr lang="en-US">
                <a:solidFill>
                  <a:schemeClr val="tx2"/>
                </a:solidFill>
                <a:latin typeface="Open Sans"/>
                <a:ea typeface="Open Sans"/>
                <a:cs typeface="Open Sans"/>
              </a:rPr>
              <a:t> and </a:t>
            </a:r>
            <a:r>
              <a:rPr kumimoji="0" lang="en-US" sz="1200" b="0" i="0" u="none" strike="noStrike" kern="1200" cap="none" spc="0" normalizeH="0" baseline="0" noProof="0">
                <a:ln>
                  <a:noFill/>
                </a:ln>
                <a:solidFill>
                  <a:schemeClr val="tx2"/>
                </a:solidFill>
                <a:effectLst/>
                <a:uLnTx/>
                <a:uFillTx/>
                <a:latin typeface="Open Sans"/>
                <a:ea typeface="Open Sans"/>
                <a:cs typeface="Open Sans"/>
              </a:rPr>
              <a:t>is sent back </a:t>
            </a:r>
            <a:r>
              <a:rPr lang="en-US">
                <a:solidFill>
                  <a:schemeClr val="tx2"/>
                </a:solidFill>
                <a:latin typeface="Open Sans"/>
                <a:ea typeface="Open Sans"/>
                <a:cs typeface="Open Sans"/>
              </a:rPr>
              <a:t>to</a:t>
            </a:r>
            <a:r>
              <a:rPr kumimoji="0" lang="en-US" sz="1200" b="0" i="0" u="none" strike="noStrike" kern="1200" cap="none" spc="0" normalizeH="0" baseline="0" noProof="0">
                <a:ln>
                  <a:noFill/>
                </a:ln>
                <a:solidFill>
                  <a:schemeClr val="tx2"/>
                </a:solidFill>
                <a:effectLst/>
                <a:uLnTx/>
                <a:uFillTx/>
                <a:latin typeface="Open Sans"/>
                <a:ea typeface="Open Sans"/>
                <a:cs typeface="Open Sans"/>
              </a:rPr>
              <a:t> the EC</a:t>
            </a:r>
          </a:p>
        </p:txBody>
      </p:sp>
      <p:sp>
        <p:nvSpPr>
          <p:cNvPr id="7" name="Subtitle 2">
            <a:extLst>
              <a:ext uri="{FF2B5EF4-FFF2-40B4-BE49-F238E27FC236}">
                <a16:creationId xmlns:a16="http://schemas.microsoft.com/office/drawing/2014/main" id="{DCAD94A9-5A7B-B7BD-C0DA-021E2076CE4E}"/>
              </a:ext>
            </a:extLst>
          </p:cNvPr>
          <p:cNvSpPr txBox="1">
            <a:spLocks/>
          </p:cNvSpPr>
          <p:nvPr/>
        </p:nvSpPr>
        <p:spPr>
          <a:xfrm>
            <a:off x="4300229" y="3429000"/>
            <a:ext cx="1583439" cy="369332"/>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2"/>
                </a:solidFill>
                <a:latin typeface="Open Sans"/>
                <a:ea typeface="Open Sans"/>
                <a:cs typeface="Open Sans"/>
              </a:rPr>
              <a:t>Endorsement</a:t>
            </a:r>
            <a:r>
              <a:rPr lang="en-US">
                <a:solidFill>
                  <a:schemeClr val="tx2"/>
                </a:solidFill>
                <a:latin typeface="Open Sans"/>
                <a:ea typeface="Open Sans"/>
                <a:cs typeface="Open Sans"/>
              </a:rPr>
              <a:t> by the European Council</a:t>
            </a:r>
          </a:p>
        </p:txBody>
      </p:sp>
      <p:sp>
        <p:nvSpPr>
          <p:cNvPr id="8" name="Subtitle 2">
            <a:extLst>
              <a:ext uri="{FF2B5EF4-FFF2-40B4-BE49-F238E27FC236}">
                <a16:creationId xmlns:a16="http://schemas.microsoft.com/office/drawing/2014/main" id="{0DB815D4-7EA5-47A2-75F6-5EE4B081672A}"/>
              </a:ext>
            </a:extLst>
          </p:cNvPr>
          <p:cNvSpPr txBox="1">
            <a:spLocks/>
          </p:cNvSpPr>
          <p:nvPr/>
        </p:nvSpPr>
        <p:spPr>
          <a:xfrm>
            <a:off x="6301944" y="3429000"/>
            <a:ext cx="1583439" cy="923330"/>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latin typeface="Open Sans"/>
                <a:ea typeface="Open Sans"/>
                <a:cs typeface="Open Sans"/>
              </a:rPr>
              <a:t>Regulatory Technical Standards </a:t>
            </a:r>
            <a:r>
              <a:rPr kumimoji="0" lang="en-US" sz="1200" b="1" i="0" u="none" strike="noStrike" kern="1200" cap="none" spc="0" normalizeH="0" baseline="0" noProof="0">
                <a:ln>
                  <a:noFill/>
                </a:ln>
                <a:solidFill>
                  <a:schemeClr val="tx2"/>
                </a:solidFill>
                <a:effectLst/>
                <a:uLnTx/>
                <a:uFillTx/>
                <a:latin typeface="Open Sans"/>
                <a:ea typeface="Verdana" panose="020B0604030504040204" pitchFamily="34" charset="0"/>
              </a:rPr>
              <a:t>(RTS) </a:t>
            </a:r>
            <a:r>
              <a:rPr lang="en-US">
                <a:solidFill>
                  <a:schemeClr val="tx2"/>
                </a:solidFill>
                <a:latin typeface="Open Sans"/>
                <a:ea typeface="Open Sans"/>
                <a:cs typeface="Open Sans"/>
              </a:rPr>
              <a:t>and Implementing Technical Standards </a:t>
            </a:r>
            <a:r>
              <a:rPr kumimoji="0" lang="en-US" sz="1200" b="1" i="0" u="none" strike="noStrike" kern="1200" cap="none" spc="0" normalizeH="0" baseline="0" noProof="0">
                <a:ln>
                  <a:noFill/>
                </a:ln>
                <a:solidFill>
                  <a:schemeClr val="tx2"/>
                </a:solidFill>
                <a:effectLst/>
                <a:uLnTx/>
                <a:uFillTx/>
                <a:latin typeface="Open Sans"/>
                <a:ea typeface="Verdana" panose="020B0604030504040204" pitchFamily="34" charset="0"/>
              </a:rPr>
              <a:t>(ITS) </a:t>
            </a:r>
            <a:endParaRPr kumimoji="0" lang="en-US" sz="1200" b="1" i="0" u="none" strike="noStrike" kern="1200" cap="none" spc="0" normalizeH="0" baseline="0" noProof="0">
              <a:ln>
                <a:noFill/>
              </a:ln>
              <a:solidFill>
                <a:schemeClr val="tx2"/>
              </a:solidFill>
              <a:effectLst/>
              <a:uLnTx/>
              <a:uFillTx/>
              <a:latin typeface="Open Sans"/>
              <a:ea typeface="Open Sans"/>
              <a:cs typeface="Open Sans"/>
            </a:endParaRPr>
          </a:p>
        </p:txBody>
      </p:sp>
      <p:sp>
        <p:nvSpPr>
          <p:cNvPr id="9" name="Subtitle 2">
            <a:extLst>
              <a:ext uri="{FF2B5EF4-FFF2-40B4-BE49-F238E27FC236}">
                <a16:creationId xmlns:a16="http://schemas.microsoft.com/office/drawing/2014/main" id="{BF402EAA-4902-220A-DF09-508CA72E368F}"/>
              </a:ext>
            </a:extLst>
          </p:cNvPr>
          <p:cNvSpPr txBox="1">
            <a:spLocks/>
          </p:cNvSpPr>
          <p:nvPr/>
        </p:nvSpPr>
        <p:spPr>
          <a:xfrm>
            <a:off x="8303658" y="3429000"/>
            <a:ext cx="1583439" cy="738664"/>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latin typeface="Open Sans"/>
                <a:ea typeface="Open Sans"/>
                <a:cs typeface="Open Sans"/>
              </a:rPr>
              <a:t>T</a:t>
            </a:r>
            <a:r>
              <a:rPr kumimoji="0" lang="en-US" sz="1200" b="0" i="0" u="none" strike="noStrike" kern="1200" cap="none" spc="0" normalizeH="0" baseline="0" noProof="0">
                <a:ln>
                  <a:noFill/>
                </a:ln>
                <a:solidFill>
                  <a:schemeClr val="tx2"/>
                </a:solidFill>
                <a:effectLst/>
                <a:uLnTx/>
                <a:uFillTx/>
                <a:latin typeface="Open Sans"/>
                <a:ea typeface="Open Sans"/>
                <a:cs typeface="Open Sans"/>
              </a:rPr>
              <a:t>he implementation of </a:t>
            </a:r>
            <a:r>
              <a:rPr kumimoji="0" lang="en-US" sz="1200" b="1" i="0" u="none" strike="noStrike" kern="1200" cap="none" spc="0" normalizeH="0" baseline="0" noProof="0">
                <a:ln>
                  <a:noFill/>
                </a:ln>
                <a:solidFill>
                  <a:schemeClr val="tx2"/>
                </a:solidFill>
                <a:effectLst/>
                <a:uLnTx/>
                <a:uFillTx/>
                <a:latin typeface="Open Sans"/>
                <a:ea typeface="Open Sans"/>
                <a:cs typeface="Open Sans"/>
              </a:rPr>
              <a:t>CASPs’ requirements </a:t>
            </a:r>
            <a:r>
              <a:rPr kumimoji="0" lang="en-US" sz="1200" b="0" i="0" u="none" strike="noStrike" kern="1200" cap="none" spc="0" normalizeH="0" baseline="0" noProof="0">
                <a:ln>
                  <a:noFill/>
                </a:ln>
                <a:solidFill>
                  <a:schemeClr val="tx2"/>
                </a:solidFill>
                <a:effectLst/>
                <a:uLnTx/>
                <a:uFillTx/>
                <a:latin typeface="Open Sans"/>
                <a:ea typeface="Open Sans"/>
                <a:cs typeface="Open Sans"/>
              </a:rPr>
              <a:t>of the standards</a:t>
            </a:r>
          </a:p>
        </p:txBody>
      </p:sp>
      <p:grpSp>
        <p:nvGrpSpPr>
          <p:cNvPr id="10" name="Group 9">
            <a:extLst>
              <a:ext uri="{FF2B5EF4-FFF2-40B4-BE49-F238E27FC236}">
                <a16:creationId xmlns:a16="http://schemas.microsoft.com/office/drawing/2014/main" id="{3A60B4F7-56A8-1896-F929-89765E56E77B}"/>
              </a:ext>
            </a:extLst>
          </p:cNvPr>
          <p:cNvGrpSpPr/>
          <p:nvPr/>
        </p:nvGrpSpPr>
        <p:grpSpPr>
          <a:xfrm>
            <a:off x="6135789" y="1323805"/>
            <a:ext cx="1943380" cy="1704704"/>
            <a:chOff x="7306962" y="2231929"/>
            <a:chExt cx="2224641" cy="2387441"/>
          </a:xfrm>
          <a:effectLst/>
        </p:grpSpPr>
        <p:sp>
          <p:nvSpPr>
            <p:cNvPr id="11" name="Side 1">
              <a:extLst>
                <a:ext uri="{FF2B5EF4-FFF2-40B4-BE49-F238E27FC236}">
                  <a16:creationId xmlns:a16="http://schemas.microsoft.com/office/drawing/2014/main" id="{13E87977-CE78-C3DD-D943-D1EF8C51E013}"/>
                </a:ext>
              </a:extLst>
            </p:cNvPr>
            <p:cNvSpPr>
              <a:spLocks/>
            </p:cNvSpPr>
            <p:nvPr/>
          </p:nvSpPr>
          <p:spPr bwMode="auto">
            <a:xfrm rot="16200000">
              <a:off x="7894565" y="2984543"/>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rgbClr val="ADD8E6"/>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12" name="Side 2">
              <a:extLst>
                <a:ext uri="{FF2B5EF4-FFF2-40B4-BE49-F238E27FC236}">
                  <a16:creationId xmlns:a16="http://schemas.microsoft.com/office/drawing/2014/main" id="{48E189D6-242E-4EA4-A25E-93FD0C7EA440}"/>
                </a:ext>
              </a:extLst>
            </p:cNvPr>
            <p:cNvSpPr>
              <a:spLocks/>
            </p:cNvSpPr>
            <p:nvPr/>
          </p:nvSpPr>
          <p:spPr bwMode="auto">
            <a:xfrm rot="5400000">
              <a:off x="7895102" y="2226069"/>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rgbClr val="ADD8E6"/>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13" name="Line 1">
              <a:extLst>
                <a:ext uri="{FF2B5EF4-FFF2-40B4-BE49-F238E27FC236}">
                  <a16:creationId xmlns:a16="http://schemas.microsoft.com/office/drawing/2014/main" id="{4239593E-5FA6-0168-B420-4031D9F8AA28}"/>
                </a:ext>
              </a:extLst>
            </p:cNvPr>
            <p:cNvSpPr>
              <a:spLocks/>
            </p:cNvSpPr>
            <p:nvPr/>
          </p:nvSpPr>
          <p:spPr bwMode="auto">
            <a:xfrm>
              <a:off x="7306962" y="3021995"/>
              <a:ext cx="2181443"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ADD8E6"/>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Open Sans"/>
                </a:rPr>
                <a:t>JULY</a:t>
              </a:r>
              <a:r>
                <a:rPr kumimoji="0" lang="en-US" sz="1400" b="1" i="0" u="none" strike="noStrike" kern="1200" cap="none" spc="0" normalizeH="0" baseline="0" noProof="0">
                  <a:ln>
                    <a:noFill/>
                  </a:ln>
                  <a:solidFill>
                    <a:prstClr val="white"/>
                  </a:solidFill>
                  <a:effectLst/>
                  <a:uLnTx/>
                  <a:uFillTx/>
                  <a:latin typeface="Open Sans"/>
                  <a:ea typeface="+mn-ea"/>
                  <a:cs typeface="+mn-cs"/>
                </a:rPr>
                <a:t> 2023</a:t>
              </a:r>
            </a:p>
          </p:txBody>
        </p:sp>
      </p:grpSp>
      <p:grpSp>
        <p:nvGrpSpPr>
          <p:cNvPr id="15" name="Group 14">
            <a:extLst>
              <a:ext uri="{FF2B5EF4-FFF2-40B4-BE49-F238E27FC236}">
                <a16:creationId xmlns:a16="http://schemas.microsoft.com/office/drawing/2014/main" id="{E0B61F48-8B5E-B5B7-BE02-48AF46669414}"/>
              </a:ext>
            </a:extLst>
          </p:cNvPr>
          <p:cNvGrpSpPr/>
          <p:nvPr/>
        </p:nvGrpSpPr>
        <p:grpSpPr>
          <a:xfrm>
            <a:off x="4125266" y="1323805"/>
            <a:ext cx="1943381" cy="1704704"/>
            <a:chOff x="5005462" y="2231929"/>
            <a:chExt cx="2224642" cy="2387441"/>
          </a:xfrm>
          <a:effectLst/>
        </p:grpSpPr>
        <p:sp>
          <p:nvSpPr>
            <p:cNvPr id="16" name="Side 1">
              <a:extLst>
                <a:ext uri="{FF2B5EF4-FFF2-40B4-BE49-F238E27FC236}">
                  <a16:creationId xmlns:a16="http://schemas.microsoft.com/office/drawing/2014/main" id="{4523C045-0214-1B70-19A6-A9BA73A01D51}"/>
                </a:ext>
              </a:extLst>
            </p:cNvPr>
            <p:cNvSpPr>
              <a:spLocks/>
            </p:cNvSpPr>
            <p:nvPr/>
          </p:nvSpPr>
          <p:spPr bwMode="auto">
            <a:xfrm rot="16200000">
              <a:off x="5593067" y="2984543"/>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17" name="Side 2">
              <a:extLst>
                <a:ext uri="{FF2B5EF4-FFF2-40B4-BE49-F238E27FC236}">
                  <a16:creationId xmlns:a16="http://schemas.microsoft.com/office/drawing/2014/main" id="{4D5BA349-F673-EDA6-9FF1-FE4282DF36F9}"/>
                </a:ext>
              </a:extLst>
            </p:cNvPr>
            <p:cNvSpPr>
              <a:spLocks/>
            </p:cNvSpPr>
            <p:nvPr/>
          </p:nvSpPr>
          <p:spPr bwMode="auto">
            <a:xfrm rot="5400000">
              <a:off x="5593603" y="2226069"/>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18" name="Line 1">
              <a:extLst>
                <a:ext uri="{FF2B5EF4-FFF2-40B4-BE49-F238E27FC236}">
                  <a16:creationId xmlns:a16="http://schemas.microsoft.com/office/drawing/2014/main" id="{BCDA0B59-D1B2-3D2B-FEC8-32AF527452FA}"/>
                </a:ext>
              </a:extLst>
            </p:cNvPr>
            <p:cNvSpPr>
              <a:spLocks/>
            </p:cNvSpPr>
            <p:nvPr/>
          </p:nvSpPr>
          <p:spPr bwMode="auto">
            <a:xfrm>
              <a:off x="5005462" y="3021995"/>
              <a:ext cx="2201340"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MAY 2023</a:t>
              </a:r>
            </a:p>
          </p:txBody>
        </p:sp>
      </p:grpSp>
      <p:grpSp>
        <p:nvGrpSpPr>
          <p:cNvPr id="20" name="Group 19">
            <a:extLst>
              <a:ext uri="{FF2B5EF4-FFF2-40B4-BE49-F238E27FC236}">
                <a16:creationId xmlns:a16="http://schemas.microsoft.com/office/drawing/2014/main" id="{13AF1B7D-A7B9-2C76-25EC-C30EF7E43324}"/>
              </a:ext>
            </a:extLst>
          </p:cNvPr>
          <p:cNvGrpSpPr/>
          <p:nvPr/>
        </p:nvGrpSpPr>
        <p:grpSpPr>
          <a:xfrm>
            <a:off x="2104094" y="1323805"/>
            <a:ext cx="1943381" cy="1704704"/>
            <a:chOff x="2691771" y="2231929"/>
            <a:chExt cx="2224642" cy="2387441"/>
          </a:xfrm>
          <a:effectLst/>
        </p:grpSpPr>
        <p:sp>
          <p:nvSpPr>
            <p:cNvPr id="21" name="Side 1">
              <a:extLst>
                <a:ext uri="{FF2B5EF4-FFF2-40B4-BE49-F238E27FC236}">
                  <a16:creationId xmlns:a16="http://schemas.microsoft.com/office/drawing/2014/main" id="{03A2902E-578A-73A1-83E0-05A5B9356169}"/>
                </a:ext>
              </a:extLst>
            </p:cNvPr>
            <p:cNvSpPr>
              <a:spLocks/>
            </p:cNvSpPr>
            <p:nvPr/>
          </p:nvSpPr>
          <p:spPr bwMode="auto">
            <a:xfrm rot="16200000">
              <a:off x="3279374" y="2984543"/>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22" name="Side 2">
              <a:extLst>
                <a:ext uri="{FF2B5EF4-FFF2-40B4-BE49-F238E27FC236}">
                  <a16:creationId xmlns:a16="http://schemas.microsoft.com/office/drawing/2014/main" id="{3C73E451-7C06-3951-AA60-3B91D73E6A1F}"/>
                </a:ext>
              </a:extLst>
            </p:cNvPr>
            <p:cNvSpPr>
              <a:spLocks/>
            </p:cNvSpPr>
            <p:nvPr/>
          </p:nvSpPr>
          <p:spPr bwMode="auto">
            <a:xfrm rot="5400000">
              <a:off x="3279912" y="2226069"/>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23" name="Line 1">
              <a:extLst>
                <a:ext uri="{FF2B5EF4-FFF2-40B4-BE49-F238E27FC236}">
                  <a16:creationId xmlns:a16="http://schemas.microsoft.com/office/drawing/2014/main" id="{8D8607E7-1642-CA14-D943-6B4009B89868}"/>
                </a:ext>
              </a:extLst>
            </p:cNvPr>
            <p:cNvSpPr>
              <a:spLocks/>
            </p:cNvSpPr>
            <p:nvPr/>
          </p:nvSpPr>
          <p:spPr bwMode="auto">
            <a:xfrm>
              <a:off x="2691771" y="3021995"/>
              <a:ext cx="2181443"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JUNE 2022</a:t>
              </a:r>
            </a:p>
          </p:txBody>
        </p:sp>
      </p:grpSp>
      <p:grpSp>
        <p:nvGrpSpPr>
          <p:cNvPr id="25" name="Group 24">
            <a:extLst>
              <a:ext uri="{FF2B5EF4-FFF2-40B4-BE49-F238E27FC236}">
                <a16:creationId xmlns:a16="http://schemas.microsoft.com/office/drawing/2014/main" id="{856ACAA7-C876-6562-4045-4F3A7A442A64}"/>
              </a:ext>
            </a:extLst>
          </p:cNvPr>
          <p:cNvGrpSpPr/>
          <p:nvPr/>
        </p:nvGrpSpPr>
        <p:grpSpPr>
          <a:xfrm>
            <a:off x="88247" y="1323805"/>
            <a:ext cx="1943380" cy="1704704"/>
            <a:chOff x="384175" y="2231929"/>
            <a:chExt cx="2224641" cy="2387441"/>
          </a:xfrm>
          <a:effectLst/>
        </p:grpSpPr>
        <p:sp>
          <p:nvSpPr>
            <p:cNvPr id="26" name="Side 1">
              <a:extLst>
                <a:ext uri="{FF2B5EF4-FFF2-40B4-BE49-F238E27FC236}">
                  <a16:creationId xmlns:a16="http://schemas.microsoft.com/office/drawing/2014/main" id="{7DA5AB30-F5EB-9635-C30F-C2DC34BC12D0}"/>
                </a:ext>
              </a:extLst>
            </p:cNvPr>
            <p:cNvSpPr>
              <a:spLocks/>
            </p:cNvSpPr>
            <p:nvPr/>
          </p:nvSpPr>
          <p:spPr bwMode="auto">
            <a:xfrm rot="16200000">
              <a:off x="971778" y="2984543"/>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tx2"/>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27" name="Side 2">
              <a:extLst>
                <a:ext uri="{FF2B5EF4-FFF2-40B4-BE49-F238E27FC236}">
                  <a16:creationId xmlns:a16="http://schemas.microsoft.com/office/drawing/2014/main" id="{32BCE53A-FC03-93C9-46DD-E4C5AC03A0E9}"/>
                </a:ext>
              </a:extLst>
            </p:cNvPr>
            <p:cNvSpPr>
              <a:spLocks/>
            </p:cNvSpPr>
            <p:nvPr/>
          </p:nvSpPr>
          <p:spPr bwMode="auto">
            <a:xfrm rot="5400000">
              <a:off x="972315" y="2226069"/>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tx2"/>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28" name="Line 1">
              <a:extLst>
                <a:ext uri="{FF2B5EF4-FFF2-40B4-BE49-F238E27FC236}">
                  <a16:creationId xmlns:a16="http://schemas.microsoft.com/office/drawing/2014/main" id="{3CF458EB-4055-ADF8-BF97-34F13359995B}"/>
                </a:ext>
              </a:extLst>
            </p:cNvPr>
            <p:cNvSpPr>
              <a:spLocks/>
            </p:cNvSpPr>
            <p:nvPr/>
          </p:nvSpPr>
          <p:spPr bwMode="auto">
            <a:xfrm>
              <a:off x="384175" y="3021995"/>
              <a:ext cx="2181443"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tx2"/>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 SEPT 2020</a:t>
              </a:r>
            </a:p>
          </p:txBody>
        </p:sp>
      </p:grpSp>
      <p:grpSp>
        <p:nvGrpSpPr>
          <p:cNvPr id="30" name="Group 29">
            <a:extLst>
              <a:ext uri="{FF2B5EF4-FFF2-40B4-BE49-F238E27FC236}">
                <a16:creationId xmlns:a16="http://schemas.microsoft.com/office/drawing/2014/main" id="{084B22B7-1EC9-9A13-24ED-40426792E3FF}"/>
              </a:ext>
            </a:extLst>
          </p:cNvPr>
          <p:cNvGrpSpPr/>
          <p:nvPr/>
        </p:nvGrpSpPr>
        <p:grpSpPr>
          <a:xfrm>
            <a:off x="8135323" y="1323746"/>
            <a:ext cx="1943380" cy="1704705"/>
            <a:chOff x="9595884" y="2231852"/>
            <a:chExt cx="2224641" cy="2387442"/>
          </a:xfrm>
          <a:effectLst/>
        </p:grpSpPr>
        <p:sp>
          <p:nvSpPr>
            <p:cNvPr id="31" name="Side 1">
              <a:extLst>
                <a:ext uri="{FF2B5EF4-FFF2-40B4-BE49-F238E27FC236}">
                  <a16:creationId xmlns:a16="http://schemas.microsoft.com/office/drawing/2014/main" id="{E860F1EA-1903-7261-AAF8-DE0DF6BF926E}"/>
                </a:ext>
              </a:extLst>
            </p:cNvPr>
            <p:cNvSpPr>
              <a:spLocks/>
            </p:cNvSpPr>
            <p:nvPr/>
          </p:nvSpPr>
          <p:spPr bwMode="auto">
            <a:xfrm rot="16200000">
              <a:off x="10183487" y="2984467"/>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32" name="Side 2">
              <a:extLst>
                <a:ext uri="{FF2B5EF4-FFF2-40B4-BE49-F238E27FC236}">
                  <a16:creationId xmlns:a16="http://schemas.microsoft.com/office/drawing/2014/main" id="{FE699D00-1519-4C85-2FBF-DD0982CDC214}"/>
                </a:ext>
              </a:extLst>
            </p:cNvPr>
            <p:cNvSpPr>
              <a:spLocks/>
            </p:cNvSpPr>
            <p:nvPr/>
          </p:nvSpPr>
          <p:spPr bwMode="auto">
            <a:xfrm rot="5400000">
              <a:off x="10184024" y="2225992"/>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33" name="Line 1">
              <a:extLst>
                <a:ext uri="{FF2B5EF4-FFF2-40B4-BE49-F238E27FC236}">
                  <a16:creationId xmlns:a16="http://schemas.microsoft.com/office/drawing/2014/main" id="{6ABA412F-566D-46E1-81B5-DEE2516DE781}"/>
                </a:ext>
              </a:extLst>
            </p:cNvPr>
            <p:cNvSpPr>
              <a:spLocks/>
            </p:cNvSpPr>
            <p:nvPr/>
          </p:nvSpPr>
          <p:spPr bwMode="auto">
            <a:xfrm>
              <a:off x="9595884" y="3021995"/>
              <a:ext cx="2181443"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JUNE 2024</a:t>
              </a:r>
            </a:p>
          </p:txBody>
        </p:sp>
      </p:grpSp>
      <p:sp>
        <p:nvSpPr>
          <p:cNvPr id="41" name="Subtitle 2">
            <a:extLst>
              <a:ext uri="{FF2B5EF4-FFF2-40B4-BE49-F238E27FC236}">
                <a16:creationId xmlns:a16="http://schemas.microsoft.com/office/drawing/2014/main" id="{B32FBAD0-4D6E-96A8-8B91-A79763AF27DB}"/>
              </a:ext>
            </a:extLst>
          </p:cNvPr>
          <p:cNvSpPr txBox="1">
            <a:spLocks/>
          </p:cNvSpPr>
          <p:nvPr/>
        </p:nvSpPr>
        <p:spPr>
          <a:xfrm>
            <a:off x="10234613" y="3400831"/>
            <a:ext cx="1834306" cy="553998"/>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chemeClr val="tx2"/>
                </a:solidFill>
                <a:effectLst/>
                <a:uLnTx/>
                <a:uFillTx/>
                <a:latin typeface="Open Sans"/>
                <a:ea typeface="Open Sans"/>
                <a:cs typeface="Open Sans"/>
              </a:rPr>
              <a:t>Obligations of </a:t>
            </a:r>
            <a:r>
              <a:rPr kumimoji="0" lang="en-US" sz="1200" b="1" i="0" u="none" strike="noStrike" kern="1200" cap="none" spc="0" normalizeH="0" baseline="0" noProof="0">
                <a:ln>
                  <a:noFill/>
                </a:ln>
                <a:solidFill>
                  <a:schemeClr val="tx2"/>
                </a:solidFill>
                <a:effectLst/>
                <a:uLnTx/>
                <a:uFillTx/>
                <a:latin typeface="Open Sans"/>
                <a:ea typeface="Open Sans"/>
                <a:cs typeface="Open Sans"/>
              </a:rPr>
              <a:t>ARTs and</a:t>
            </a:r>
            <a:r>
              <a:rPr kumimoji="0" lang="en-US" sz="1200" i="0" u="none" strike="noStrike" kern="1200" cap="none" spc="0" normalizeH="0" baseline="0" noProof="0">
                <a:ln>
                  <a:noFill/>
                </a:ln>
                <a:solidFill>
                  <a:schemeClr val="tx2"/>
                </a:solidFill>
                <a:effectLst/>
                <a:uLnTx/>
                <a:uFillTx/>
                <a:latin typeface="Open Sans"/>
                <a:ea typeface="Open Sans"/>
                <a:cs typeface="Open Sans"/>
              </a:rPr>
              <a:t> </a:t>
            </a:r>
            <a:r>
              <a:rPr kumimoji="0" lang="en-US" sz="1200" b="1" i="0" u="none" strike="noStrike" kern="1200" cap="none" spc="0" normalizeH="0" baseline="0" noProof="0">
                <a:ln>
                  <a:noFill/>
                </a:ln>
                <a:solidFill>
                  <a:schemeClr val="tx2"/>
                </a:solidFill>
                <a:effectLst/>
                <a:uLnTx/>
                <a:uFillTx/>
                <a:latin typeface="Open Sans"/>
                <a:ea typeface="Open Sans"/>
                <a:cs typeface="Open Sans"/>
              </a:rPr>
              <a:t>EMTs start </a:t>
            </a:r>
            <a:r>
              <a:rPr kumimoji="0" lang="en-US" sz="1200" i="0" u="none" strike="noStrike" kern="1200" cap="none" spc="0" normalizeH="0" baseline="0" noProof="0">
                <a:ln>
                  <a:noFill/>
                </a:ln>
                <a:solidFill>
                  <a:schemeClr val="tx2"/>
                </a:solidFill>
                <a:effectLst/>
                <a:uLnTx/>
                <a:uFillTx/>
                <a:latin typeface="Open Sans"/>
                <a:ea typeface="Open Sans"/>
                <a:cs typeface="Open Sans"/>
              </a:rPr>
              <a:t>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2"/>
              </a:solidFill>
              <a:effectLst/>
              <a:uLnTx/>
              <a:uFillTx/>
              <a:latin typeface="Open Sans"/>
              <a:ea typeface="Open Sans"/>
              <a:cs typeface="Open Sans"/>
            </a:endParaRPr>
          </a:p>
        </p:txBody>
      </p:sp>
      <p:grpSp>
        <p:nvGrpSpPr>
          <p:cNvPr id="42" name="Group 41">
            <a:extLst>
              <a:ext uri="{FF2B5EF4-FFF2-40B4-BE49-F238E27FC236}">
                <a16:creationId xmlns:a16="http://schemas.microsoft.com/office/drawing/2014/main" id="{C3A4B618-47E2-FB4D-904E-9F325918F821}"/>
              </a:ext>
            </a:extLst>
          </p:cNvPr>
          <p:cNvGrpSpPr/>
          <p:nvPr/>
        </p:nvGrpSpPr>
        <p:grpSpPr>
          <a:xfrm>
            <a:off x="10163275" y="1323805"/>
            <a:ext cx="1943381" cy="1704704"/>
            <a:chOff x="2691771" y="2231929"/>
            <a:chExt cx="2224642" cy="2387441"/>
          </a:xfrm>
          <a:effectLst/>
        </p:grpSpPr>
        <p:sp>
          <p:nvSpPr>
            <p:cNvPr id="43" name="Side 1">
              <a:extLst>
                <a:ext uri="{FF2B5EF4-FFF2-40B4-BE49-F238E27FC236}">
                  <a16:creationId xmlns:a16="http://schemas.microsoft.com/office/drawing/2014/main" id="{2678E683-0786-4EC5-6059-2A6967E638EC}"/>
                </a:ext>
              </a:extLst>
            </p:cNvPr>
            <p:cNvSpPr>
              <a:spLocks/>
            </p:cNvSpPr>
            <p:nvPr/>
          </p:nvSpPr>
          <p:spPr bwMode="auto">
            <a:xfrm rot="16200000">
              <a:off x="3279374" y="2984543"/>
              <a:ext cx="1630641" cy="1639013"/>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44" name="Side 2">
              <a:extLst>
                <a:ext uri="{FF2B5EF4-FFF2-40B4-BE49-F238E27FC236}">
                  <a16:creationId xmlns:a16="http://schemas.microsoft.com/office/drawing/2014/main" id="{BCAF48EE-B2E1-4CAC-DB43-F8139F9D925A}"/>
                </a:ext>
              </a:extLst>
            </p:cNvPr>
            <p:cNvSpPr>
              <a:spLocks/>
            </p:cNvSpPr>
            <p:nvPr/>
          </p:nvSpPr>
          <p:spPr bwMode="auto">
            <a:xfrm rot="5400000">
              <a:off x="3279912" y="2226069"/>
              <a:ext cx="1630641" cy="1642361"/>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solidFill>
            <a:ln>
              <a:noFill/>
            </a:ln>
            <a:effectLst/>
          </p:spPr>
          <p:txBody>
            <a:bodyPr vert="horz" wrap="square" lIns="182832" tIns="91418" rIns="182832" bIns="914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AEEF"/>
                </a:solidFill>
                <a:effectLst/>
                <a:uLnTx/>
                <a:uFillTx/>
                <a:latin typeface="Open Sans"/>
                <a:ea typeface="+mn-ea"/>
                <a:cs typeface="+mn-cs"/>
              </a:endParaRPr>
            </a:p>
          </p:txBody>
        </p:sp>
        <p:sp>
          <p:nvSpPr>
            <p:cNvPr id="45" name="Line 1">
              <a:extLst>
                <a:ext uri="{FF2B5EF4-FFF2-40B4-BE49-F238E27FC236}">
                  <a16:creationId xmlns:a16="http://schemas.microsoft.com/office/drawing/2014/main" id="{DC4DBB50-6FE5-8F99-4807-6BF7E3E41599}"/>
                </a:ext>
              </a:extLst>
            </p:cNvPr>
            <p:cNvSpPr>
              <a:spLocks/>
            </p:cNvSpPr>
            <p:nvPr/>
          </p:nvSpPr>
          <p:spPr bwMode="auto">
            <a:xfrm>
              <a:off x="2691771" y="3021995"/>
              <a:ext cx="2181443" cy="806951"/>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a:effectLst/>
          </p:spPr>
          <p:txBody>
            <a:bodyPr vert="horz" wrap="square" lIns="182832" tIns="91418" rIns="182832" bIns="91418"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Open Sans"/>
                  <a:ea typeface="+mn-ea"/>
                  <a:cs typeface="+mn-cs"/>
                </a:rPr>
                <a:t>DEC 2024</a:t>
              </a:r>
            </a:p>
          </p:txBody>
        </p:sp>
      </p:grpSp>
      <p:sp>
        <p:nvSpPr>
          <p:cNvPr id="49" name="Text Placeholder 6">
            <a:extLst>
              <a:ext uri="{FF2B5EF4-FFF2-40B4-BE49-F238E27FC236}">
                <a16:creationId xmlns:a16="http://schemas.microsoft.com/office/drawing/2014/main" id="{762D4FFB-3756-7327-4BCA-CD70E3EDC1AB}"/>
              </a:ext>
            </a:extLst>
          </p:cNvPr>
          <p:cNvSpPr txBox="1">
            <a:spLocks/>
          </p:cNvSpPr>
          <p:nvPr/>
        </p:nvSpPr>
        <p:spPr>
          <a:xfrm>
            <a:off x="401430" y="5317207"/>
            <a:ext cx="11449051" cy="1334602"/>
          </a:xfrm>
          <a:prstGeom prst="rect">
            <a:avLst/>
          </a:prstGeom>
          <a:solidFill>
            <a:schemeClr val="bg1">
              <a:lumMod val="95000"/>
            </a:schemeClr>
          </a:solidFill>
          <a:effectLst/>
        </p:spPr>
        <p:txBody>
          <a:bodyPr lIns="108000" tIns="72000" rIns="72000" bIns="72000" anchor="t"/>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2"/>
                </a:solidFill>
                <a:effectLst/>
                <a:uLnTx/>
                <a:uFillTx/>
                <a:latin typeface="Open Sans"/>
                <a:ea typeface="+mn-ea"/>
                <a:cs typeface="+mn-cs"/>
              </a:rPr>
              <a:t>On October 12, 2023, the EBA's draft Regulatory and Implementing Technical Standards will close for public input. Post this date, the European Commission will approve these drafts, followed by reviews from the European Parliament and Council, culminating in their publication in the EU's Official Journal.</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2"/>
                </a:solidFill>
                <a:effectLst/>
                <a:uLnTx/>
                <a:uFillTx/>
                <a:latin typeface="Open Sans"/>
                <a:ea typeface="+mn-ea"/>
                <a:cs typeface="+mn-cs"/>
              </a:rPr>
              <a:t>The implementation plan involves the ESMA and EBA preparing draft Delegated Acts by June 30, 2024, simultaneously applying Titles III and IV. </a:t>
            </a:r>
            <a:r>
              <a:rPr kumimoji="0" lang="en-US" sz="1200" i="0" u="none" strike="noStrike" kern="1200" cap="none" spc="0" normalizeH="0" baseline="0" noProof="0">
                <a:ln>
                  <a:noFill/>
                </a:ln>
                <a:effectLst/>
                <a:uLnTx/>
                <a:uFillTx/>
                <a:latin typeface="Open Sans"/>
                <a:ea typeface="+mn-ea"/>
                <a:cs typeface="+mn-cs"/>
              </a:rPr>
              <a:t>By December 30, 2024, all the rules will be fully enforced</a:t>
            </a:r>
            <a:r>
              <a:rPr kumimoji="0" lang="en-US" sz="1200" b="0" i="0" u="none" strike="noStrike" kern="1200" cap="none" spc="0" normalizeH="0" baseline="0" noProof="0">
                <a:ln>
                  <a:noFill/>
                </a:ln>
                <a:solidFill>
                  <a:schemeClr val="tx2"/>
                </a:solidFill>
                <a:effectLst/>
                <a:uLnTx/>
                <a:uFillTx/>
                <a:latin typeface="Open Sans"/>
                <a:ea typeface="+mn-ea"/>
                <a:cs typeface="+mn-cs"/>
              </a:rPr>
              <a:t>. This timeline signals major strides in the EU's crypto-asset regulation and illustrates the EBA's commitment to balance innovation in digital assets with a well-regulated financial system.</a:t>
            </a:r>
          </a:p>
        </p:txBody>
      </p:sp>
      <p:sp>
        <p:nvSpPr>
          <p:cNvPr id="50" name="TextBox 24">
            <a:extLst>
              <a:ext uri="{FF2B5EF4-FFF2-40B4-BE49-F238E27FC236}">
                <a16:creationId xmlns:a16="http://schemas.microsoft.com/office/drawing/2014/main" id="{B2B7803A-C108-09FA-95B7-E147EFFEB95A}"/>
              </a:ext>
            </a:extLst>
          </p:cNvPr>
          <p:cNvSpPr txBox="1"/>
          <p:nvPr/>
        </p:nvSpPr>
        <p:spPr>
          <a:xfrm>
            <a:off x="415764" y="4679416"/>
            <a:ext cx="2679489" cy="307777"/>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AEEF"/>
                </a:solidFill>
                <a:effectLst/>
                <a:uLnTx/>
                <a:uFillTx/>
                <a:latin typeface="Open Sans"/>
                <a:ea typeface="Verdana" panose="020B0604030504040204" pitchFamily="34" charset="0"/>
                <a:cs typeface="Verdana" panose="020B0604030504040204" pitchFamily="34" charset="0"/>
                <a:sym typeface="Verdana" panose="020B0604030504040204" pitchFamily="34" charset="0"/>
              </a:rPr>
              <a:t>The expected timeline</a:t>
            </a:r>
          </a:p>
        </p:txBody>
      </p:sp>
      <p:cxnSp>
        <p:nvCxnSpPr>
          <p:cNvPr id="51" name="Conector recto 48">
            <a:extLst>
              <a:ext uri="{FF2B5EF4-FFF2-40B4-BE49-F238E27FC236}">
                <a16:creationId xmlns:a16="http://schemas.microsoft.com/office/drawing/2014/main" id="{0BF4F9CE-7D4F-363B-EA0F-1FF4F3F5711D}"/>
              </a:ext>
            </a:extLst>
          </p:cNvPr>
          <p:cNvCxnSpPr>
            <a:cxnSpLocks/>
          </p:cNvCxnSpPr>
          <p:nvPr/>
        </p:nvCxnSpPr>
        <p:spPr>
          <a:xfrm>
            <a:off x="401430" y="5121171"/>
            <a:ext cx="133974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Rounded Corners 2">
            <a:extLst>
              <a:ext uri="{FF2B5EF4-FFF2-40B4-BE49-F238E27FC236}">
                <a16:creationId xmlns:a16="http://schemas.microsoft.com/office/drawing/2014/main" id="{8638B7B1-04D6-37B6-DA4B-3563AC487BC1}"/>
              </a:ext>
            </a:extLst>
          </p:cNvPr>
          <p:cNvSpPr/>
          <p:nvPr/>
        </p:nvSpPr>
        <p:spPr>
          <a:xfrm>
            <a:off x="8311554" y="4267396"/>
            <a:ext cx="1941449" cy="486830"/>
          </a:xfrm>
          <a:prstGeom prst="roundRect">
            <a:avLst/>
          </a:prstGeom>
          <a:noFill/>
          <a:ln>
            <a:solidFill>
              <a:srgbClr val="00AEE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29" name="Graphic 28" descr="Exclamation mark with solid fill">
            <a:extLst>
              <a:ext uri="{FF2B5EF4-FFF2-40B4-BE49-F238E27FC236}">
                <a16:creationId xmlns:a16="http://schemas.microsoft.com/office/drawing/2014/main" id="{8436B865-03F1-02A4-0DBB-4329BAD67E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6628" y="4286180"/>
            <a:ext cx="474167" cy="474167"/>
          </a:xfrm>
          <a:prstGeom prst="rect">
            <a:avLst/>
          </a:prstGeom>
        </p:spPr>
      </p:pic>
      <p:sp>
        <p:nvSpPr>
          <p:cNvPr id="39" name="TextBox 38">
            <a:extLst>
              <a:ext uri="{FF2B5EF4-FFF2-40B4-BE49-F238E27FC236}">
                <a16:creationId xmlns:a16="http://schemas.microsoft.com/office/drawing/2014/main" id="{CFC7480A-6186-7613-9394-69753D6C0810}"/>
              </a:ext>
            </a:extLst>
          </p:cNvPr>
          <p:cNvSpPr txBox="1"/>
          <p:nvPr/>
        </p:nvSpPr>
        <p:spPr>
          <a:xfrm>
            <a:off x="8368937" y="4292471"/>
            <a:ext cx="23754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Open Sans"/>
                <a:ea typeface="Open Sans"/>
                <a:cs typeface="Open Sans"/>
              </a:rPr>
              <a:t>Expected start of implementation phase</a:t>
            </a:r>
          </a:p>
        </p:txBody>
      </p:sp>
    </p:spTree>
    <p:extLst>
      <p:ext uri="{BB962C8B-B14F-4D97-AF65-F5344CB8AC3E}">
        <p14:creationId xmlns:p14="http://schemas.microsoft.com/office/powerpoint/2010/main" val="6903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a:extLst>
              <a:ext uri="{FF2B5EF4-FFF2-40B4-BE49-F238E27FC236}">
                <a16:creationId xmlns:a16="http://schemas.microsoft.com/office/drawing/2014/main" id="{F81AFA2B-DF8C-EE45-01C7-22C0573DD1E7}"/>
              </a:ext>
            </a:extLst>
          </p:cNvPr>
          <p:cNvCxnSpPr/>
          <p:nvPr/>
        </p:nvCxnSpPr>
        <p:spPr>
          <a:xfrm>
            <a:off x="216787" y="4412340"/>
            <a:ext cx="11758425" cy="0"/>
          </a:xfrm>
          <a:prstGeom prst="line">
            <a:avLst/>
          </a:prstGeom>
          <a:ln w="50800">
            <a:gradFill flip="none" rotWithShape="1">
              <a:gsLst>
                <a:gs pos="100000">
                  <a:srgbClr val="00AEEF"/>
                </a:gs>
                <a:gs pos="0">
                  <a:schemeClr val="bg2"/>
                </a:gs>
                <a:gs pos="51000">
                  <a:srgbClr val="58595B"/>
                </a:gs>
                <a:gs pos="71000">
                  <a:srgbClr val="ADD8E6"/>
                </a:gs>
                <a:gs pos="29000">
                  <a:srgbClr val="BBBBB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7D3E1C-BDD9-7A93-BA65-2F4D2CD48B6E}"/>
              </a:ext>
            </a:extLst>
          </p:cNvPr>
          <p:cNvSpPr>
            <a:spLocks noGrp="1"/>
          </p:cNvSpPr>
          <p:nvPr>
            <p:ph type="title"/>
          </p:nvPr>
        </p:nvSpPr>
        <p:spPr/>
        <p:txBody>
          <a:bodyPr/>
          <a:lstStyle/>
          <a:p>
            <a:r>
              <a:rPr lang="en-US">
                <a:solidFill>
                  <a:schemeClr val="tx1"/>
                </a:solidFill>
              </a:rPr>
              <a:t>Crypto service providers can meet the new legislation by following our 5-step plan called “Be Compliant with </a:t>
            </a:r>
            <a:r>
              <a:rPr lang="en-US" err="1">
                <a:solidFill>
                  <a:schemeClr val="tx1"/>
                </a:solidFill>
              </a:rPr>
              <a:t>FiSer</a:t>
            </a:r>
            <a:r>
              <a:rPr lang="en-US">
                <a:solidFill>
                  <a:schemeClr val="tx1"/>
                </a:solidFill>
              </a:rPr>
              <a:t>”</a:t>
            </a:r>
          </a:p>
        </p:txBody>
      </p:sp>
      <p:sp>
        <p:nvSpPr>
          <p:cNvPr id="4" name="Slide Number Placeholder 3">
            <a:extLst>
              <a:ext uri="{FF2B5EF4-FFF2-40B4-BE49-F238E27FC236}">
                <a16:creationId xmlns:a16="http://schemas.microsoft.com/office/drawing/2014/main" id="{3A33640C-AA15-A5FD-6E9A-188BC1B3EC28}"/>
              </a:ext>
            </a:extLst>
          </p:cNvPr>
          <p:cNvSpPr>
            <a:spLocks noGrp="1"/>
          </p:cNvSpPr>
          <p:nvPr>
            <p:ph type="sldNum" sz="quarter" idx="12"/>
          </p:nvPr>
        </p:nvSpPr>
        <p:spPr/>
        <p:txBody>
          <a:bodyPr/>
          <a:lstStyle/>
          <a:p>
            <a:fld id="{176DD4EC-FA55-45CE-8BB9-EF8129236C33}" type="slidenum">
              <a:rPr lang="en-NL" smtClean="0"/>
              <a:pPr/>
              <a:t>12</a:t>
            </a:fld>
            <a:endParaRPr lang="en-NL"/>
          </a:p>
        </p:txBody>
      </p:sp>
      <p:sp>
        <p:nvSpPr>
          <p:cNvPr id="60" name="Google Shape;670;p27">
            <a:extLst>
              <a:ext uri="{FF2B5EF4-FFF2-40B4-BE49-F238E27FC236}">
                <a16:creationId xmlns:a16="http://schemas.microsoft.com/office/drawing/2014/main" id="{A5536E3B-F38A-20D6-4F9F-228E4135351D}"/>
              </a:ext>
            </a:extLst>
          </p:cNvPr>
          <p:cNvSpPr txBox="1"/>
          <p:nvPr/>
        </p:nvSpPr>
        <p:spPr>
          <a:xfrm>
            <a:off x="333729" y="2543992"/>
            <a:ext cx="3584668" cy="1163896"/>
          </a:xfrm>
          <a:prstGeom prst="rect">
            <a:avLst/>
          </a:prstGeom>
          <a:solidFill>
            <a:srgbClr val="00AEEF">
              <a:alpha val="8000"/>
            </a:srgbClr>
          </a:solidFill>
          <a:ln>
            <a:noFill/>
          </a:ln>
        </p:spPr>
        <p:txBody>
          <a:bodyPr spcFirstLastPara="1" wrap="square" lIns="91425" tIns="91425" rIns="91425" bIns="91425" anchor="t" anchorCtr="0">
            <a:noAutofit/>
          </a:bodyPr>
          <a:lstStyle/>
          <a:p>
            <a:pPr algn="ctr">
              <a:spcAft>
                <a:spcPts val="600"/>
              </a:spcAft>
            </a:pPr>
            <a:r>
              <a:rPr lang="en-US" sz="1600" b="1">
                <a:solidFill>
                  <a:srgbClr val="00AEEF"/>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Notification Versus License</a:t>
            </a:r>
          </a:p>
          <a:p>
            <a:pPr algn="ctr">
              <a:spcAft>
                <a:spcPts val="1200"/>
              </a:spcAft>
            </a:pPr>
            <a:r>
              <a:rPr lang="en-US" sz="1100">
                <a:solidFill>
                  <a:srgbClr val="5D5D5D"/>
                </a:solidFill>
                <a:latin typeface="Open Sans" panose="020B0606030504020204" pitchFamily="34" charset="0"/>
                <a:ea typeface="Open Sans" panose="020B0606030504020204" pitchFamily="34" charset="0"/>
                <a:cs typeface="Open Sans" panose="020B0606030504020204" pitchFamily="34" charset="0"/>
              </a:rPr>
              <a:t>Understand </a:t>
            </a:r>
            <a:r>
              <a:rPr lang="en-US" sz="1100" err="1">
                <a:solidFill>
                  <a:srgbClr val="5D5D5D"/>
                </a:solidFill>
                <a:latin typeface="Open Sans" panose="020B0606030504020204" pitchFamily="34" charset="0"/>
                <a:ea typeface="Open Sans" panose="020B0606030504020204" pitchFamily="34" charset="0"/>
                <a:cs typeface="Open Sans" panose="020B0606030504020204" pitchFamily="34" charset="0"/>
              </a:rPr>
              <a:t>MiCA</a:t>
            </a:r>
            <a:r>
              <a:rPr lang="en-US" sz="1100">
                <a:solidFill>
                  <a:srgbClr val="5D5D5D"/>
                </a:solidFill>
                <a:latin typeface="Open Sans" panose="020B0606030504020204" pitchFamily="34" charset="0"/>
                <a:ea typeface="Open Sans" panose="020B0606030504020204" pitchFamily="34" charset="0"/>
                <a:cs typeface="Open Sans" panose="020B0606030504020204" pitchFamily="34" charset="0"/>
              </a:rPr>
              <a:t> and the difference between a Notification and a License</a:t>
            </a:r>
          </a:p>
        </p:txBody>
      </p:sp>
      <p:sp>
        <p:nvSpPr>
          <p:cNvPr id="61" name="Google Shape;670;p27">
            <a:extLst>
              <a:ext uri="{FF2B5EF4-FFF2-40B4-BE49-F238E27FC236}">
                <a16:creationId xmlns:a16="http://schemas.microsoft.com/office/drawing/2014/main" id="{17DEA301-E0D2-78B3-84B8-955AE51B77F8}"/>
              </a:ext>
            </a:extLst>
          </p:cNvPr>
          <p:cNvSpPr txBox="1"/>
          <p:nvPr/>
        </p:nvSpPr>
        <p:spPr>
          <a:xfrm>
            <a:off x="4303666" y="2543992"/>
            <a:ext cx="3584668" cy="1163896"/>
          </a:xfrm>
          <a:prstGeom prst="rect">
            <a:avLst/>
          </a:prstGeom>
          <a:solidFill>
            <a:srgbClr val="58595B">
              <a:alpha val="8000"/>
            </a:srgbClr>
          </a:solidFill>
          <a:ln>
            <a:no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rPr>
              <a:t>Develop a Strategic </a:t>
            </a:r>
            <a:r>
              <a:rPr lang="en-US" sz="1600" b="1" kern="0">
                <a:solidFill>
                  <a:srgbClr val="58595B"/>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R</a:t>
            </a:r>
            <a:r>
              <a:rPr kumimoji="0" lang="en-US" sz="1600" b="1" i="0" u="none" strike="noStrike" kern="0" cap="none" spc="0" normalizeH="0" baseline="0" noProof="0" err="1">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rPr>
              <a:t>oadmap</a:t>
            </a:r>
            <a:endParaRPr kumimoji="0" lang="en-US" sz="1600" b="1" i="0" u="none" strike="noStrike" kern="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endParaRP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100" b="0" i="0" u="none" strike="noStrike" kern="0" cap="none" spc="0" normalizeH="0" baseline="0" noProof="0">
                <a:ln>
                  <a:noFill/>
                </a:ln>
                <a:solidFill>
                  <a:srgbClr val="5D5D5D"/>
                </a:solidFill>
                <a:effectLst/>
                <a:uLnTx/>
                <a:uFillTx/>
                <a:latin typeface="Open Sans" panose="020B0606030504020204" pitchFamily="34" charset="0"/>
                <a:ea typeface="Open Sans" panose="020B0606030504020204" pitchFamily="34" charset="0"/>
                <a:cs typeface="Open Sans" panose="020B0606030504020204" pitchFamily="34" charset="0"/>
              </a:rPr>
              <a:t>Create a roadmap including necessary steps, timelines, and resources required.</a:t>
            </a:r>
          </a:p>
        </p:txBody>
      </p:sp>
      <p:sp>
        <p:nvSpPr>
          <p:cNvPr id="64" name="Google Shape;670;p27">
            <a:extLst>
              <a:ext uri="{FF2B5EF4-FFF2-40B4-BE49-F238E27FC236}">
                <a16:creationId xmlns:a16="http://schemas.microsoft.com/office/drawing/2014/main" id="{58DD2BEB-1697-B038-1347-0152FB0CF980}"/>
              </a:ext>
            </a:extLst>
          </p:cNvPr>
          <p:cNvSpPr txBox="1"/>
          <p:nvPr/>
        </p:nvSpPr>
        <p:spPr>
          <a:xfrm>
            <a:off x="2346363" y="5148479"/>
            <a:ext cx="3584668" cy="1236474"/>
          </a:xfrm>
          <a:prstGeom prst="rect">
            <a:avLst/>
          </a:prstGeom>
          <a:solidFill>
            <a:srgbClr val="BBBBBB">
              <a:alpha val="8000"/>
            </a:srgbClr>
          </a:solidFill>
          <a:ln>
            <a:no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3000"/>
              </a:spcBef>
              <a:spcAft>
                <a:spcPts val="600"/>
              </a:spcAft>
              <a:buClrTx/>
              <a:buSzTx/>
              <a:buFontTx/>
              <a:buNone/>
              <a:tabLst/>
              <a:defRPr/>
            </a:pPr>
            <a:r>
              <a:rPr kumimoji="0" lang="en-US" sz="1600" b="1"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Extra Condensed Medium"/>
              </a:rPr>
              <a:t>Gap Analysis</a:t>
            </a:r>
          </a:p>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100" b="0" i="0" u="none" strike="noStrike" kern="0" cap="none" spc="0" normalizeH="0" baseline="0" noProof="0">
                <a:ln>
                  <a:noFill/>
                </a:ln>
                <a:solidFill>
                  <a:srgbClr val="5D5D5D"/>
                </a:solidFill>
                <a:effectLst/>
                <a:uLnTx/>
                <a:uFillTx/>
                <a:latin typeface="Open Sans" panose="020B0606030504020204" pitchFamily="34" charset="0"/>
                <a:ea typeface="Open Sans" panose="020B0606030504020204" pitchFamily="34" charset="0"/>
                <a:cs typeface="Open Sans" panose="020B0606030504020204" pitchFamily="34" charset="0"/>
              </a:rPr>
              <a:t>Conduct a thorough gap analysis to identify areas where your business needs to enhance </a:t>
            </a:r>
          </a:p>
        </p:txBody>
      </p:sp>
      <p:sp>
        <p:nvSpPr>
          <p:cNvPr id="65" name="Google Shape;670;p27">
            <a:extLst>
              <a:ext uri="{FF2B5EF4-FFF2-40B4-BE49-F238E27FC236}">
                <a16:creationId xmlns:a16="http://schemas.microsoft.com/office/drawing/2014/main" id="{3D020587-FD8E-10E3-C64C-DA5E84324DA4}"/>
              </a:ext>
            </a:extLst>
          </p:cNvPr>
          <p:cNvSpPr txBox="1"/>
          <p:nvPr/>
        </p:nvSpPr>
        <p:spPr>
          <a:xfrm>
            <a:off x="6206937" y="5148478"/>
            <a:ext cx="3785536" cy="1236475"/>
          </a:xfrm>
          <a:prstGeom prst="rect">
            <a:avLst/>
          </a:prstGeom>
          <a:solidFill>
            <a:srgbClr val="618D98">
              <a:alpha val="8000"/>
            </a:srgbClr>
          </a:solidFill>
          <a:ln>
            <a:noFill/>
          </a:ln>
        </p:spPr>
        <p:txBody>
          <a:bodyPr spcFirstLastPara="1" wrap="square" lIns="91425" tIns="91425" rIns="91425" bIns="91425" anchor="t" anchorCtr="0">
            <a:noAutofit/>
          </a:bodyPr>
          <a:lstStyle/>
          <a:p>
            <a:pPr algn="ctr">
              <a:spcBef>
                <a:spcPts val="3000"/>
              </a:spcBef>
              <a:spcAft>
                <a:spcPts val="600"/>
              </a:spcAft>
            </a:pPr>
            <a:r>
              <a:rPr lang="en-US" sz="1600" b="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Engage Stakeholders</a:t>
            </a:r>
          </a:p>
          <a:p>
            <a:pPr algn="ctr">
              <a:spcAft>
                <a:spcPts val="1200"/>
              </a:spcAft>
            </a:pPr>
            <a:r>
              <a:rPr lang="en-US" sz="1100">
                <a:solidFill>
                  <a:srgbClr val="5D5D5D"/>
                </a:solidFill>
                <a:latin typeface="Open Sans" panose="020B0606030504020204" pitchFamily="34" charset="0"/>
                <a:ea typeface="Open Sans" panose="020B0606030504020204" pitchFamily="34" charset="0"/>
                <a:cs typeface="Open Sans" panose="020B0606030504020204" pitchFamily="34" charset="0"/>
              </a:rPr>
              <a:t>Engage all stakeholders, including senior management, employees, and third-party service providers</a:t>
            </a:r>
          </a:p>
        </p:txBody>
      </p:sp>
      <p:sp>
        <p:nvSpPr>
          <p:cNvPr id="68" name="Google Shape;670;p27">
            <a:extLst>
              <a:ext uri="{FF2B5EF4-FFF2-40B4-BE49-F238E27FC236}">
                <a16:creationId xmlns:a16="http://schemas.microsoft.com/office/drawing/2014/main" id="{04E058C1-BCA1-C485-0330-D8156C802CE6}"/>
              </a:ext>
            </a:extLst>
          </p:cNvPr>
          <p:cNvSpPr txBox="1"/>
          <p:nvPr/>
        </p:nvSpPr>
        <p:spPr>
          <a:xfrm>
            <a:off x="8273603" y="2543992"/>
            <a:ext cx="3584668" cy="1163896"/>
          </a:xfrm>
          <a:prstGeom prst="rect">
            <a:avLst/>
          </a:prstGeom>
          <a:solidFill>
            <a:srgbClr val="00AEEF">
              <a:alpha val="8000"/>
            </a:srgbClr>
          </a:solidFill>
          <a:ln>
            <a:noFill/>
          </a:ln>
        </p:spPr>
        <p:txBody>
          <a:bodyPr spcFirstLastPara="1" wrap="square" lIns="91425" tIns="91425" rIns="91425" bIns="91425" anchor="t" anchorCtr="0">
            <a:noAutofit/>
          </a:bodyPr>
          <a:lstStyle/>
          <a:p>
            <a:pPr algn="ctr">
              <a:spcAft>
                <a:spcPts val="600"/>
              </a:spcAft>
            </a:pPr>
            <a:r>
              <a:rPr lang="en-US" sz="1600" b="1">
                <a:solidFill>
                  <a:srgbClr val="00AEEF"/>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Always Seek Expert’s Advice</a:t>
            </a:r>
          </a:p>
          <a:p>
            <a:pPr algn="ctr">
              <a:spcAft>
                <a:spcPts val="600"/>
              </a:spcAft>
            </a:pPr>
            <a:r>
              <a:rPr lang="en-US" sz="1100">
                <a:solidFill>
                  <a:srgbClr val="5D5D5D"/>
                </a:solidFill>
                <a:latin typeface="Open Sans" panose="020B0606030504020204" pitchFamily="34" charset="0"/>
                <a:ea typeface="Open Sans" panose="020B0606030504020204" pitchFamily="34" charset="0"/>
                <a:cs typeface="Open Sans" panose="020B0606030504020204" pitchFamily="34" charset="0"/>
              </a:rPr>
              <a:t>Continually consult with advisors to navigate the difficulties of </a:t>
            </a:r>
            <a:r>
              <a:rPr lang="en-US" sz="1100" err="1">
                <a:solidFill>
                  <a:srgbClr val="5D5D5D"/>
                </a:solidFill>
                <a:latin typeface="Open Sans" panose="020B0606030504020204" pitchFamily="34" charset="0"/>
                <a:ea typeface="Open Sans" panose="020B0606030504020204" pitchFamily="34" charset="0"/>
                <a:cs typeface="Open Sans" panose="020B0606030504020204" pitchFamily="34" charset="0"/>
              </a:rPr>
              <a:t>MiCA</a:t>
            </a:r>
            <a:r>
              <a:rPr lang="en-US" sz="1100">
                <a:solidFill>
                  <a:srgbClr val="5D5D5D"/>
                </a:solidFill>
                <a:latin typeface="Open Sans" panose="020B0606030504020204" pitchFamily="34" charset="0"/>
                <a:ea typeface="Open Sans" panose="020B0606030504020204" pitchFamily="34" charset="0"/>
                <a:cs typeface="Open Sans" panose="020B0606030504020204" pitchFamily="34" charset="0"/>
              </a:rPr>
              <a:t> and ensure a fruitful compliance</a:t>
            </a:r>
          </a:p>
        </p:txBody>
      </p:sp>
      <p:grpSp>
        <p:nvGrpSpPr>
          <p:cNvPr id="118" name="Group 117">
            <a:extLst>
              <a:ext uri="{FF2B5EF4-FFF2-40B4-BE49-F238E27FC236}">
                <a16:creationId xmlns:a16="http://schemas.microsoft.com/office/drawing/2014/main" id="{73AE0A82-03AC-754C-ABAF-FA7D6044428A}"/>
              </a:ext>
            </a:extLst>
          </p:cNvPr>
          <p:cNvGrpSpPr/>
          <p:nvPr/>
        </p:nvGrpSpPr>
        <p:grpSpPr>
          <a:xfrm>
            <a:off x="5733393" y="3359605"/>
            <a:ext cx="725215" cy="1418366"/>
            <a:chOff x="5389253" y="2855231"/>
            <a:chExt cx="725215" cy="1418366"/>
          </a:xfrm>
        </p:grpSpPr>
        <p:sp>
          <p:nvSpPr>
            <p:cNvPr id="71" name="Oval 70">
              <a:extLst>
                <a:ext uri="{FF2B5EF4-FFF2-40B4-BE49-F238E27FC236}">
                  <a16:creationId xmlns:a16="http://schemas.microsoft.com/office/drawing/2014/main" id="{37278EC6-0005-87B3-8D64-B6396AFFF5F9}"/>
                </a:ext>
              </a:extLst>
            </p:cNvPr>
            <p:cNvSpPr/>
            <p:nvPr/>
          </p:nvSpPr>
          <p:spPr>
            <a:xfrm>
              <a:off x="5389253" y="3548382"/>
              <a:ext cx="725215" cy="725215"/>
            </a:xfrm>
            <a:prstGeom prst="ellipse">
              <a:avLst/>
            </a:prstGeom>
            <a:solidFill>
              <a:sysClr val="window" lastClr="FFFFFF"/>
            </a:solidFill>
            <a:ln w="38100" cap="flat" cmpd="sng" algn="ctr">
              <a:solidFill>
                <a:srgbClr val="585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82" name="Group 81">
              <a:extLst>
                <a:ext uri="{FF2B5EF4-FFF2-40B4-BE49-F238E27FC236}">
                  <a16:creationId xmlns:a16="http://schemas.microsoft.com/office/drawing/2014/main" id="{7B94BB97-A4E7-2CAC-F969-2D041D12F6DA}"/>
                </a:ext>
              </a:extLst>
            </p:cNvPr>
            <p:cNvGrpSpPr/>
            <p:nvPr/>
          </p:nvGrpSpPr>
          <p:grpSpPr>
            <a:xfrm>
              <a:off x="5669350" y="2855231"/>
              <a:ext cx="161658" cy="699513"/>
              <a:chOff x="2094599" y="2718812"/>
              <a:chExt cx="161658" cy="699513"/>
            </a:xfrm>
          </p:grpSpPr>
          <p:cxnSp>
            <p:nvCxnSpPr>
              <p:cNvPr id="83" name="Straight Connector 82">
                <a:extLst>
                  <a:ext uri="{FF2B5EF4-FFF2-40B4-BE49-F238E27FC236}">
                    <a16:creationId xmlns:a16="http://schemas.microsoft.com/office/drawing/2014/main" id="{3B1F6554-C387-78A6-5E45-82C100A2F9EF}"/>
                  </a:ext>
                </a:extLst>
              </p:cNvPr>
              <p:cNvCxnSpPr>
                <a:cxnSpLocks/>
              </p:cNvCxnSpPr>
              <p:nvPr/>
            </p:nvCxnSpPr>
            <p:spPr>
              <a:xfrm flipV="1">
                <a:off x="2175428" y="2837300"/>
                <a:ext cx="0" cy="581025"/>
              </a:xfrm>
              <a:prstGeom prst="line">
                <a:avLst/>
              </a:prstGeom>
              <a:noFill/>
              <a:ln w="38100" cap="flat" cmpd="sng" algn="ctr">
                <a:solidFill>
                  <a:srgbClr val="58595B"/>
                </a:solidFill>
                <a:prstDash val="solid"/>
                <a:miter lim="800000"/>
              </a:ln>
              <a:effectLst/>
            </p:spPr>
          </p:cxnSp>
          <p:sp>
            <p:nvSpPr>
              <p:cNvPr id="84" name="Oval 83">
                <a:extLst>
                  <a:ext uri="{FF2B5EF4-FFF2-40B4-BE49-F238E27FC236}">
                    <a16:creationId xmlns:a16="http://schemas.microsoft.com/office/drawing/2014/main" id="{64C14A28-0B24-F99A-D84A-975C98974AF8}"/>
                  </a:ext>
                </a:extLst>
              </p:cNvPr>
              <p:cNvSpPr/>
              <p:nvPr/>
            </p:nvSpPr>
            <p:spPr>
              <a:xfrm>
                <a:off x="2094599" y="2718812"/>
                <a:ext cx="161658" cy="161658"/>
              </a:xfrm>
              <a:prstGeom prst="ellipse">
                <a:avLst/>
              </a:prstGeom>
              <a:solidFill>
                <a:srgbClr val="58595B"/>
              </a:solidFill>
              <a:ln w="38100" cap="flat" cmpd="sng" algn="ctr">
                <a:solidFill>
                  <a:srgbClr val="585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grpSp>
        <p:nvGrpSpPr>
          <p:cNvPr id="120" name="Group 119">
            <a:extLst>
              <a:ext uri="{FF2B5EF4-FFF2-40B4-BE49-F238E27FC236}">
                <a16:creationId xmlns:a16="http://schemas.microsoft.com/office/drawing/2014/main" id="{40F09545-BC82-FE9B-5DE6-04D0FB05DAB9}"/>
              </a:ext>
            </a:extLst>
          </p:cNvPr>
          <p:cNvGrpSpPr/>
          <p:nvPr/>
        </p:nvGrpSpPr>
        <p:grpSpPr>
          <a:xfrm>
            <a:off x="9684719" y="3359605"/>
            <a:ext cx="725215" cy="1418366"/>
            <a:chOff x="7801703" y="2855231"/>
            <a:chExt cx="725215" cy="1418366"/>
          </a:xfrm>
        </p:grpSpPr>
        <p:sp>
          <p:nvSpPr>
            <p:cNvPr id="75" name="Oval 74">
              <a:extLst>
                <a:ext uri="{FF2B5EF4-FFF2-40B4-BE49-F238E27FC236}">
                  <a16:creationId xmlns:a16="http://schemas.microsoft.com/office/drawing/2014/main" id="{169BCA09-A2BA-3D6B-03B6-E84AF3FEC285}"/>
                </a:ext>
              </a:extLst>
            </p:cNvPr>
            <p:cNvSpPr/>
            <p:nvPr/>
          </p:nvSpPr>
          <p:spPr>
            <a:xfrm>
              <a:off x="7801703" y="3548382"/>
              <a:ext cx="725215" cy="725215"/>
            </a:xfrm>
            <a:prstGeom prst="ellipse">
              <a:avLst/>
            </a:prstGeom>
            <a:solidFill>
              <a:sysClr val="window" lastClr="FFFFF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85" name="Group 84">
              <a:extLst>
                <a:ext uri="{FF2B5EF4-FFF2-40B4-BE49-F238E27FC236}">
                  <a16:creationId xmlns:a16="http://schemas.microsoft.com/office/drawing/2014/main" id="{18993995-B564-1451-4102-70291EFD40C7}"/>
                </a:ext>
              </a:extLst>
            </p:cNvPr>
            <p:cNvGrpSpPr/>
            <p:nvPr/>
          </p:nvGrpSpPr>
          <p:grpSpPr>
            <a:xfrm>
              <a:off x="8077463" y="2855231"/>
              <a:ext cx="161658" cy="699513"/>
              <a:chOff x="1094889" y="2729487"/>
              <a:chExt cx="161658" cy="699513"/>
            </a:xfrm>
          </p:grpSpPr>
          <p:cxnSp>
            <p:nvCxnSpPr>
              <p:cNvPr id="86" name="Straight Connector 85">
                <a:extLst>
                  <a:ext uri="{FF2B5EF4-FFF2-40B4-BE49-F238E27FC236}">
                    <a16:creationId xmlns:a16="http://schemas.microsoft.com/office/drawing/2014/main" id="{F65C0961-FBFA-9508-DD46-A6C0B52C30FF}"/>
                  </a:ext>
                </a:extLst>
              </p:cNvPr>
              <p:cNvCxnSpPr>
                <a:cxnSpLocks/>
              </p:cNvCxnSpPr>
              <p:nvPr/>
            </p:nvCxnSpPr>
            <p:spPr>
              <a:xfrm flipV="1">
                <a:off x="1175718" y="2847975"/>
                <a:ext cx="0" cy="581025"/>
              </a:xfrm>
              <a:prstGeom prst="line">
                <a:avLst/>
              </a:prstGeom>
              <a:noFill/>
              <a:ln w="38100" cap="flat" cmpd="sng" algn="ctr">
                <a:solidFill>
                  <a:srgbClr val="00AEEF"/>
                </a:solidFill>
                <a:prstDash val="solid"/>
                <a:miter lim="800000"/>
              </a:ln>
              <a:effectLst/>
            </p:spPr>
          </p:cxnSp>
          <p:sp>
            <p:nvSpPr>
              <p:cNvPr id="87" name="Oval 86">
                <a:extLst>
                  <a:ext uri="{FF2B5EF4-FFF2-40B4-BE49-F238E27FC236}">
                    <a16:creationId xmlns:a16="http://schemas.microsoft.com/office/drawing/2014/main" id="{6BA75462-6920-F6D4-970A-862EFF66DDB1}"/>
                  </a:ext>
                </a:extLst>
              </p:cNvPr>
              <p:cNvSpPr/>
              <p:nvPr/>
            </p:nvSpPr>
            <p:spPr>
              <a:xfrm>
                <a:off x="1094889" y="2729487"/>
                <a:ext cx="161658" cy="161658"/>
              </a:xfrm>
              <a:prstGeom prst="ellipse">
                <a:avLst/>
              </a:prstGeom>
              <a:solidFill>
                <a:srgbClr val="00AEE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grpSp>
        <p:nvGrpSpPr>
          <p:cNvPr id="119" name="Group 118">
            <a:extLst>
              <a:ext uri="{FF2B5EF4-FFF2-40B4-BE49-F238E27FC236}">
                <a16:creationId xmlns:a16="http://schemas.microsoft.com/office/drawing/2014/main" id="{B17DD34E-70FF-D140-5FCC-6DF783D73051}"/>
              </a:ext>
            </a:extLst>
          </p:cNvPr>
          <p:cNvGrpSpPr/>
          <p:nvPr/>
        </p:nvGrpSpPr>
        <p:grpSpPr>
          <a:xfrm>
            <a:off x="7728547" y="4052756"/>
            <a:ext cx="725215" cy="1416577"/>
            <a:chOff x="6595478" y="3548382"/>
            <a:chExt cx="725215" cy="1416577"/>
          </a:xfrm>
        </p:grpSpPr>
        <p:sp>
          <p:nvSpPr>
            <p:cNvPr id="77" name="Oval 76">
              <a:extLst>
                <a:ext uri="{FF2B5EF4-FFF2-40B4-BE49-F238E27FC236}">
                  <a16:creationId xmlns:a16="http://schemas.microsoft.com/office/drawing/2014/main" id="{70DEEFCA-B779-DA53-5436-A339CEC7A2FB}"/>
                </a:ext>
              </a:extLst>
            </p:cNvPr>
            <p:cNvSpPr/>
            <p:nvPr/>
          </p:nvSpPr>
          <p:spPr>
            <a:xfrm>
              <a:off x="6595478" y="3548382"/>
              <a:ext cx="725215" cy="725215"/>
            </a:xfrm>
            <a:prstGeom prst="ellipse">
              <a:avLst/>
            </a:prstGeom>
            <a:solidFill>
              <a:sysClr val="window" lastClr="FFFFFF"/>
            </a:solidFill>
            <a:ln w="38100" cap="flat" cmpd="sng" algn="ctr">
              <a:solidFill>
                <a:srgbClr val="ADD8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100" name="Group 99">
              <a:extLst>
                <a:ext uri="{FF2B5EF4-FFF2-40B4-BE49-F238E27FC236}">
                  <a16:creationId xmlns:a16="http://schemas.microsoft.com/office/drawing/2014/main" id="{68C27826-DAAB-779C-7BB8-DA231E6E94C1}"/>
                </a:ext>
              </a:extLst>
            </p:cNvPr>
            <p:cNvGrpSpPr/>
            <p:nvPr/>
          </p:nvGrpSpPr>
          <p:grpSpPr>
            <a:xfrm rot="10800000">
              <a:off x="6896893" y="4265446"/>
              <a:ext cx="161658" cy="699513"/>
              <a:chOff x="1094889" y="2729487"/>
              <a:chExt cx="161658" cy="699513"/>
            </a:xfrm>
            <a:solidFill>
              <a:srgbClr val="ADD8E6"/>
            </a:solidFill>
          </p:grpSpPr>
          <p:cxnSp>
            <p:nvCxnSpPr>
              <p:cNvPr id="101" name="Straight Connector 100">
                <a:extLst>
                  <a:ext uri="{FF2B5EF4-FFF2-40B4-BE49-F238E27FC236}">
                    <a16:creationId xmlns:a16="http://schemas.microsoft.com/office/drawing/2014/main" id="{8C7B88B2-C3A7-1854-663B-3BDD35895432}"/>
                  </a:ext>
                </a:extLst>
              </p:cNvPr>
              <p:cNvCxnSpPr>
                <a:cxnSpLocks/>
              </p:cNvCxnSpPr>
              <p:nvPr/>
            </p:nvCxnSpPr>
            <p:spPr>
              <a:xfrm flipV="1">
                <a:off x="1175718" y="2847975"/>
                <a:ext cx="0" cy="581025"/>
              </a:xfrm>
              <a:prstGeom prst="line">
                <a:avLst/>
              </a:prstGeom>
              <a:grpFill/>
              <a:ln w="38100" cap="flat" cmpd="sng" algn="ctr">
                <a:solidFill>
                  <a:srgbClr val="ADD8E6"/>
                </a:solidFill>
                <a:prstDash val="solid"/>
                <a:miter lim="800000"/>
              </a:ln>
              <a:effectLst/>
            </p:spPr>
          </p:cxnSp>
          <p:sp>
            <p:nvSpPr>
              <p:cNvPr id="102" name="Oval 101">
                <a:extLst>
                  <a:ext uri="{FF2B5EF4-FFF2-40B4-BE49-F238E27FC236}">
                    <a16:creationId xmlns:a16="http://schemas.microsoft.com/office/drawing/2014/main" id="{871A89B8-EE43-C9E1-B702-45A3242CD31E}"/>
                  </a:ext>
                </a:extLst>
              </p:cNvPr>
              <p:cNvSpPr/>
              <p:nvPr/>
            </p:nvSpPr>
            <p:spPr>
              <a:xfrm>
                <a:off x="1094889" y="2729487"/>
                <a:ext cx="161658" cy="161658"/>
              </a:xfrm>
              <a:prstGeom prst="ellipse">
                <a:avLst/>
              </a:prstGeom>
              <a:grpFill/>
              <a:ln w="38100" cap="flat" cmpd="sng" algn="ctr">
                <a:solidFill>
                  <a:srgbClr val="ADD8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grpSp>
      <p:sp>
        <p:nvSpPr>
          <p:cNvPr id="78" name="Oval 77">
            <a:extLst>
              <a:ext uri="{FF2B5EF4-FFF2-40B4-BE49-F238E27FC236}">
                <a16:creationId xmlns:a16="http://schemas.microsoft.com/office/drawing/2014/main" id="{ECBA827B-A461-6BED-DDB5-4EA39ED83F47}"/>
              </a:ext>
            </a:extLst>
          </p:cNvPr>
          <p:cNvSpPr/>
          <p:nvPr/>
        </p:nvSpPr>
        <p:spPr>
          <a:xfrm>
            <a:off x="3763516" y="4052752"/>
            <a:ext cx="725215" cy="725215"/>
          </a:xfrm>
          <a:prstGeom prst="ellipse">
            <a:avLst/>
          </a:prstGeom>
          <a:solidFill>
            <a:sysClr val="window" lastClr="FFFFFF"/>
          </a:solidFill>
          <a:ln w="38100" cap="flat" cmpd="sng" algn="ctr">
            <a:solidFill>
              <a:srgbClr val="BBBBB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103" name="Group 102">
            <a:extLst>
              <a:ext uri="{FF2B5EF4-FFF2-40B4-BE49-F238E27FC236}">
                <a16:creationId xmlns:a16="http://schemas.microsoft.com/office/drawing/2014/main" id="{D1008D0D-49F6-FCDE-78B7-C84B0548E847}"/>
              </a:ext>
            </a:extLst>
          </p:cNvPr>
          <p:cNvGrpSpPr/>
          <p:nvPr/>
        </p:nvGrpSpPr>
        <p:grpSpPr>
          <a:xfrm rot="10800000">
            <a:off x="4061920" y="4769820"/>
            <a:ext cx="161658" cy="699513"/>
            <a:chOff x="2094599" y="2718812"/>
            <a:chExt cx="161658" cy="699513"/>
          </a:xfrm>
        </p:grpSpPr>
        <p:cxnSp>
          <p:nvCxnSpPr>
            <p:cNvPr id="104" name="Straight Connector 103">
              <a:extLst>
                <a:ext uri="{FF2B5EF4-FFF2-40B4-BE49-F238E27FC236}">
                  <a16:creationId xmlns:a16="http://schemas.microsoft.com/office/drawing/2014/main" id="{C2933CC6-D4F3-9092-E3C4-B585903A2D6A}"/>
                </a:ext>
              </a:extLst>
            </p:cNvPr>
            <p:cNvCxnSpPr>
              <a:cxnSpLocks/>
            </p:cNvCxnSpPr>
            <p:nvPr/>
          </p:nvCxnSpPr>
          <p:spPr>
            <a:xfrm flipV="1">
              <a:off x="2175428" y="2837300"/>
              <a:ext cx="0" cy="581025"/>
            </a:xfrm>
            <a:prstGeom prst="line">
              <a:avLst/>
            </a:prstGeom>
            <a:noFill/>
            <a:ln w="38100" cap="flat" cmpd="sng" algn="ctr">
              <a:solidFill>
                <a:srgbClr val="BBBBBB"/>
              </a:solidFill>
              <a:prstDash val="solid"/>
              <a:miter lim="800000"/>
            </a:ln>
            <a:effectLst/>
          </p:spPr>
        </p:cxnSp>
        <p:sp>
          <p:nvSpPr>
            <p:cNvPr id="105" name="Oval 104">
              <a:extLst>
                <a:ext uri="{FF2B5EF4-FFF2-40B4-BE49-F238E27FC236}">
                  <a16:creationId xmlns:a16="http://schemas.microsoft.com/office/drawing/2014/main" id="{29FB4720-8E60-E02B-8BF7-C1EF93C56261}"/>
                </a:ext>
              </a:extLst>
            </p:cNvPr>
            <p:cNvSpPr/>
            <p:nvPr/>
          </p:nvSpPr>
          <p:spPr>
            <a:xfrm>
              <a:off x="2094599" y="2718812"/>
              <a:ext cx="161658" cy="161658"/>
            </a:xfrm>
            <a:prstGeom prst="ellipse">
              <a:avLst/>
            </a:prstGeom>
            <a:solidFill>
              <a:srgbClr val="BBBBBB"/>
            </a:solidFill>
            <a:ln w="38100" cap="flat" cmpd="sng" algn="ctr">
              <a:solidFill>
                <a:srgbClr val="BBBBB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pic>
        <p:nvPicPr>
          <p:cNvPr id="112" name="Picture 111" descr="A picture containing black, darkness&#10;&#10;Description automatically generated">
            <a:extLst>
              <a:ext uri="{FF2B5EF4-FFF2-40B4-BE49-F238E27FC236}">
                <a16:creationId xmlns:a16="http://schemas.microsoft.com/office/drawing/2014/main" id="{6BA6F26C-C8DD-759A-2BD8-93383A27FC51}"/>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30192" y="4129749"/>
            <a:ext cx="540000" cy="540000"/>
          </a:xfrm>
          <a:prstGeom prst="rect">
            <a:avLst/>
          </a:prstGeom>
        </p:spPr>
      </p:pic>
      <p:sp>
        <p:nvSpPr>
          <p:cNvPr id="122" name="TextBox 121">
            <a:extLst>
              <a:ext uri="{FF2B5EF4-FFF2-40B4-BE49-F238E27FC236}">
                <a16:creationId xmlns:a16="http://schemas.microsoft.com/office/drawing/2014/main" id="{3B1DB27E-F60D-DACA-4486-BC71A247FA9E}"/>
              </a:ext>
            </a:extLst>
          </p:cNvPr>
          <p:cNvSpPr txBox="1"/>
          <p:nvPr/>
        </p:nvSpPr>
        <p:spPr>
          <a:xfrm>
            <a:off x="203200" y="980575"/>
            <a:ext cx="11655071" cy="1354217"/>
          </a:xfrm>
          <a:prstGeom prst="rect">
            <a:avLst/>
          </a:prstGeom>
          <a:noFill/>
        </p:spPr>
        <p:txBody>
          <a:bodyPr wrap="square">
            <a:spAutoFit/>
          </a:bodyPr>
          <a:lstStyle/>
          <a:p>
            <a:pPr marL="0" indent="0" algn="just">
              <a:buNone/>
            </a:pPr>
            <a:r>
              <a:rPr lang="en-GB" sz="1600" err="1">
                <a:latin typeface="Open Sans" panose="020B0606030504020204" pitchFamily="34" charset="0"/>
                <a:ea typeface="Open Sans" panose="020B0606030504020204" pitchFamily="34" charset="0"/>
                <a:cs typeface="Open Sans" panose="020B0606030504020204" pitchFamily="34" charset="0"/>
              </a:rPr>
              <a:t>FiSer</a:t>
            </a:r>
            <a:r>
              <a:rPr lang="en-GB" sz="1600">
                <a:latin typeface="Open Sans" panose="020B0606030504020204" pitchFamily="34" charset="0"/>
                <a:ea typeface="Open Sans" panose="020B0606030504020204" pitchFamily="34" charset="0"/>
                <a:cs typeface="Open Sans" panose="020B0606030504020204" pitchFamily="34" charset="0"/>
              </a:rPr>
              <a:t> Consulting is a young, niche and independent consulting firm with an exclusive focus on international business </a:t>
            </a:r>
            <a:r>
              <a:rPr lang="en-GB" sz="1600" b="1">
                <a:latin typeface="Open Sans" panose="020B0606030504020204" pitchFamily="34" charset="0"/>
                <a:ea typeface="Open Sans" panose="020B0606030504020204" pitchFamily="34" charset="0"/>
                <a:cs typeface="Open Sans" panose="020B0606030504020204" pitchFamily="34" charset="0"/>
              </a:rPr>
              <a:t>transformation within Financial Services</a:t>
            </a:r>
            <a:r>
              <a:rPr lang="en-GB" sz="1600">
                <a:latin typeface="Open Sans" panose="020B0606030504020204" pitchFamily="34" charset="0"/>
                <a:ea typeface="Open Sans" panose="020B0606030504020204" pitchFamily="34" charset="0"/>
                <a:cs typeface="Open Sans" panose="020B0606030504020204" pitchFamily="34" charset="0"/>
              </a:rPr>
              <a:t>. Our people have a broad range of regulatory experience with topics such as Basel IV, on-site inspections and PSD2. As such </a:t>
            </a:r>
            <a:r>
              <a:rPr lang="en-GB" sz="1600" err="1">
                <a:latin typeface="Open Sans" panose="020B0606030504020204" pitchFamily="34" charset="0"/>
                <a:ea typeface="Open Sans" panose="020B0606030504020204" pitchFamily="34" charset="0"/>
                <a:cs typeface="Open Sans" panose="020B0606030504020204" pitchFamily="34" charset="0"/>
              </a:rPr>
              <a:t>FiSer</a:t>
            </a:r>
            <a:r>
              <a:rPr lang="en-GB" sz="1600">
                <a:latin typeface="Open Sans" panose="020B0606030504020204" pitchFamily="34" charset="0"/>
                <a:ea typeface="Open Sans" panose="020B0606030504020204" pitchFamily="34" charset="0"/>
                <a:cs typeface="Open Sans" panose="020B0606030504020204" pitchFamily="34" charset="0"/>
              </a:rPr>
              <a:t> is uniquely positioned to </a:t>
            </a:r>
            <a:r>
              <a:rPr lang="en-GB" sz="1600" b="1">
                <a:latin typeface="Open Sans" panose="020B0606030504020204" pitchFamily="34" charset="0"/>
                <a:ea typeface="Open Sans" panose="020B0606030504020204" pitchFamily="34" charset="0"/>
                <a:cs typeface="Open Sans" panose="020B0606030504020204" pitchFamily="34" charset="0"/>
              </a:rPr>
              <a:t>cooperate with c</a:t>
            </a:r>
            <a:r>
              <a:rPr lang="en-US" sz="1600" b="1" err="1">
                <a:latin typeface="Open Sans" panose="020B0606030504020204" pitchFamily="34" charset="0"/>
                <a:ea typeface="Open Sans" panose="020B0606030504020204" pitchFamily="34" charset="0"/>
                <a:cs typeface="Open Sans" panose="020B0606030504020204" pitchFamily="34" charset="0"/>
              </a:rPr>
              <a:t>rypto</a:t>
            </a:r>
            <a:r>
              <a:rPr lang="en-US" sz="1600" b="1">
                <a:latin typeface="Open Sans" panose="020B0606030504020204" pitchFamily="34" charset="0"/>
                <a:ea typeface="Open Sans" panose="020B0606030504020204" pitchFamily="34" charset="0"/>
                <a:cs typeface="Open Sans" panose="020B0606030504020204" pitchFamily="34" charset="0"/>
              </a:rPr>
              <a:t>-asset issuers</a:t>
            </a:r>
            <a:r>
              <a:rPr lang="en-US" sz="1600">
                <a:latin typeface="Open Sans" panose="020B0606030504020204" pitchFamily="34" charset="0"/>
                <a:ea typeface="Open Sans" panose="020B0606030504020204" pitchFamily="34" charset="0"/>
                <a:cs typeface="Open Sans" panose="020B0606030504020204" pitchFamily="34" charset="0"/>
              </a:rPr>
              <a:t>, banks, and other financial institutions to obtain </a:t>
            </a:r>
            <a:r>
              <a:rPr lang="en-US" sz="1600" err="1">
                <a:latin typeface="Open Sans" panose="020B0606030504020204" pitchFamily="34" charset="0"/>
                <a:ea typeface="Open Sans" panose="020B0606030504020204" pitchFamily="34" charset="0"/>
                <a:cs typeface="Open Sans" panose="020B0606030504020204" pitchFamily="34" charset="0"/>
              </a:rPr>
              <a:t>MiCA</a:t>
            </a:r>
            <a:r>
              <a:rPr lang="en-US" sz="1600">
                <a:latin typeface="Open Sans" panose="020B0606030504020204" pitchFamily="34" charset="0"/>
                <a:ea typeface="Open Sans" panose="020B0606030504020204" pitchFamily="34" charset="0"/>
                <a:cs typeface="Open Sans" panose="020B0606030504020204" pitchFamily="34" charset="0"/>
              </a:rPr>
              <a:t> compliancy. Our proposed </a:t>
            </a:r>
            <a:r>
              <a:rPr lang="en-US" sz="1600" b="1">
                <a:latin typeface="Open Sans" panose="020B0606030504020204" pitchFamily="34" charset="0"/>
                <a:ea typeface="Open Sans" panose="020B0606030504020204" pitchFamily="34" charset="0"/>
                <a:cs typeface="Open Sans" panose="020B0606030504020204" pitchFamily="34" charset="0"/>
              </a:rPr>
              <a:t>strategic steps to navigate your firm to be compliant with the </a:t>
            </a:r>
            <a:r>
              <a:rPr lang="en-US" sz="1600" b="1" err="1">
                <a:latin typeface="Open Sans" panose="020B0606030504020204" pitchFamily="34" charset="0"/>
                <a:ea typeface="Open Sans" panose="020B0606030504020204" pitchFamily="34" charset="0"/>
                <a:cs typeface="Open Sans" panose="020B0606030504020204" pitchFamily="34" charset="0"/>
              </a:rPr>
              <a:t>MiCA</a:t>
            </a:r>
            <a:r>
              <a:rPr lang="en-US" sz="1600" b="1">
                <a:latin typeface="Open Sans" panose="020B0606030504020204" pitchFamily="34" charset="0"/>
                <a:ea typeface="Open Sans" panose="020B0606030504020204" pitchFamily="34" charset="0"/>
                <a:cs typeface="Open Sans" panose="020B0606030504020204" pitchFamily="34" charset="0"/>
              </a:rPr>
              <a:t> Regulation called “Be Compliant with </a:t>
            </a:r>
            <a:r>
              <a:rPr lang="en-US" sz="1600" b="1" err="1">
                <a:latin typeface="Open Sans" panose="020B0606030504020204" pitchFamily="34" charset="0"/>
                <a:ea typeface="Open Sans" panose="020B0606030504020204" pitchFamily="34" charset="0"/>
                <a:cs typeface="Open Sans" panose="020B0606030504020204" pitchFamily="34" charset="0"/>
              </a:rPr>
              <a:t>FiSer</a:t>
            </a:r>
            <a:r>
              <a:rPr lang="en-US" sz="1600" b="1">
                <a:latin typeface="Open Sans" panose="020B0606030504020204" pitchFamily="34" charset="0"/>
                <a:ea typeface="Open Sans" panose="020B0606030504020204" pitchFamily="34" charset="0"/>
                <a:cs typeface="Open Sans" panose="020B0606030504020204" pitchFamily="34" charset="0"/>
              </a:rPr>
              <a:t>”:</a:t>
            </a:r>
          </a:p>
        </p:txBody>
      </p:sp>
      <p:grpSp>
        <p:nvGrpSpPr>
          <p:cNvPr id="116" name="Group 115">
            <a:extLst>
              <a:ext uri="{FF2B5EF4-FFF2-40B4-BE49-F238E27FC236}">
                <a16:creationId xmlns:a16="http://schemas.microsoft.com/office/drawing/2014/main" id="{C8B6DE8E-8518-6A5E-911D-ABDE6EC7E668}"/>
              </a:ext>
            </a:extLst>
          </p:cNvPr>
          <p:cNvGrpSpPr/>
          <p:nvPr/>
        </p:nvGrpSpPr>
        <p:grpSpPr>
          <a:xfrm>
            <a:off x="1808848" y="3377346"/>
            <a:ext cx="6552306" cy="1382881"/>
            <a:chOff x="2976803" y="2872972"/>
            <a:chExt cx="6552306" cy="1382881"/>
          </a:xfrm>
        </p:grpSpPr>
        <p:sp>
          <p:nvSpPr>
            <p:cNvPr id="70" name="Oval 69">
              <a:extLst>
                <a:ext uri="{FF2B5EF4-FFF2-40B4-BE49-F238E27FC236}">
                  <a16:creationId xmlns:a16="http://schemas.microsoft.com/office/drawing/2014/main" id="{AD2E407A-3473-FB4C-2D3D-A2F4B9B3115C}"/>
                </a:ext>
              </a:extLst>
            </p:cNvPr>
            <p:cNvSpPr/>
            <p:nvPr/>
          </p:nvSpPr>
          <p:spPr>
            <a:xfrm>
              <a:off x="2976803" y="3530638"/>
              <a:ext cx="725215" cy="725215"/>
            </a:xfrm>
            <a:prstGeom prst="ellipse">
              <a:avLst/>
            </a:prstGeom>
            <a:solidFill>
              <a:sysClr val="window" lastClr="FFFFF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nvGrpSpPr>
            <p:cNvPr id="79" name="Group 78">
              <a:extLst>
                <a:ext uri="{FF2B5EF4-FFF2-40B4-BE49-F238E27FC236}">
                  <a16:creationId xmlns:a16="http://schemas.microsoft.com/office/drawing/2014/main" id="{C380D8ED-3401-9E3C-4451-A8714AA680A1}"/>
                </a:ext>
              </a:extLst>
            </p:cNvPr>
            <p:cNvGrpSpPr/>
            <p:nvPr/>
          </p:nvGrpSpPr>
          <p:grpSpPr>
            <a:xfrm>
              <a:off x="3253889" y="2872972"/>
              <a:ext cx="161658" cy="657666"/>
              <a:chOff x="1094889" y="2729487"/>
              <a:chExt cx="161658" cy="657666"/>
            </a:xfrm>
          </p:grpSpPr>
          <p:cxnSp>
            <p:nvCxnSpPr>
              <p:cNvPr id="80" name="Straight Connector 79">
                <a:extLst>
                  <a:ext uri="{FF2B5EF4-FFF2-40B4-BE49-F238E27FC236}">
                    <a16:creationId xmlns:a16="http://schemas.microsoft.com/office/drawing/2014/main" id="{F208235A-1260-3B5B-84CA-8156517A1F9A}"/>
                  </a:ext>
                </a:extLst>
              </p:cNvPr>
              <p:cNvCxnSpPr>
                <a:cxnSpLocks/>
                <a:stCxn id="70" idx="0"/>
                <a:endCxn id="81" idx="4"/>
              </p:cNvCxnSpPr>
              <p:nvPr/>
            </p:nvCxnSpPr>
            <p:spPr>
              <a:xfrm flipH="1" flipV="1">
                <a:off x="1175718" y="2891145"/>
                <a:ext cx="4693" cy="496008"/>
              </a:xfrm>
              <a:prstGeom prst="line">
                <a:avLst/>
              </a:prstGeom>
              <a:noFill/>
              <a:ln w="38100" cap="flat" cmpd="sng" algn="ctr">
                <a:solidFill>
                  <a:srgbClr val="00AEEF"/>
                </a:solidFill>
                <a:prstDash val="solid"/>
                <a:miter lim="800000"/>
              </a:ln>
              <a:effectLst/>
            </p:spPr>
          </p:cxnSp>
          <p:sp>
            <p:nvSpPr>
              <p:cNvPr id="81" name="Oval 80">
                <a:extLst>
                  <a:ext uri="{FF2B5EF4-FFF2-40B4-BE49-F238E27FC236}">
                    <a16:creationId xmlns:a16="http://schemas.microsoft.com/office/drawing/2014/main" id="{610A0CF7-A659-2FAF-D89C-7EE0FAECFF61}"/>
                  </a:ext>
                </a:extLst>
              </p:cNvPr>
              <p:cNvSpPr/>
              <p:nvPr/>
            </p:nvSpPr>
            <p:spPr>
              <a:xfrm>
                <a:off x="1094889" y="2729487"/>
                <a:ext cx="161658" cy="161658"/>
              </a:xfrm>
              <a:prstGeom prst="ellipse">
                <a:avLst/>
              </a:prstGeom>
              <a:solidFill>
                <a:srgbClr val="00AEEF"/>
              </a:solidFill>
              <a:ln w="38100" cap="flat" cmpd="sng" algn="ctr">
                <a:solidFill>
                  <a:srgbClr val="00A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Open Sans"/>
                  <a:ea typeface="+mn-ea"/>
                  <a:cs typeface="+mn-cs"/>
                </a:endParaRPr>
              </a:p>
            </p:txBody>
          </p:sp>
        </p:grpSp>
        <p:pic>
          <p:nvPicPr>
            <p:cNvPr id="110" name="Picture 109" descr="A picture containing black, darkness&#10;&#10;Description automatically generated">
              <a:extLst>
                <a:ext uri="{FF2B5EF4-FFF2-40B4-BE49-F238E27FC236}">
                  <a16:creationId xmlns:a16="http://schemas.microsoft.com/office/drawing/2014/main" id="{C38D4BAF-F5BA-C6AB-D5A4-35B634895B0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89109" y="3617682"/>
              <a:ext cx="540000" cy="540000"/>
            </a:xfrm>
            <a:prstGeom prst="rect">
              <a:avLst/>
            </a:prstGeom>
          </p:spPr>
        </p:pic>
      </p:grpSp>
      <p:pic>
        <p:nvPicPr>
          <p:cNvPr id="127" name="Picture 126" descr="A picture containing black, darkness&#10;&#10;Description automatically generated">
            <a:extLst>
              <a:ext uri="{FF2B5EF4-FFF2-40B4-BE49-F238E27FC236}">
                <a16:creationId xmlns:a16="http://schemas.microsoft.com/office/drawing/2014/main" id="{CD8D3F8F-BBD0-91D1-0BA8-11416457D6C9}"/>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86872" y="4111458"/>
            <a:ext cx="504000" cy="504000"/>
          </a:xfrm>
          <a:prstGeom prst="rect">
            <a:avLst/>
          </a:prstGeom>
        </p:spPr>
      </p:pic>
      <p:pic>
        <p:nvPicPr>
          <p:cNvPr id="130" name="Picture 129" descr="A black background with a black square&#10;&#10;Description automatically generated">
            <a:extLst>
              <a:ext uri="{FF2B5EF4-FFF2-40B4-BE49-F238E27FC236}">
                <a16:creationId xmlns:a16="http://schemas.microsoft.com/office/drawing/2014/main" id="{533D1813-99D5-BECC-925E-0B0BE4F1BD4B}"/>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62280" y="4167875"/>
            <a:ext cx="408965" cy="408965"/>
          </a:xfrm>
          <a:prstGeom prst="rect">
            <a:avLst/>
          </a:prstGeom>
        </p:spPr>
      </p:pic>
      <p:pic>
        <p:nvPicPr>
          <p:cNvPr id="133" name="Picture 132" descr="A black background with a black square&#10;&#10;Description automatically generated">
            <a:extLst>
              <a:ext uri="{FF2B5EF4-FFF2-40B4-BE49-F238E27FC236}">
                <a16:creationId xmlns:a16="http://schemas.microsoft.com/office/drawing/2014/main" id="{582B9F8F-4A20-DD48-D09E-BFAE66F032FF}"/>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20192" y="4153361"/>
            <a:ext cx="442232" cy="442232"/>
          </a:xfrm>
          <a:prstGeom prst="rect">
            <a:avLst/>
          </a:prstGeom>
        </p:spPr>
      </p:pic>
      <p:sp>
        <p:nvSpPr>
          <p:cNvPr id="3" name="object 6">
            <a:extLst>
              <a:ext uri="{FF2B5EF4-FFF2-40B4-BE49-F238E27FC236}">
                <a16:creationId xmlns:a16="http://schemas.microsoft.com/office/drawing/2014/main" id="{0C8DCA40-ACDC-8005-B850-B353E5270FB5}"/>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1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in a suit&#10;&#10;Description automatically generated with medium confidence">
            <a:extLst>
              <a:ext uri="{FF2B5EF4-FFF2-40B4-BE49-F238E27FC236}">
                <a16:creationId xmlns:a16="http://schemas.microsoft.com/office/drawing/2014/main" id="{09AE6F27-9FAD-2926-47A9-543B34E85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353" y="1697599"/>
            <a:ext cx="2039583" cy="43266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person in a suit&#10;&#10;Description automatically generated with low confidence">
            <a:extLst>
              <a:ext uri="{FF2B5EF4-FFF2-40B4-BE49-F238E27FC236}">
                <a16:creationId xmlns:a16="http://schemas.microsoft.com/office/drawing/2014/main" id="{30ED2D4C-F323-D67A-9D85-306D0F9EA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42" y="1735091"/>
            <a:ext cx="2039583" cy="42516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D369B4-63E7-4243-73E8-F38EE6339BAF}"/>
              </a:ext>
            </a:extLst>
          </p:cNvPr>
          <p:cNvSpPr>
            <a:spLocks noGrp="1"/>
          </p:cNvSpPr>
          <p:nvPr>
            <p:ph type="title"/>
          </p:nvPr>
        </p:nvSpPr>
        <p:spPr/>
        <p:txBody>
          <a:bodyPr/>
          <a:lstStyle/>
          <a:p>
            <a:r>
              <a:rPr lang="en-US">
                <a:solidFill>
                  <a:srgbClr val="6D6E71"/>
                </a:solidFill>
              </a:rPr>
              <a:t>Meet our team ready to steer you through </a:t>
            </a:r>
            <a:r>
              <a:rPr lang="en-US" err="1">
                <a:solidFill>
                  <a:srgbClr val="6D6E71"/>
                </a:solidFill>
              </a:rPr>
              <a:t>MiCA</a:t>
            </a:r>
            <a:r>
              <a:rPr lang="en-US">
                <a:solidFill>
                  <a:srgbClr val="6D6E71"/>
                </a:solidFill>
              </a:rPr>
              <a:t> compliance!</a:t>
            </a:r>
          </a:p>
        </p:txBody>
      </p:sp>
      <p:sp>
        <p:nvSpPr>
          <p:cNvPr id="4" name="Slide Number Placeholder 3">
            <a:extLst>
              <a:ext uri="{FF2B5EF4-FFF2-40B4-BE49-F238E27FC236}">
                <a16:creationId xmlns:a16="http://schemas.microsoft.com/office/drawing/2014/main" id="{45019B2F-1808-C303-7482-FB8052BC049D}"/>
              </a:ext>
            </a:extLst>
          </p:cNvPr>
          <p:cNvSpPr>
            <a:spLocks noGrp="1"/>
          </p:cNvSpPr>
          <p:nvPr>
            <p:ph type="sldNum" sz="quarter" idx="12"/>
          </p:nvPr>
        </p:nvSpPr>
        <p:spPr/>
        <p:txBody>
          <a:bodyPr/>
          <a:lstStyle/>
          <a:p>
            <a:fld id="{176DD4EC-FA55-45CE-8BB9-EF8129236C33}" type="slidenum">
              <a:rPr lang="en-NL" smtClean="0"/>
              <a:pPr/>
              <a:t>13</a:t>
            </a:fld>
            <a:endParaRPr lang="en-NL"/>
          </a:p>
        </p:txBody>
      </p:sp>
      <p:sp>
        <p:nvSpPr>
          <p:cNvPr id="5" name="Slide Number Placeholder 3">
            <a:extLst>
              <a:ext uri="{FF2B5EF4-FFF2-40B4-BE49-F238E27FC236}">
                <a16:creationId xmlns:a16="http://schemas.microsoft.com/office/drawing/2014/main" id="{77F610A0-E536-A579-AF0E-364D198C2C55}"/>
              </a:ext>
            </a:extLst>
          </p:cNvPr>
          <p:cNvSpPr txBox="1">
            <a:spLocks/>
          </p:cNvSpPr>
          <p:nvPr/>
        </p:nvSpPr>
        <p:spPr>
          <a:xfrm>
            <a:off x="9448800" y="6356349"/>
            <a:ext cx="2412275" cy="365125"/>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rgbClr val="52525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DD4EC-FA55-45CE-8BB9-EF8129236C33}" type="slidenum">
              <a:rPr lang="en-NL" smtClean="0"/>
              <a:pPr/>
              <a:t>13</a:t>
            </a:fld>
            <a:endParaRPr lang="en-NL"/>
          </a:p>
        </p:txBody>
      </p:sp>
      <p:sp>
        <p:nvSpPr>
          <p:cNvPr id="9" name="object 7">
            <a:extLst>
              <a:ext uri="{FF2B5EF4-FFF2-40B4-BE49-F238E27FC236}">
                <a16:creationId xmlns:a16="http://schemas.microsoft.com/office/drawing/2014/main" id="{959BEAD5-CEAE-8184-5FC5-E62A61238C6F}"/>
              </a:ext>
            </a:extLst>
          </p:cNvPr>
          <p:cNvSpPr txBox="1"/>
          <p:nvPr/>
        </p:nvSpPr>
        <p:spPr>
          <a:xfrm>
            <a:off x="8437391" y="6276186"/>
            <a:ext cx="1892300" cy="170069"/>
          </a:xfrm>
          <a:prstGeom prst="rect">
            <a:avLst/>
          </a:prstGeom>
        </p:spPr>
        <p:txBody>
          <a:bodyPr vert="horz" wrap="square" lIns="0" tIns="11007" rIns="0" bIns="0" rtlCol="0">
            <a:spAutoFit/>
          </a:bodyPr>
          <a:lstStyle/>
          <a:p>
            <a:pPr marL="8467">
              <a:spcBef>
                <a:spcPts val="87"/>
              </a:spcBef>
            </a:pPr>
            <a:r>
              <a:rPr lang="en-GB" sz="1000" spc="-7">
                <a:latin typeface="Open Sans" pitchFamily="2" charset="0"/>
                <a:ea typeface="Open Sans" pitchFamily="2" charset="0"/>
                <a:cs typeface="Open Sans" pitchFamily="2" charset="0"/>
              </a:rPr>
              <a:t>g.lorincz@fiser.consulting</a:t>
            </a:r>
            <a:endParaRPr lang="en-GB" sz="1000">
              <a:latin typeface="Open Sans" pitchFamily="2" charset="0"/>
              <a:ea typeface="Open Sans" pitchFamily="2" charset="0"/>
              <a:cs typeface="Open Sans" pitchFamily="2" charset="0"/>
            </a:endParaRPr>
          </a:p>
        </p:txBody>
      </p:sp>
      <p:sp>
        <p:nvSpPr>
          <p:cNvPr id="10" name="object 8">
            <a:extLst>
              <a:ext uri="{FF2B5EF4-FFF2-40B4-BE49-F238E27FC236}">
                <a16:creationId xmlns:a16="http://schemas.microsoft.com/office/drawing/2014/main" id="{55F1AD9F-5AAE-64A5-3570-20795E79600E}"/>
              </a:ext>
            </a:extLst>
          </p:cNvPr>
          <p:cNvSpPr txBox="1"/>
          <p:nvPr/>
        </p:nvSpPr>
        <p:spPr>
          <a:xfrm>
            <a:off x="8049775" y="4027261"/>
            <a:ext cx="3649619" cy="1757746"/>
          </a:xfrm>
          <a:prstGeom prst="rect">
            <a:avLst/>
          </a:prstGeom>
        </p:spPr>
        <p:txBody>
          <a:bodyPr vert="horz" wrap="square" lIns="0" tIns="8467" rIns="0" bIns="0" rtlCol="0">
            <a:spAutoFit/>
          </a:bodyPr>
          <a:lstStyle/>
          <a:p>
            <a:pPr marL="8467">
              <a:spcBef>
                <a:spcPts val="67"/>
              </a:spcBef>
            </a:pPr>
            <a:r>
              <a:rPr lang="en-GB" sz="1600" b="1" spc="80">
                <a:latin typeface="Open Sans" pitchFamily="2" charset="0"/>
                <a:ea typeface="Open Sans" pitchFamily="2" charset="0"/>
                <a:cs typeface="Open Sans" pitchFamily="2" charset="0"/>
              </a:rPr>
              <a:t>Gabor Lorincz – </a:t>
            </a:r>
            <a:r>
              <a:rPr lang="en-GB" sz="1600" spc="80">
                <a:latin typeface="Open Sans" pitchFamily="2" charset="0"/>
                <a:ea typeface="Open Sans" pitchFamily="2" charset="0"/>
                <a:cs typeface="Open Sans" pitchFamily="2" charset="0"/>
              </a:rPr>
              <a:t>Consultant</a:t>
            </a:r>
          </a:p>
          <a:p>
            <a:pPr marL="8467">
              <a:spcBef>
                <a:spcPts val="67"/>
              </a:spcBef>
            </a:pPr>
            <a:br>
              <a:rPr lang="en-GB" sz="1600" b="1" spc="80">
                <a:latin typeface="Open Sans" pitchFamily="2" charset="0"/>
                <a:ea typeface="Open Sans" pitchFamily="2" charset="0"/>
                <a:cs typeface="Open Sans" pitchFamily="2" charset="0"/>
              </a:rPr>
            </a:br>
            <a:r>
              <a:rPr lang="en-GB" sz="1600">
                <a:latin typeface="Open Sans" pitchFamily="2" charset="0"/>
                <a:ea typeface="Open Sans" pitchFamily="2" charset="0"/>
                <a:cs typeface="Open Sans" pitchFamily="2" charset="0"/>
              </a:rPr>
              <a:t>Gabor focuses on risk advisory services to banks and asset managers. He has experience in model development and model validations. </a:t>
            </a:r>
            <a:endParaRPr lang="en-GB" sz="1600" i="1">
              <a:latin typeface="Open Sans" pitchFamily="2" charset="0"/>
              <a:ea typeface="Open Sans" pitchFamily="2" charset="0"/>
              <a:cs typeface="Open Sans" pitchFamily="2" charset="0"/>
            </a:endParaRPr>
          </a:p>
          <a:p>
            <a:pPr marL="8467">
              <a:spcBef>
                <a:spcPts val="67"/>
              </a:spcBef>
            </a:pPr>
            <a:endParaRPr lang="en-GB" sz="1600">
              <a:latin typeface="Open Sans" pitchFamily="2" charset="0"/>
              <a:ea typeface="Open Sans" pitchFamily="2" charset="0"/>
              <a:cs typeface="Open Sans" pitchFamily="2" charset="0"/>
            </a:endParaRPr>
          </a:p>
        </p:txBody>
      </p:sp>
      <p:sp>
        <p:nvSpPr>
          <p:cNvPr id="12" name="object 8">
            <a:extLst>
              <a:ext uri="{FF2B5EF4-FFF2-40B4-BE49-F238E27FC236}">
                <a16:creationId xmlns:a16="http://schemas.microsoft.com/office/drawing/2014/main" id="{20088963-146C-9367-A63F-B555719E2CCB}"/>
              </a:ext>
            </a:extLst>
          </p:cNvPr>
          <p:cNvSpPr txBox="1"/>
          <p:nvPr/>
        </p:nvSpPr>
        <p:spPr>
          <a:xfrm>
            <a:off x="835071" y="4027261"/>
            <a:ext cx="3786743" cy="2003968"/>
          </a:xfrm>
          <a:prstGeom prst="rect">
            <a:avLst/>
          </a:prstGeom>
        </p:spPr>
        <p:txBody>
          <a:bodyPr vert="horz" wrap="square" lIns="0" tIns="8467" rIns="0" bIns="0" rtlCol="0">
            <a:spAutoFit/>
          </a:bodyPr>
          <a:lstStyle/>
          <a:p>
            <a:pPr marL="8467">
              <a:spcBef>
                <a:spcPts val="67"/>
              </a:spcBef>
            </a:pPr>
            <a:r>
              <a:rPr lang="en-GB" sz="1600" b="1" spc="80">
                <a:latin typeface="Open Sans" pitchFamily="2" charset="0"/>
                <a:ea typeface="Open Sans" pitchFamily="2" charset="0"/>
                <a:cs typeface="Open Sans" pitchFamily="2" charset="0"/>
              </a:rPr>
              <a:t>Jeroen Wiggers - </a:t>
            </a:r>
            <a:r>
              <a:rPr lang="en-GB" sz="1600" spc="80">
                <a:latin typeface="Open Sans" pitchFamily="2" charset="0"/>
                <a:ea typeface="Open Sans" pitchFamily="2" charset="0"/>
                <a:cs typeface="Open Sans" pitchFamily="2" charset="0"/>
              </a:rPr>
              <a:t>Banking Lead</a:t>
            </a:r>
          </a:p>
          <a:p>
            <a:pPr marL="8467">
              <a:spcBef>
                <a:spcPts val="67"/>
              </a:spcBef>
            </a:pPr>
            <a:endParaRPr lang="en-GB" sz="1600" b="1" spc="80">
              <a:latin typeface="Open Sans" pitchFamily="2" charset="0"/>
              <a:ea typeface="Open Sans" pitchFamily="2" charset="0"/>
              <a:cs typeface="Open Sans" pitchFamily="2" charset="0"/>
            </a:endParaRPr>
          </a:p>
          <a:p>
            <a:pPr marL="8467">
              <a:spcBef>
                <a:spcPts val="67"/>
              </a:spcBef>
            </a:pPr>
            <a:r>
              <a:rPr lang="en-GB" sz="1600">
                <a:latin typeface="Open Sans" pitchFamily="2" charset="0"/>
                <a:ea typeface="Open Sans" pitchFamily="2" charset="0"/>
                <a:cs typeface="Open Sans" pitchFamily="2" charset="0"/>
              </a:rPr>
              <a:t>Jeroen is a banking professional with more than ten years of experience. He worked on large-scale regulatory and transformation projects. He has performed several regulatory gap assessments at banks. </a:t>
            </a:r>
          </a:p>
        </p:txBody>
      </p:sp>
      <p:sp>
        <p:nvSpPr>
          <p:cNvPr id="15" name="object 11">
            <a:extLst>
              <a:ext uri="{FF2B5EF4-FFF2-40B4-BE49-F238E27FC236}">
                <a16:creationId xmlns:a16="http://schemas.microsoft.com/office/drawing/2014/main" id="{5C4046BF-245B-CF2C-544D-252712350171}"/>
              </a:ext>
            </a:extLst>
          </p:cNvPr>
          <p:cNvSpPr txBox="1"/>
          <p:nvPr/>
        </p:nvSpPr>
        <p:spPr>
          <a:xfrm>
            <a:off x="1203821" y="6262635"/>
            <a:ext cx="1659043" cy="170069"/>
          </a:xfrm>
          <a:prstGeom prst="rect">
            <a:avLst/>
          </a:prstGeom>
        </p:spPr>
        <p:txBody>
          <a:bodyPr vert="horz" wrap="square" lIns="0" tIns="11007" rIns="0" bIns="0" rtlCol="0">
            <a:spAutoFit/>
          </a:bodyPr>
          <a:lstStyle/>
          <a:p>
            <a:pPr marL="8467">
              <a:spcBef>
                <a:spcPts val="87"/>
              </a:spcBef>
            </a:pPr>
            <a:r>
              <a:rPr lang="en-GB" sz="1000" spc="-7" err="1">
                <a:latin typeface="Open Sans" pitchFamily="2" charset="0"/>
                <a:ea typeface="Open Sans" pitchFamily="2" charset="0"/>
                <a:cs typeface="Open Sans" pitchFamily="2" charset="0"/>
              </a:rPr>
              <a:t>j.wiggers@fiser.consulting</a:t>
            </a:r>
            <a:endParaRPr lang="en-GB" sz="1000">
              <a:latin typeface="Open Sans" pitchFamily="2" charset="0"/>
              <a:ea typeface="Open Sans" pitchFamily="2" charset="0"/>
              <a:cs typeface="Open Sans" pitchFamily="2" charset="0"/>
            </a:endParaRPr>
          </a:p>
        </p:txBody>
      </p:sp>
      <p:sp>
        <p:nvSpPr>
          <p:cNvPr id="20" name="object 8">
            <a:hlinkClick r:id="rId5"/>
            <a:extLst>
              <a:ext uri="{FF2B5EF4-FFF2-40B4-BE49-F238E27FC236}">
                <a16:creationId xmlns:a16="http://schemas.microsoft.com/office/drawing/2014/main" id="{90847A2C-7B8C-F4F7-0075-6B7684D92CDF}"/>
              </a:ext>
            </a:extLst>
          </p:cNvPr>
          <p:cNvSpPr/>
          <p:nvPr/>
        </p:nvSpPr>
        <p:spPr>
          <a:xfrm>
            <a:off x="896571" y="6279340"/>
            <a:ext cx="230238" cy="150316"/>
          </a:xfrm>
          <a:custGeom>
            <a:avLst/>
            <a:gdLst/>
            <a:ahLst/>
            <a:cxnLst/>
            <a:rect l="l" t="t" r="r" b="b"/>
            <a:pathLst>
              <a:path w="828675" h="541020">
                <a:moveTo>
                  <a:pt x="787646" y="540705"/>
                </a:moveTo>
                <a:lnTo>
                  <a:pt x="40739" y="540704"/>
                </a:lnTo>
                <a:lnTo>
                  <a:pt x="5894" y="517454"/>
                </a:lnTo>
                <a:lnTo>
                  <a:pt x="0" y="40316"/>
                </a:lnTo>
                <a:lnTo>
                  <a:pt x="1113" y="34753"/>
                </a:lnTo>
                <a:lnTo>
                  <a:pt x="34745" y="1194"/>
                </a:lnTo>
                <a:lnTo>
                  <a:pt x="40739" y="0"/>
                </a:lnTo>
                <a:lnTo>
                  <a:pt x="787651" y="0"/>
                </a:lnTo>
                <a:lnTo>
                  <a:pt x="822497" y="23249"/>
                </a:lnTo>
                <a:lnTo>
                  <a:pt x="822950" y="24338"/>
                </a:lnTo>
                <a:lnTo>
                  <a:pt x="46979" y="24338"/>
                </a:lnTo>
                <a:lnTo>
                  <a:pt x="46117" y="24375"/>
                </a:lnTo>
                <a:lnTo>
                  <a:pt x="45260" y="24461"/>
                </a:lnTo>
                <a:lnTo>
                  <a:pt x="44408" y="24596"/>
                </a:lnTo>
                <a:lnTo>
                  <a:pt x="62074" y="40316"/>
                </a:lnTo>
                <a:lnTo>
                  <a:pt x="25416" y="40316"/>
                </a:lnTo>
                <a:lnTo>
                  <a:pt x="24702" y="42478"/>
                </a:lnTo>
                <a:lnTo>
                  <a:pt x="24330" y="44697"/>
                </a:lnTo>
                <a:lnTo>
                  <a:pt x="24330" y="496007"/>
                </a:lnTo>
                <a:lnTo>
                  <a:pt x="24702" y="498226"/>
                </a:lnTo>
                <a:lnTo>
                  <a:pt x="25416" y="500387"/>
                </a:lnTo>
                <a:lnTo>
                  <a:pt x="62098" y="500387"/>
                </a:lnTo>
                <a:lnTo>
                  <a:pt x="44408" y="516128"/>
                </a:lnTo>
                <a:lnTo>
                  <a:pt x="45260" y="516263"/>
                </a:lnTo>
                <a:lnTo>
                  <a:pt x="46117" y="516349"/>
                </a:lnTo>
                <a:lnTo>
                  <a:pt x="46979" y="516386"/>
                </a:lnTo>
                <a:lnTo>
                  <a:pt x="822941" y="516386"/>
                </a:lnTo>
                <a:lnTo>
                  <a:pt x="822496" y="517456"/>
                </a:lnTo>
                <a:lnTo>
                  <a:pt x="819094" y="522535"/>
                </a:lnTo>
                <a:lnTo>
                  <a:pt x="810268" y="531342"/>
                </a:lnTo>
                <a:lnTo>
                  <a:pt x="805179" y="534737"/>
                </a:lnTo>
                <a:lnTo>
                  <a:pt x="793649" y="539509"/>
                </a:lnTo>
                <a:lnTo>
                  <a:pt x="787646" y="540705"/>
                </a:lnTo>
                <a:close/>
              </a:path>
              <a:path w="828675" h="541020">
                <a:moveTo>
                  <a:pt x="459478" y="345920"/>
                </a:moveTo>
                <a:lnTo>
                  <a:pt x="416914" y="345920"/>
                </a:lnTo>
                <a:lnTo>
                  <a:pt x="419603" y="345425"/>
                </a:lnTo>
                <a:lnTo>
                  <a:pt x="424798" y="343447"/>
                </a:lnTo>
                <a:lnTo>
                  <a:pt x="427134" y="342029"/>
                </a:lnTo>
                <a:lnTo>
                  <a:pt x="783956" y="24596"/>
                </a:lnTo>
                <a:lnTo>
                  <a:pt x="783102" y="24460"/>
                </a:lnTo>
                <a:lnTo>
                  <a:pt x="782242" y="24375"/>
                </a:lnTo>
                <a:lnTo>
                  <a:pt x="781378" y="24338"/>
                </a:lnTo>
                <a:lnTo>
                  <a:pt x="822950" y="24338"/>
                </a:lnTo>
                <a:lnTo>
                  <a:pt x="827279" y="34754"/>
                </a:lnTo>
                <a:lnTo>
                  <a:pt x="828392" y="40316"/>
                </a:lnTo>
                <a:lnTo>
                  <a:pt x="802983" y="40316"/>
                </a:lnTo>
                <a:lnTo>
                  <a:pt x="544414" y="270352"/>
                </a:lnTo>
                <a:lnTo>
                  <a:pt x="562741" y="286656"/>
                </a:lnTo>
                <a:lnTo>
                  <a:pt x="526091" y="286656"/>
                </a:lnTo>
                <a:lnTo>
                  <a:pt x="459478" y="345920"/>
                </a:lnTo>
                <a:close/>
              </a:path>
              <a:path w="828675" h="541020">
                <a:moveTo>
                  <a:pt x="62098" y="500387"/>
                </a:moveTo>
                <a:lnTo>
                  <a:pt x="25416" y="500387"/>
                </a:lnTo>
                <a:lnTo>
                  <a:pt x="283978" y="270352"/>
                </a:lnTo>
                <a:lnTo>
                  <a:pt x="25416" y="40316"/>
                </a:lnTo>
                <a:lnTo>
                  <a:pt x="62074" y="40316"/>
                </a:lnTo>
                <a:lnTo>
                  <a:pt x="338929" y="286677"/>
                </a:lnTo>
                <a:lnTo>
                  <a:pt x="302279" y="286677"/>
                </a:lnTo>
                <a:lnTo>
                  <a:pt x="62098" y="500387"/>
                </a:lnTo>
                <a:close/>
              </a:path>
              <a:path w="828675" h="541020">
                <a:moveTo>
                  <a:pt x="828392" y="500387"/>
                </a:moveTo>
                <a:lnTo>
                  <a:pt x="802983" y="500387"/>
                </a:lnTo>
                <a:lnTo>
                  <a:pt x="803697" y="498226"/>
                </a:lnTo>
                <a:lnTo>
                  <a:pt x="804069" y="496007"/>
                </a:lnTo>
                <a:lnTo>
                  <a:pt x="804069" y="44697"/>
                </a:lnTo>
                <a:lnTo>
                  <a:pt x="803697" y="42478"/>
                </a:lnTo>
                <a:lnTo>
                  <a:pt x="802983" y="40316"/>
                </a:lnTo>
                <a:lnTo>
                  <a:pt x="828392" y="40316"/>
                </a:lnTo>
                <a:lnTo>
                  <a:pt x="828392" y="500387"/>
                </a:lnTo>
                <a:close/>
              </a:path>
              <a:path w="828675" h="541020">
                <a:moveTo>
                  <a:pt x="822941" y="516386"/>
                </a:moveTo>
                <a:lnTo>
                  <a:pt x="46979" y="516386"/>
                </a:lnTo>
                <a:lnTo>
                  <a:pt x="781385" y="516365"/>
                </a:lnTo>
                <a:lnTo>
                  <a:pt x="782249" y="516329"/>
                </a:lnTo>
                <a:lnTo>
                  <a:pt x="783109" y="516243"/>
                </a:lnTo>
                <a:lnTo>
                  <a:pt x="783963" y="516108"/>
                </a:lnTo>
                <a:lnTo>
                  <a:pt x="526091" y="286656"/>
                </a:lnTo>
                <a:lnTo>
                  <a:pt x="562741" y="286656"/>
                </a:lnTo>
                <a:lnTo>
                  <a:pt x="802983" y="500387"/>
                </a:lnTo>
                <a:lnTo>
                  <a:pt x="828392" y="500387"/>
                </a:lnTo>
                <a:lnTo>
                  <a:pt x="827279" y="505950"/>
                </a:lnTo>
                <a:lnTo>
                  <a:pt x="822941" y="516386"/>
                </a:lnTo>
                <a:close/>
              </a:path>
              <a:path w="828675" h="541020">
                <a:moveTo>
                  <a:pt x="419968" y="370264"/>
                </a:moveTo>
                <a:lnTo>
                  <a:pt x="408424" y="370264"/>
                </a:lnTo>
                <a:lnTo>
                  <a:pt x="402841" y="369238"/>
                </a:lnTo>
                <a:lnTo>
                  <a:pt x="392054" y="365134"/>
                </a:lnTo>
                <a:lnTo>
                  <a:pt x="387203" y="362191"/>
                </a:lnTo>
                <a:lnTo>
                  <a:pt x="302279" y="286677"/>
                </a:lnTo>
                <a:lnTo>
                  <a:pt x="338929" y="286677"/>
                </a:lnTo>
                <a:lnTo>
                  <a:pt x="401132" y="342029"/>
                </a:lnTo>
                <a:lnTo>
                  <a:pt x="403468" y="343447"/>
                </a:lnTo>
                <a:lnTo>
                  <a:pt x="408664" y="345425"/>
                </a:lnTo>
                <a:lnTo>
                  <a:pt x="411353" y="345920"/>
                </a:lnTo>
                <a:lnTo>
                  <a:pt x="459478" y="345920"/>
                </a:lnTo>
                <a:lnTo>
                  <a:pt x="441188" y="362191"/>
                </a:lnTo>
                <a:lnTo>
                  <a:pt x="436338" y="365134"/>
                </a:lnTo>
                <a:lnTo>
                  <a:pt x="425551" y="369238"/>
                </a:lnTo>
                <a:lnTo>
                  <a:pt x="419968" y="370264"/>
                </a:lnTo>
                <a:close/>
              </a:path>
            </a:pathLst>
          </a:custGeom>
          <a:solidFill>
            <a:srgbClr val="00AEEF"/>
          </a:solidFill>
        </p:spPr>
        <p:txBody>
          <a:bodyPr wrap="square" lIns="0" tIns="0" rIns="0" bIns="0" rtlCol="0"/>
          <a:lstStyle/>
          <a:p>
            <a:endParaRPr lang="en-GB">
              <a:latin typeface="Open Sans" pitchFamily="2" charset="0"/>
              <a:ea typeface="Open Sans" pitchFamily="2" charset="0"/>
              <a:cs typeface="Open Sans" pitchFamily="2" charset="0"/>
            </a:endParaRPr>
          </a:p>
        </p:txBody>
      </p:sp>
      <p:sp>
        <p:nvSpPr>
          <p:cNvPr id="32" name="object 9">
            <a:extLst>
              <a:ext uri="{FF2B5EF4-FFF2-40B4-BE49-F238E27FC236}">
                <a16:creationId xmlns:a16="http://schemas.microsoft.com/office/drawing/2014/main" id="{9D0F9CC8-6981-92C4-59E7-CA7AF64A184E}"/>
              </a:ext>
            </a:extLst>
          </p:cNvPr>
          <p:cNvSpPr txBox="1"/>
          <p:nvPr/>
        </p:nvSpPr>
        <p:spPr>
          <a:xfrm>
            <a:off x="342934" y="1072898"/>
            <a:ext cx="11518139" cy="500992"/>
          </a:xfrm>
          <a:prstGeom prst="rect">
            <a:avLst/>
          </a:prstGeom>
        </p:spPr>
        <p:txBody>
          <a:bodyPr vert="horz" wrap="square" lIns="0" tIns="8467" rIns="0" bIns="0" rtlCol="0">
            <a:spAutoFit/>
          </a:bodyPr>
          <a:lstStyle/>
          <a:p>
            <a:r>
              <a:rPr lang="en-US" sz="1600" err="1">
                <a:latin typeface="Open Sans" panose="020B0606030504020204" pitchFamily="34" charset="0"/>
                <a:ea typeface="Open Sans" panose="020B0606030504020204" pitchFamily="34" charset="0"/>
                <a:cs typeface="Open Sans" panose="020B0606030504020204" pitchFamily="34" charset="0"/>
              </a:rPr>
              <a:t>FiSer</a:t>
            </a:r>
            <a:r>
              <a:rPr lang="en-US" sz="1600">
                <a:latin typeface="Open Sans" panose="020B0606030504020204" pitchFamily="34" charset="0"/>
                <a:ea typeface="Open Sans" panose="020B0606030504020204" pitchFamily="34" charset="0"/>
                <a:cs typeface="Open Sans" panose="020B0606030504020204" pitchFamily="34" charset="0"/>
              </a:rPr>
              <a:t> has a proven track record in helping clients navigate complex regulatory changes. Hence, we offer tailored services to meet the needs of your business, ensuring a smooth and efficient path to </a:t>
            </a:r>
            <a:r>
              <a:rPr lang="en-US" sz="1600" err="1">
                <a:latin typeface="Open Sans" panose="020B0606030504020204" pitchFamily="34" charset="0"/>
                <a:ea typeface="Open Sans" panose="020B0606030504020204" pitchFamily="34" charset="0"/>
                <a:cs typeface="Open Sans" panose="020B0606030504020204" pitchFamily="34" charset="0"/>
              </a:rPr>
              <a:t>MiCA</a:t>
            </a:r>
            <a:r>
              <a:rPr lang="en-US" sz="1600">
                <a:latin typeface="Open Sans" panose="020B0606030504020204" pitchFamily="34" charset="0"/>
                <a:ea typeface="Open Sans" panose="020B0606030504020204" pitchFamily="34" charset="0"/>
                <a:cs typeface="Open Sans" panose="020B0606030504020204" pitchFamily="34" charset="0"/>
              </a:rPr>
              <a:t> compliancy.</a:t>
            </a:r>
          </a:p>
        </p:txBody>
      </p:sp>
      <p:sp>
        <p:nvSpPr>
          <p:cNvPr id="11" name="object 6">
            <a:extLst>
              <a:ext uri="{FF2B5EF4-FFF2-40B4-BE49-F238E27FC236}">
                <a16:creationId xmlns:a16="http://schemas.microsoft.com/office/drawing/2014/main" id="{FE601CA4-07E9-7A0D-7130-4C4CC20B9B2B}"/>
              </a:ext>
            </a:extLst>
          </p:cNvPr>
          <p:cNvSpPr/>
          <p:nvPr/>
        </p:nvSpPr>
        <p:spPr>
          <a:xfrm>
            <a:off x="13273023" y="2450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
        <p:nvSpPr>
          <p:cNvPr id="13" name="object 8">
            <a:hlinkClick r:id="rId5"/>
            <a:extLst>
              <a:ext uri="{FF2B5EF4-FFF2-40B4-BE49-F238E27FC236}">
                <a16:creationId xmlns:a16="http://schemas.microsoft.com/office/drawing/2014/main" id="{D295C5ED-9C87-431E-C25C-833A742940CC}"/>
              </a:ext>
            </a:extLst>
          </p:cNvPr>
          <p:cNvSpPr/>
          <p:nvPr/>
        </p:nvSpPr>
        <p:spPr>
          <a:xfrm>
            <a:off x="8140950" y="6279340"/>
            <a:ext cx="230238" cy="150316"/>
          </a:xfrm>
          <a:custGeom>
            <a:avLst/>
            <a:gdLst/>
            <a:ahLst/>
            <a:cxnLst/>
            <a:rect l="l" t="t" r="r" b="b"/>
            <a:pathLst>
              <a:path w="828675" h="541020">
                <a:moveTo>
                  <a:pt x="787646" y="540705"/>
                </a:moveTo>
                <a:lnTo>
                  <a:pt x="40739" y="540704"/>
                </a:lnTo>
                <a:lnTo>
                  <a:pt x="5894" y="517454"/>
                </a:lnTo>
                <a:lnTo>
                  <a:pt x="0" y="40316"/>
                </a:lnTo>
                <a:lnTo>
                  <a:pt x="1113" y="34753"/>
                </a:lnTo>
                <a:lnTo>
                  <a:pt x="34745" y="1194"/>
                </a:lnTo>
                <a:lnTo>
                  <a:pt x="40739" y="0"/>
                </a:lnTo>
                <a:lnTo>
                  <a:pt x="787651" y="0"/>
                </a:lnTo>
                <a:lnTo>
                  <a:pt x="822497" y="23249"/>
                </a:lnTo>
                <a:lnTo>
                  <a:pt x="822950" y="24338"/>
                </a:lnTo>
                <a:lnTo>
                  <a:pt x="46979" y="24338"/>
                </a:lnTo>
                <a:lnTo>
                  <a:pt x="46117" y="24375"/>
                </a:lnTo>
                <a:lnTo>
                  <a:pt x="45260" y="24461"/>
                </a:lnTo>
                <a:lnTo>
                  <a:pt x="44408" y="24596"/>
                </a:lnTo>
                <a:lnTo>
                  <a:pt x="62074" y="40316"/>
                </a:lnTo>
                <a:lnTo>
                  <a:pt x="25416" y="40316"/>
                </a:lnTo>
                <a:lnTo>
                  <a:pt x="24702" y="42478"/>
                </a:lnTo>
                <a:lnTo>
                  <a:pt x="24330" y="44697"/>
                </a:lnTo>
                <a:lnTo>
                  <a:pt x="24330" y="496007"/>
                </a:lnTo>
                <a:lnTo>
                  <a:pt x="24702" y="498226"/>
                </a:lnTo>
                <a:lnTo>
                  <a:pt x="25416" y="500387"/>
                </a:lnTo>
                <a:lnTo>
                  <a:pt x="62098" y="500387"/>
                </a:lnTo>
                <a:lnTo>
                  <a:pt x="44408" y="516128"/>
                </a:lnTo>
                <a:lnTo>
                  <a:pt x="45260" y="516263"/>
                </a:lnTo>
                <a:lnTo>
                  <a:pt x="46117" y="516349"/>
                </a:lnTo>
                <a:lnTo>
                  <a:pt x="46979" y="516386"/>
                </a:lnTo>
                <a:lnTo>
                  <a:pt x="822941" y="516386"/>
                </a:lnTo>
                <a:lnTo>
                  <a:pt x="822496" y="517456"/>
                </a:lnTo>
                <a:lnTo>
                  <a:pt x="819094" y="522535"/>
                </a:lnTo>
                <a:lnTo>
                  <a:pt x="810268" y="531342"/>
                </a:lnTo>
                <a:lnTo>
                  <a:pt x="805179" y="534737"/>
                </a:lnTo>
                <a:lnTo>
                  <a:pt x="793649" y="539509"/>
                </a:lnTo>
                <a:lnTo>
                  <a:pt x="787646" y="540705"/>
                </a:lnTo>
                <a:close/>
              </a:path>
              <a:path w="828675" h="541020">
                <a:moveTo>
                  <a:pt x="459478" y="345920"/>
                </a:moveTo>
                <a:lnTo>
                  <a:pt x="416914" y="345920"/>
                </a:lnTo>
                <a:lnTo>
                  <a:pt x="419603" y="345425"/>
                </a:lnTo>
                <a:lnTo>
                  <a:pt x="424798" y="343447"/>
                </a:lnTo>
                <a:lnTo>
                  <a:pt x="427134" y="342029"/>
                </a:lnTo>
                <a:lnTo>
                  <a:pt x="783956" y="24596"/>
                </a:lnTo>
                <a:lnTo>
                  <a:pt x="783102" y="24460"/>
                </a:lnTo>
                <a:lnTo>
                  <a:pt x="782242" y="24375"/>
                </a:lnTo>
                <a:lnTo>
                  <a:pt x="781378" y="24338"/>
                </a:lnTo>
                <a:lnTo>
                  <a:pt x="822950" y="24338"/>
                </a:lnTo>
                <a:lnTo>
                  <a:pt x="827279" y="34754"/>
                </a:lnTo>
                <a:lnTo>
                  <a:pt x="828392" y="40316"/>
                </a:lnTo>
                <a:lnTo>
                  <a:pt x="802983" y="40316"/>
                </a:lnTo>
                <a:lnTo>
                  <a:pt x="544414" y="270352"/>
                </a:lnTo>
                <a:lnTo>
                  <a:pt x="562741" y="286656"/>
                </a:lnTo>
                <a:lnTo>
                  <a:pt x="526091" y="286656"/>
                </a:lnTo>
                <a:lnTo>
                  <a:pt x="459478" y="345920"/>
                </a:lnTo>
                <a:close/>
              </a:path>
              <a:path w="828675" h="541020">
                <a:moveTo>
                  <a:pt x="62098" y="500387"/>
                </a:moveTo>
                <a:lnTo>
                  <a:pt x="25416" y="500387"/>
                </a:lnTo>
                <a:lnTo>
                  <a:pt x="283978" y="270352"/>
                </a:lnTo>
                <a:lnTo>
                  <a:pt x="25416" y="40316"/>
                </a:lnTo>
                <a:lnTo>
                  <a:pt x="62074" y="40316"/>
                </a:lnTo>
                <a:lnTo>
                  <a:pt x="338929" y="286677"/>
                </a:lnTo>
                <a:lnTo>
                  <a:pt x="302279" y="286677"/>
                </a:lnTo>
                <a:lnTo>
                  <a:pt x="62098" y="500387"/>
                </a:lnTo>
                <a:close/>
              </a:path>
              <a:path w="828675" h="541020">
                <a:moveTo>
                  <a:pt x="828392" y="500387"/>
                </a:moveTo>
                <a:lnTo>
                  <a:pt x="802983" y="500387"/>
                </a:lnTo>
                <a:lnTo>
                  <a:pt x="803697" y="498226"/>
                </a:lnTo>
                <a:lnTo>
                  <a:pt x="804069" y="496007"/>
                </a:lnTo>
                <a:lnTo>
                  <a:pt x="804069" y="44697"/>
                </a:lnTo>
                <a:lnTo>
                  <a:pt x="803697" y="42478"/>
                </a:lnTo>
                <a:lnTo>
                  <a:pt x="802983" y="40316"/>
                </a:lnTo>
                <a:lnTo>
                  <a:pt x="828392" y="40316"/>
                </a:lnTo>
                <a:lnTo>
                  <a:pt x="828392" y="500387"/>
                </a:lnTo>
                <a:close/>
              </a:path>
              <a:path w="828675" h="541020">
                <a:moveTo>
                  <a:pt x="822941" y="516386"/>
                </a:moveTo>
                <a:lnTo>
                  <a:pt x="46979" y="516386"/>
                </a:lnTo>
                <a:lnTo>
                  <a:pt x="781385" y="516365"/>
                </a:lnTo>
                <a:lnTo>
                  <a:pt x="782249" y="516329"/>
                </a:lnTo>
                <a:lnTo>
                  <a:pt x="783109" y="516243"/>
                </a:lnTo>
                <a:lnTo>
                  <a:pt x="783963" y="516108"/>
                </a:lnTo>
                <a:lnTo>
                  <a:pt x="526091" y="286656"/>
                </a:lnTo>
                <a:lnTo>
                  <a:pt x="562741" y="286656"/>
                </a:lnTo>
                <a:lnTo>
                  <a:pt x="802983" y="500387"/>
                </a:lnTo>
                <a:lnTo>
                  <a:pt x="828392" y="500387"/>
                </a:lnTo>
                <a:lnTo>
                  <a:pt x="827279" y="505950"/>
                </a:lnTo>
                <a:lnTo>
                  <a:pt x="822941" y="516386"/>
                </a:lnTo>
                <a:close/>
              </a:path>
              <a:path w="828675" h="541020">
                <a:moveTo>
                  <a:pt x="419968" y="370264"/>
                </a:moveTo>
                <a:lnTo>
                  <a:pt x="408424" y="370264"/>
                </a:lnTo>
                <a:lnTo>
                  <a:pt x="402841" y="369238"/>
                </a:lnTo>
                <a:lnTo>
                  <a:pt x="392054" y="365134"/>
                </a:lnTo>
                <a:lnTo>
                  <a:pt x="387203" y="362191"/>
                </a:lnTo>
                <a:lnTo>
                  <a:pt x="302279" y="286677"/>
                </a:lnTo>
                <a:lnTo>
                  <a:pt x="338929" y="286677"/>
                </a:lnTo>
                <a:lnTo>
                  <a:pt x="401132" y="342029"/>
                </a:lnTo>
                <a:lnTo>
                  <a:pt x="403468" y="343447"/>
                </a:lnTo>
                <a:lnTo>
                  <a:pt x="408664" y="345425"/>
                </a:lnTo>
                <a:lnTo>
                  <a:pt x="411353" y="345920"/>
                </a:lnTo>
                <a:lnTo>
                  <a:pt x="459478" y="345920"/>
                </a:lnTo>
                <a:lnTo>
                  <a:pt x="441188" y="362191"/>
                </a:lnTo>
                <a:lnTo>
                  <a:pt x="436338" y="365134"/>
                </a:lnTo>
                <a:lnTo>
                  <a:pt x="425551" y="369238"/>
                </a:lnTo>
                <a:lnTo>
                  <a:pt x="419968" y="370264"/>
                </a:lnTo>
                <a:close/>
              </a:path>
            </a:pathLst>
          </a:custGeom>
          <a:solidFill>
            <a:srgbClr val="00AEEF"/>
          </a:solidFill>
        </p:spPr>
        <p:txBody>
          <a:bodyPr wrap="square" lIns="0" tIns="0" rIns="0" bIns="0" rtlCol="0"/>
          <a:lstStyle/>
          <a:p>
            <a:endParaRPr lang="en-GB">
              <a:latin typeface="Open Sans" pitchFamily="2" charset="0"/>
              <a:ea typeface="Open Sans" pitchFamily="2" charset="0"/>
              <a:cs typeface="Open Sans" pitchFamily="2" charset="0"/>
            </a:endParaRPr>
          </a:p>
        </p:txBody>
      </p:sp>
      <p:sp>
        <p:nvSpPr>
          <p:cNvPr id="23" name="object 9">
            <a:hlinkClick r:id="rId6"/>
            <a:extLst>
              <a:ext uri="{FF2B5EF4-FFF2-40B4-BE49-F238E27FC236}">
                <a16:creationId xmlns:a16="http://schemas.microsoft.com/office/drawing/2014/main" id="{2D28DA4C-BC99-8950-F408-AABB1E6EA3D8}"/>
              </a:ext>
            </a:extLst>
          </p:cNvPr>
          <p:cNvSpPr/>
          <p:nvPr/>
        </p:nvSpPr>
        <p:spPr>
          <a:xfrm>
            <a:off x="5070507" y="6368645"/>
            <a:ext cx="286346" cy="252551"/>
          </a:xfrm>
          <a:custGeom>
            <a:avLst/>
            <a:gdLst/>
            <a:ahLst/>
            <a:cxnLst/>
            <a:rect l="l" t="t" r="r" b="b"/>
            <a:pathLst>
              <a:path w="770254" h="771525">
                <a:moveTo>
                  <a:pt x="705912" y="771524"/>
                </a:moveTo>
                <a:lnTo>
                  <a:pt x="64068" y="771524"/>
                </a:lnTo>
                <a:lnTo>
                  <a:pt x="39240" y="766507"/>
                </a:lnTo>
                <a:lnTo>
                  <a:pt x="18863" y="752806"/>
                </a:lnTo>
                <a:lnTo>
                  <a:pt x="5071" y="732446"/>
                </a:lnTo>
                <a:lnTo>
                  <a:pt x="0" y="707456"/>
                </a:lnTo>
                <a:lnTo>
                  <a:pt x="0" y="64068"/>
                </a:lnTo>
                <a:lnTo>
                  <a:pt x="5017" y="39240"/>
                </a:lnTo>
                <a:lnTo>
                  <a:pt x="18718" y="18863"/>
                </a:lnTo>
                <a:lnTo>
                  <a:pt x="39077" y="5071"/>
                </a:lnTo>
                <a:lnTo>
                  <a:pt x="64068" y="0"/>
                </a:lnTo>
                <a:lnTo>
                  <a:pt x="706298" y="0"/>
                </a:lnTo>
                <a:lnTo>
                  <a:pt x="751599" y="18863"/>
                </a:lnTo>
                <a:lnTo>
                  <a:pt x="769981" y="64068"/>
                </a:lnTo>
                <a:lnTo>
                  <a:pt x="769981" y="123505"/>
                </a:lnTo>
                <a:lnTo>
                  <a:pt x="170978" y="123505"/>
                </a:lnTo>
                <a:lnTo>
                  <a:pt x="145704" y="128589"/>
                </a:lnTo>
                <a:lnTo>
                  <a:pt x="125097" y="142465"/>
                </a:lnTo>
                <a:lnTo>
                  <a:pt x="111221" y="163072"/>
                </a:lnTo>
                <a:lnTo>
                  <a:pt x="106137" y="188346"/>
                </a:lnTo>
                <a:lnTo>
                  <a:pt x="111221" y="213620"/>
                </a:lnTo>
                <a:lnTo>
                  <a:pt x="125097" y="234226"/>
                </a:lnTo>
                <a:lnTo>
                  <a:pt x="145704" y="248102"/>
                </a:lnTo>
                <a:lnTo>
                  <a:pt x="170978" y="253186"/>
                </a:lnTo>
                <a:lnTo>
                  <a:pt x="769981" y="253186"/>
                </a:lnTo>
                <a:lnTo>
                  <a:pt x="769981" y="286764"/>
                </a:lnTo>
                <a:lnTo>
                  <a:pt x="527215" y="286764"/>
                </a:lnTo>
                <a:lnTo>
                  <a:pt x="509756" y="287205"/>
                </a:lnTo>
                <a:lnTo>
                  <a:pt x="487123" y="290286"/>
                </a:lnTo>
                <a:lnTo>
                  <a:pt x="471919" y="294483"/>
                </a:lnTo>
                <a:lnTo>
                  <a:pt x="114242" y="294483"/>
                </a:lnTo>
                <a:lnTo>
                  <a:pt x="114242" y="636440"/>
                </a:lnTo>
                <a:lnTo>
                  <a:pt x="769981" y="636440"/>
                </a:lnTo>
                <a:lnTo>
                  <a:pt x="769981" y="707456"/>
                </a:lnTo>
                <a:lnTo>
                  <a:pt x="764963" y="732284"/>
                </a:lnTo>
                <a:lnTo>
                  <a:pt x="751262" y="752661"/>
                </a:lnTo>
                <a:lnTo>
                  <a:pt x="730903" y="766453"/>
                </a:lnTo>
                <a:lnTo>
                  <a:pt x="705912" y="771524"/>
                </a:lnTo>
                <a:close/>
              </a:path>
              <a:path w="770254" h="771525">
                <a:moveTo>
                  <a:pt x="769981" y="253186"/>
                </a:moveTo>
                <a:lnTo>
                  <a:pt x="170978" y="253186"/>
                </a:lnTo>
                <a:lnTo>
                  <a:pt x="196252" y="248102"/>
                </a:lnTo>
                <a:lnTo>
                  <a:pt x="216858" y="234226"/>
                </a:lnTo>
                <a:lnTo>
                  <a:pt x="230734" y="213620"/>
                </a:lnTo>
                <a:lnTo>
                  <a:pt x="235818" y="188346"/>
                </a:lnTo>
                <a:lnTo>
                  <a:pt x="230734" y="163072"/>
                </a:lnTo>
                <a:lnTo>
                  <a:pt x="216858" y="142465"/>
                </a:lnTo>
                <a:lnTo>
                  <a:pt x="196252" y="128589"/>
                </a:lnTo>
                <a:lnTo>
                  <a:pt x="170978" y="123505"/>
                </a:lnTo>
                <a:lnTo>
                  <a:pt x="769981" y="123505"/>
                </a:lnTo>
                <a:lnTo>
                  <a:pt x="769981" y="253186"/>
                </a:lnTo>
                <a:close/>
              </a:path>
              <a:path w="770254" h="771525">
                <a:moveTo>
                  <a:pt x="769981" y="636440"/>
                </a:moveTo>
                <a:lnTo>
                  <a:pt x="656510" y="636440"/>
                </a:lnTo>
                <a:lnTo>
                  <a:pt x="656896" y="423393"/>
                </a:lnTo>
                <a:lnTo>
                  <a:pt x="656021" y="410433"/>
                </a:lnTo>
                <a:lnTo>
                  <a:pt x="637194" y="343120"/>
                </a:lnTo>
                <a:lnTo>
                  <a:pt x="611353" y="313009"/>
                </a:lnTo>
                <a:lnTo>
                  <a:pt x="560600" y="289466"/>
                </a:lnTo>
                <a:lnTo>
                  <a:pt x="527215" y="286764"/>
                </a:lnTo>
                <a:lnTo>
                  <a:pt x="769981" y="286764"/>
                </a:lnTo>
                <a:lnTo>
                  <a:pt x="769981" y="636440"/>
                </a:lnTo>
                <a:close/>
              </a:path>
              <a:path w="770254" h="771525">
                <a:moveTo>
                  <a:pt x="301045" y="636440"/>
                </a:moveTo>
                <a:lnTo>
                  <a:pt x="228099" y="636440"/>
                </a:lnTo>
                <a:lnTo>
                  <a:pt x="228099" y="294483"/>
                </a:lnTo>
                <a:lnTo>
                  <a:pt x="301045" y="294483"/>
                </a:lnTo>
                <a:lnTo>
                  <a:pt x="301045" y="636440"/>
                </a:lnTo>
                <a:close/>
              </a:path>
              <a:path w="770254" h="771525">
                <a:moveTo>
                  <a:pt x="411428" y="341570"/>
                </a:moveTo>
                <a:lnTo>
                  <a:pt x="411428" y="294483"/>
                </a:lnTo>
                <a:lnTo>
                  <a:pt x="471919" y="294483"/>
                </a:lnTo>
                <a:lnTo>
                  <a:pt x="463116" y="296914"/>
                </a:lnTo>
                <a:lnTo>
                  <a:pt x="441532" y="307992"/>
                </a:lnTo>
                <a:lnTo>
                  <a:pt x="426082" y="320891"/>
                </a:lnTo>
                <a:lnTo>
                  <a:pt x="416928" y="331583"/>
                </a:lnTo>
                <a:lnTo>
                  <a:pt x="412550" y="338874"/>
                </a:lnTo>
                <a:lnTo>
                  <a:pt x="411428" y="341570"/>
                </a:lnTo>
                <a:close/>
              </a:path>
              <a:path w="770254" h="771525">
                <a:moveTo>
                  <a:pt x="542267" y="636440"/>
                </a:moveTo>
                <a:lnTo>
                  <a:pt x="416059" y="636440"/>
                </a:lnTo>
                <a:lnTo>
                  <a:pt x="416059" y="433427"/>
                </a:lnTo>
                <a:lnTo>
                  <a:pt x="418249" y="425099"/>
                </a:lnTo>
                <a:lnTo>
                  <a:pt x="427493" y="406748"/>
                </a:lnTo>
                <a:lnTo>
                  <a:pt x="447810" y="388325"/>
                </a:lnTo>
                <a:lnTo>
                  <a:pt x="483216" y="379780"/>
                </a:lnTo>
                <a:lnTo>
                  <a:pt x="516933" y="387999"/>
                </a:lnTo>
                <a:lnTo>
                  <a:pt x="533535" y="406459"/>
                </a:lnTo>
                <a:lnTo>
                  <a:pt x="539065" y="424991"/>
                </a:lnTo>
                <a:lnTo>
                  <a:pt x="539565" y="433427"/>
                </a:lnTo>
                <a:lnTo>
                  <a:pt x="542267" y="636440"/>
                </a:lnTo>
                <a:close/>
              </a:path>
            </a:pathLst>
          </a:custGeom>
          <a:solidFill>
            <a:srgbClr val="0177B4"/>
          </a:solidFill>
        </p:spPr>
        <p:txBody>
          <a:bodyPr wrap="square" lIns="0" tIns="0" rIns="0" bIns="0" rtlCol="0"/>
          <a:lstStyle/>
          <a:p>
            <a:endParaRPr lang="en-GB">
              <a:latin typeface="Open Sans" pitchFamily="2" charset="0"/>
              <a:ea typeface="Open Sans" pitchFamily="2" charset="0"/>
              <a:cs typeface="Open Sans" pitchFamily="2" charset="0"/>
            </a:endParaRPr>
          </a:p>
        </p:txBody>
      </p:sp>
      <p:sp>
        <p:nvSpPr>
          <p:cNvPr id="24" name="TextBox 23">
            <a:extLst>
              <a:ext uri="{FF2B5EF4-FFF2-40B4-BE49-F238E27FC236}">
                <a16:creationId xmlns:a16="http://schemas.microsoft.com/office/drawing/2014/main" id="{D59C4F06-277F-502A-45EE-A11B3377DEF8}"/>
              </a:ext>
            </a:extLst>
          </p:cNvPr>
          <p:cNvSpPr txBox="1"/>
          <p:nvPr/>
        </p:nvSpPr>
        <p:spPr>
          <a:xfrm>
            <a:off x="4916564" y="6026591"/>
            <a:ext cx="2748940" cy="311624"/>
          </a:xfrm>
          <a:prstGeom prst="rect">
            <a:avLst/>
          </a:prstGeom>
          <a:noFill/>
        </p:spPr>
        <p:txBody>
          <a:bodyPr wrap="square">
            <a:spAutoFit/>
          </a:bodyPr>
          <a:lstStyle/>
          <a:p>
            <a:pPr marL="8467" marR="3387" algn="ctr">
              <a:lnSpc>
                <a:spcPct val="106600"/>
              </a:lnSpc>
              <a:spcBef>
                <a:spcPts val="67"/>
              </a:spcBef>
            </a:pPr>
            <a:r>
              <a:rPr lang="en-GB" sz="1400" err="1">
                <a:solidFill>
                  <a:schemeClr val="bg2"/>
                </a:solidFill>
                <a:latin typeface="Open Sans" pitchFamily="2" charset="0"/>
                <a:ea typeface="Open Sans" pitchFamily="2" charset="0"/>
                <a:cs typeface="Open Sans" pitchFamily="2" charset="0"/>
              </a:rPr>
              <a:t>info@fiser.consulting</a:t>
            </a:r>
            <a:endParaRPr lang="en-GB" sz="1400">
              <a:solidFill>
                <a:schemeClr val="bg2"/>
              </a:solidFill>
              <a:latin typeface="Open Sans" pitchFamily="2" charset="0"/>
              <a:ea typeface="Open Sans" pitchFamily="2" charset="0"/>
              <a:cs typeface="Open Sans" pitchFamily="2" charset="0"/>
            </a:endParaRPr>
          </a:p>
        </p:txBody>
      </p:sp>
      <p:sp>
        <p:nvSpPr>
          <p:cNvPr id="25" name="object 11">
            <a:hlinkClick r:id="rId7"/>
            <a:extLst>
              <a:ext uri="{FF2B5EF4-FFF2-40B4-BE49-F238E27FC236}">
                <a16:creationId xmlns:a16="http://schemas.microsoft.com/office/drawing/2014/main" id="{A01D292E-5697-09AD-FB21-DAFBD05C8367}"/>
              </a:ext>
            </a:extLst>
          </p:cNvPr>
          <p:cNvSpPr/>
          <p:nvPr/>
        </p:nvSpPr>
        <p:spPr>
          <a:xfrm>
            <a:off x="5087136" y="5729909"/>
            <a:ext cx="238062" cy="252551"/>
          </a:xfrm>
          <a:custGeom>
            <a:avLst/>
            <a:gdLst/>
            <a:ahLst/>
            <a:cxnLst/>
            <a:rect l="l" t="t" r="r" b="b"/>
            <a:pathLst>
              <a:path w="751204" h="752475">
                <a:moveTo>
                  <a:pt x="375384" y="752035"/>
                </a:moveTo>
                <a:lnTo>
                  <a:pt x="328303" y="749110"/>
                </a:lnTo>
                <a:lnTo>
                  <a:pt x="282965" y="740572"/>
                </a:lnTo>
                <a:lnTo>
                  <a:pt x="239722" y="726771"/>
                </a:lnTo>
                <a:lnTo>
                  <a:pt x="198928" y="708059"/>
                </a:lnTo>
                <a:lnTo>
                  <a:pt x="160932" y="684788"/>
                </a:lnTo>
                <a:lnTo>
                  <a:pt x="126089" y="657308"/>
                </a:lnTo>
                <a:lnTo>
                  <a:pt x="94749" y="625972"/>
                </a:lnTo>
                <a:lnTo>
                  <a:pt x="67264" y="591131"/>
                </a:lnTo>
                <a:lnTo>
                  <a:pt x="43988" y="553136"/>
                </a:lnTo>
                <a:lnTo>
                  <a:pt x="25271" y="512339"/>
                </a:lnTo>
                <a:lnTo>
                  <a:pt x="11466" y="469091"/>
                </a:lnTo>
                <a:lnTo>
                  <a:pt x="2925" y="423745"/>
                </a:lnTo>
                <a:lnTo>
                  <a:pt x="0" y="376650"/>
                </a:lnTo>
                <a:lnTo>
                  <a:pt x="2684" y="330278"/>
                </a:lnTo>
                <a:lnTo>
                  <a:pt x="10826" y="285554"/>
                </a:lnTo>
                <a:lnTo>
                  <a:pt x="24092" y="242821"/>
                </a:lnTo>
                <a:lnTo>
                  <a:pt x="42151" y="202418"/>
                </a:lnTo>
                <a:lnTo>
                  <a:pt x="64672" y="164690"/>
                </a:lnTo>
                <a:lnTo>
                  <a:pt x="91323" y="129977"/>
                </a:lnTo>
                <a:lnTo>
                  <a:pt x="121771" y="98621"/>
                </a:lnTo>
                <a:lnTo>
                  <a:pt x="155687" y="70964"/>
                </a:lnTo>
                <a:lnTo>
                  <a:pt x="192737" y="47349"/>
                </a:lnTo>
                <a:lnTo>
                  <a:pt x="232590" y="28116"/>
                </a:lnTo>
                <a:lnTo>
                  <a:pt x="274915" y="13608"/>
                </a:lnTo>
                <a:lnTo>
                  <a:pt x="319380" y="4166"/>
                </a:lnTo>
                <a:lnTo>
                  <a:pt x="365653" y="133"/>
                </a:lnTo>
                <a:lnTo>
                  <a:pt x="372984" y="0"/>
                </a:lnTo>
                <a:lnTo>
                  <a:pt x="376650" y="0"/>
                </a:lnTo>
                <a:lnTo>
                  <a:pt x="423735" y="3090"/>
                </a:lnTo>
                <a:lnTo>
                  <a:pt x="469055" y="11789"/>
                </a:lnTo>
                <a:lnTo>
                  <a:pt x="512258" y="25743"/>
                </a:lnTo>
                <a:lnTo>
                  <a:pt x="543904" y="40391"/>
                </a:lnTo>
                <a:lnTo>
                  <a:pt x="317197" y="40391"/>
                </a:lnTo>
                <a:lnTo>
                  <a:pt x="269321" y="52282"/>
                </a:lnTo>
                <a:lnTo>
                  <a:pt x="224231" y="70678"/>
                </a:lnTo>
                <a:lnTo>
                  <a:pt x="182511" y="95113"/>
                </a:lnTo>
                <a:lnTo>
                  <a:pt x="144744" y="125123"/>
                </a:lnTo>
                <a:lnTo>
                  <a:pt x="111512" y="160242"/>
                </a:lnTo>
                <a:lnTo>
                  <a:pt x="83374" y="200052"/>
                </a:lnTo>
                <a:lnTo>
                  <a:pt x="60986" y="243946"/>
                </a:lnTo>
                <a:lnTo>
                  <a:pt x="726935" y="243946"/>
                </a:lnTo>
                <a:lnTo>
                  <a:pt x="737698" y="278072"/>
                </a:lnTo>
                <a:lnTo>
                  <a:pt x="48722" y="278072"/>
                </a:lnTo>
                <a:lnTo>
                  <a:pt x="37775" y="326977"/>
                </a:lnTo>
                <a:lnTo>
                  <a:pt x="34125" y="376675"/>
                </a:lnTo>
                <a:lnTo>
                  <a:pt x="37775" y="426361"/>
                </a:lnTo>
                <a:lnTo>
                  <a:pt x="48722" y="475229"/>
                </a:lnTo>
                <a:lnTo>
                  <a:pt x="737347" y="475229"/>
                </a:lnTo>
                <a:lnTo>
                  <a:pt x="726457" y="509354"/>
                </a:lnTo>
                <a:lnTo>
                  <a:pt x="60986" y="509354"/>
                </a:lnTo>
                <a:lnTo>
                  <a:pt x="83398" y="553317"/>
                </a:lnTo>
                <a:lnTo>
                  <a:pt x="111512" y="593089"/>
                </a:lnTo>
                <a:lnTo>
                  <a:pt x="144744" y="628211"/>
                </a:lnTo>
                <a:lnTo>
                  <a:pt x="182511" y="658221"/>
                </a:lnTo>
                <a:lnTo>
                  <a:pt x="224231" y="682658"/>
                </a:lnTo>
                <a:lnTo>
                  <a:pt x="269321" y="701064"/>
                </a:lnTo>
                <a:lnTo>
                  <a:pt x="317197" y="712976"/>
                </a:lnTo>
                <a:lnTo>
                  <a:pt x="541149" y="712976"/>
                </a:lnTo>
                <a:lnTo>
                  <a:pt x="511073" y="726771"/>
                </a:lnTo>
                <a:lnTo>
                  <a:pt x="467825" y="740572"/>
                </a:lnTo>
                <a:lnTo>
                  <a:pt x="422478" y="749110"/>
                </a:lnTo>
                <a:lnTo>
                  <a:pt x="375384" y="752035"/>
                </a:lnTo>
                <a:close/>
              </a:path>
              <a:path w="751204" h="752475">
                <a:moveTo>
                  <a:pt x="276472" y="243946"/>
                </a:moveTo>
                <a:lnTo>
                  <a:pt x="241613" y="243946"/>
                </a:lnTo>
                <a:lnTo>
                  <a:pt x="254370" y="190911"/>
                </a:lnTo>
                <a:lnTo>
                  <a:pt x="271282" y="139144"/>
                </a:lnTo>
                <a:lnTo>
                  <a:pt x="292255" y="88889"/>
                </a:lnTo>
                <a:lnTo>
                  <a:pt x="317197" y="40391"/>
                </a:lnTo>
                <a:lnTo>
                  <a:pt x="433571" y="40391"/>
                </a:lnTo>
                <a:lnTo>
                  <a:pt x="437723" y="48456"/>
                </a:lnTo>
                <a:lnTo>
                  <a:pt x="374517" y="48456"/>
                </a:lnTo>
                <a:lnTo>
                  <a:pt x="363997" y="50107"/>
                </a:lnTo>
                <a:lnTo>
                  <a:pt x="319513" y="111356"/>
                </a:lnTo>
                <a:lnTo>
                  <a:pt x="302017" y="154466"/>
                </a:lnTo>
                <a:lnTo>
                  <a:pt x="287645" y="198725"/>
                </a:lnTo>
                <a:lnTo>
                  <a:pt x="276472" y="243946"/>
                </a:lnTo>
                <a:close/>
              </a:path>
              <a:path w="751204" h="752475">
                <a:moveTo>
                  <a:pt x="726935" y="243946"/>
                </a:moveTo>
                <a:lnTo>
                  <a:pt x="689782" y="243946"/>
                </a:lnTo>
                <a:lnTo>
                  <a:pt x="667366" y="200005"/>
                </a:lnTo>
                <a:lnTo>
                  <a:pt x="639244" y="160242"/>
                </a:lnTo>
                <a:lnTo>
                  <a:pt x="606003" y="125123"/>
                </a:lnTo>
                <a:lnTo>
                  <a:pt x="568228" y="95113"/>
                </a:lnTo>
                <a:lnTo>
                  <a:pt x="526507" y="70678"/>
                </a:lnTo>
                <a:lnTo>
                  <a:pt x="481426" y="52282"/>
                </a:lnTo>
                <a:lnTo>
                  <a:pt x="433571" y="40391"/>
                </a:lnTo>
                <a:lnTo>
                  <a:pt x="543904" y="40391"/>
                </a:lnTo>
                <a:lnTo>
                  <a:pt x="590913" y="68003"/>
                </a:lnTo>
                <a:lnTo>
                  <a:pt x="625664" y="95603"/>
                </a:lnTo>
                <a:lnTo>
                  <a:pt x="656897" y="127047"/>
                </a:lnTo>
                <a:lnTo>
                  <a:pt x="684260" y="161981"/>
                </a:lnTo>
                <a:lnTo>
                  <a:pt x="707403" y="200052"/>
                </a:lnTo>
                <a:lnTo>
                  <a:pt x="725976" y="240908"/>
                </a:lnTo>
                <a:lnTo>
                  <a:pt x="726935" y="243946"/>
                </a:lnTo>
                <a:close/>
              </a:path>
              <a:path w="751204" h="752475">
                <a:moveTo>
                  <a:pt x="509154" y="243946"/>
                </a:moveTo>
                <a:lnTo>
                  <a:pt x="474295" y="243946"/>
                </a:lnTo>
                <a:lnTo>
                  <a:pt x="463123" y="198725"/>
                </a:lnTo>
                <a:lnTo>
                  <a:pt x="448751" y="154466"/>
                </a:lnTo>
                <a:lnTo>
                  <a:pt x="431255" y="111356"/>
                </a:lnTo>
                <a:lnTo>
                  <a:pt x="410709" y="69584"/>
                </a:lnTo>
                <a:lnTo>
                  <a:pt x="374517" y="48456"/>
                </a:lnTo>
                <a:lnTo>
                  <a:pt x="437723" y="48456"/>
                </a:lnTo>
                <a:lnTo>
                  <a:pt x="458541" y="88889"/>
                </a:lnTo>
                <a:lnTo>
                  <a:pt x="479511" y="139144"/>
                </a:lnTo>
                <a:lnTo>
                  <a:pt x="496407" y="190911"/>
                </a:lnTo>
                <a:lnTo>
                  <a:pt x="509154" y="243946"/>
                </a:lnTo>
                <a:close/>
              </a:path>
              <a:path w="751204" h="752475">
                <a:moveTo>
                  <a:pt x="270340" y="475229"/>
                </a:moveTo>
                <a:lnTo>
                  <a:pt x="235814" y="475229"/>
                </a:lnTo>
                <a:lnTo>
                  <a:pt x="230449" y="426361"/>
                </a:lnTo>
                <a:lnTo>
                  <a:pt x="230331" y="423745"/>
                </a:lnTo>
                <a:lnTo>
                  <a:pt x="228617" y="376650"/>
                </a:lnTo>
                <a:lnTo>
                  <a:pt x="230332" y="329560"/>
                </a:lnTo>
                <a:lnTo>
                  <a:pt x="230449" y="326977"/>
                </a:lnTo>
                <a:lnTo>
                  <a:pt x="235814" y="278072"/>
                </a:lnTo>
                <a:lnTo>
                  <a:pt x="270340" y="278072"/>
                </a:lnTo>
                <a:lnTo>
                  <a:pt x="264710" y="326977"/>
                </a:lnTo>
                <a:lnTo>
                  <a:pt x="264563" y="330278"/>
                </a:lnTo>
                <a:lnTo>
                  <a:pt x="262793" y="376675"/>
                </a:lnTo>
                <a:lnTo>
                  <a:pt x="264591" y="423745"/>
                </a:lnTo>
                <a:lnTo>
                  <a:pt x="264715" y="426361"/>
                </a:lnTo>
                <a:lnTo>
                  <a:pt x="270340" y="475229"/>
                </a:lnTo>
                <a:close/>
              </a:path>
              <a:path w="751204" h="752475">
                <a:moveTo>
                  <a:pt x="514953" y="475229"/>
                </a:moveTo>
                <a:lnTo>
                  <a:pt x="480494" y="475229"/>
                </a:lnTo>
                <a:lnTo>
                  <a:pt x="486120" y="426361"/>
                </a:lnTo>
                <a:lnTo>
                  <a:pt x="486243" y="423745"/>
                </a:lnTo>
                <a:lnTo>
                  <a:pt x="488042" y="376650"/>
                </a:lnTo>
                <a:lnTo>
                  <a:pt x="486244" y="329560"/>
                </a:lnTo>
                <a:lnTo>
                  <a:pt x="486124" y="326977"/>
                </a:lnTo>
                <a:lnTo>
                  <a:pt x="480494" y="278072"/>
                </a:lnTo>
                <a:lnTo>
                  <a:pt x="514953" y="278072"/>
                </a:lnTo>
                <a:lnTo>
                  <a:pt x="520319" y="326977"/>
                </a:lnTo>
                <a:lnTo>
                  <a:pt x="520461" y="330278"/>
                </a:lnTo>
                <a:lnTo>
                  <a:pt x="522152" y="376675"/>
                </a:lnTo>
                <a:lnTo>
                  <a:pt x="520436" y="423745"/>
                </a:lnTo>
                <a:lnTo>
                  <a:pt x="520319" y="426361"/>
                </a:lnTo>
                <a:lnTo>
                  <a:pt x="514953" y="475229"/>
                </a:lnTo>
                <a:close/>
              </a:path>
              <a:path w="751204" h="752475">
                <a:moveTo>
                  <a:pt x="737347" y="475229"/>
                </a:moveTo>
                <a:lnTo>
                  <a:pt x="702112" y="475229"/>
                </a:lnTo>
                <a:lnTo>
                  <a:pt x="712985" y="426361"/>
                </a:lnTo>
                <a:lnTo>
                  <a:pt x="716607" y="376650"/>
                </a:lnTo>
                <a:lnTo>
                  <a:pt x="712985" y="326977"/>
                </a:lnTo>
                <a:lnTo>
                  <a:pt x="702112" y="278072"/>
                </a:lnTo>
                <a:lnTo>
                  <a:pt x="737698" y="278072"/>
                </a:lnTo>
                <a:lnTo>
                  <a:pt x="739629" y="284194"/>
                </a:lnTo>
                <a:lnTo>
                  <a:pt x="748009" y="329560"/>
                </a:lnTo>
                <a:lnTo>
                  <a:pt x="750767" y="376675"/>
                </a:lnTo>
                <a:lnTo>
                  <a:pt x="747844" y="423745"/>
                </a:lnTo>
                <a:lnTo>
                  <a:pt x="739306" y="469091"/>
                </a:lnTo>
                <a:lnTo>
                  <a:pt x="737347" y="475229"/>
                </a:lnTo>
                <a:close/>
              </a:path>
              <a:path w="751204" h="752475">
                <a:moveTo>
                  <a:pt x="433571" y="712976"/>
                </a:moveTo>
                <a:lnTo>
                  <a:pt x="317197" y="712976"/>
                </a:lnTo>
                <a:lnTo>
                  <a:pt x="292255" y="664467"/>
                </a:lnTo>
                <a:lnTo>
                  <a:pt x="271282" y="614190"/>
                </a:lnTo>
                <a:lnTo>
                  <a:pt x="254370" y="562400"/>
                </a:lnTo>
                <a:lnTo>
                  <a:pt x="241613" y="509354"/>
                </a:lnTo>
                <a:lnTo>
                  <a:pt x="276472" y="509354"/>
                </a:lnTo>
                <a:lnTo>
                  <a:pt x="287645" y="554605"/>
                </a:lnTo>
                <a:lnTo>
                  <a:pt x="302017" y="598868"/>
                </a:lnTo>
                <a:lnTo>
                  <a:pt x="319513" y="641982"/>
                </a:lnTo>
                <a:lnTo>
                  <a:pt x="340058" y="683783"/>
                </a:lnTo>
                <a:lnTo>
                  <a:pt x="371643" y="704713"/>
                </a:lnTo>
                <a:lnTo>
                  <a:pt x="437825" y="704713"/>
                </a:lnTo>
                <a:lnTo>
                  <a:pt x="433571" y="712976"/>
                </a:lnTo>
                <a:close/>
              </a:path>
              <a:path w="751204" h="752475">
                <a:moveTo>
                  <a:pt x="437825" y="704713"/>
                </a:moveTo>
                <a:lnTo>
                  <a:pt x="371643" y="704713"/>
                </a:lnTo>
                <a:lnTo>
                  <a:pt x="386948" y="703170"/>
                </a:lnTo>
                <a:lnTo>
                  <a:pt x="400553" y="696017"/>
                </a:lnTo>
                <a:lnTo>
                  <a:pt x="431255" y="641982"/>
                </a:lnTo>
                <a:lnTo>
                  <a:pt x="448751" y="598868"/>
                </a:lnTo>
                <a:lnTo>
                  <a:pt x="463123" y="554605"/>
                </a:lnTo>
                <a:lnTo>
                  <a:pt x="474295" y="509354"/>
                </a:lnTo>
                <a:lnTo>
                  <a:pt x="509154" y="509354"/>
                </a:lnTo>
                <a:lnTo>
                  <a:pt x="496407" y="562400"/>
                </a:lnTo>
                <a:lnTo>
                  <a:pt x="479511" y="614190"/>
                </a:lnTo>
                <a:lnTo>
                  <a:pt x="458541" y="664467"/>
                </a:lnTo>
                <a:lnTo>
                  <a:pt x="437825" y="704713"/>
                </a:lnTo>
                <a:close/>
              </a:path>
              <a:path w="751204" h="752475">
                <a:moveTo>
                  <a:pt x="541149" y="712976"/>
                </a:moveTo>
                <a:lnTo>
                  <a:pt x="433571" y="712976"/>
                </a:lnTo>
                <a:lnTo>
                  <a:pt x="481426" y="701064"/>
                </a:lnTo>
                <a:lnTo>
                  <a:pt x="526507" y="682658"/>
                </a:lnTo>
                <a:lnTo>
                  <a:pt x="568228" y="658221"/>
                </a:lnTo>
                <a:lnTo>
                  <a:pt x="606003" y="628211"/>
                </a:lnTo>
                <a:lnTo>
                  <a:pt x="639244" y="593089"/>
                </a:lnTo>
                <a:lnTo>
                  <a:pt x="667366" y="553317"/>
                </a:lnTo>
                <a:lnTo>
                  <a:pt x="689782" y="509354"/>
                </a:lnTo>
                <a:lnTo>
                  <a:pt x="726457" y="509354"/>
                </a:lnTo>
                <a:lnTo>
                  <a:pt x="706793" y="553136"/>
                </a:lnTo>
                <a:lnTo>
                  <a:pt x="683521" y="591131"/>
                </a:lnTo>
                <a:lnTo>
                  <a:pt x="656042" y="625972"/>
                </a:lnTo>
                <a:lnTo>
                  <a:pt x="624706" y="657308"/>
                </a:lnTo>
                <a:lnTo>
                  <a:pt x="589864" y="684788"/>
                </a:lnTo>
                <a:lnTo>
                  <a:pt x="551870" y="708059"/>
                </a:lnTo>
                <a:lnTo>
                  <a:pt x="541149" y="712976"/>
                </a:lnTo>
                <a:close/>
              </a:path>
            </a:pathLst>
          </a:custGeom>
          <a:solidFill>
            <a:srgbClr val="00AEEF"/>
          </a:solidFill>
        </p:spPr>
        <p:txBody>
          <a:bodyPr wrap="square" lIns="0" tIns="0" rIns="0" bIns="0" rtlCol="0"/>
          <a:lstStyle/>
          <a:p>
            <a:endParaRPr lang="en-GB">
              <a:latin typeface="Open Sans" pitchFamily="2" charset="0"/>
              <a:ea typeface="Open Sans" pitchFamily="2" charset="0"/>
              <a:cs typeface="Open Sans" pitchFamily="2" charset="0"/>
            </a:endParaRPr>
          </a:p>
        </p:txBody>
      </p:sp>
      <p:sp>
        <p:nvSpPr>
          <p:cNvPr id="26" name="TextBox 25">
            <a:extLst>
              <a:ext uri="{FF2B5EF4-FFF2-40B4-BE49-F238E27FC236}">
                <a16:creationId xmlns:a16="http://schemas.microsoft.com/office/drawing/2014/main" id="{24F4BE8F-F4F6-72DC-5FD8-6DD4846F05F1}"/>
              </a:ext>
            </a:extLst>
          </p:cNvPr>
          <p:cNvSpPr txBox="1"/>
          <p:nvPr/>
        </p:nvSpPr>
        <p:spPr>
          <a:xfrm>
            <a:off x="4964839" y="6338215"/>
            <a:ext cx="2748940" cy="311624"/>
          </a:xfrm>
          <a:prstGeom prst="rect">
            <a:avLst/>
          </a:prstGeom>
          <a:noFill/>
        </p:spPr>
        <p:txBody>
          <a:bodyPr wrap="square">
            <a:spAutoFit/>
          </a:bodyPr>
          <a:lstStyle/>
          <a:p>
            <a:pPr marL="8467" marR="3387" algn="ctr">
              <a:lnSpc>
                <a:spcPct val="106600"/>
              </a:lnSpc>
              <a:spcBef>
                <a:spcPts val="67"/>
              </a:spcBef>
            </a:pPr>
            <a:r>
              <a:rPr lang="en-GB" sz="1400">
                <a:solidFill>
                  <a:schemeClr val="bg2"/>
                </a:solidFill>
                <a:latin typeface="Open Sans" pitchFamily="2" charset="0"/>
                <a:ea typeface="Open Sans" pitchFamily="2" charset="0"/>
                <a:cs typeface="Open Sans" pitchFamily="2" charset="0"/>
              </a:rPr>
              <a:t>Follow us on </a:t>
            </a:r>
            <a:r>
              <a:rPr lang="en-GB" sz="1400" err="1">
                <a:solidFill>
                  <a:schemeClr val="bg2"/>
                </a:solidFill>
                <a:latin typeface="Open Sans" pitchFamily="2" charset="0"/>
                <a:ea typeface="Open Sans" pitchFamily="2" charset="0"/>
                <a:cs typeface="Open Sans" pitchFamily="2" charset="0"/>
              </a:rPr>
              <a:t>Linkedin</a:t>
            </a:r>
            <a:r>
              <a:rPr lang="en-GB" sz="1400">
                <a:solidFill>
                  <a:schemeClr val="bg2"/>
                </a:solidFill>
                <a:latin typeface="Open Sans" pitchFamily="2" charset="0"/>
                <a:ea typeface="Open Sans" pitchFamily="2" charset="0"/>
                <a:cs typeface="Open Sans" pitchFamily="2" charset="0"/>
              </a:rPr>
              <a:t>!</a:t>
            </a:r>
          </a:p>
        </p:txBody>
      </p:sp>
      <p:sp>
        <p:nvSpPr>
          <p:cNvPr id="27" name="TextBox 26">
            <a:extLst>
              <a:ext uri="{FF2B5EF4-FFF2-40B4-BE49-F238E27FC236}">
                <a16:creationId xmlns:a16="http://schemas.microsoft.com/office/drawing/2014/main" id="{9FEB8F31-9794-54F4-1C6E-57BAD92B2C5D}"/>
              </a:ext>
            </a:extLst>
          </p:cNvPr>
          <p:cNvSpPr txBox="1"/>
          <p:nvPr/>
        </p:nvSpPr>
        <p:spPr>
          <a:xfrm>
            <a:off x="4944033" y="5707790"/>
            <a:ext cx="2916393" cy="311624"/>
          </a:xfrm>
          <a:prstGeom prst="rect">
            <a:avLst/>
          </a:prstGeom>
          <a:noFill/>
        </p:spPr>
        <p:txBody>
          <a:bodyPr wrap="square">
            <a:spAutoFit/>
          </a:bodyPr>
          <a:lstStyle/>
          <a:p>
            <a:pPr marL="8467" marR="3387" algn="ctr">
              <a:lnSpc>
                <a:spcPct val="106600"/>
              </a:lnSpc>
              <a:spcBef>
                <a:spcPts val="67"/>
              </a:spcBef>
            </a:pPr>
            <a:r>
              <a:rPr lang="en-GB" sz="1400" err="1">
                <a:solidFill>
                  <a:schemeClr val="bg2"/>
                </a:solidFill>
                <a:latin typeface="Open Sans" pitchFamily="2" charset="0"/>
                <a:ea typeface="Open Sans" pitchFamily="2" charset="0"/>
                <a:cs typeface="Open Sans" pitchFamily="2" charset="0"/>
              </a:rPr>
              <a:t>FiSer</a:t>
            </a:r>
            <a:r>
              <a:rPr lang="en-GB" sz="1400">
                <a:solidFill>
                  <a:schemeClr val="bg2"/>
                </a:solidFill>
                <a:latin typeface="Open Sans" pitchFamily="2" charset="0"/>
                <a:ea typeface="Open Sans" pitchFamily="2" charset="0"/>
                <a:cs typeface="Open Sans" pitchFamily="2" charset="0"/>
              </a:rPr>
              <a:t> Consulting Website</a:t>
            </a:r>
          </a:p>
        </p:txBody>
      </p:sp>
      <p:sp>
        <p:nvSpPr>
          <p:cNvPr id="28" name="object 8">
            <a:hlinkClick r:id="rId5"/>
            <a:extLst>
              <a:ext uri="{FF2B5EF4-FFF2-40B4-BE49-F238E27FC236}">
                <a16:creationId xmlns:a16="http://schemas.microsoft.com/office/drawing/2014/main" id="{ACC3B99B-2C3E-987D-3657-87DC7A6419DD}"/>
              </a:ext>
            </a:extLst>
          </p:cNvPr>
          <p:cNvSpPr/>
          <p:nvPr/>
        </p:nvSpPr>
        <p:spPr>
          <a:xfrm>
            <a:off x="5092607" y="6112422"/>
            <a:ext cx="230238" cy="150316"/>
          </a:xfrm>
          <a:custGeom>
            <a:avLst/>
            <a:gdLst/>
            <a:ahLst/>
            <a:cxnLst/>
            <a:rect l="l" t="t" r="r" b="b"/>
            <a:pathLst>
              <a:path w="828675" h="541020">
                <a:moveTo>
                  <a:pt x="787646" y="540705"/>
                </a:moveTo>
                <a:lnTo>
                  <a:pt x="40739" y="540704"/>
                </a:lnTo>
                <a:lnTo>
                  <a:pt x="5894" y="517454"/>
                </a:lnTo>
                <a:lnTo>
                  <a:pt x="0" y="40316"/>
                </a:lnTo>
                <a:lnTo>
                  <a:pt x="1113" y="34753"/>
                </a:lnTo>
                <a:lnTo>
                  <a:pt x="34745" y="1194"/>
                </a:lnTo>
                <a:lnTo>
                  <a:pt x="40739" y="0"/>
                </a:lnTo>
                <a:lnTo>
                  <a:pt x="787651" y="0"/>
                </a:lnTo>
                <a:lnTo>
                  <a:pt x="822497" y="23249"/>
                </a:lnTo>
                <a:lnTo>
                  <a:pt x="822950" y="24338"/>
                </a:lnTo>
                <a:lnTo>
                  <a:pt x="46979" y="24338"/>
                </a:lnTo>
                <a:lnTo>
                  <a:pt x="46117" y="24375"/>
                </a:lnTo>
                <a:lnTo>
                  <a:pt x="45260" y="24461"/>
                </a:lnTo>
                <a:lnTo>
                  <a:pt x="44408" y="24596"/>
                </a:lnTo>
                <a:lnTo>
                  <a:pt x="62074" y="40316"/>
                </a:lnTo>
                <a:lnTo>
                  <a:pt x="25416" y="40316"/>
                </a:lnTo>
                <a:lnTo>
                  <a:pt x="24702" y="42478"/>
                </a:lnTo>
                <a:lnTo>
                  <a:pt x="24330" y="44697"/>
                </a:lnTo>
                <a:lnTo>
                  <a:pt x="24330" y="496007"/>
                </a:lnTo>
                <a:lnTo>
                  <a:pt x="24702" y="498226"/>
                </a:lnTo>
                <a:lnTo>
                  <a:pt x="25416" y="500387"/>
                </a:lnTo>
                <a:lnTo>
                  <a:pt x="62098" y="500387"/>
                </a:lnTo>
                <a:lnTo>
                  <a:pt x="44408" y="516128"/>
                </a:lnTo>
                <a:lnTo>
                  <a:pt x="45260" y="516263"/>
                </a:lnTo>
                <a:lnTo>
                  <a:pt x="46117" y="516349"/>
                </a:lnTo>
                <a:lnTo>
                  <a:pt x="46979" y="516386"/>
                </a:lnTo>
                <a:lnTo>
                  <a:pt x="822941" y="516386"/>
                </a:lnTo>
                <a:lnTo>
                  <a:pt x="822496" y="517456"/>
                </a:lnTo>
                <a:lnTo>
                  <a:pt x="819094" y="522535"/>
                </a:lnTo>
                <a:lnTo>
                  <a:pt x="810268" y="531342"/>
                </a:lnTo>
                <a:lnTo>
                  <a:pt x="805179" y="534737"/>
                </a:lnTo>
                <a:lnTo>
                  <a:pt x="793649" y="539509"/>
                </a:lnTo>
                <a:lnTo>
                  <a:pt x="787646" y="540705"/>
                </a:lnTo>
                <a:close/>
              </a:path>
              <a:path w="828675" h="541020">
                <a:moveTo>
                  <a:pt x="459478" y="345920"/>
                </a:moveTo>
                <a:lnTo>
                  <a:pt x="416914" y="345920"/>
                </a:lnTo>
                <a:lnTo>
                  <a:pt x="419603" y="345425"/>
                </a:lnTo>
                <a:lnTo>
                  <a:pt x="424798" y="343447"/>
                </a:lnTo>
                <a:lnTo>
                  <a:pt x="427134" y="342029"/>
                </a:lnTo>
                <a:lnTo>
                  <a:pt x="783956" y="24596"/>
                </a:lnTo>
                <a:lnTo>
                  <a:pt x="783102" y="24460"/>
                </a:lnTo>
                <a:lnTo>
                  <a:pt x="782242" y="24375"/>
                </a:lnTo>
                <a:lnTo>
                  <a:pt x="781378" y="24338"/>
                </a:lnTo>
                <a:lnTo>
                  <a:pt x="822950" y="24338"/>
                </a:lnTo>
                <a:lnTo>
                  <a:pt x="827279" y="34754"/>
                </a:lnTo>
                <a:lnTo>
                  <a:pt x="828392" y="40316"/>
                </a:lnTo>
                <a:lnTo>
                  <a:pt x="802983" y="40316"/>
                </a:lnTo>
                <a:lnTo>
                  <a:pt x="544414" y="270352"/>
                </a:lnTo>
                <a:lnTo>
                  <a:pt x="562741" y="286656"/>
                </a:lnTo>
                <a:lnTo>
                  <a:pt x="526091" y="286656"/>
                </a:lnTo>
                <a:lnTo>
                  <a:pt x="459478" y="345920"/>
                </a:lnTo>
                <a:close/>
              </a:path>
              <a:path w="828675" h="541020">
                <a:moveTo>
                  <a:pt x="62098" y="500387"/>
                </a:moveTo>
                <a:lnTo>
                  <a:pt x="25416" y="500387"/>
                </a:lnTo>
                <a:lnTo>
                  <a:pt x="283978" y="270352"/>
                </a:lnTo>
                <a:lnTo>
                  <a:pt x="25416" y="40316"/>
                </a:lnTo>
                <a:lnTo>
                  <a:pt x="62074" y="40316"/>
                </a:lnTo>
                <a:lnTo>
                  <a:pt x="338929" y="286677"/>
                </a:lnTo>
                <a:lnTo>
                  <a:pt x="302279" y="286677"/>
                </a:lnTo>
                <a:lnTo>
                  <a:pt x="62098" y="500387"/>
                </a:lnTo>
                <a:close/>
              </a:path>
              <a:path w="828675" h="541020">
                <a:moveTo>
                  <a:pt x="828392" y="500387"/>
                </a:moveTo>
                <a:lnTo>
                  <a:pt x="802983" y="500387"/>
                </a:lnTo>
                <a:lnTo>
                  <a:pt x="803697" y="498226"/>
                </a:lnTo>
                <a:lnTo>
                  <a:pt x="804069" y="496007"/>
                </a:lnTo>
                <a:lnTo>
                  <a:pt x="804069" y="44697"/>
                </a:lnTo>
                <a:lnTo>
                  <a:pt x="803697" y="42478"/>
                </a:lnTo>
                <a:lnTo>
                  <a:pt x="802983" y="40316"/>
                </a:lnTo>
                <a:lnTo>
                  <a:pt x="828392" y="40316"/>
                </a:lnTo>
                <a:lnTo>
                  <a:pt x="828392" y="500387"/>
                </a:lnTo>
                <a:close/>
              </a:path>
              <a:path w="828675" h="541020">
                <a:moveTo>
                  <a:pt x="822941" y="516386"/>
                </a:moveTo>
                <a:lnTo>
                  <a:pt x="46979" y="516386"/>
                </a:lnTo>
                <a:lnTo>
                  <a:pt x="781385" y="516365"/>
                </a:lnTo>
                <a:lnTo>
                  <a:pt x="782249" y="516329"/>
                </a:lnTo>
                <a:lnTo>
                  <a:pt x="783109" y="516243"/>
                </a:lnTo>
                <a:lnTo>
                  <a:pt x="783963" y="516108"/>
                </a:lnTo>
                <a:lnTo>
                  <a:pt x="526091" y="286656"/>
                </a:lnTo>
                <a:lnTo>
                  <a:pt x="562741" y="286656"/>
                </a:lnTo>
                <a:lnTo>
                  <a:pt x="802983" y="500387"/>
                </a:lnTo>
                <a:lnTo>
                  <a:pt x="828392" y="500387"/>
                </a:lnTo>
                <a:lnTo>
                  <a:pt x="827279" y="505950"/>
                </a:lnTo>
                <a:lnTo>
                  <a:pt x="822941" y="516386"/>
                </a:lnTo>
                <a:close/>
              </a:path>
              <a:path w="828675" h="541020">
                <a:moveTo>
                  <a:pt x="419968" y="370264"/>
                </a:moveTo>
                <a:lnTo>
                  <a:pt x="408424" y="370264"/>
                </a:lnTo>
                <a:lnTo>
                  <a:pt x="402841" y="369238"/>
                </a:lnTo>
                <a:lnTo>
                  <a:pt x="392054" y="365134"/>
                </a:lnTo>
                <a:lnTo>
                  <a:pt x="387203" y="362191"/>
                </a:lnTo>
                <a:lnTo>
                  <a:pt x="302279" y="286677"/>
                </a:lnTo>
                <a:lnTo>
                  <a:pt x="338929" y="286677"/>
                </a:lnTo>
                <a:lnTo>
                  <a:pt x="401132" y="342029"/>
                </a:lnTo>
                <a:lnTo>
                  <a:pt x="403468" y="343447"/>
                </a:lnTo>
                <a:lnTo>
                  <a:pt x="408664" y="345425"/>
                </a:lnTo>
                <a:lnTo>
                  <a:pt x="411353" y="345920"/>
                </a:lnTo>
                <a:lnTo>
                  <a:pt x="459478" y="345920"/>
                </a:lnTo>
                <a:lnTo>
                  <a:pt x="441188" y="362191"/>
                </a:lnTo>
                <a:lnTo>
                  <a:pt x="436338" y="365134"/>
                </a:lnTo>
                <a:lnTo>
                  <a:pt x="425551" y="369238"/>
                </a:lnTo>
                <a:lnTo>
                  <a:pt x="419968" y="370264"/>
                </a:lnTo>
                <a:close/>
              </a:path>
            </a:pathLst>
          </a:custGeom>
          <a:solidFill>
            <a:srgbClr val="00AEEF"/>
          </a:solidFill>
        </p:spPr>
        <p:txBody>
          <a:bodyPr wrap="square" lIns="0" tIns="0" rIns="0" bIns="0" rtlCol="0"/>
          <a:lstStyle/>
          <a:p>
            <a:endParaRPr lang="en-GB">
              <a:latin typeface="Open Sans" pitchFamily="2" charset="0"/>
              <a:ea typeface="Open Sans" pitchFamily="2" charset="0"/>
              <a:cs typeface="Open Sans" pitchFamily="2" charset="0"/>
            </a:endParaRPr>
          </a:p>
        </p:txBody>
      </p:sp>
      <p:sp>
        <p:nvSpPr>
          <p:cNvPr id="30" name="object 6">
            <a:extLst>
              <a:ext uri="{FF2B5EF4-FFF2-40B4-BE49-F238E27FC236}">
                <a16:creationId xmlns:a16="http://schemas.microsoft.com/office/drawing/2014/main" id="{55999D61-1C6E-AAFC-E63D-94A475B07889}"/>
              </a:ext>
            </a:extLst>
          </p:cNvPr>
          <p:cNvSpPr/>
          <p:nvPr/>
        </p:nvSpPr>
        <p:spPr>
          <a:xfrm rot="10800000">
            <a:off x="5826349" y="2658406"/>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308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7FB15B-31EA-2F61-0300-1B4FD6E07766}"/>
              </a:ext>
            </a:extLst>
          </p:cNvPr>
          <p:cNvSpPr/>
          <p:nvPr/>
        </p:nvSpPr>
        <p:spPr>
          <a:xfrm>
            <a:off x="5799971" y="0"/>
            <a:ext cx="3524250" cy="1797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99E4416-8336-EFE8-15C9-824B888C9909}"/>
              </a:ext>
            </a:extLst>
          </p:cNvPr>
          <p:cNvSpPr/>
          <p:nvPr/>
        </p:nvSpPr>
        <p:spPr>
          <a:xfrm>
            <a:off x="8336824" y="315328"/>
            <a:ext cx="3855175" cy="1797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4" name="Slide Number Placeholder 3">
            <a:extLst>
              <a:ext uri="{FF2B5EF4-FFF2-40B4-BE49-F238E27FC236}">
                <a16:creationId xmlns:a16="http://schemas.microsoft.com/office/drawing/2014/main" id="{10C70E72-936A-4F77-8EE6-FD989A0230FE}"/>
              </a:ext>
            </a:extLst>
          </p:cNvPr>
          <p:cNvSpPr>
            <a:spLocks noGrp="1"/>
          </p:cNvSpPr>
          <p:nvPr>
            <p:ph type="sldNum" sz="quarter" idx="12"/>
          </p:nvPr>
        </p:nvSpPr>
        <p:spPr/>
        <p:txBody>
          <a:bodyPr/>
          <a:lstStyle/>
          <a:p>
            <a:fld id="{176DD4EC-FA55-45CE-8BB9-EF8129236C33}" type="slidenum">
              <a:rPr lang="en-NL" smtClean="0"/>
              <a:pPr/>
              <a:t>2</a:t>
            </a:fld>
            <a:endParaRPr lang="en-NL"/>
          </a:p>
        </p:txBody>
      </p:sp>
      <p:sp>
        <p:nvSpPr>
          <p:cNvPr id="7" name="Rectangle 6">
            <a:extLst>
              <a:ext uri="{FF2B5EF4-FFF2-40B4-BE49-F238E27FC236}">
                <a16:creationId xmlns:a16="http://schemas.microsoft.com/office/drawing/2014/main" id="{8B76F3E6-195E-1782-C25C-2802E22B2764}"/>
              </a:ext>
            </a:extLst>
          </p:cNvPr>
          <p:cNvSpPr/>
          <p:nvPr/>
        </p:nvSpPr>
        <p:spPr>
          <a:xfrm>
            <a:off x="5991945" y="860726"/>
            <a:ext cx="6008080" cy="5724644"/>
          </a:xfrm>
          <a:prstGeom prst="rect">
            <a:avLst/>
          </a:prstGeom>
        </p:spPr>
        <p:txBody>
          <a:bodyPr wrap="square">
            <a:spAutoFit/>
          </a:bodyPr>
          <a:lstStyle/>
          <a:p>
            <a:pPr algn="just" fontAlgn="base">
              <a:spcAft>
                <a:spcPts val="600"/>
              </a:spcAft>
            </a:pPr>
            <a:r>
              <a:rPr lang="en-US" sz="1200">
                <a:latin typeface="Open Sans" panose="020B0606030504020204" pitchFamily="34" charset="0"/>
                <a:ea typeface="Open Sans" panose="020B0606030504020204" pitchFamily="34" charset="0"/>
                <a:cs typeface="Open Sans" panose="020B0606030504020204" pitchFamily="34" charset="0"/>
              </a:rPr>
              <a:t>Welcome to our overview of the </a:t>
            </a:r>
            <a:r>
              <a:rPr lang="en-US" sz="1200" b="1">
                <a:latin typeface="Open Sans" panose="020B0606030504020204" pitchFamily="34" charset="0"/>
                <a:ea typeface="Open Sans" panose="020B0606030504020204" pitchFamily="34" charset="0"/>
                <a:cs typeface="Open Sans" panose="020B0606030504020204" pitchFamily="34" charset="0"/>
              </a:rPr>
              <a:t>Markets in Crypto-Assets Regulation </a:t>
            </a:r>
            <a:r>
              <a:rPr lang="en-US" sz="1200">
                <a:latin typeface="Open Sans" panose="020B0606030504020204" pitchFamily="34" charset="0"/>
                <a:ea typeface="Open Sans" panose="020B0606030504020204" pitchFamily="34" charset="0"/>
                <a:cs typeface="Open Sans" panose="020B0606030504020204" pitchFamily="34" charset="0"/>
              </a:rPr>
              <a:t>(</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a groundbreaking piece of legislation set to transform the European crypto-asset market. </a:t>
            </a:r>
            <a:r>
              <a:rPr lang="en-US" sz="1200" err="1">
                <a:latin typeface="Open Sans" panose="020B0606030504020204" pitchFamily="34" charset="0"/>
                <a:ea typeface="Open Sans" panose="020B0606030504020204" pitchFamily="34" charset="0"/>
                <a:cs typeface="Open Sans" panose="020B0606030504020204" pitchFamily="34" charset="0"/>
              </a:rPr>
              <a:t>FiSer</a:t>
            </a:r>
            <a:r>
              <a:rPr lang="en-US" sz="1200">
                <a:latin typeface="Open Sans" panose="020B0606030504020204" pitchFamily="34" charset="0"/>
                <a:ea typeface="Open Sans" panose="020B0606030504020204" pitchFamily="34" charset="0"/>
                <a:cs typeface="Open Sans" panose="020B0606030504020204" pitchFamily="34" charset="0"/>
              </a:rPr>
              <a:t> Consulting is committed to helping clients navigate the complex regulatory landscape and achieve compliance with </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a:t>
            </a:r>
          </a:p>
          <a:p>
            <a:pPr algn="just" fontAlgn="base">
              <a:spcAft>
                <a:spcPts val="600"/>
              </a:spcAft>
            </a:pPr>
            <a:r>
              <a:rPr lang="en-US" sz="1200" b="0" i="0" err="1">
                <a:effectLst/>
                <a:latin typeface="Open Sans" panose="020B0606030504020204" pitchFamily="34" charset="0"/>
                <a:ea typeface="Open Sans" panose="020B0606030504020204" pitchFamily="34" charset="0"/>
                <a:cs typeface="Open Sans" panose="020B0606030504020204" pitchFamily="34" charset="0"/>
              </a:rPr>
              <a:t>MiCA</a:t>
            </a:r>
            <a:r>
              <a:rPr lang="en-US" sz="1200" b="0" i="0">
                <a:effectLst/>
                <a:latin typeface="Open Sans" panose="020B0606030504020204" pitchFamily="34" charset="0"/>
                <a:ea typeface="Open Sans" panose="020B0606030504020204" pitchFamily="34" charset="0"/>
                <a:cs typeface="Open Sans" panose="020B0606030504020204" pitchFamily="34" charset="0"/>
              </a:rPr>
              <a:t> regulation is a groundbreaking initiative designed to establish a </a:t>
            </a:r>
            <a:r>
              <a:rPr lang="en-US" sz="1200" b="1" i="0">
                <a:effectLst/>
                <a:latin typeface="Open Sans" panose="020B0606030504020204" pitchFamily="34" charset="0"/>
                <a:ea typeface="Open Sans" panose="020B0606030504020204" pitchFamily="34" charset="0"/>
                <a:cs typeface="Open Sans" panose="020B0606030504020204" pitchFamily="34" charset="0"/>
              </a:rPr>
              <a:t>comprehensive legal framework </a:t>
            </a:r>
            <a:r>
              <a:rPr lang="en-US" sz="1200" b="0" i="0">
                <a:effectLst/>
                <a:latin typeface="Open Sans" panose="020B0606030504020204" pitchFamily="34" charset="0"/>
                <a:ea typeface="Open Sans" panose="020B0606030504020204" pitchFamily="34" charset="0"/>
                <a:cs typeface="Open Sans" panose="020B0606030504020204" pitchFamily="34" charset="0"/>
              </a:rPr>
              <a:t>for the rapidly growing crypto-asset market in the European Union. By providing clear definitions, requirements, and guidelines for crypto-assets and related services, </a:t>
            </a:r>
            <a:r>
              <a:rPr lang="en-US" sz="1200" b="0" i="0" err="1">
                <a:effectLst/>
                <a:latin typeface="Open Sans" panose="020B0606030504020204" pitchFamily="34" charset="0"/>
                <a:ea typeface="Open Sans" panose="020B0606030504020204" pitchFamily="34" charset="0"/>
                <a:cs typeface="Open Sans" panose="020B0606030504020204" pitchFamily="34" charset="0"/>
              </a:rPr>
              <a:t>MiCA</a:t>
            </a:r>
            <a:r>
              <a:rPr lang="en-US" sz="1200" b="0" i="0">
                <a:effectLst/>
                <a:latin typeface="Open Sans" panose="020B0606030504020204" pitchFamily="34" charset="0"/>
                <a:ea typeface="Open Sans" panose="020B0606030504020204" pitchFamily="34" charset="0"/>
                <a:cs typeface="Open Sans" panose="020B0606030504020204" pitchFamily="34" charset="0"/>
              </a:rPr>
              <a:t> aims to </a:t>
            </a:r>
            <a:r>
              <a:rPr lang="en-US" sz="1200" b="1" i="0">
                <a:effectLst/>
                <a:latin typeface="Open Sans" panose="020B0606030504020204" pitchFamily="34" charset="0"/>
                <a:ea typeface="Open Sans" panose="020B0606030504020204" pitchFamily="34" charset="0"/>
                <a:cs typeface="Open Sans" panose="020B0606030504020204" pitchFamily="34" charset="0"/>
              </a:rPr>
              <a:t>promote innovation, enhance consumer protection, and mitigate risks associated with financial crime</a:t>
            </a:r>
            <a:r>
              <a:rPr lang="en-US" sz="1200" b="0" i="0">
                <a:effectLst/>
                <a:latin typeface="Open Sans" panose="020B0606030504020204" pitchFamily="34" charset="0"/>
                <a:ea typeface="Open Sans" panose="020B0606030504020204" pitchFamily="34" charset="0"/>
                <a:cs typeface="Open Sans" panose="020B0606030504020204" pitchFamily="34" charset="0"/>
              </a:rPr>
              <a:t>. As the regulatory environment continues to evolve, staying informed and prepared for </a:t>
            </a:r>
            <a:r>
              <a:rPr lang="en-US" sz="1200" b="0" i="0" err="1">
                <a:effectLst/>
                <a:latin typeface="Open Sans" panose="020B0606030504020204" pitchFamily="34" charset="0"/>
                <a:ea typeface="Open Sans" panose="020B0606030504020204" pitchFamily="34" charset="0"/>
                <a:cs typeface="Open Sans" panose="020B0606030504020204" pitchFamily="34" charset="0"/>
              </a:rPr>
              <a:t>MiCA's</a:t>
            </a:r>
            <a:r>
              <a:rPr lang="en-US" sz="1200" b="0" i="0">
                <a:effectLst/>
                <a:latin typeface="Open Sans" panose="020B0606030504020204" pitchFamily="34" charset="0"/>
                <a:ea typeface="Open Sans" panose="020B0606030504020204" pitchFamily="34" charset="0"/>
                <a:cs typeface="Open Sans" panose="020B0606030504020204" pitchFamily="34" charset="0"/>
              </a:rPr>
              <a:t> implementation is crucial for businesses operating in the crypto-asset space.</a:t>
            </a:r>
            <a:endParaRPr lang="en-US" sz="1200">
              <a:latin typeface="Open Sans" panose="020B0606030504020204" pitchFamily="34" charset="0"/>
              <a:ea typeface="Open Sans" panose="020B0606030504020204" pitchFamily="34" charset="0"/>
              <a:cs typeface="Open Sans" panose="020B0606030504020204" pitchFamily="34" charset="0"/>
            </a:endParaRPr>
          </a:p>
          <a:p>
            <a:pPr algn="just" fontAlgn="base">
              <a:spcAft>
                <a:spcPts val="600"/>
              </a:spcAft>
            </a:pPr>
            <a:r>
              <a:rPr lang="en-US" sz="1200">
                <a:latin typeface="Open Sans" panose="020B0606030504020204" pitchFamily="34" charset="0"/>
                <a:ea typeface="Open Sans" panose="020B0606030504020204" pitchFamily="34" charset="0"/>
                <a:cs typeface="Open Sans" panose="020B0606030504020204" pitchFamily="34" charset="0"/>
              </a:rPr>
              <a:t>This slide-deck will provide an in-depth look at the </a:t>
            </a:r>
            <a:r>
              <a:rPr lang="en-US" sz="1200" b="1">
                <a:latin typeface="Open Sans" panose="020B0606030504020204" pitchFamily="34" charset="0"/>
                <a:ea typeface="Open Sans" panose="020B0606030504020204" pitchFamily="34" charset="0"/>
                <a:cs typeface="Open Sans" panose="020B0606030504020204" pitchFamily="34" charset="0"/>
              </a:rPr>
              <a:t>key components and objectives of </a:t>
            </a:r>
            <a:r>
              <a:rPr lang="en-US" sz="1200" b="1"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its </a:t>
            </a:r>
            <a:r>
              <a:rPr lang="en-US" sz="1200" b="1">
                <a:latin typeface="Open Sans" panose="020B0606030504020204" pitchFamily="34" charset="0"/>
                <a:ea typeface="Open Sans" panose="020B0606030504020204" pitchFamily="34" charset="0"/>
                <a:cs typeface="Open Sans" panose="020B0606030504020204" pitchFamily="34" charset="0"/>
              </a:rPr>
              <a:t>timeline for implementation, and the specific requirements</a:t>
            </a:r>
            <a:r>
              <a:rPr lang="en-US" sz="1200">
                <a:latin typeface="Open Sans" panose="020B0606030504020204" pitchFamily="34" charset="0"/>
                <a:ea typeface="Open Sans" panose="020B0606030504020204" pitchFamily="34" charset="0"/>
                <a:cs typeface="Open Sans" panose="020B0606030504020204" pitchFamily="34" charset="0"/>
              </a:rPr>
              <a:t> for various stakeholders, including crypto-asset service providers (like ARTs, CASPs and EMTs), banks, and other financial institutions. We will also discuss the implications of crypto-assets, as well as the importance of due diligence and risk management strategies for addressing financial crime risks associated with crypto-assets.</a:t>
            </a:r>
          </a:p>
          <a:p>
            <a:pPr algn="just" fontAlgn="base">
              <a:spcAft>
                <a:spcPts val="1800"/>
              </a:spcAft>
            </a:pPr>
            <a:r>
              <a:rPr lang="en-US" sz="1200">
                <a:latin typeface="Open Sans" panose="020B0606030504020204" pitchFamily="34" charset="0"/>
                <a:ea typeface="Open Sans" panose="020B0606030504020204" pitchFamily="34" charset="0"/>
                <a:cs typeface="Open Sans" panose="020B0606030504020204" pitchFamily="34" charset="0"/>
              </a:rPr>
              <a:t>Furthermore, we will explore the challenges businesses may face in transitioning to </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compliance and share strategies for overcoming these obstacles. Throughout the presentation, we will highlight </a:t>
            </a:r>
            <a:r>
              <a:rPr lang="en-US" sz="1200" b="1" err="1">
                <a:latin typeface="Open Sans" panose="020B0606030504020204" pitchFamily="34" charset="0"/>
                <a:ea typeface="Open Sans" panose="020B0606030504020204" pitchFamily="34" charset="0"/>
                <a:cs typeface="Open Sans" panose="020B0606030504020204" pitchFamily="34" charset="0"/>
              </a:rPr>
              <a:t>FiSer</a:t>
            </a:r>
            <a:r>
              <a:rPr lang="en-US" sz="1200" b="1">
                <a:latin typeface="Open Sans" panose="020B0606030504020204" pitchFamily="34" charset="0"/>
                <a:ea typeface="Open Sans" panose="020B0606030504020204" pitchFamily="34" charset="0"/>
                <a:cs typeface="Open Sans" panose="020B0606030504020204" pitchFamily="34" charset="0"/>
              </a:rPr>
              <a:t> Consulting's expertise in guiding clients through successful </a:t>
            </a:r>
            <a:r>
              <a:rPr lang="en-US" sz="1200" b="1" err="1">
                <a:latin typeface="Open Sans" panose="020B0606030504020204" pitchFamily="34" charset="0"/>
                <a:ea typeface="Open Sans" panose="020B0606030504020204" pitchFamily="34" charset="0"/>
                <a:cs typeface="Open Sans" panose="020B0606030504020204" pitchFamily="34" charset="0"/>
              </a:rPr>
              <a:t>MiCA</a:t>
            </a:r>
            <a:r>
              <a:rPr lang="en-US" sz="1200" b="1">
                <a:latin typeface="Open Sans" panose="020B0606030504020204" pitchFamily="34" charset="0"/>
                <a:ea typeface="Open Sans" panose="020B0606030504020204" pitchFamily="34" charset="0"/>
                <a:cs typeface="Open Sans" panose="020B0606030504020204" pitchFamily="34" charset="0"/>
              </a:rPr>
              <a:t> compliance projects</a:t>
            </a:r>
            <a:r>
              <a:rPr lang="en-US" sz="1200">
                <a:latin typeface="Open Sans" panose="020B0606030504020204" pitchFamily="34" charset="0"/>
                <a:ea typeface="Open Sans" panose="020B0606030504020204" pitchFamily="34" charset="0"/>
                <a:cs typeface="Open Sans" panose="020B0606030504020204" pitchFamily="34" charset="0"/>
              </a:rPr>
              <a:t>, showcasing our tailored services and solutions that ensure your business is well-positioned to meet the new regulatory requirements.</a:t>
            </a:r>
          </a:p>
          <a:p>
            <a:pPr algn="ctr" fontAlgn="base">
              <a:spcAft>
                <a:spcPts val="600"/>
              </a:spcAft>
            </a:pPr>
            <a: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t>Join us on this journey to understanding </a:t>
            </a:r>
            <a:r>
              <a:rPr lang="en-US" sz="1200" b="1" err="1">
                <a:solidFill>
                  <a:schemeClr val="bg2"/>
                </a:solidFill>
                <a:latin typeface="Open Sans" panose="020B0606030504020204" pitchFamily="34" charset="0"/>
                <a:ea typeface="Open Sans" panose="020B0606030504020204" pitchFamily="34" charset="0"/>
                <a:cs typeface="Open Sans" panose="020B0606030504020204" pitchFamily="34" charset="0"/>
              </a:rPr>
              <a:t>MiCA</a:t>
            </a:r>
            <a: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t> Regulation and learn</a:t>
            </a:r>
            <a:b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t>how </a:t>
            </a:r>
            <a:r>
              <a:rPr lang="en-US" sz="1200" b="1" err="1">
                <a:solidFill>
                  <a:schemeClr val="bg2"/>
                </a:solidFill>
                <a:latin typeface="Open Sans" panose="020B0606030504020204" pitchFamily="34" charset="0"/>
                <a:ea typeface="Open Sans" panose="020B0606030504020204" pitchFamily="34" charset="0"/>
                <a:cs typeface="Open Sans" panose="020B0606030504020204" pitchFamily="34" charset="0"/>
              </a:rPr>
              <a:t>FiSer</a:t>
            </a:r>
            <a: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t> Consulting can be your trusted partner in navigating</a:t>
            </a:r>
            <a:b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bg2"/>
                </a:solidFill>
                <a:latin typeface="Open Sans" panose="020B0606030504020204" pitchFamily="34" charset="0"/>
                <a:ea typeface="Open Sans" panose="020B0606030504020204" pitchFamily="34" charset="0"/>
                <a:cs typeface="Open Sans" panose="020B0606030504020204" pitchFamily="34" charset="0"/>
              </a:rPr>
              <a:t> this rapidly evolving regulatory environment!</a:t>
            </a:r>
            <a:endParaRPr lang="en-GB" sz="12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26B6C89-EE03-FF1E-A9D4-686D800C69D8}"/>
              </a:ext>
            </a:extLst>
          </p:cNvPr>
          <p:cNvSpPr txBox="1"/>
          <p:nvPr/>
        </p:nvSpPr>
        <p:spPr>
          <a:xfrm>
            <a:off x="5999915" y="452273"/>
            <a:ext cx="6096000" cy="369332"/>
          </a:xfrm>
          <a:prstGeom prst="rect">
            <a:avLst/>
          </a:prstGeom>
          <a:noFill/>
        </p:spPr>
        <p:txBody>
          <a:bodyPr wrap="square">
            <a:spAutoFit/>
          </a:bodyPr>
          <a:lstStyle/>
          <a:p>
            <a:r>
              <a:rPr lang="en-US" sz="1800" b="1">
                <a:solidFill>
                  <a:srgbClr val="62B5E5"/>
                </a:solidFill>
                <a:latin typeface="Open Sans" panose="020B0606030504020204" pitchFamily="34" charset="0"/>
                <a:ea typeface="Open Sans" panose="020B0606030504020204" pitchFamily="34" charset="0"/>
                <a:cs typeface="Open Sans" panose="020B0606030504020204" pitchFamily="34" charset="0"/>
              </a:rPr>
              <a:t>Unveiling the </a:t>
            </a:r>
            <a:r>
              <a:rPr lang="en-US" sz="1800" b="1" err="1">
                <a:solidFill>
                  <a:srgbClr val="62B5E5"/>
                </a:solidFill>
                <a:latin typeface="Open Sans" panose="020B0606030504020204" pitchFamily="34" charset="0"/>
                <a:ea typeface="Open Sans" panose="020B0606030504020204" pitchFamily="34" charset="0"/>
                <a:cs typeface="Open Sans" panose="020B0606030504020204" pitchFamily="34" charset="0"/>
              </a:rPr>
              <a:t>MiCA</a:t>
            </a:r>
            <a:r>
              <a:rPr lang="en-US" sz="1800" b="1">
                <a:solidFill>
                  <a:srgbClr val="62B5E5"/>
                </a:solidFill>
                <a:latin typeface="Open Sans" panose="020B0606030504020204" pitchFamily="34" charset="0"/>
                <a:ea typeface="Open Sans" panose="020B0606030504020204" pitchFamily="34" charset="0"/>
                <a:cs typeface="Open Sans" panose="020B0606030504020204" pitchFamily="34" charset="0"/>
              </a:rPr>
              <a:t> Landscape</a:t>
            </a:r>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hopping cart full of money and coins&#10;&#10;Description automatically generated">
            <a:extLst>
              <a:ext uri="{FF2B5EF4-FFF2-40B4-BE49-F238E27FC236}">
                <a16:creationId xmlns:a16="http://schemas.microsoft.com/office/drawing/2014/main" id="{B1712891-06CD-F257-D7AD-7A99192A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22888"/>
            <a:ext cx="5937165" cy="8906417"/>
          </a:xfrm>
          <a:prstGeom prst="rect">
            <a:avLst/>
          </a:prstGeom>
        </p:spPr>
      </p:pic>
      <p:sp>
        <p:nvSpPr>
          <p:cNvPr id="10" name="object 6">
            <a:extLst>
              <a:ext uri="{FF2B5EF4-FFF2-40B4-BE49-F238E27FC236}">
                <a16:creationId xmlns:a16="http://schemas.microsoft.com/office/drawing/2014/main" id="{371A6502-D8EE-9835-434A-F8F51EA01853}"/>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0957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857D66-5F81-8016-F183-844961FB5EA3}"/>
              </a:ext>
            </a:extLst>
          </p:cNvPr>
          <p:cNvSpPr>
            <a:spLocks noGrp="1"/>
          </p:cNvSpPr>
          <p:nvPr>
            <p:ph type="sldNum" sz="quarter" idx="12"/>
          </p:nvPr>
        </p:nvSpPr>
        <p:spPr/>
        <p:txBody>
          <a:bodyPr/>
          <a:lstStyle/>
          <a:p>
            <a:fld id="{176DD4EC-FA55-45CE-8BB9-EF8129236C33}" type="slidenum">
              <a:rPr lang="en-NL" smtClean="0"/>
              <a:pPr/>
              <a:t>3</a:t>
            </a:fld>
            <a:endParaRPr lang="en-NL"/>
          </a:p>
        </p:txBody>
      </p:sp>
      <p:sp>
        <p:nvSpPr>
          <p:cNvPr id="18" name="Google Shape;645;p27">
            <a:extLst>
              <a:ext uri="{FF2B5EF4-FFF2-40B4-BE49-F238E27FC236}">
                <a16:creationId xmlns:a16="http://schemas.microsoft.com/office/drawing/2014/main" id="{9F24C245-34D9-1FDD-DB60-CFDCC8E7FD32}"/>
              </a:ext>
            </a:extLst>
          </p:cNvPr>
          <p:cNvSpPr/>
          <p:nvPr/>
        </p:nvSpPr>
        <p:spPr>
          <a:xfrm>
            <a:off x="783038" y="1008516"/>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tx1">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7173B6E-0DCB-F372-F082-19DD9DC3911B}"/>
              </a:ext>
            </a:extLst>
          </p:cNvPr>
          <p:cNvSpPr txBox="1"/>
          <p:nvPr/>
        </p:nvSpPr>
        <p:spPr>
          <a:xfrm rot="18889250">
            <a:off x="3878" y="2432391"/>
            <a:ext cx="1540030" cy="461665"/>
          </a:xfrm>
          <a:prstGeom prst="rect">
            <a:avLst/>
          </a:prstGeom>
          <a:noFill/>
        </p:spPr>
        <p:txBody>
          <a:bodyPr wrap="square">
            <a:spAutoFit/>
          </a:bodyPr>
          <a:lstStyle/>
          <a:p>
            <a:r>
              <a:rPr lang="en-US" sz="2400">
                <a:solidFill>
                  <a:schemeClr val="accent1">
                    <a:lumMod val="50000"/>
                  </a:schemeClr>
                </a:solidFill>
              </a:rPr>
              <a:t>Objectives</a:t>
            </a:r>
            <a:endParaRPr lang="en-GB" sz="2400">
              <a:solidFill>
                <a:schemeClr val="accent1">
                  <a:lumMod val="50000"/>
                </a:schemeClr>
              </a:solidFill>
            </a:endParaRPr>
          </a:p>
        </p:txBody>
      </p:sp>
      <p:sp>
        <p:nvSpPr>
          <p:cNvPr id="23" name="Google Shape;645;p27">
            <a:extLst>
              <a:ext uri="{FF2B5EF4-FFF2-40B4-BE49-F238E27FC236}">
                <a16:creationId xmlns:a16="http://schemas.microsoft.com/office/drawing/2014/main" id="{AFFED7FE-4783-C5A2-478D-662C9A0F8F3E}"/>
              </a:ext>
            </a:extLst>
          </p:cNvPr>
          <p:cNvSpPr/>
          <p:nvPr/>
        </p:nvSpPr>
        <p:spPr>
          <a:xfrm>
            <a:off x="783038" y="2390726"/>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accent1">
              <a:lumMod val="5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645;p27">
            <a:extLst>
              <a:ext uri="{FF2B5EF4-FFF2-40B4-BE49-F238E27FC236}">
                <a16:creationId xmlns:a16="http://schemas.microsoft.com/office/drawing/2014/main" id="{E90EFD5E-105F-1348-28C3-608EF98DEF86}"/>
              </a:ext>
            </a:extLst>
          </p:cNvPr>
          <p:cNvSpPr/>
          <p:nvPr/>
        </p:nvSpPr>
        <p:spPr>
          <a:xfrm>
            <a:off x="783038" y="3772936"/>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bg2">
              <a:lumMod val="60000"/>
              <a:lumOff val="4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645;p27">
            <a:extLst>
              <a:ext uri="{FF2B5EF4-FFF2-40B4-BE49-F238E27FC236}">
                <a16:creationId xmlns:a16="http://schemas.microsoft.com/office/drawing/2014/main" id="{023D2B77-D99C-9C18-11AA-53D6223F5D1D}"/>
              </a:ext>
            </a:extLst>
          </p:cNvPr>
          <p:cNvSpPr/>
          <p:nvPr/>
        </p:nvSpPr>
        <p:spPr>
          <a:xfrm>
            <a:off x="783038" y="5155146"/>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bg2">
              <a:lumMod val="40000"/>
              <a:lumOff val="6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7DA11EA1-18AD-7B0F-8CCC-B1A929C277CD}"/>
              </a:ext>
            </a:extLst>
          </p:cNvPr>
          <p:cNvSpPr txBox="1"/>
          <p:nvPr/>
        </p:nvSpPr>
        <p:spPr>
          <a:xfrm>
            <a:off x="2155616" y="2462853"/>
            <a:ext cx="9102142" cy="1077218"/>
          </a:xfrm>
          <a:prstGeom prst="rect">
            <a:avLst/>
          </a:prstGeom>
          <a:noFill/>
        </p:spPr>
        <p:txBody>
          <a:bodyPr wrap="square">
            <a:spAutoFit/>
          </a:bodyPr>
          <a:lstStyle/>
          <a:p>
            <a:pPr marL="285750" indent="-285750">
              <a:buFont typeface="Arial" panose="020B0604020202020204" pitchFamily="34" charset="0"/>
              <a:buChar char="•"/>
            </a:pPr>
            <a:r>
              <a:rPr lang="en-US" sz="1600"/>
              <a:t>Facilitating and </a:t>
            </a:r>
            <a:r>
              <a:rPr lang="en-US" sz="1600" b="1"/>
              <a:t>encouraging innovation </a:t>
            </a:r>
            <a:r>
              <a:rPr lang="en-US" sz="1600"/>
              <a:t>while ensuring </a:t>
            </a:r>
            <a:r>
              <a:rPr lang="en-US" sz="1600" b="1"/>
              <a:t>financial stability</a:t>
            </a:r>
          </a:p>
          <a:p>
            <a:pPr marL="285750" indent="-285750">
              <a:buFont typeface="Arial" panose="020B0604020202020204" pitchFamily="34" charset="0"/>
              <a:buChar char="•"/>
            </a:pPr>
            <a:r>
              <a:rPr lang="en-US" sz="1600" b="1"/>
              <a:t>Harmonizing</a:t>
            </a:r>
            <a:r>
              <a:rPr lang="en-US" sz="1600"/>
              <a:t> crypto-asset regulations across the EU</a:t>
            </a:r>
          </a:p>
          <a:p>
            <a:pPr marL="285750" indent="-285750">
              <a:buFont typeface="Arial" panose="020B0604020202020204" pitchFamily="34" charset="0"/>
              <a:buChar char="•"/>
            </a:pPr>
            <a:r>
              <a:rPr lang="en-US" sz="1600"/>
              <a:t>Providing a </a:t>
            </a:r>
            <a:r>
              <a:rPr lang="en-US" sz="1600" b="1"/>
              <a:t>clear legal framework </a:t>
            </a:r>
            <a:r>
              <a:rPr lang="en-US" sz="1600"/>
              <a:t>for crypto-assets and services</a:t>
            </a:r>
          </a:p>
          <a:p>
            <a:pPr marL="285750" indent="-285750">
              <a:buFont typeface="Arial" panose="020B0604020202020204" pitchFamily="34" charset="0"/>
              <a:buChar char="•"/>
            </a:pPr>
            <a:r>
              <a:rPr lang="en-US" sz="1600"/>
              <a:t>Strengthening consumer and investor </a:t>
            </a:r>
            <a:r>
              <a:rPr lang="en-US" sz="1600" b="1"/>
              <a:t>protections</a:t>
            </a:r>
            <a:endParaRPr lang="en-GB" sz="1600" b="1"/>
          </a:p>
        </p:txBody>
      </p:sp>
      <p:sp>
        <p:nvSpPr>
          <p:cNvPr id="31" name="TextBox 30">
            <a:extLst>
              <a:ext uri="{FF2B5EF4-FFF2-40B4-BE49-F238E27FC236}">
                <a16:creationId xmlns:a16="http://schemas.microsoft.com/office/drawing/2014/main" id="{714CE52D-0B02-7B7B-C8B1-0B6180A049E6}"/>
              </a:ext>
            </a:extLst>
          </p:cNvPr>
          <p:cNvSpPr txBox="1"/>
          <p:nvPr/>
        </p:nvSpPr>
        <p:spPr>
          <a:xfrm>
            <a:off x="2158792" y="1139414"/>
            <a:ext cx="9172226" cy="1323439"/>
          </a:xfrm>
          <a:prstGeom prst="rect">
            <a:avLst/>
          </a:prstGeom>
          <a:noFill/>
        </p:spPr>
        <p:txBody>
          <a:bodyPr wrap="square">
            <a:spAutoFit/>
          </a:bodyPr>
          <a:lstStyle/>
          <a:p>
            <a:pPr marL="285750" indent="-285750">
              <a:buFont typeface="Arial" panose="020B0604020202020204" pitchFamily="34" charset="0"/>
              <a:buChar char="•"/>
            </a:pPr>
            <a:r>
              <a:rPr lang="en-GB" sz="1600"/>
              <a:t>In the past years, crypto-assets showed a </a:t>
            </a:r>
            <a:r>
              <a:rPr lang="en-GB" sz="1600" b="1"/>
              <a:t>rapid growth </a:t>
            </a:r>
            <a:r>
              <a:rPr lang="en-GB" sz="1600"/>
              <a:t>and development resulting </a:t>
            </a:r>
            <a:r>
              <a:rPr lang="en-GB" sz="1600" b="1"/>
              <a:t>increased adoption </a:t>
            </a:r>
            <a:r>
              <a:rPr lang="en-GB" sz="1600"/>
              <a:t>among consumers as well as professional investors</a:t>
            </a:r>
          </a:p>
          <a:p>
            <a:pPr marL="285750" indent="-285750">
              <a:buFont typeface="Arial" panose="020B0604020202020204" pitchFamily="34" charset="0"/>
              <a:buChar char="•"/>
            </a:pPr>
            <a:r>
              <a:rPr lang="en-GB" sz="1600"/>
              <a:t>Several events related to stablecoins showed the risks incurred by holders in the </a:t>
            </a:r>
            <a:r>
              <a:rPr lang="en-GB" sz="1600" b="1"/>
              <a:t>absence of regulation</a:t>
            </a:r>
          </a:p>
          <a:p>
            <a:pPr marL="285750" indent="-285750">
              <a:buFont typeface="Arial" panose="020B0604020202020204" pitchFamily="34" charset="0"/>
              <a:buChar char="•"/>
            </a:pPr>
            <a:r>
              <a:rPr lang="en-GB" sz="1600" err="1"/>
              <a:t>MiCA</a:t>
            </a:r>
            <a:r>
              <a:rPr lang="en-GB" sz="1600"/>
              <a:t> was created to </a:t>
            </a:r>
            <a:r>
              <a:rPr lang="en-GB" sz="1600" b="1"/>
              <a:t>address the regulatory challenges </a:t>
            </a:r>
            <a:r>
              <a:rPr lang="en-GB" sz="1600"/>
              <a:t>posed by this rapidly evolving sector</a:t>
            </a:r>
          </a:p>
          <a:p>
            <a:endParaRPr lang="en-GB" sz="1600"/>
          </a:p>
        </p:txBody>
      </p:sp>
      <p:sp>
        <p:nvSpPr>
          <p:cNvPr id="32" name="TextBox 31">
            <a:extLst>
              <a:ext uri="{FF2B5EF4-FFF2-40B4-BE49-F238E27FC236}">
                <a16:creationId xmlns:a16="http://schemas.microsoft.com/office/drawing/2014/main" id="{8D4EAE3B-F273-6A9B-4264-DECAA4AF979F}"/>
              </a:ext>
            </a:extLst>
          </p:cNvPr>
          <p:cNvSpPr txBox="1"/>
          <p:nvPr/>
        </p:nvSpPr>
        <p:spPr>
          <a:xfrm>
            <a:off x="2155616" y="3825281"/>
            <a:ext cx="9260243" cy="1323439"/>
          </a:xfrm>
          <a:prstGeom prst="rect">
            <a:avLst/>
          </a:prstGeom>
          <a:noFill/>
        </p:spPr>
        <p:txBody>
          <a:bodyPr wrap="square">
            <a:spAutoFit/>
          </a:bodyPr>
          <a:lstStyle/>
          <a:p>
            <a:pPr marL="285750" indent="-285750">
              <a:buFont typeface="Arial" panose="020B0604020202020204" pitchFamily="34" charset="0"/>
              <a:buChar char="•"/>
            </a:pPr>
            <a:r>
              <a:rPr lang="en-GB" sz="1600" b="1"/>
              <a:t>Crypto-asset Service Providers (CASPs): </a:t>
            </a:r>
            <a:r>
              <a:rPr lang="en-GB" sz="1600"/>
              <a:t>businesses that provide services related to the issuance, custody, trading, or management of crypto-assets</a:t>
            </a:r>
          </a:p>
          <a:p>
            <a:pPr marL="285750" indent="-285750">
              <a:buFont typeface="Arial" panose="020B0604020202020204" pitchFamily="34" charset="0"/>
              <a:buChar char="•"/>
            </a:pPr>
            <a:r>
              <a:rPr lang="en-GB" sz="1600" b="1"/>
              <a:t>Asset-Referenced Tokens (ARTs): </a:t>
            </a:r>
            <a:r>
              <a:rPr lang="en-GB" sz="1600"/>
              <a:t>crypto-asset that purports to maintain a stable value by referring to the value of several fiat currencies or commodities</a:t>
            </a:r>
          </a:p>
          <a:p>
            <a:pPr marL="285750" indent="-285750">
              <a:buFont typeface="Arial" panose="020B0604020202020204" pitchFamily="34" charset="0"/>
              <a:buChar char="•"/>
            </a:pPr>
            <a:r>
              <a:rPr lang="en-GB" sz="1600" b="1"/>
              <a:t>E-Money Tokens (EMTs): </a:t>
            </a:r>
            <a:r>
              <a:rPr lang="en-GB" sz="1600"/>
              <a:t>purports to maintain a stable value by referring to one fiat currency (stablecoins)</a:t>
            </a:r>
          </a:p>
        </p:txBody>
      </p:sp>
      <p:sp>
        <p:nvSpPr>
          <p:cNvPr id="33" name="TextBox 32">
            <a:extLst>
              <a:ext uri="{FF2B5EF4-FFF2-40B4-BE49-F238E27FC236}">
                <a16:creationId xmlns:a16="http://schemas.microsoft.com/office/drawing/2014/main" id="{CA552EE7-869F-71DF-1818-DD1C13533D32}"/>
              </a:ext>
            </a:extLst>
          </p:cNvPr>
          <p:cNvSpPr txBox="1"/>
          <p:nvPr/>
        </p:nvSpPr>
        <p:spPr>
          <a:xfrm>
            <a:off x="2155616" y="5354235"/>
            <a:ext cx="9705458" cy="830997"/>
          </a:xfrm>
          <a:prstGeom prst="rect">
            <a:avLst/>
          </a:prstGeom>
          <a:noFill/>
        </p:spPr>
        <p:txBody>
          <a:bodyPr wrap="square">
            <a:spAutoFit/>
          </a:bodyPr>
          <a:lstStyle/>
          <a:p>
            <a:pPr marL="285750" indent="-285750">
              <a:buFont typeface="Arial" panose="020B0604020202020204" pitchFamily="34" charset="0"/>
              <a:buChar char="•"/>
            </a:pPr>
            <a:r>
              <a:rPr lang="en-US" sz="1600"/>
              <a:t>20 April 2023: The European Parliament </a:t>
            </a:r>
            <a:r>
              <a:rPr lang="en-US" sz="1600" b="1"/>
              <a:t>approved </a:t>
            </a:r>
            <a:r>
              <a:rPr lang="en-US" sz="1600" err="1"/>
              <a:t>MiCA</a:t>
            </a:r>
            <a:r>
              <a:rPr lang="en-US" sz="1600"/>
              <a:t>, actual </a:t>
            </a:r>
            <a:r>
              <a:rPr lang="en-US" sz="1600" b="1"/>
              <a:t>publication</a:t>
            </a:r>
            <a:r>
              <a:rPr lang="en-US" sz="1600"/>
              <a:t> was in June 2023 </a:t>
            </a:r>
          </a:p>
          <a:p>
            <a:pPr marL="285750" indent="-285750">
              <a:buFont typeface="Arial" panose="020B0604020202020204" pitchFamily="34" charset="0"/>
              <a:buChar char="•"/>
            </a:pPr>
            <a:r>
              <a:rPr lang="en-GB" sz="1600" b="1"/>
              <a:t>18-month transitional period </a:t>
            </a:r>
            <a:r>
              <a:rPr lang="en-GB" sz="1600"/>
              <a:t>after which the </a:t>
            </a:r>
            <a:r>
              <a:rPr lang="en-GB" sz="1600" err="1"/>
              <a:t>MiCA</a:t>
            </a:r>
            <a:r>
              <a:rPr lang="en-GB" sz="1600"/>
              <a:t> will </a:t>
            </a:r>
            <a:r>
              <a:rPr lang="en-GB" sz="1600" b="1"/>
              <a:t>fully enter into application </a:t>
            </a:r>
            <a:r>
              <a:rPr lang="en-GB" sz="1600"/>
              <a:t>(December 2024)</a:t>
            </a:r>
          </a:p>
          <a:p>
            <a:pPr marL="285750" indent="-285750">
              <a:buFont typeface="Arial" panose="020B0604020202020204" pitchFamily="34" charset="0"/>
              <a:buChar char="•"/>
            </a:pPr>
            <a:r>
              <a:rPr lang="en-GB" sz="1600"/>
              <a:t>Rules applying to ARTs and EMTs already apply </a:t>
            </a:r>
            <a:r>
              <a:rPr lang="en-GB" sz="1600" b="1"/>
              <a:t>12 months </a:t>
            </a:r>
            <a:r>
              <a:rPr lang="en-GB" sz="1600"/>
              <a:t>after the </a:t>
            </a:r>
            <a:r>
              <a:rPr lang="en-GB" sz="1600" err="1"/>
              <a:t>MiCA</a:t>
            </a:r>
            <a:r>
              <a:rPr lang="en-GB" sz="1600"/>
              <a:t> enters into force</a:t>
            </a:r>
          </a:p>
        </p:txBody>
      </p:sp>
      <p:sp>
        <p:nvSpPr>
          <p:cNvPr id="35" name="TextBox 34">
            <a:extLst>
              <a:ext uri="{FF2B5EF4-FFF2-40B4-BE49-F238E27FC236}">
                <a16:creationId xmlns:a16="http://schemas.microsoft.com/office/drawing/2014/main" id="{0EDE5B48-B26B-A85A-B17A-E446BD95E878}"/>
              </a:ext>
            </a:extLst>
          </p:cNvPr>
          <p:cNvSpPr txBox="1"/>
          <p:nvPr/>
        </p:nvSpPr>
        <p:spPr>
          <a:xfrm rot="18906705">
            <a:off x="7922" y="5183821"/>
            <a:ext cx="1540030" cy="461665"/>
          </a:xfrm>
          <a:prstGeom prst="rect">
            <a:avLst/>
          </a:prstGeom>
          <a:noFill/>
        </p:spPr>
        <p:txBody>
          <a:bodyPr wrap="square">
            <a:spAutoFit/>
          </a:bodyPr>
          <a:lstStyle/>
          <a:p>
            <a:r>
              <a:rPr lang="en-US" sz="2400">
                <a:solidFill>
                  <a:schemeClr val="bg2">
                    <a:lumMod val="60000"/>
                    <a:lumOff val="40000"/>
                  </a:schemeClr>
                </a:solidFill>
              </a:rPr>
              <a:t>Timelines</a:t>
            </a:r>
            <a:endParaRPr lang="en-GB" sz="2400">
              <a:solidFill>
                <a:schemeClr val="bg2">
                  <a:lumMod val="60000"/>
                  <a:lumOff val="40000"/>
                </a:schemeClr>
              </a:solidFill>
            </a:endParaRPr>
          </a:p>
        </p:txBody>
      </p:sp>
      <p:sp>
        <p:nvSpPr>
          <p:cNvPr id="36" name="TextBox 35">
            <a:extLst>
              <a:ext uri="{FF2B5EF4-FFF2-40B4-BE49-F238E27FC236}">
                <a16:creationId xmlns:a16="http://schemas.microsoft.com/office/drawing/2014/main" id="{EEEF75D3-354C-4821-EE69-C5E35E2A22E4}"/>
              </a:ext>
            </a:extLst>
          </p:cNvPr>
          <p:cNvSpPr txBox="1"/>
          <p:nvPr/>
        </p:nvSpPr>
        <p:spPr>
          <a:xfrm rot="18913349">
            <a:off x="252079" y="3555690"/>
            <a:ext cx="1540030" cy="461665"/>
          </a:xfrm>
          <a:prstGeom prst="rect">
            <a:avLst/>
          </a:prstGeom>
          <a:noFill/>
        </p:spPr>
        <p:txBody>
          <a:bodyPr wrap="square">
            <a:spAutoFit/>
          </a:bodyPr>
          <a:lstStyle/>
          <a:p>
            <a:r>
              <a:rPr lang="en-US" sz="2400">
                <a:solidFill>
                  <a:schemeClr val="bg2"/>
                </a:solidFill>
              </a:rPr>
              <a:t>Scope</a:t>
            </a:r>
            <a:endParaRPr lang="en-GB" sz="2400">
              <a:solidFill>
                <a:schemeClr val="bg2"/>
              </a:solidFill>
            </a:endParaRPr>
          </a:p>
        </p:txBody>
      </p:sp>
      <p:sp>
        <p:nvSpPr>
          <p:cNvPr id="37" name="TextBox 36">
            <a:extLst>
              <a:ext uri="{FF2B5EF4-FFF2-40B4-BE49-F238E27FC236}">
                <a16:creationId xmlns:a16="http://schemas.microsoft.com/office/drawing/2014/main" id="{A7017348-1DA6-77E5-9A65-8A53DD0A76B4}"/>
              </a:ext>
            </a:extLst>
          </p:cNvPr>
          <p:cNvSpPr txBox="1"/>
          <p:nvPr/>
        </p:nvSpPr>
        <p:spPr>
          <a:xfrm rot="18908960">
            <a:off x="92777" y="815466"/>
            <a:ext cx="1816780" cy="461665"/>
          </a:xfrm>
          <a:prstGeom prst="rect">
            <a:avLst/>
          </a:prstGeom>
          <a:noFill/>
        </p:spPr>
        <p:txBody>
          <a:bodyPr wrap="square">
            <a:spAutoFit/>
          </a:bodyPr>
          <a:lstStyle/>
          <a:p>
            <a:r>
              <a:rPr lang="en-US" sz="2400"/>
              <a:t>Origins</a:t>
            </a:r>
            <a:endParaRPr lang="en-GB" sz="2400"/>
          </a:p>
        </p:txBody>
      </p:sp>
      <p:pic>
        <p:nvPicPr>
          <p:cNvPr id="38" name="Kép 44">
            <a:extLst>
              <a:ext uri="{FF2B5EF4-FFF2-40B4-BE49-F238E27FC236}">
                <a16:creationId xmlns:a16="http://schemas.microsoft.com/office/drawing/2014/main" id="{2FF78D12-FFEF-F8D2-2208-510AA510C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77" y="2684177"/>
            <a:ext cx="634570" cy="634570"/>
          </a:xfrm>
          <a:prstGeom prst="rect">
            <a:avLst/>
          </a:prstGeom>
        </p:spPr>
      </p:pic>
      <p:pic>
        <p:nvPicPr>
          <p:cNvPr id="39" name="Kép 8">
            <a:extLst>
              <a:ext uri="{FF2B5EF4-FFF2-40B4-BE49-F238E27FC236}">
                <a16:creationId xmlns:a16="http://schemas.microsoft.com/office/drawing/2014/main" id="{753FA9BB-4C42-1917-FA94-AD47F7D95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101" y="4094205"/>
            <a:ext cx="553746" cy="515842"/>
          </a:xfrm>
          <a:prstGeom prst="rect">
            <a:avLst/>
          </a:prstGeom>
        </p:spPr>
      </p:pic>
      <p:pic>
        <p:nvPicPr>
          <p:cNvPr id="40" name="Picture 39" descr="Icon&#10;&#10;Description automatically generated">
            <a:extLst>
              <a:ext uri="{FF2B5EF4-FFF2-40B4-BE49-F238E27FC236}">
                <a16:creationId xmlns:a16="http://schemas.microsoft.com/office/drawing/2014/main" id="{79D895EC-902F-D784-791E-E5C14570E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847" y="1281563"/>
            <a:ext cx="720000" cy="720000"/>
          </a:xfrm>
          <a:prstGeom prst="rect">
            <a:avLst/>
          </a:prstGeom>
        </p:spPr>
      </p:pic>
      <p:pic>
        <p:nvPicPr>
          <p:cNvPr id="41" name="Kép 5">
            <a:extLst>
              <a:ext uri="{FF2B5EF4-FFF2-40B4-BE49-F238E27FC236}">
                <a16:creationId xmlns:a16="http://schemas.microsoft.com/office/drawing/2014/main" id="{CFE9106B-BF7C-C5C4-1562-034B49DA46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38" y="5429906"/>
            <a:ext cx="631109" cy="631109"/>
          </a:xfrm>
          <a:prstGeom prst="rect">
            <a:avLst/>
          </a:prstGeom>
        </p:spPr>
      </p:pic>
      <p:sp>
        <p:nvSpPr>
          <p:cNvPr id="5" name="Title 4">
            <a:extLst>
              <a:ext uri="{FF2B5EF4-FFF2-40B4-BE49-F238E27FC236}">
                <a16:creationId xmlns:a16="http://schemas.microsoft.com/office/drawing/2014/main" id="{8C340742-BC70-2E68-BCF2-88DF8B78A2B5}"/>
              </a:ext>
            </a:extLst>
          </p:cNvPr>
          <p:cNvSpPr>
            <a:spLocks noGrp="1"/>
          </p:cNvSpPr>
          <p:nvPr>
            <p:ph type="title"/>
          </p:nvPr>
        </p:nvSpPr>
        <p:spPr/>
        <p:txBody>
          <a:bodyPr/>
          <a:lstStyle/>
          <a:p>
            <a:r>
              <a:rPr lang="en-US" err="1">
                <a:solidFill>
                  <a:schemeClr val="tx1"/>
                </a:solidFill>
              </a:rPr>
              <a:t>MiCA</a:t>
            </a:r>
            <a:r>
              <a:rPr lang="en-US">
                <a:solidFill>
                  <a:schemeClr val="tx1"/>
                </a:solidFill>
              </a:rPr>
              <a:t> Regulation aims to harmonize EU crypto market to foster innovation and protect customers</a:t>
            </a:r>
          </a:p>
        </p:txBody>
      </p:sp>
      <p:sp>
        <p:nvSpPr>
          <p:cNvPr id="2" name="object 6">
            <a:extLst>
              <a:ext uri="{FF2B5EF4-FFF2-40B4-BE49-F238E27FC236}">
                <a16:creationId xmlns:a16="http://schemas.microsoft.com/office/drawing/2014/main" id="{5879C88D-412F-FE9E-BA29-B7D49F53B198}"/>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763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29D7-DEB1-E4A8-1DCA-8931DF0A080E}"/>
              </a:ext>
            </a:extLst>
          </p:cNvPr>
          <p:cNvSpPr>
            <a:spLocks noGrp="1"/>
          </p:cNvSpPr>
          <p:nvPr>
            <p:ph type="title"/>
          </p:nvPr>
        </p:nvSpPr>
        <p:spPr/>
        <p:txBody>
          <a:bodyPr/>
          <a:lstStyle/>
          <a:p>
            <a:r>
              <a:rPr lang="en-US">
                <a:solidFill>
                  <a:schemeClr val="tx1"/>
                </a:solidFill>
              </a:rPr>
              <a:t>Different types of issuers are already providing crypto-assets around the world that are under the scope of </a:t>
            </a:r>
            <a:r>
              <a:rPr lang="en-US" err="1">
                <a:solidFill>
                  <a:schemeClr val="tx1"/>
                </a:solidFill>
              </a:rPr>
              <a:t>MiCA</a:t>
            </a:r>
            <a:r>
              <a:rPr lang="en-US">
                <a:solidFill>
                  <a:schemeClr val="tx1"/>
                </a:solidFill>
              </a:rPr>
              <a:t> Regulation</a:t>
            </a:r>
          </a:p>
        </p:txBody>
      </p:sp>
      <p:sp>
        <p:nvSpPr>
          <p:cNvPr id="4" name="Slide Number Placeholder 3">
            <a:extLst>
              <a:ext uri="{FF2B5EF4-FFF2-40B4-BE49-F238E27FC236}">
                <a16:creationId xmlns:a16="http://schemas.microsoft.com/office/drawing/2014/main" id="{AB50E1DC-F85A-5D91-4554-CCF2C0BE19C1}"/>
              </a:ext>
            </a:extLst>
          </p:cNvPr>
          <p:cNvSpPr>
            <a:spLocks noGrp="1"/>
          </p:cNvSpPr>
          <p:nvPr>
            <p:ph type="sldNum" sz="quarter" idx="12"/>
          </p:nvPr>
        </p:nvSpPr>
        <p:spPr/>
        <p:txBody>
          <a:bodyPr/>
          <a:lstStyle/>
          <a:p>
            <a:fld id="{176DD4EC-FA55-45CE-8BB9-EF8129236C33}" type="slidenum">
              <a:rPr lang="en-NL" smtClean="0"/>
              <a:pPr/>
              <a:t>4</a:t>
            </a:fld>
            <a:endParaRPr lang="en-NL"/>
          </a:p>
        </p:txBody>
      </p:sp>
      <p:sp>
        <p:nvSpPr>
          <p:cNvPr id="5" name="Text Placeholder 6">
            <a:extLst>
              <a:ext uri="{FF2B5EF4-FFF2-40B4-BE49-F238E27FC236}">
                <a16:creationId xmlns:a16="http://schemas.microsoft.com/office/drawing/2014/main" id="{AC9055F0-EB0D-B855-F1C7-8A09C981F18B}"/>
              </a:ext>
            </a:extLst>
          </p:cNvPr>
          <p:cNvSpPr txBox="1">
            <a:spLocks/>
          </p:cNvSpPr>
          <p:nvPr/>
        </p:nvSpPr>
        <p:spPr>
          <a:xfrm>
            <a:off x="1533937" y="1048279"/>
            <a:ext cx="3441373" cy="811823"/>
          </a:xfrm>
          <a:prstGeom prst="homePlate">
            <a:avLst>
              <a:gd name="adj" fmla="val 22616"/>
            </a:avLst>
          </a:prstGeom>
          <a:solidFill>
            <a:schemeClr val="bg2"/>
          </a:solidFill>
          <a:ln/>
          <a:effectLst/>
        </p:spPr>
        <p:style>
          <a:lnRef idx="0">
            <a:schemeClr val="accent1"/>
          </a:lnRef>
          <a:fillRef idx="3">
            <a:schemeClr val="accent1"/>
          </a:fillRef>
          <a:effectRef idx="3">
            <a:schemeClr val="accent1"/>
          </a:effectRef>
          <a:fontRef idx="minor">
            <a:schemeClr val="lt1"/>
          </a:fontRef>
        </p:style>
        <p:txBody>
          <a:bodyPr lIns="0" tIns="0" rIns="0" bIns="0" anchor="ctr"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95350" marR="0" lvl="0" algn="l" defTabSz="990600" rtl="0" eaLnBrk="1" fontAlgn="auto" latinLnBrk="0" hangingPunct="1">
              <a:lnSpc>
                <a:spcPct val="100000"/>
              </a:lnSpc>
              <a:spcBef>
                <a:spcPts val="0"/>
              </a:spcBef>
              <a:spcAft>
                <a:spcPts val="0"/>
              </a:spcAft>
              <a:buClr>
                <a:srgbClr val="000000"/>
              </a:buClr>
              <a:buSzTx/>
              <a:buFontTx/>
              <a:buNone/>
              <a:defRPr/>
            </a:pPr>
            <a:r>
              <a:rPr lang="en-US" sz="1400" b="1">
                <a:solidFill>
                  <a:srgbClr val="FFFFFF"/>
                </a:solidFill>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ART: </a:t>
            </a: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Asset-Referenced</a:t>
            </a:r>
            <a:b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b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Token Issuers</a:t>
            </a:r>
          </a:p>
        </p:txBody>
      </p:sp>
      <p:sp>
        <p:nvSpPr>
          <p:cNvPr id="6" name="Text Placeholder 6">
            <a:extLst>
              <a:ext uri="{FF2B5EF4-FFF2-40B4-BE49-F238E27FC236}">
                <a16:creationId xmlns:a16="http://schemas.microsoft.com/office/drawing/2014/main" id="{654E3AAD-9361-36E3-3BDB-4C75EB1E649D}"/>
              </a:ext>
            </a:extLst>
          </p:cNvPr>
          <p:cNvSpPr txBox="1">
            <a:spLocks/>
          </p:cNvSpPr>
          <p:nvPr/>
        </p:nvSpPr>
        <p:spPr>
          <a:xfrm>
            <a:off x="4975310" y="1048279"/>
            <a:ext cx="3441373" cy="811823"/>
          </a:xfrm>
          <a:prstGeom prst="chevron">
            <a:avLst>
              <a:gd name="adj" fmla="val 22711"/>
            </a:avLst>
          </a:prstGeom>
          <a:solidFill>
            <a:schemeClr val="tx1"/>
          </a:solidFill>
          <a:ln/>
          <a:effectLst/>
        </p:spPr>
        <p:style>
          <a:lnRef idx="0">
            <a:schemeClr val="accent2"/>
          </a:lnRef>
          <a:fillRef idx="3">
            <a:schemeClr val="accent2"/>
          </a:fillRef>
          <a:effectRef idx="3">
            <a:schemeClr val="accent2"/>
          </a:effectRef>
          <a:fontRef idx="minor">
            <a:schemeClr val="lt1"/>
          </a:fontRef>
        </p:style>
        <p:txBody>
          <a:bodyPr lIns="0" tIns="0" rIns="0" bIns="0" anchor="ctr"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95350" marR="0" lvl="0" algn="l" defTabSz="990600" rtl="0" eaLnBrk="1" fontAlgn="auto" latinLnBrk="0" hangingPunct="1">
              <a:lnSpc>
                <a:spcPct val="100000"/>
              </a:lnSpc>
              <a:spcBef>
                <a:spcPts val="0"/>
              </a:spcBef>
              <a:spcAft>
                <a:spcPts val="0"/>
              </a:spcAft>
              <a:buClr>
                <a:srgbClr val="000000"/>
              </a:buClr>
              <a:buSzTx/>
              <a:buFontTx/>
              <a:buNone/>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CASP: Crypto-Asset</a:t>
            </a:r>
            <a:b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b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Service Providers</a:t>
            </a:r>
          </a:p>
        </p:txBody>
      </p:sp>
      <p:sp>
        <p:nvSpPr>
          <p:cNvPr id="7" name="Text Placeholder 6">
            <a:extLst>
              <a:ext uri="{FF2B5EF4-FFF2-40B4-BE49-F238E27FC236}">
                <a16:creationId xmlns:a16="http://schemas.microsoft.com/office/drawing/2014/main" id="{5EDA0192-B78C-6960-A387-5D43992D07B9}"/>
              </a:ext>
            </a:extLst>
          </p:cNvPr>
          <p:cNvSpPr txBox="1">
            <a:spLocks/>
          </p:cNvSpPr>
          <p:nvPr/>
        </p:nvSpPr>
        <p:spPr>
          <a:xfrm>
            <a:off x="8419701" y="1048279"/>
            <a:ext cx="3441373" cy="811823"/>
          </a:xfrm>
          <a:prstGeom prst="chevron">
            <a:avLst>
              <a:gd name="adj" fmla="val 22711"/>
            </a:avLst>
          </a:prstGeom>
          <a:solidFill>
            <a:schemeClr val="accent5">
              <a:lumMod val="75000"/>
            </a:schemeClr>
          </a:solidFill>
          <a:ln/>
          <a:effectLst/>
        </p:spPr>
        <p:style>
          <a:lnRef idx="0">
            <a:schemeClr val="accent3"/>
          </a:lnRef>
          <a:fillRef idx="3">
            <a:schemeClr val="accent3"/>
          </a:fillRef>
          <a:effectRef idx="3">
            <a:schemeClr val="accent3"/>
          </a:effectRef>
          <a:fontRef idx="minor">
            <a:schemeClr val="lt1"/>
          </a:fontRef>
        </p:style>
        <p:txBody>
          <a:bodyPr lIns="0" tIns="0" rIns="0" bIns="0" anchor="ctr"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95350" marR="0" lvl="0" algn="l" defTabSz="990600" rtl="0" eaLnBrk="1" fontAlgn="auto" latinLnBrk="0" hangingPunct="1">
              <a:lnSpc>
                <a:spcPct val="100000"/>
              </a:lnSpc>
              <a:spcBef>
                <a:spcPts val="0"/>
              </a:spcBef>
              <a:spcAft>
                <a:spcPts val="0"/>
              </a:spcAft>
              <a:buClr>
                <a:srgbClr val="000000"/>
              </a:buClr>
              <a:buSzTx/>
              <a:buFontTx/>
              <a:buNone/>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EMT: Electronic </a:t>
            </a:r>
          </a:p>
          <a:p>
            <a:pPr marL="895350" marR="0" lvl="0" algn="l" defTabSz="990600" rtl="0" eaLnBrk="1" fontAlgn="auto" latinLnBrk="0" hangingPunct="1">
              <a:lnSpc>
                <a:spcPct val="100000"/>
              </a:lnSpc>
              <a:spcBef>
                <a:spcPts val="0"/>
              </a:spcBef>
              <a:spcAft>
                <a:spcPts val="0"/>
              </a:spcAft>
              <a:buClr>
                <a:srgbClr val="000000"/>
              </a:buClr>
              <a:buSzTx/>
              <a:buFontTx/>
              <a:buNone/>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Verdana" panose="020B0604030504040204" pitchFamily="34" charset="0"/>
              </a:rPr>
              <a:t>Money Token Issuers</a:t>
            </a:r>
          </a:p>
        </p:txBody>
      </p:sp>
      <p:sp>
        <p:nvSpPr>
          <p:cNvPr id="8" name="TextBox 7">
            <a:extLst>
              <a:ext uri="{FF2B5EF4-FFF2-40B4-BE49-F238E27FC236}">
                <a16:creationId xmlns:a16="http://schemas.microsoft.com/office/drawing/2014/main" id="{312B1AD2-653B-B519-17B2-8C78BF4A3C37}"/>
              </a:ext>
            </a:extLst>
          </p:cNvPr>
          <p:cNvSpPr txBox="1"/>
          <p:nvPr/>
        </p:nvSpPr>
        <p:spPr>
          <a:xfrm>
            <a:off x="1533937" y="2030971"/>
            <a:ext cx="344137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Purports to maintain a </a:t>
            </a:r>
            <a:r>
              <a:rPr kumimoji="0" lang="en-US" sz="14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stable value by referring to the value of several fiat currencies that are legal tender, one or several commodities </a:t>
            </a:r>
            <a: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or one or several crypto-assets, or a combination</a:t>
            </a:r>
            <a:b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 such assets</a:t>
            </a:r>
          </a:p>
        </p:txBody>
      </p:sp>
      <p:sp>
        <p:nvSpPr>
          <p:cNvPr id="10" name="TextBox 9">
            <a:extLst>
              <a:ext uri="{FF2B5EF4-FFF2-40B4-BE49-F238E27FC236}">
                <a16:creationId xmlns:a16="http://schemas.microsoft.com/office/drawing/2014/main" id="{E024A33C-1960-68AB-474E-CD280F4AFF81}"/>
              </a:ext>
            </a:extLst>
          </p:cNvPr>
          <p:cNvSpPr txBox="1"/>
          <p:nvPr/>
        </p:nvSpPr>
        <p:spPr>
          <a:xfrm>
            <a:off x="4975310" y="2050331"/>
            <a:ext cx="34413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Any professional entity that </a:t>
            </a:r>
            <a:r>
              <a:rPr kumimoji="0" lang="en-US" sz="14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offers a range of services related to crypto-assets, </a:t>
            </a:r>
            <a:r>
              <a:rPr kumimoji="0" lang="en-US" sz="14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including custody, trading, exchange, order execution, placement, transmission, and advice</a:t>
            </a:r>
          </a:p>
        </p:txBody>
      </p:sp>
      <p:sp>
        <p:nvSpPr>
          <p:cNvPr id="12" name="TextBox 11">
            <a:extLst>
              <a:ext uri="{FF2B5EF4-FFF2-40B4-BE49-F238E27FC236}">
                <a16:creationId xmlns:a16="http://schemas.microsoft.com/office/drawing/2014/main" id="{1285FA7B-3198-ECE5-63DD-D8C8446F8822}"/>
              </a:ext>
            </a:extLst>
          </p:cNvPr>
          <p:cNvSpPr txBox="1"/>
          <p:nvPr/>
        </p:nvSpPr>
        <p:spPr>
          <a:xfrm>
            <a:off x="8419701" y="2035645"/>
            <a:ext cx="34413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a:latin typeface="Open Sans" panose="020B0606030504020204" pitchFamily="34" charset="0"/>
                <a:ea typeface="Open Sans" panose="020B0606030504020204" pitchFamily="34" charset="0"/>
                <a:cs typeface="Open Sans" panose="020B0606030504020204" pitchFamily="34" charset="0"/>
              </a:rPr>
              <a:t>The main purpose of which is to be used as a means of exchange and that purports to maintain a stable value by </a:t>
            </a:r>
            <a:r>
              <a:rPr lang="en-US" sz="1400" b="1" i="1">
                <a:latin typeface="Open Sans" panose="020B0606030504020204" pitchFamily="34" charset="0"/>
                <a:ea typeface="Open Sans" panose="020B0606030504020204" pitchFamily="34" charset="0"/>
                <a:cs typeface="Open Sans" panose="020B0606030504020204" pitchFamily="34" charset="0"/>
              </a:rPr>
              <a:t>referring to the value of a fiat currency that is legal tender</a:t>
            </a:r>
            <a:endParaRPr kumimoji="0" lang="en-US" sz="14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black background with a black square&#10;&#10;Description automatically generated">
            <a:extLst>
              <a:ext uri="{FF2B5EF4-FFF2-40B4-BE49-F238E27FC236}">
                <a16:creationId xmlns:a16="http://schemas.microsoft.com/office/drawing/2014/main" id="{9CED006D-47EF-8B3E-CA27-240F46C9AE17}"/>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926" y="2247696"/>
            <a:ext cx="951544" cy="951544"/>
          </a:xfrm>
          <a:prstGeom prst="rect">
            <a:avLst/>
          </a:prstGeom>
        </p:spPr>
      </p:pic>
      <p:pic>
        <p:nvPicPr>
          <p:cNvPr id="1026" name="Picture 2">
            <a:extLst>
              <a:ext uri="{FF2B5EF4-FFF2-40B4-BE49-F238E27FC236}">
                <a16:creationId xmlns:a16="http://schemas.microsoft.com/office/drawing/2014/main" id="{EE22BBF2-A1B0-6F51-4E18-6BEEFE5E5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924" y="3800674"/>
            <a:ext cx="1381535" cy="440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USD Coin Logo PNG and Vector (PDF, SVG, Ai, EPS) Free">
            <a:extLst>
              <a:ext uri="{FF2B5EF4-FFF2-40B4-BE49-F238E27FC236}">
                <a16:creationId xmlns:a16="http://schemas.microsoft.com/office/drawing/2014/main" id="{0B487C16-EF53-FAA1-9E63-FE3F8C5300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25" b="28930"/>
          <a:stretch/>
        </p:blipFill>
        <p:spPr bwMode="auto">
          <a:xfrm>
            <a:off x="2252671" y="4433702"/>
            <a:ext cx="1769943" cy="440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52B3F76-D14D-506F-A8BE-A200D6DE27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5635" y="3800674"/>
            <a:ext cx="1441527" cy="4409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black background with a black square&#10;&#10;Description automatically generated">
            <a:extLst>
              <a:ext uri="{FF2B5EF4-FFF2-40B4-BE49-F238E27FC236}">
                <a16:creationId xmlns:a16="http://schemas.microsoft.com/office/drawing/2014/main" id="{AA615DCB-4010-E5EA-9BEF-81D498107446}"/>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6004" y="3796712"/>
            <a:ext cx="1207666" cy="1207666"/>
          </a:xfrm>
          <a:prstGeom prst="rect">
            <a:avLst/>
          </a:prstGeom>
        </p:spPr>
      </p:pic>
      <p:pic>
        <p:nvPicPr>
          <p:cNvPr id="31" name="Picture 30" descr="A black background with a black square&#10;&#10;Description automatically generated">
            <a:extLst>
              <a:ext uri="{FF2B5EF4-FFF2-40B4-BE49-F238E27FC236}">
                <a16:creationId xmlns:a16="http://schemas.microsoft.com/office/drawing/2014/main" id="{41A536FF-B65C-2C45-802A-456B4014018F}"/>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202" y="5526732"/>
            <a:ext cx="837547" cy="837547"/>
          </a:xfrm>
          <a:prstGeom prst="rect">
            <a:avLst/>
          </a:prstGeom>
        </p:spPr>
      </p:pic>
      <p:pic>
        <p:nvPicPr>
          <p:cNvPr id="1032" name="Picture 8" descr="STASIS Logo. Download STASIS Logo in SVG, PNG, AI">
            <a:extLst>
              <a:ext uri="{FF2B5EF4-FFF2-40B4-BE49-F238E27FC236}">
                <a16:creationId xmlns:a16="http://schemas.microsoft.com/office/drawing/2014/main" id="{86B48317-1F71-0BC7-2255-4496FCAB58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878" y="5349597"/>
            <a:ext cx="1372575" cy="4409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7. 4 powerful reasons why STO look bright: Here is how Neufund can help you">
            <a:extLst>
              <a:ext uri="{FF2B5EF4-FFF2-40B4-BE49-F238E27FC236}">
                <a16:creationId xmlns:a16="http://schemas.microsoft.com/office/drawing/2014/main" id="{07CD890F-8CDD-0D73-DAAE-BD96C035EC2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139" t="39618" r="20689" b="39056"/>
          <a:stretch/>
        </p:blipFill>
        <p:spPr bwMode="auto">
          <a:xfrm>
            <a:off x="2253170" y="5937228"/>
            <a:ext cx="1870003" cy="376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52E0530-8ABF-4E23-18DA-4B83940CD2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7576" y="5418541"/>
            <a:ext cx="1256048" cy="2955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inbase Logo PNG Picture | PNG Mart">
            <a:extLst>
              <a:ext uri="{FF2B5EF4-FFF2-40B4-BE49-F238E27FC236}">
                <a16:creationId xmlns:a16="http://schemas.microsoft.com/office/drawing/2014/main" id="{B30B3C8B-BC01-B45F-293D-6961BCC49F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5841" y="3800674"/>
            <a:ext cx="1322712" cy="4409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Binance Logo in SVG Vector or PNG File Format - Logo.wine">
            <a:extLst>
              <a:ext uri="{FF2B5EF4-FFF2-40B4-BE49-F238E27FC236}">
                <a16:creationId xmlns:a16="http://schemas.microsoft.com/office/drawing/2014/main" id="{16EF2E33-7B07-5746-3378-AA0E8F888AE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467" t="35356" r="8308" b="37796"/>
          <a:stretch/>
        </p:blipFill>
        <p:spPr bwMode="auto">
          <a:xfrm>
            <a:off x="5577311" y="4460308"/>
            <a:ext cx="1814021" cy="3848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raken Logo, symbol, meaning, history, PNG, brand">
            <a:extLst>
              <a:ext uri="{FF2B5EF4-FFF2-40B4-BE49-F238E27FC236}">
                <a16:creationId xmlns:a16="http://schemas.microsoft.com/office/drawing/2014/main" id="{4D766CD0-38DC-3065-B4CC-950B9378492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2775" b="32243"/>
          <a:stretch/>
        </p:blipFill>
        <p:spPr bwMode="auto">
          <a:xfrm>
            <a:off x="5187795" y="3886341"/>
            <a:ext cx="1322712" cy="2602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itpanda Logo PNG vector in SVG, PDF, AI, CDR format">
            <a:extLst>
              <a:ext uri="{FF2B5EF4-FFF2-40B4-BE49-F238E27FC236}">
                <a16:creationId xmlns:a16="http://schemas.microsoft.com/office/drawing/2014/main" id="{5FA24E8B-27F2-9A57-DB63-FDDB2CA9F9A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010" t="34937" r="6814" b="34950"/>
          <a:stretch/>
        </p:blipFill>
        <p:spPr bwMode="auto">
          <a:xfrm>
            <a:off x="5162475" y="5376042"/>
            <a:ext cx="1485549" cy="38514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60825FB-7755-B2E0-DE68-C59A91438C4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4976" b="17559"/>
          <a:stretch/>
        </p:blipFill>
        <p:spPr bwMode="auto">
          <a:xfrm>
            <a:off x="6914513" y="5349597"/>
            <a:ext cx="1176350" cy="4409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06CC60B6-1C8D-B42C-9A3A-A23421272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228" y="3800674"/>
            <a:ext cx="1381535" cy="4409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a:extLst>
              <a:ext uri="{FF2B5EF4-FFF2-40B4-BE49-F238E27FC236}">
                <a16:creationId xmlns:a16="http://schemas.microsoft.com/office/drawing/2014/main" id="{5169C5A4-57B3-E320-413D-BDC5F46065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8011" y="3800674"/>
            <a:ext cx="1441527" cy="44090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5CAB67CB-EA01-0868-C095-260BBBB5C43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23019" y="4472788"/>
            <a:ext cx="1650633" cy="3584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SIS Logo. Download STASIS Logo in SVG, PNG, AI">
            <a:extLst>
              <a:ext uri="{FF2B5EF4-FFF2-40B4-BE49-F238E27FC236}">
                <a16:creationId xmlns:a16="http://schemas.microsoft.com/office/drawing/2014/main" id="{8C3DE1D7-FB1B-DF22-BAE1-1F874C615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9034" y="5365727"/>
            <a:ext cx="1266713" cy="4068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Nexo review (2023): get paid to hold cryptos securely">
            <a:extLst>
              <a:ext uri="{FF2B5EF4-FFF2-40B4-BE49-F238E27FC236}">
                <a16:creationId xmlns:a16="http://schemas.microsoft.com/office/drawing/2014/main" id="{0332E7B3-2AA3-DAE2-1AF8-A5427F8138B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8266" b="26212"/>
          <a:stretch/>
        </p:blipFill>
        <p:spPr bwMode="auto">
          <a:xfrm>
            <a:off x="10270740" y="5386394"/>
            <a:ext cx="1436639" cy="36332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Wirex Review | CryptoRival">
            <a:extLst>
              <a:ext uri="{FF2B5EF4-FFF2-40B4-BE49-F238E27FC236}">
                <a16:creationId xmlns:a16="http://schemas.microsoft.com/office/drawing/2014/main" id="{ED95D765-5FFB-7855-32D3-C82A547B3357}"/>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24024" b="24031"/>
          <a:stretch/>
        </p:blipFill>
        <p:spPr bwMode="auto">
          <a:xfrm>
            <a:off x="9171670" y="5924664"/>
            <a:ext cx="1938518" cy="40279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214C1B02-70B0-476A-E930-645E5CBD69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7308" y="5975530"/>
            <a:ext cx="1256048" cy="2955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black background with a black square&#10;&#10;Description automatically generated">
            <a:extLst>
              <a:ext uri="{FF2B5EF4-FFF2-40B4-BE49-F238E27FC236}">
                <a16:creationId xmlns:a16="http://schemas.microsoft.com/office/drawing/2014/main" id="{3ED3638C-1895-4AC1-1FD2-EC775725F244}"/>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06222" y="1104628"/>
            <a:ext cx="666181" cy="666181"/>
          </a:xfrm>
          <a:prstGeom prst="rect">
            <a:avLst/>
          </a:prstGeom>
        </p:spPr>
      </p:pic>
      <p:pic>
        <p:nvPicPr>
          <p:cNvPr id="62" name="Picture 61" descr="A black background with a black square&#10;&#10;Description automatically generated">
            <a:extLst>
              <a:ext uri="{FF2B5EF4-FFF2-40B4-BE49-F238E27FC236}">
                <a16:creationId xmlns:a16="http://schemas.microsoft.com/office/drawing/2014/main" id="{3C7FCFBC-D5C6-DDC8-D7AC-C4B0434E85D0}"/>
              </a:ext>
            </a:extLst>
          </p:cNvPr>
          <p:cNvPicPr>
            <a:picLocks noChangeAspect="1"/>
          </p:cNvPicPr>
          <p:nvPr/>
        </p:nvPicPr>
        <p:blipFill rotWithShape="1">
          <a:blip r:embed="rId22">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t="9723" b="10587"/>
          <a:stretch/>
        </p:blipFill>
        <p:spPr>
          <a:xfrm>
            <a:off x="8693895" y="1104628"/>
            <a:ext cx="692316" cy="666000"/>
          </a:xfrm>
          <a:prstGeom prst="rect">
            <a:avLst/>
          </a:prstGeom>
        </p:spPr>
      </p:pic>
      <p:pic>
        <p:nvPicPr>
          <p:cNvPr id="1024" name="Picture 1023" descr="A black background with a black square&#10;&#10;Description automatically generated">
            <a:extLst>
              <a:ext uri="{FF2B5EF4-FFF2-40B4-BE49-F238E27FC236}">
                <a16:creationId xmlns:a16="http://schemas.microsoft.com/office/drawing/2014/main" id="{19AE9D23-01EB-8112-E0A0-FF706F15C81E}"/>
              </a:ext>
            </a:extLst>
          </p:cNvPr>
          <p:cNvPicPr>
            <a:picLocks noChangeAspect="1"/>
          </p:cNvPicPr>
          <p:nvPr/>
        </p:nvPicPr>
        <p:blipFill>
          <a:blip r:embed="rId24">
            <a:extLst>
              <a:ext uri="{BEBA8EAE-BF5A-486C-A8C5-ECC9F3942E4B}">
                <a14:imgProps xmlns:a14="http://schemas.microsoft.com/office/drawing/2010/main">
                  <a14:imgLayer r:embed="rId2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26491" y="1104628"/>
            <a:ext cx="666000" cy="666000"/>
          </a:xfrm>
          <a:prstGeom prst="rect">
            <a:avLst/>
          </a:prstGeom>
        </p:spPr>
      </p:pic>
      <p:cxnSp>
        <p:nvCxnSpPr>
          <p:cNvPr id="18" name="Straight Connector 17">
            <a:extLst>
              <a:ext uri="{FF2B5EF4-FFF2-40B4-BE49-F238E27FC236}">
                <a16:creationId xmlns:a16="http://schemas.microsoft.com/office/drawing/2014/main" id="{0636D94D-CED1-1A0C-D04E-395BD168652D}"/>
              </a:ext>
            </a:extLst>
          </p:cNvPr>
          <p:cNvCxnSpPr>
            <a:cxnSpLocks/>
          </p:cNvCxnSpPr>
          <p:nvPr/>
        </p:nvCxnSpPr>
        <p:spPr>
          <a:xfrm>
            <a:off x="4890562" y="2030971"/>
            <a:ext cx="0" cy="4568868"/>
          </a:xfrm>
          <a:prstGeom prst="line">
            <a:avLst/>
          </a:prstGeom>
          <a:ln w="25400">
            <a:solidFill>
              <a:schemeClr val="accent6">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38F744-AB3F-1B96-188F-CF42BDA823AA}"/>
              </a:ext>
            </a:extLst>
          </p:cNvPr>
          <p:cNvCxnSpPr>
            <a:cxnSpLocks/>
          </p:cNvCxnSpPr>
          <p:nvPr/>
        </p:nvCxnSpPr>
        <p:spPr>
          <a:xfrm>
            <a:off x="8308676" y="2030971"/>
            <a:ext cx="0" cy="4568868"/>
          </a:xfrm>
          <a:prstGeom prst="line">
            <a:avLst/>
          </a:prstGeom>
          <a:ln w="25400">
            <a:solidFill>
              <a:schemeClr val="accent6">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object 6">
            <a:extLst>
              <a:ext uri="{FF2B5EF4-FFF2-40B4-BE49-F238E27FC236}">
                <a16:creationId xmlns:a16="http://schemas.microsoft.com/office/drawing/2014/main" id="{B87E840C-9975-0B5C-8E55-1686C5FD5C0D}"/>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8576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991;p34">
            <a:extLst>
              <a:ext uri="{FF2B5EF4-FFF2-40B4-BE49-F238E27FC236}">
                <a16:creationId xmlns:a16="http://schemas.microsoft.com/office/drawing/2014/main" id="{BDB0B094-819C-E45F-9363-3B86551AA076}"/>
              </a:ext>
            </a:extLst>
          </p:cNvPr>
          <p:cNvSpPr/>
          <p:nvPr/>
        </p:nvSpPr>
        <p:spPr>
          <a:xfrm>
            <a:off x="3777921" y="979715"/>
            <a:ext cx="2541496" cy="5654673"/>
          </a:xfrm>
          <a:custGeom>
            <a:avLst/>
            <a:gdLst/>
            <a:ahLst/>
            <a:cxnLst/>
            <a:rect l="l" t="t" r="r" b="b"/>
            <a:pathLst>
              <a:path w="40018" h="68128" extrusionOk="0">
                <a:moveTo>
                  <a:pt x="1" y="1"/>
                </a:moveTo>
                <a:lnTo>
                  <a:pt x="1" y="68128"/>
                </a:lnTo>
                <a:lnTo>
                  <a:pt x="31397" y="68128"/>
                </a:lnTo>
                <a:lnTo>
                  <a:pt x="31397" y="13359"/>
                </a:lnTo>
                <a:cubicBezTo>
                  <a:pt x="31397" y="12832"/>
                  <a:pt x="31828" y="12443"/>
                  <a:pt x="32303" y="12443"/>
                </a:cubicBezTo>
                <a:cubicBezTo>
                  <a:pt x="32449" y="12443"/>
                  <a:pt x="32600" y="12480"/>
                  <a:pt x="32743" y="12562"/>
                </a:cubicBezTo>
                <a:cubicBezTo>
                  <a:pt x="32993" y="12704"/>
                  <a:pt x="33231" y="12847"/>
                  <a:pt x="33469" y="13002"/>
                </a:cubicBezTo>
                <a:cubicBezTo>
                  <a:pt x="34112" y="13407"/>
                  <a:pt x="34862" y="13645"/>
                  <a:pt x="35672" y="13645"/>
                </a:cubicBezTo>
                <a:cubicBezTo>
                  <a:pt x="38089" y="13645"/>
                  <a:pt x="40018" y="11550"/>
                  <a:pt x="39744" y="9085"/>
                </a:cubicBezTo>
                <a:cubicBezTo>
                  <a:pt x="39529" y="7180"/>
                  <a:pt x="37994" y="5668"/>
                  <a:pt x="36089" y="5477"/>
                </a:cubicBezTo>
                <a:cubicBezTo>
                  <a:pt x="35949" y="5464"/>
                  <a:pt x="35811" y="5457"/>
                  <a:pt x="35675" y="5457"/>
                </a:cubicBezTo>
                <a:cubicBezTo>
                  <a:pt x="34612" y="5457"/>
                  <a:pt x="33650" y="5860"/>
                  <a:pt x="32921" y="6525"/>
                </a:cubicBezTo>
                <a:cubicBezTo>
                  <a:pt x="32910" y="6525"/>
                  <a:pt x="32910" y="6525"/>
                  <a:pt x="32910" y="6537"/>
                </a:cubicBezTo>
                <a:cubicBezTo>
                  <a:pt x="32732" y="6697"/>
                  <a:pt x="32522" y="6768"/>
                  <a:pt x="32316" y="6768"/>
                </a:cubicBezTo>
                <a:cubicBezTo>
                  <a:pt x="31847" y="6768"/>
                  <a:pt x="31397" y="6397"/>
                  <a:pt x="31397" y="5858"/>
                </a:cubicBezTo>
                <a:lnTo>
                  <a:pt x="3139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976;p34">
            <a:extLst>
              <a:ext uri="{FF2B5EF4-FFF2-40B4-BE49-F238E27FC236}">
                <a16:creationId xmlns:a16="http://schemas.microsoft.com/office/drawing/2014/main" id="{B364BF7D-4176-1C2C-287C-B51CC0209C5B}"/>
              </a:ext>
            </a:extLst>
          </p:cNvPr>
          <p:cNvSpPr txBox="1"/>
          <p:nvPr/>
        </p:nvSpPr>
        <p:spPr>
          <a:xfrm>
            <a:off x="8053939" y="849450"/>
            <a:ext cx="1586329" cy="705397"/>
          </a:xfrm>
          <a:prstGeom prst="rect">
            <a:avLst/>
          </a:prstGeom>
          <a:noFill/>
          <a:ln>
            <a:noFill/>
          </a:ln>
        </p:spPr>
        <p:txBody>
          <a:bodyPr spcFirstLastPara="1" wrap="square" lIns="91425" tIns="91425" rIns="91425" bIns="91425" anchor="ctr" anchorCtr="0">
            <a:no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Categorization of providers</a:t>
            </a:r>
          </a:p>
        </p:txBody>
      </p:sp>
      <p:sp>
        <p:nvSpPr>
          <p:cNvPr id="2" name="Title 1">
            <a:extLst>
              <a:ext uri="{FF2B5EF4-FFF2-40B4-BE49-F238E27FC236}">
                <a16:creationId xmlns:a16="http://schemas.microsoft.com/office/drawing/2014/main" id="{24DE29FB-F456-A9BE-C703-458C80117E89}"/>
              </a:ext>
            </a:extLst>
          </p:cNvPr>
          <p:cNvSpPr>
            <a:spLocks noGrp="1"/>
          </p:cNvSpPr>
          <p:nvPr>
            <p:ph type="title"/>
          </p:nvPr>
        </p:nvSpPr>
        <p:spPr>
          <a:xfrm>
            <a:off x="3648076" y="-1"/>
            <a:ext cx="8212999" cy="900685"/>
          </a:xfrm>
        </p:spPr>
        <p:txBody>
          <a:bodyPr vert="horz" lIns="91440" tIns="45720" rIns="91440" bIns="45720" rtlCol="0" anchor="ctr">
            <a:normAutofit/>
          </a:bodyPr>
          <a:lstStyle/>
          <a:p>
            <a:r>
              <a:rPr lang="en-US">
                <a:solidFill>
                  <a:schemeClr val="tx1"/>
                </a:solidFill>
              </a:rPr>
              <a:t>The </a:t>
            </a:r>
            <a:r>
              <a:rPr lang="en-US" err="1">
                <a:solidFill>
                  <a:schemeClr val="tx1"/>
                </a:solidFill>
              </a:rPr>
              <a:t>MiCA</a:t>
            </a:r>
            <a:r>
              <a:rPr lang="en-US">
                <a:solidFill>
                  <a:schemeClr val="tx1"/>
                </a:solidFill>
              </a:rPr>
              <a:t> Regulation has four critical sections that crypto-asset providers should meet in order to be compliant</a:t>
            </a:r>
          </a:p>
        </p:txBody>
      </p:sp>
      <p:sp>
        <p:nvSpPr>
          <p:cNvPr id="4" name="Slide Number Placeholder 3">
            <a:extLst>
              <a:ext uri="{FF2B5EF4-FFF2-40B4-BE49-F238E27FC236}">
                <a16:creationId xmlns:a16="http://schemas.microsoft.com/office/drawing/2014/main" id="{4AEA6330-9583-499D-4314-41EC130888F3}"/>
              </a:ext>
            </a:extLst>
          </p:cNvPr>
          <p:cNvSpPr>
            <a:spLocks noGrp="1"/>
          </p:cNvSpPr>
          <p:nvPr>
            <p:ph type="sldNum" sz="quarter" idx="12"/>
          </p:nvPr>
        </p:nvSpPr>
        <p:spPr/>
        <p:txBody>
          <a:bodyPr/>
          <a:lstStyle/>
          <a:p>
            <a:fld id="{176DD4EC-FA55-45CE-8BB9-EF8129236C33}" type="slidenum">
              <a:rPr lang="en-NL" smtClean="0"/>
              <a:pPr/>
              <a:t>5</a:t>
            </a:fld>
            <a:endParaRPr lang="en-NL"/>
          </a:p>
        </p:txBody>
      </p:sp>
      <p:sp>
        <p:nvSpPr>
          <p:cNvPr id="23" name="Google Shape;1002;p34">
            <a:extLst>
              <a:ext uri="{FF2B5EF4-FFF2-40B4-BE49-F238E27FC236}">
                <a16:creationId xmlns:a16="http://schemas.microsoft.com/office/drawing/2014/main" id="{47575F91-37E6-F498-65FE-81CC4E3C955B}"/>
              </a:ext>
            </a:extLst>
          </p:cNvPr>
          <p:cNvSpPr txBox="1"/>
          <p:nvPr/>
        </p:nvSpPr>
        <p:spPr>
          <a:xfrm>
            <a:off x="2358454" y="864357"/>
            <a:ext cx="1609551" cy="705397"/>
          </a:xfrm>
          <a:prstGeom prst="rect">
            <a:avLst/>
          </a:prstGeom>
          <a:noFill/>
          <a:ln>
            <a:noFill/>
          </a:ln>
        </p:spPr>
        <p:txBody>
          <a:bodyPr spcFirstLastPara="1" wrap="square" lIns="91425" tIns="91425" rIns="91425" bIns="91425" anchor="ctr" anchorCtr="0">
            <a:noAutofit/>
          </a:bodyPr>
          <a:lstStyle/>
          <a:p>
            <a:pPr algn="ctr"/>
            <a:r>
              <a:rPr lang="en-GB" sz="1400" b="1">
                <a:solidFill>
                  <a:srgbClr val="FF0000"/>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Transparency and disclosure </a:t>
            </a:r>
            <a:endParaRPr lang="en-US" sz="1400" b="1">
              <a:solidFill>
                <a:srgbClr val="FF0000"/>
              </a:solidFill>
              <a:latin typeface="Open Sans" panose="020B0606030504020204" pitchFamily="34" charset="0"/>
              <a:ea typeface="Open Sans" panose="020B0606030504020204" pitchFamily="34" charset="0"/>
              <a:cs typeface="Open Sans" panose="020B0606030504020204" pitchFamily="34" charset="0"/>
              <a:sym typeface="Fira Sans Extra Condensed Medium"/>
            </a:endParaRPr>
          </a:p>
        </p:txBody>
      </p:sp>
      <p:sp>
        <p:nvSpPr>
          <p:cNvPr id="36" name="Google Shape;1009;p34">
            <a:extLst>
              <a:ext uri="{FF2B5EF4-FFF2-40B4-BE49-F238E27FC236}">
                <a16:creationId xmlns:a16="http://schemas.microsoft.com/office/drawing/2014/main" id="{4B9CA544-6420-3751-AFBA-22F4EA73498F}"/>
              </a:ext>
            </a:extLst>
          </p:cNvPr>
          <p:cNvSpPr txBox="1"/>
          <p:nvPr/>
        </p:nvSpPr>
        <p:spPr>
          <a:xfrm>
            <a:off x="465029" y="855018"/>
            <a:ext cx="1437299" cy="705397"/>
          </a:xfrm>
          <a:prstGeom prst="rect">
            <a:avLst/>
          </a:prstGeom>
          <a:noFill/>
          <a:ln>
            <a:noFill/>
          </a:ln>
        </p:spPr>
        <p:txBody>
          <a:bodyPr spcFirstLastPara="1" wrap="square" lIns="91425" tIns="91425" rIns="91425" bIns="91425" anchor="ctr" anchorCtr="0">
            <a:noAutofit/>
          </a:bodyPr>
          <a:lstStyle/>
          <a:p>
            <a:pPr algn="ctr"/>
            <a:r>
              <a:rPr lang="en-US" sz="1400" b="1" err="1">
                <a:solidFill>
                  <a:srgbClr val="FF0000"/>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Authorisation</a:t>
            </a:r>
            <a:endParaRPr lang="en-US" sz="1400" b="1">
              <a:solidFill>
                <a:srgbClr val="FF0000"/>
              </a:solidFill>
              <a:latin typeface="Open Sans" panose="020B0606030504020204" pitchFamily="34" charset="0"/>
              <a:ea typeface="Open Sans" panose="020B0606030504020204" pitchFamily="34" charset="0"/>
              <a:cs typeface="Open Sans" panose="020B0606030504020204" pitchFamily="34" charset="0"/>
              <a:sym typeface="Fira Sans Extra Condensed Medium"/>
            </a:endParaRPr>
          </a:p>
        </p:txBody>
      </p:sp>
      <p:pic>
        <p:nvPicPr>
          <p:cNvPr id="54" name="Picture 53" descr="Icon&#10;&#10;Description automatically generated">
            <a:extLst>
              <a:ext uri="{FF2B5EF4-FFF2-40B4-BE49-F238E27FC236}">
                <a16:creationId xmlns:a16="http://schemas.microsoft.com/office/drawing/2014/main" id="{7C75CB31-92BF-2884-2128-D18E1241214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7315" y="1632103"/>
            <a:ext cx="900000" cy="900000"/>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656EE910-699D-C906-00A2-9D88FA45DD9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79187" y="1632103"/>
            <a:ext cx="900000" cy="900000"/>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55A80360-B59E-1107-5A0F-A1C9169CFA00}"/>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86574" y="1632103"/>
            <a:ext cx="900000" cy="900000"/>
          </a:xfrm>
          <a:prstGeom prst="rect">
            <a:avLst/>
          </a:prstGeom>
        </p:spPr>
      </p:pic>
      <p:sp>
        <p:nvSpPr>
          <p:cNvPr id="13" name="Google Shape;970;p34">
            <a:extLst>
              <a:ext uri="{FF2B5EF4-FFF2-40B4-BE49-F238E27FC236}">
                <a16:creationId xmlns:a16="http://schemas.microsoft.com/office/drawing/2014/main" id="{B576B740-87F6-166A-C0F0-F8F26F0E7D4B}"/>
              </a:ext>
            </a:extLst>
          </p:cNvPr>
          <p:cNvSpPr/>
          <p:nvPr/>
        </p:nvSpPr>
        <p:spPr>
          <a:xfrm>
            <a:off x="9399067" y="979715"/>
            <a:ext cx="2588094" cy="5654673"/>
          </a:xfrm>
          <a:custGeom>
            <a:avLst/>
            <a:gdLst/>
            <a:ahLst/>
            <a:cxnLst/>
            <a:rect l="l" t="t" r="r" b="b"/>
            <a:pathLst>
              <a:path w="40018" h="68128" extrusionOk="0">
                <a:moveTo>
                  <a:pt x="1" y="1"/>
                </a:moveTo>
                <a:lnTo>
                  <a:pt x="1" y="68128"/>
                </a:lnTo>
                <a:lnTo>
                  <a:pt x="31397" y="68128"/>
                </a:lnTo>
                <a:lnTo>
                  <a:pt x="31397" y="13359"/>
                </a:lnTo>
                <a:cubicBezTo>
                  <a:pt x="31397" y="12832"/>
                  <a:pt x="31828" y="12443"/>
                  <a:pt x="32303" y="12443"/>
                </a:cubicBezTo>
                <a:cubicBezTo>
                  <a:pt x="32449" y="12443"/>
                  <a:pt x="32600" y="12480"/>
                  <a:pt x="32743" y="12562"/>
                </a:cubicBezTo>
                <a:cubicBezTo>
                  <a:pt x="32993" y="12704"/>
                  <a:pt x="33231" y="12847"/>
                  <a:pt x="33469" y="13002"/>
                </a:cubicBezTo>
                <a:cubicBezTo>
                  <a:pt x="34112" y="13407"/>
                  <a:pt x="34862" y="13645"/>
                  <a:pt x="35672" y="13645"/>
                </a:cubicBezTo>
                <a:cubicBezTo>
                  <a:pt x="38089" y="13645"/>
                  <a:pt x="40018" y="11550"/>
                  <a:pt x="39744" y="9085"/>
                </a:cubicBezTo>
                <a:cubicBezTo>
                  <a:pt x="39529" y="7180"/>
                  <a:pt x="37994" y="5668"/>
                  <a:pt x="36089" y="5477"/>
                </a:cubicBezTo>
                <a:cubicBezTo>
                  <a:pt x="35949" y="5464"/>
                  <a:pt x="35811" y="5457"/>
                  <a:pt x="35675" y="5457"/>
                </a:cubicBezTo>
                <a:cubicBezTo>
                  <a:pt x="34612" y="5457"/>
                  <a:pt x="33650" y="5860"/>
                  <a:pt x="32921" y="6525"/>
                </a:cubicBezTo>
                <a:cubicBezTo>
                  <a:pt x="32910" y="6525"/>
                  <a:pt x="32910" y="6525"/>
                  <a:pt x="32910" y="6537"/>
                </a:cubicBezTo>
                <a:cubicBezTo>
                  <a:pt x="32732" y="6697"/>
                  <a:pt x="32522" y="6768"/>
                  <a:pt x="32316" y="6768"/>
                </a:cubicBezTo>
                <a:cubicBezTo>
                  <a:pt x="31847" y="6768"/>
                  <a:pt x="31397" y="6397"/>
                  <a:pt x="31397" y="5858"/>
                </a:cubicBezTo>
                <a:lnTo>
                  <a:pt x="31397" y="1"/>
                </a:ln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Google Shape;976;p34">
            <a:extLst>
              <a:ext uri="{FF2B5EF4-FFF2-40B4-BE49-F238E27FC236}">
                <a16:creationId xmlns:a16="http://schemas.microsoft.com/office/drawing/2014/main" id="{C252F704-6C56-21A5-6065-74CFAA58C371}"/>
              </a:ext>
            </a:extLst>
          </p:cNvPr>
          <p:cNvSpPr txBox="1"/>
          <p:nvPr/>
        </p:nvSpPr>
        <p:spPr>
          <a:xfrm>
            <a:off x="9788317" y="855018"/>
            <a:ext cx="1586329" cy="705397"/>
          </a:xfrm>
          <a:prstGeom prst="rect">
            <a:avLst/>
          </a:prstGeom>
          <a:noFill/>
          <a:ln>
            <a:noFill/>
          </a:ln>
        </p:spPr>
        <p:txBody>
          <a:bodyPr spcFirstLastPara="1" wrap="square" lIns="91425" tIns="91425" rIns="91425" bIns="91425" anchor="ctr" anchorCtr="0">
            <a:noAutofit/>
          </a:bodyPr>
          <a:lstStyle/>
          <a:p>
            <a:pPr algn="ctr"/>
            <a:r>
              <a:rPr lang="en-US" sz="1400" b="1">
                <a:solidFill>
                  <a:srgbClr val="FF0000"/>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Market abuse prevention </a:t>
            </a:r>
          </a:p>
        </p:txBody>
      </p:sp>
      <p:pic>
        <p:nvPicPr>
          <p:cNvPr id="31" name="Picture 30" descr="Shape&#10;&#10;Description automatically generated with low confidence">
            <a:extLst>
              <a:ext uri="{FF2B5EF4-FFF2-40B4-BE49-F238E27FC236}">
                <a16:creationId xmlns:a16="http://schemas.microsoft.com/office/drawing/2014/main" id="{9A8D6B10-44A8-EC5E-13D1-1FFA2E9B29B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26428" y="1632103"/>
            <a:ext cx="900000" cy="900000"/>
          </a:xfrm>
          <a:prstGeom prst="rect">
            <a:avLst/>
          </a:prstGeom>
        </p:spPr>
      </p:pic>
      <p:sp>
        <p:nvSpPr>
          <p:cNvPr id="5" name="Rectangle 4">
            <a:extLst>
              <a:ext uri="{FF2B5EF4-FFF2-40B4-BE49-F238E27FC236}">
                <a16:creationId xmlns:a16="http://schemas.microsoft.com/office/drawing/2014/main" id="{58EAE02C-CCAC-1B73-5898-68FB0FB76C50}"/>
              </a:ext>
            </a:extLst>
          </p:cNvPr>
          <p:cNvSpPr/>
          <p:nvPr/>
        </p:nvSpPr>
        <p:spPr>
          <a:xfrm>
            <a:off x="208224" y="979716"/>
            <a:ext cx="2835898" cy="289756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0C3BE6-16F7-7454-2102-C9ADD048B598}"/>
              </a:ext>
            </a:extLst>
          </p:cNvPr>
          <p:cNvSpPr/>
          <p:nvPr/>
        </p:nvSpPr>
        <p:spPr>
          <a:xfrm>
            <a:off x="3001745" y="979715"/>
            <a:ext cx="2835898" cy="2880327"/>
          </a:xfrm>
          <a:prstGeom prst="rect">
            <a:avLst/>
          </a:prstGeom>
          <a:solidFill>
            <a:srgbClr val="6D6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929340-3502-C439-CB1A-C2E42FB1BB66}"/>
              </a:ext>
            </a:extLst>
          </p:cNvPr>
          <p:cNvSpPr/>
          <p:nvPr/>
        </p:nvSpPr>
        <p:spPr>
          <a:xfrm>
            <a:off x="5795266" y="979715"/>
            <a:ext cx="2835898" cy="2865421"/>
          </a:xfrm>
          <a:prstGeom prst="rect">
            <a:avLst/>
          </a:prstGeom>
          <a:solidFill>
            <a:srgbClr val="8CC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16B020B-C54B-1138-0D5B-5FF8F6D4EC26}"/>
              </a:ext>
            </a:extLst>
          </p:cNvPr>
          <p:cNvSpPr/>
          <p:nvPr/>
        </p:nvSpPr>
        <p:spPr>
          <a:xfrm>
            <a:off x="8588787" y="979715"/>
            <a:ext cx="2835898" cy="2857365"/>
          </a:xfrm>
          <a:prstGeom prst="rect">
            <a:avLst/>
          </a:prstGeom>
          <a:solidFill>
            <a:srgbClr val="2F8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79;p34">
            <a:extLst>
              <a:ext uri="{FF2B5EF4-FFF2-40B4-BE49-F238E27FC236}">
                <a16:creationId xmlns:a16="http://schemas.microsoft.com/office/drawing/2014/main" id="{50E30DE2-DC0A-BC92-7F8E-1D92C7C9966F}"/>
              </a:ext>
            </a:extLst>
          </p:cNvPr>
          <p:cNvSpPr/>
          <p:nvPr/>
        </p:nvSpPr>
        <p:spPr>
          <a:xfrm>
            <a:off x="6603646" y="979715"/>
            <a:ext cx="2541496" cy="5654673"/>
          </a:xfrm>
          <a:custGeom>
            <a:avLst/>
            <a:gdLst/>
            <a:ahLst/>
            <a:cxnLst/>
            <a:rect l="l" t="t" r="r" b="b"/>
            <a:pathLst>
              <a:path w="40018" h="68128" extrusionOk="0">
                <a:moveTo>
                  <a:pt x="1" y="1"/>
                </a:moveTo>
                <a:lnTo>
                  <a:pt x="1" y="68128"/>
                </a:lnTo>
                <a:lnTo>
                  <a:pt x="31397" y="68128"/>
                </a:lnTo>
                <a:lnTo>
                  <a:pt x="31397" y="13359"/>
                </a:lnTo>
                <a:cubicBezTo>
                  <a:pt x="31397" y="12832"/>
                  <a:pt x="31828" y="12443"/>
                  <a:pt x="32303" y="12443"/>
                </a:cubicBezTo>
                <a:cubicBezTo>
                  <a:pt x="32449" y="12443"/>
                  <a:pt x="32600" y="12480"/>
                  <a:pt x="32743" y="12562"/>
                </a:cubicBezTo>
                <a:cubicBezTo>
                  <a:pt x="32993" y="12704"/>
                  <a:pt x="33231" y="12847"/>
                  <a:pt x="33469" y="13002"/>
                </a:cubicBezTo>
                <a:cubicBezTo>
                  <a:pt x="34112" y="13407"/>
                  <a:pt x="34862" y="13645"/>
                  <a:pt x="35672" y="13645"/>
                </a:cubicBezTo>
                <a:cubicBezTo>
                  <a:pt x="38089" y="13645"/>
                  <a:pt x="40018" y="11550"/>
                  <a:pt x="39744" y="9085"/>
                </a:cubicBezTo>
                <a:cubicBezTo>
                  <a:pt x="39529" y="7180"/>
                  <a:pt x="37994" y="5668"/>
                  <a:pt x="36089" y="5477"/>
                </a:cubicBezTo>
                <a:cubicBezTo>
                  <a:pt x="35949" y="5464"/>
                  <a:pt x="35811" y="5457"/>
                  <a:pt x="35675" y="5457"/>
                </a:cubicBezTo>
                <a:cubicBezTo>
                  <a:pt x="34612" y="5457"/>
                  <a:pt x="33650" y="5860"/>
                  <a:pt x="32921" y="6525"/>
                </a:cubicBezTo>
                <a:cubicBezTo>
                  <a:pt x="32910" y="6525"/>
                  <a:pt x="32910" y="6525"/>
                  <a:pt x="32910" y="6537"/>
                </a:cubicBezTo>
                <a:cubicBezTo>
                  <a:pt x="32732" y="6697"/>
                  <a:pt x="32522" y="6768"/>
                  <a:pt x="32316" y="6768"/>
                </a:cubicBezTo>
                <a:cubicBezTo>
                  <a:pt x="31847" y="6768"/>
                  <a:pt x="31397" y="6397"/>
                  <a:pt x="31397" y="5858"/>
                </a:cubicBezTo>
                <a:lnTo>
                  <a:pt x="31397" y="1"/>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Google Shape;1006;p34">
            <a:extLst>
              <a:ext uri="{FF2B5EF4-FFF2-40B4-BE49-F238E27FC236}">
                <a16:creationId xmlns:a16="http://schemas.microsoft.com/office/drawing/2014/main" id="{21C780B7-784B-ADDF-D482-79D32C07C653}"/>
              </a:ext>
            </a:extLst>
          </p:cNvPr>
          <p:cNvSpPr/>
          <p:nvPr/>
        </p:nvSpPr>
        <p:spPr>
          <a:xfrm>
            <a:off x="1106580" y="979715"/>
            <a:ext cx="2541496" cy="5654673"/>
          </a:xfrm>
          <a:custGeom>
            <a:avLst/>
            <a:gdLst/>
            <a:ahLst/>
            <a:cxnLst/>
            <a:rect l="l" t="t" r="r" b="b"/>
            <a:pathLst>
              <a:path w="40018" h="68128" extrusionOk="0">
                <a:moveTo>
                  <a:pt x="1" y="1"/>
                </a:moveTo>
                <a:lnTo>
                  <a:pt x="1" y="68128"/>
                </a:lnTo>
                <a:lnTo>
                  <a:pt x="31397" y="68128"/>
                </a:lnTo>
                <a:lnTo>
                  <a:pt x="31397" y="13359"/>
                </a:lnTo>
                <a:cubicBezTo>
                  <a:pt x="31397" y="12832"/>
                  <a:pt x="31828" y="12443"/>
                  <a:pt x="32303" y="12443"/>
                </a:cubicBezTo>
                <a:cubicBezTo>
                  <a:pt x="32449" y="12443"/>
                  <a:pt x="32600" y="12480"/>
                  <a:pt x="32743" y="12562"/>
                </a:cubicBezTo>
                <a:cubicBezTo>
                  <a:pt x="32993" y="12704"/>
                  <a:pt x="33231" y="12847"/>
                  <a:pt x="33469" y="13002"/>
                </a:cubicBezTo>
                <a:cubicBezTo>
                  <a:pt x="34112" y="13407"/>
                  <a:pt x="34862" y="13645"/>
                  <a:pt x="35672" y="13645"/>
                </a:cubicBezTo>
                <a:cubicBezTo>
                  <a:pt x="38089" y="13645"/>
                  <a:pt x="40018" y="11550"/>
                  <a:pt x="39744" y="9085"/>
                </a:cubicBezTo>
                <a:cubicBezTo>
                  <a:pt x="39529" y="7180"/>
                  <a:pt x="37994" y="5668"/>
                  <a:pt x="36089" y="5477"/>
                </a:cubicBezTo>
                <a:cubicBezTo>
                  <a:pt x="35949" y="5464"/>
                  <a:pt x="35811" y="5457"/>
                  <a:pt x="35675" y="5457"/>
                </a:cubicBezTo>
                <a:cubicBezTo>
                  <a:pt x="34612" y="5457"/>
                  <a:pt x="33650" y="5860"/>
                  <a:pt x="32921" y="6525"/>
                </a:cubicBezTo>
                <a:cubicBezTo>
                  <a:pt x="32910" y="6525"/>
                  <a:pt x="32910" y="6525"/>
                  <a:pt x="32910" y="6537"/>
                </a:cubicBezTo>
                <a:cubicBezTo>
                  <a:pt x="32732" y="6697"/>
                  <a:pt x="32522" y="6768"/>
                  <a:pt x="32316" y="6768"/>
                </a:cubicBezTo>
                <a:cubicBezTo>
                  <a:pt x="31847" y="6768"/>
                  <a:pt x="31397" y="6397"/>
                  <a:pt x="31397" y="5858"/>
                </a:cubicBezTo>
                <a:lnTo>
                  <a:pt x="31397"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Icon&#10;&#10;Description automatically generated">
            <a:extLst>
              <a:ext uri="{FF2B5EF4-FFF2-40B4-BE49-F238E27FC236}">
                <a16:creationId xmlns:a16="http://schemas.microsoft.com/office/drawing/2014/main" id="{DF44DEA0-B161-3A69-F86F-E5BC97B144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2742" y="2128976"/>
            <a:ext cx="1122519" cy="1122519"/>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717F2174-77B0-9095-21B9-375CB700AB2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48439" y="2117408"/>
            <a:ext cx="1122519" cy="1122519"/>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2F81F953-67F2-0352-D7D3-5B45BB668296}"/>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58767" y="2129371"/>
            <a:ext cx="1122519" cy="112251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787BED12-E172-090C-997A-EF1CDE3D567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502579" y="2128976"/>
            <a:ext cx="1122519" cy="1122519"/>
          </a:xfrm>
          <a:prstGeom prst="rect">
            <a:avLst/>
          </a:prstGeom>
        </p:spPr>
      </p:pic>
      <p:sp>
        <p:nvSpPr>
          <p:cNvPr id="32" name="Google Shape;1002;p34">
            <a:extLst>
              <a:ext uri="{FF2B5EF4-FFF2-40B4-BE49-F238E27FC236}">
                <a16:creationId xmlns:a16="http://schemas.microsoft.com/office/drawing/2014/main" id="{A9B61832-F408-DDF9-D4CB-DD6376EFC1B2}"/>
              </a:ext>
            </a:extLst>
          </p:cNvPr>
          <p:cNvSpPr txBox="1"/>
          <p:nvPr/>
        </p:nvSpPr>
        <p:spPr>
          <a:xfrm>
            <a:off x="3448098" y="1212388"/>
            <a:ext cx="2070873" cy="691499"/>
          </a:xfrm>
          <a:prstGeom prst="rect">
            <a:avLst/>
          </a:prstGeom>
          <a:noFill/>
          <a:ln>
            <a:noFill/>
          </a:ln>
        </p:spPr>
        <p:txBody>
          <a:bodyPr spcFirstLastPara="1" wrap="square" lIns="91425" tIns="91425" rIns="91425" bIns="91425" anchor="ctr" anchorCtr="0">
            <a:noAutofit/>
          </a:bodyPr>
          <a:lstStyle/>
          <a:p>
            <a:pPr algn="ctr"/>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Transparency and disclosure </a:t>
            </a:r>
            <a:endPar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endParaRPr>
          </a:p>
        </p:txBody>
      </p:sp>
      <p:sp>
        <p:nvSpPr>
          <p:cNvPr id="33" name="Google Shape;1009;p34">
            <a:extLst>
              <a:ext uri="{FF2B5EF4-FFF2-40B4-BE49-F238E27FC236}">
                <a16:creationId xmlns:a16="http://schemas.microsoft.com/office/drawing/2014/main" id="{A1FF3087-D9EC-87B6-55E5-E3072BB599BF}"/>
              </a:ext>
            </a:extLst>
          </p:cNvPr>
          <p:cNvSpPr txBox="1"/>
          <p:nvPr/>
        </p:nvSpPr>
        <p:spPr>
          <a:xfrm>
            <a:off x="630181" y="1203049"/>
            <a:ext cx="1849251" cy="691499"/>
          </a:xfrm>
          <a:prstGeom prst="rect">
            <a:avLst/>
          </a:prstGeom>
          <a:noFill/>
          <a:ln>
            <a:noFill/>
          </a:ln>
        </p:spPr>
        <p:txBody>
          <a:bodyPr spcFirstLastPara="1" wrap="square" lIns="91425" tIns="91425" rIns="91425" bIns="91425" anchor="ctr" anchorCtr="0">
            <a:noAutofit/>
          </a:bodyPr>
          <a:lstStyle/>
          <a:p>
            <a:pPr algn="ctr"/>
            <a:r>
              <a:rPr lang="en-US" b="1" err="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Authorisation</a:t>
            </a: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 of the issuers</a:t>
            </a:r>
          </a:p>
        </p:txBody>
      </p:sp>
      <p:sp>
        <p:nvSpPr>
          <p:cNvPr id="35" name="Google Shape;988;p34">
            <a:extLst>
              <a:ext uri="{FF2B5EF4-FFF2-40B4-BE49-F238E27FC236}">
                <a16:creationId xmlns:a16="http://schemas.microsoft.com/office/drawing/2014/main" id="{7B9F3A7D-7269-30D7-7606-80794DE7D328}"/>
              </a:ext>
            </a:extLst>
          </p:cNvPr>
          <p:cNvSpPr txBox="1"/>
          <p:nvPr/>
        </p:nvSpPr>
        <p:spPr>
          <a:xfrm>
            <a:off x="5990572" y="1203048"/>
            <a:ext cx="2458911" cy="691499"/>
          </a:xfrm>
          <a:prstGeom prst="rect">
            <a:avLst/>
          </a:prstGeom>
          <a:noFill/>
          <a:ln>
            <a:noFill/>
          </a:ln>
        </p:spPr>
        <p:txBody>
          <a:bodyPr spcFirstLastPara="1" wrap="square" lIns="91425" tIns="91425" rIns="91425" bIns="91425" anchor="ctr" anchorCtr="0">
            <a:no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Supervision</a:t>
            </a:r>
          </a:p>
        </p:txBody>
      </p:sp>
      <p:sp>
        <p:nvSpPr>
          <p:cNvPr id="37" name="Google Shape;976;p34">
            <a:extLst>
              <a:ext uri="{FF2B5EF4-FFF2-40B4-BE49-F238E27FC236}">
                <a16:creationId xmlns:a16="http://schemas.microsoft.com/office/drawing/2014/main" id="{599EE590-83F3-C0EF-734B-0CA9B34B87E9}"/>
              </a:ext>
            </a:extLst>
          </p:cNvPr>
          <p:cNvSpPr txBox="1"/>
          <p:nvPr/>
        </p:nvSpPr>
        <p:spPr>
          <a:xfrm>
            <a:off x="9043340" y="1203049"/>
            <a:ext cx="2040995" cy="691499"/>
          </a:xfrm>
          <a:prstGeom prst="rect">
            <a:avLst/>
          </a:prstGeom>
          <a:noFill/>
          <a:ln>
            <a:noFill/>
          </a:ln>
        </p:spPr>
        <p:txBody>
          <a:bodyPr spcFirstLastPara="1" wrap="square" lIns="91425" tIns="91425" rIns="91425" bIns="91425" anchor="ctr" anchorCtr="0">
            <a:noAutofit/>
          </a:bodyPr>
          <a:lstStyle/>
          <a:p>
            <a:pPr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Market abuse prevention </a:t>
            </a:r>
          </a:p>
        </p:txBody>
      </p:sp>
      <p:sp>
        <p:nvSpPr>
          <p:cNvPr id="6" name="Rectangle 5">
            <a:extLst>
              <a:ext uri="{FF2B5EF4-FFF2-40B4-BE49-F238E27FC236}">
                <a16:creationId xmlns:a16="http://schemas.microsoft.com/office/drawing/2014/main" id="{8CABE55C-3057-8D09-C9E4-7989A8F3B284}"/>
              </a:ext>
            </a:extLst>
          </p:cNvPr>
          <p:cNvSpPr/>
          <p:nvPr/>
        </p:nvSpPr>
        <p:spPr>
          <a:xfrm>
            <a:off x="171813" y="3815434"/>
            <a:ext cx="11464033" cy="29939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552E682-EBC6-D693-C597-007B01BD43F9}"/>
              </a:ext>
            </a:extLst>
          </p:cNvPr>
          <p:cNvSpPr txBox="1"/>
          <p:nvPr/>
        </p:nvSpPr>
        <p:spPr>
          <a:xfrm>
            <a:off x="3107962" y="3907485"/>
            <a:ext cx="2751143" cy="2308324"/>
          </a:xfrm>
          <a:prstGeom prst="rect">
            <a:avLst/>
          </a:prstGeom>
          <a:noFill/>
        </p:spPr>
        <p:txBody>
          <a:bodyPr wrap="square" lIns="180000" rIns="180000"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Issuers must provide comprehensive disclosures, including whitepapers detailing token information and disclosures about services, fees, and risks, while ensuring advertising and marketing materials are clear and fair with appropriate risk warnings, and maintaining regular reporting to promote transparency and market integrity</a:t>
            </a:r>
          </a:p>
        </p:txBody>
      </p:sp>
      <p:sp>
        <p:nvSpPr>
          <p:cNvPr id="39" name="TextBox 38">
            <a:extLst>
              <a:ext uri="{FF2B5EF4-FFF2-40B4-BE49-F238E27FC236}">
                <a16:creationId xmlns:a16="http://schemas.microsoft.com/office/drawing/2014/main" id="{23AA6721-A131-C21E-0374-1722BEB60344}"/>
              </a:ext>
            </a:extLst>
          </p:cNvPr>
          <p:cNvSpPr txBox="1"/>
          <p:nvPr/>
        </p:nvSpPr>
        <p:spPr>
          <a:xfrm>
            <a:off x="217584" y="3924166"/>
            <a:ext cx="2861547" cy="1938992"/>
          </a:xfrm>
          <a:prstGeom prst="rect">
            <a:avLst/>
          </a:prstGeom>
          <a:noFill/>
        </p:spPr>
        <p:txBody>
          <a:bodyPr wrap="square" lIns="180000" rIns="180000"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Companies providing crypto-asset services must apply for a permit, submitting comprehensive documentation; both processes involve review periods and assessments to ensure compliance with </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requirements, including fit and proper assessments, capital requirements, and ongoing compliance measures</a:t>
            </a:r>
          </a:p>
        </p:txBody>
      </p:sp>
      <p:sp>
        <p:nvSpPr>
          <p:cNvPr id="40" name="TextBox 39">
            <a:extLst>
              <a:ext uri="{FF2B5EF4-FFF2-40B4-BE49-F238E27FC236}">
                <a16:creationId xmlns:a16="http://schemas.microsoft.com/office/drawing/2014/main" id="{8A998DFA-B20C-EAD0-FE31-2A0245BDE249}"/>
              </a:ext>
            </a:extLst>
          </p:cNvPr>
          <p:cNvSpPr txBox="1"/>
          <p:nvPr/>
        </p:nvSpPr>
        <p:spPr>
          <a:xfrm>
            <a:off x="8588787" y="3924166"/>
            <a:ext cx="2835897" cy="2492990"/>
          </a:xfrm>
          <a:prstGeom prst="rect">
            <a:avLst/>
          </a:prstGeom>
          <a:noFill/>
        </p:spPr>
        <p:txBody>
          <a:bodyPr wrap="square" lIns="180000" rIns="180000"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Prohibiting insider trading, front-running, and wash trading, while competent authorities conduct market surveillance to detect and prevent abuse and ensure adherence to </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requirements; this is further supported by cross-border cooperation and information sharing among authorities, and non-compliance may lead to sanctions, including fines, as well as the suspension or withdrawal of licenses</a:t>
            </a:r>
          </a:p>
        </p:txBody>
      </p:sp>
      <p:sp>
        <p:nvSpPr>
          <p:cNvPr id="41" name="TextBox 40">
            <a:extLst>
              <a:ext uri="{FF2B5EF4-FFF2-40B4-BE49-F238E27FC236}">
                <a16:creationId xmlns:a16="http://schemas.microsoft.com/office/drawing/2014/main" id="{81628420-C77F-82F4-0B7D-208EC9529651}"/>
              </a:ext>
            </a:extLst>
          </p:cNvPr>
          <p:cNvSpPr txBox="1"/>
          <p:nvPr/>
        </p:nvSpPr>
        <p:spPr>
          <a:xfrm>
            <a:off x="5795265" y="3924166"/>
            <a:ext cx="2823333" cy="2492990"/>
          </a:xfrm>
          <a:prstGeom prst="rect">
            <a:avLst/>
          </a:prstGeom>
          <a:noFill/>
        </p:spPr>
        <p:txBody>
          <a:bodyPr wrap="square" lIns="180000" rIns="180000"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Crypto-asset issuers and CASPs are required to submit regular reports to detailing their activities, financial position, and risk exposures, while authorities monitor compliance with </a:t>
            </a:r>
            <a:r>
              <a:rPr lang="en-US" sz="1200" err="1">
                <a:latin typeface="Open Sans" panose="020B0606030504020204" pitchFamily="34" charset="0"/>
                <a:ea typeface="Open Sans" panose="020B0606030504020204" pitchFamily="34" charset="0"/>
                <a:cs typeface="Open Sans" panose="020B0606030504020204" pitchFamily="34" charset="0"/>
              </a:rPr>
              <a:t>MiCA</a:t>
            </a:r>
            <a:r>
              <a:rPr lang="en-US" sz="1200">
                <a:latin typeface="Open Sans" panose="020B0606030504020204" pitchFamily="34" charset="0"/>
                <a:ea typeface="Open Sans" panose="020B0606030504020204" pitchFamily="34" charset="0"/>
                <a:cs typeface="Open Sans" panose="020B0606030504020204" pitchFamily="34" charset="0"/>
              </a:rPr>
              <a:t> requirements (conduct on-site inspections to verify information and assess compliance, and enforce penalties such as fines, public warnings, and license suspensions or withdrawals in cases of non-compliance</a:t>
            </a:r>
          </a:p>
        </p:txBody>
      </p:sp>
      <p:sp>
        <p:nvSpPr>
          <p:cNvPr id="19" name="object 6">
            <a:extLst>
              <a:ext uri="{FF2B5EF4-FFF2-40B4-BE49-F238E27FC236}">
                <a16:creationId xmlns:a16="http://schemas.microsoft.com/office/drawing/2014/main" id="{0B9C766B-7087-ED3B-24CF-B9E7438BD743}"/>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82708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F2A-D0CE-FA7C-128B-A2F8E3B7CC88}"/>
              </a:ext>
            </a:extLst>
          </p:cNvPr>
          <p:cNvSpPr>
            <a:spLocks noGrp="1"/>
          </p:cNvSpPr>
          <p:nvPr>
            <p:ph type="title"/>
          </p:nvPr>
        </p:nvSpPr>
        <p:spPr>
          <a:xfrm>
            <a:off x="3648075" y="-1"/>
            <a:ext cx="8212999" cy="918169"/>
          </a:xfrm>
        </p:spPr>
        <p:txBody>
          <a:bodyPr anchor="ctr">
            <a:normAutofit/>
          </a:bodyPr>
          <a:lstStyle/>
          <a:p>
            <a:r>
              <a:rPr lang="en-US" sz="200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MiCA’s</a:t>
            </a:r>
            <a:r>
              <a:rPr lang="en-US" sz="200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resulting in a complex, time-consuming, and resource-intensive </a:t>
            </a:r>
            <a:r>
              <a:rPr lang="en-US" sz="200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authorisation</a:t>
            </a:r>
            <a:r>
              <a:rPr lang="en-US" sz="200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process for issuers</a:t>
            </a:r>
          </a:p>
        </p:txBody>
      </p:sp>
      <p:sp>
        <p:nvSpPr>
          <p:cNvPr id="4" name="Slide Number Placeholder 3">
            <a:extLst>
              <a:ext uri="{FF2B5EF4-FFF2-40B4-BE49-F238E27FC236}">
                <a16:creationId xmlns:a16="http://schemas.microsoft.com/office/drawing/2014/main" id="{0A1E5813-A17B-54E2-B7DC-EC006DD25B4B}"/>
              </a:ext>
            </a:extLst>
          </p:cNvPr>
          <p:cNvSpPr>
            <a:spLocks noGrp="1"/>
          </p:cNvSpPr>
          <p:nvPr>
            <p:ph type="sldNum" sz="quarter" idx="12"/>
          </p:nvPr>
        </p:nvSpPr>
        <p:spPr/>
        <p:txBody>
          <a:bodyPr/>
          <a:lstStyle/>
          <a:p>
            <a:fld id="{176DD4EC-FA55-45CE-8BB9-EF8129236C33}" type="slidenum">
              <a:rPr lang="en-NL" smtClean="0"/>
              <a:pPr/>
              <a:t>6</a:t>
            </a:fld>
            <a:endParaRPr lang="en-NL"/>
          </a:p>
        </p:txBody>
      </p:sp>
      <p:sp>
        <p:nvSpPr>
          <p:cNvPr id="64" name="Slide Number Placeholder 3">
            <a:extLst>
              <a:ext uri="{FF2B5EF4-FFF2-40B4-BE49-F238E27FC236}">
                <a16:creationId xmlns:a16="http://schemas.microsoft.com/office/drawing/2014/main" id="{5142FC0E-3997-A5DE-8B46-499565A789F3}"/>
              </a:ext>
            </a:extLst>
          </p:cNvPr>
          <p:cNvSpPr txBox="1">
            <a:spLocks/>
          </p:cNvSpPr>
          <p:nvPr/>
        </p:nvSpPr>
        <p:spPr>
          <a:xfrm>
            <a:off x="9448800" y="6356349"/>
            <a:ext cx="2412275" cy="365125"/>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rgbClr val="52525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DD4EC-FA55-45CE-8BB9-EF8129236C33}" type="slidenum">
              <a:rPr lang="en-NL" smtClean="0"/>
              <a:pPr/>
              <a:t>6</a:t>
            </a:fld>
            <a:endParaRPr lang="en-NL"/>
          </a:p>
        </p:txBody>
      </p:sp>
      <p:grpSp>
        <p:nvGrpSpPr>
          <p:cNvPr id="70" name="Google Shape;617;p27">
            <a:extLst>
              <a:ext uri="{FF2B5EF4-FFF2-40B4-BE49-F238E27FC236}">
                <a16:creationId xmlns:a16="http://schemas.microsoft.com/office/drawing/2014/main" id="{BD95DAC4-BC0A-CB81-D712-87F27EAD3D7E}"/>
              </a:ext>
            </a:extLst>
          </p:cNvPr>
          <p:cNvGrpSpPr/>
          <p:nvPr/>
        </p:nvGrpSpPr>
        <p:grpSpPr>
          <a:xfrm>
            <a:off x="6989245" y="2244025"/>
            <a:ext cx="745707" cy="110942"/>
            <a:chOff x="5451454" y="1813250"/>
            <a:chExt cx="881087" cy="131083"/>
          </a:xfrm>
        </p:grpSpPr>
        <p:sp>
          <p:nvSpPr>
            <p:cNvPr id="71" name="Google Shape;618;p27">
              <a:extLst>
                <a:ext uri="{FF2B5EF4-FFF2-40B4-BE49-F238E27FC236}">
                  <a16:creationId xmlns:a16="http://schemas.microsoft.com/office/drawing/2014/main" id="{24D6DF4A-F384-5DA6-01A9-401D264AEE86}"/>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2" name="Google Shape;619;p27">
              <a:extLst>
                <a:ext uri="{FF2B5EF4-FFF2-40B4-BE49-F238E27FC236}">
                  <a16:creationId xmlns:a16="http://schemas.microsoft.com/office/drawing/2014/main" id="{C7A2243E-B647-0A74-4FD7-9399B30AE20B}"/>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88" name="Google Shape;676;p27">
            <a:extLst>
              <a:ext uri="{FF2B5EF4-FFF2-40B4-BE49-F238E27FC236}">
                <a16:creationId xmlns:a16="http://schemas.microsoft.com/office/drawing/2014/main" id="{8BFD24D6-6127-78C5-73A9-9AB325FEE617}"/>
              </a:ext>
            </a:extLst>
          </p:cNvPr>
          <p:cNvSpPr txBox="1"/>
          <p:nvPr/>
        </p:nvSpPr>
        <p:spPr>
          <a:xfrm>
            <a:off x="7763288" y="1336622"/>
            <a:ext cx="4320000" cy="1836589"/>
          </a:xfrm>
          <a:prstGeom prst="rect">
            <a:avLst/>
          </a:prstGeom>
          <a:noFill/>
          <a:ln>
            <a:noFill/>
          </a:ln>
        </p:spPr>
        <p:txBody>
          <a:bodyPr spcFirstLastPara="1" wrap="square" lIns="91425" tIns="91425" rIns="91425" bIns="91425" anchor="t" anchorCtr="0">
            <a:noAutofit/>
          </a:bodyPr>
          <a:lstStyle/>
          <a:p>
            <a:pPr>
              <a:spcAft>
                <a:spcPts val="300"/>
              </a:spcAft>
            </a:pPr>
            <a:r>
              <a:rPr lang="en-GB" sz="1600" b="1">
                <a:solidFill>
                  <a:schemeClr val="bg2"/>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2. </a:t>
            </a:r>
            <a:r>
              <a:rPr lang="hu-HU" sz="1600" b="1">
                <a:solidFill>
                  <a:schemeClr val="bg2"/>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Provide Information</a:t>
            </a:r>
            <a:r>
              <a:rPr lang="en-GB" sz="1600" b="1" baseline="30000">
                <a:solidFill>
                  <a:schemeClr val="bg2"/>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a:t>
            </a:r>
            <a:endParaRPr lang="en-US" sz="1600" i="0" baseline="3000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300"/>
              </a:spcAft>
              <a:buNone/>
            </a:pP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Issuers must provide comprehensive details about </a:t>
            </a:r>
            <a:r>
              <a:rPr lang="en-US" sz="1400" i="0">
                <a:effectLst/>
                <a:latin typeface="Open Sans" panose="020B0606030504020204" pitchFamily="34" charset="0"/>
                <a:ea typeface="Open Sans" panose="020B0606030504020204" pitchFamily="34" charset="0"/>
                <a:cs typeface="Open Sans" panose="020B0606030504020204" pitchFamily="34" charset="0"/>
              </a:rPr>
              <a:t>their operations, </a:t>
            </a:r>
            <a:r>
              <a:rPr lang="en-US" sz="1400" b="1" i="0">
                <a:effectLst/>
                <a:latin typeface="Open Sans" panose="020B0606030504020204" pitchFamily="34" charset="0"/>
                <a:ea typeface="Open Sans" panose="020B0606030504020204" pitchFamily="34" charset="0"/>
                <a:cs typeface="Open Sans" panose="020B0606030504020204" pitchFamily="34" charset="0"/>
              </a:rPr>
              <a:t>IT</a:t>
            </a:r>
            <a:r>
              <a:rPr lang="en-US" sz="1400" i="0">
                <a:effectLst/>
                <a:latin typeface="Open Sans" panose="020B0606030504020204" pitchFamily="34" charset="0"/>
                <a:ea typeface="Open Sans" panose="020B0606030504020204" pitchFamily="34" charset="0"/>
                <a:cs typeface="Open Sans" panose="020B0606030504020204" pitchFamily="34" charset="0"/>
              </a:rPr>
              <a:t> security, </a:t>
            </a:r>
            <a:r>
              <a:rPr lang="en-US" sz="1400" b="1" i="0">
                <a:effectLst/>
                <a:latin typeface="Open Sans" panose="020B0606030504020204" pitchFamily="34" charset="0"/>
                <a:ea typeface="Open Sans" panose="020B0606030504020204" pitchFamily="34" charset="0"/>
                <a:cs typeface="Open Sans" panose="020B0606030504020204" pitchFamily="34" charset="0"/>
              </a:rPr>
              <a:t>management qualifications, internal controls</a:t>
            </a:r>
            <a:r>
              <a:rPr lang="en-US" sz="1400" i="0">
                <a:effectLst/>
                <a:latin typeface="Open Sans" panose="020B0606030504020204" pitchFamily="34" charset="0"/>
                <a:ea typeface="Open Sans" panose="020B0606030504020204" pitchFamily="34" charset="0"/>
                <a:cs typeface="Open Sans" panose="020B0606030504020204" pitchFamily="34" charset="0"/>
              </a:rPr>
              <a:t>, policies, and specific offering information, including client-focused procedures, risk disclosures, and in some cases, a </a:t>
            </a:r>
            <a:r>
              <a:rPr lang="en-US" sz="1400" b="1" i="0">
                <a:effectLst/>
                <a:latin typeface="Open Sans" panose="020B0606030504020204" pitchFamily="34" charset="0"/>
                <a:ea typeface="Open Sans" panose="020B0606030504020204" pitchFamily="34" charset="0"/>
                <a:cs typeface="Open Sans" panose="020B0606030504020204" pitchFamily="34" charset="0"/>
              </a:rPr>
              <a:t>detailed white paper </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and redemption procedures</a:t>
            </a:r>
            <a:endPar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Google Shape;676;p27">
            <a:extLst>
              <a:ext uri="{FF2B5EF4-FFF2-40B4-BE49-F238E27FC236}">
                <a16:creationId xmlns:a16="http://schemas.microsoft.com/office/drawing/2014/main" id="{A4253DAB-2575-72D8-8D3B-13993551A976}"/>
              </a:ext>
            </a:extLst>
          </p:cNvPr>
          <p:cNvSpPr txBox="1"/>
          <p:nvPr/>
        </p:nvSpPr>
        <p:spPr>
          <a:xfrm>
            <a:off x="204790" y="1154603"/>
            <a:ext cx="4320000" cy="1155419"/>
          </a:xfrm>
          <a:prstGeom prst="rect">
            <a:avLst/>
          </a:prstGeom>
          <a:noFill/>
          <a:ln>
            <a:noFill/>
          </a:ln>
        </p:spPr>
        <p:txBody>
          <a:bodyPr spcFirstLastPara="1" wrap="square" lIns="91425" tIns="91425" rIns="91425" bIns="91425" anchor="t" anchorCtr="0">
            <a:noAutofit/>
          </a:bodyPr>
          <a:lstStyle/>
          <a:p>
            <a:pPr>
              <a:spcAft>
                <a:spcPts val="300"/>
              </a:spcAft>
            </a:pPr>
            <a:r>
              <a:rPr lang="en-GB" sz="16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1. Submit Application</a:t>
            </a:r>
            <a:endParaRPr lang="en-US" sz="1600" i="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300"/>
              </a:spcAft>
              <a:buNone/>
            </a:pPr>
            <a:r>
              <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rPr>
              <a:t>I</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ssuers are required to submit their authorization application to the </a:t>
            </a:r>
            <a:r>
              <a:rPr lang="en-US" sz="1400" b="1" i="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competent authority </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in their state</a:t>
            </a:r>
            <a:endPar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676;p27">
            <a:extLst>
              <a:ext uri="{FF2B5EF4-FFF2-40B4-BE49-F238E27FC236}">
                <a16:creationId xmlns:a16="http://schemas.microsoft.com/office/drawing/2014/main" id="{78EFA69B-70EE-96C3-71FB-443D8D626AC5}"/>
              </a:ext>
            </a:extLst>
          </p:cNvPr>
          <p:cNvSpPr txBox="1"/>
          <p:nvPr/>
        </p:nvSpPr>
        <p:spPr>
          <a:xfrm>
            <a:off x="204790" y="2603136"/>
            <a:ext cx="4320000" cy="1282668"/>
          </a:xfrm>
          <a:prstGeom prst="rect">
            <a:avLst/>
          </a:prstGeom>
          <a:noFill/>
          <a:ln>
            <a:noFill/>
          </a:ln>
        </p:spPr>
        <p:txBody>
          <a:bodyPr spcFirstLastPara="1" wrap="square" lIns="91425" tIns="91425" rIns="91425" bIns="91425" anchor="t" anchorCtr="0">
            <a:noAutofit/>
          </a:bodyPr>
          <a:lstStyle/>
          <a:p>
            <a:pPr>
              <a:spcAft>
                <a:spcPts val="300"/>
              </a:spcAft>
            </a:pPr>
            <a:r>
              <a:rPr lang="en-US" sz="1600" b="1">
                <a:solidFill>
                  <a:srgbClr val="60B3CE"/>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3. Assessment of the Application</a:t>
            </a:r>
          </a:p>
          <a:p>
            <a:pPr>
              <a:spcAft>
                <a:spcPts val="600"/>
              </a:spcAft>
            </a:pPr>
            <a:r>
              <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rPr>
              <a:t>Competent authorities assess the application for </a:t>
            </a:r>
            <a:r>
              <a:rPr lang="en-US" sz="1400" err="1">
                <a:solidFill>
                  <a:srgbClr val="58595B"/>
                </a:solidFill>
                <a:latin typeface="Open Sans" panose="020B0606030504020204" pitchFamily="34" charset="0"/>
                <a:ea typeface="Open Sans" panose="020B0606030504020204" pitchFamily="34" charset="0"/>
                <a:cs typeface="Open Sans" panose="020B0606030504020204" pitchFamily="34" charset="0"/>
              </a:rPr>
              <a:t>authorisation</a:t>
            </a:r>
            <a:r>
              <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rPr>
              <a:t> of receipt, checking whether all information </a:t>
            </a:r>
            <a:r>
              <a:rPr lang="en-US" sz="1400" b="1">
                <a:latin typeface="Open Sans" panose="020B0606030504020204" pitchFamily="34" charset="0"/>
                <a:ea typeface="Open Sans" panose="020B0606030504020204" pitchFamily="34" charset="0"/>
                <a:cs typeface="Open Sans" panose="020B0606030504020204" pitchFamily="34" charset="0"/>
              </a:rPr>
              <a:t>complete, and notify the applicant accordingly</a:t>
            </a:r>
          </a:p>
        </p:txBody>
      </p:sp>
      <p:sp>
        <p:nvSpPr>
          <p:cNvPr id="120" name="Google Shape;676;p27">
            <a:extLst>
              <a:ext uri="{FF2B5EF4-FFF2-40B4-BE49-F238E27FC236}">
                <a16:creationId xmlns:a16="http://schemas.microsoft.com/office/drawing/2014/main" id="{1AB7C93A-C0CF-FE40-80F1-579698BE9D78}"/>
              </a:ext>
            </a:extLst>
          </p:cNvPr>
          <p:cNvSpPr txBox="1"/>
          <p:nvPr/>
        </p:nvSpPr>
        <p:spPr>
          <a:xfrm>
            <a:off x="7669827" y="3400959"/>
            <a:ext cx="4320000" cy="1837232"/>
          </a:xfrm>
          <a:prstGeom prst="rect">
            <a:avLst/>
          </a:prstGeom>
          <a:noFill/>
          <a:ln>
            <a:noFill/>
          </a:ln>
        </p:spPr>
        <p:txBody>
          <a:bodyPr spcFirstLastPara="1" wrap="square" lIns="91425" tIns="91425" rIns="91425" bIns="91425" anchor="t" anchorCtr="0">
            <a:noAutofit/>
          </a:bodyPr>
          <a:lstStyle/>
          <a:p>
            <a:pPr>
              <a:spcAft>
                <a:spcPts val="300"/>
              </a:spcAft>
            </a:pPr>
            <a:r>
              <a:rPr lang="en-US" sz="1600" b="1">
                <a:solidFill>
                  <a:srgbClr val="6D6E71"/>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4. Grant, Refusal or Withdrawal</a:t>
            </a:r>
          </a:p>
          <a:p>
            <a:pPr>
              <a:spcAft>
                <a:spcPts val="600"/>
              </a:spcAft>
            </a:pP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The authorities decide on the application within a month after receiving a non-binding opinion, and </a:t>
            </a:r>
            <a:r>
              <a:rPr lang="en-US" sz="1400" b="1" i="0">
                <a:solidFill>
                  <a:srgbClr val="6D6E71"/>
                </a:solidFill>
                <a:effectLst/>
                <a:latin typeface="Open Sans" panose="020B0606030504020204" pitchFamily="34" charset="0"/>
                <a:ea typeface="Open Sans" panose="020B0606030504020204" pitchFamily="34" charset="0"/>
                <a:cs typeface="Open Sans" panose="020B0606030504020204" pitchFamily="34" charset="0"/>
              </a:rPr>
              <a:t>communicate the decision </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while the </a:t>
            </a:r>
            <a:r>
              <a:rPr lang="en-US" sz="1400" i="0" err="1">
                <a:solidFill>
                  <a:srgbClr val="58595B"/>
                </a:solidFill>
                <a:effectLst/>
                <a:latin typeface="Open Sans" panose="020B0606030504020204" pitchFamily="34" charset="0"/>
                <a:ea typeface="Open Sans" panose="020B0606030504020204" pitchFamily="34" charset="0"/>
                <a:cs typeface="Open Sans" panose="020B0606030504020204" pitchFamily="34" charset="0"/>
              </a:rPr>
              <a:t>authorisation</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 can be </a:t>
            </a:r>
            <a:r>
              <a:rPr lang="en-US" sz="1400" b="1" i="0">
                <a:solidFill>
                  <a:srgbClr val="6D6E71"/>
                </a:solidFill>
                <a:effectLst/>
                <a:latin typeface="Open Sans" panose="020B0606030504020204" pitchFamily="34" charset="0"/>
                <a:ea typeface="Open Sans" panose="020B0606030504020204" pitchFamily="34" charset="0"/>
                <a:cs typeface="Open Sans" panose="020B0606030504020204" pitchFamily="34" charset="0"/>
              </a:rPr>
              <a:t>withdrawn if the issuer fails to meet certain criteria</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 such as usage of </a:t>
            </a:r>
            <a:r>
              <a:rPr lang="en-US" sz="1400" i="0" err="1">
                <a:solidFill>
                  <a:srgbClr val="58595B"/>
                </a:solidFill>
                <a:effectLst/>
                <a:latin typeface="Open Sans" panose="020B0606030504020204" pitchFamily="34" charset="0"/>
                <a:ea typeface="Open Sans" panose="020B0606030504020204" pitchFamily="34" charset="0"/>
                <a:cs typeface="Open Sans" panose="020B0606030504020204" pitchFamily="34" charset="0"/>
              </a:rPr>
              <a:t>authorisation</a:t>
            </a:r>
            <a:r>
              <a:rPr lang="en-US" sz="1400" i="0">
                <a:solidFill>
                  <a:srgbClr val="58595B"/>
                </a:solidFill>
                <a:effectLst/>
                <a:latin typeface="Open Sans" panose="020B0606030504020204" pitchFamily="34" charset="0"/>
                <a:ea typeface="Open Sans" panose="020B0606030504020204" pitchFamily="34" charset="0"/>
                <a:cs typeface="Open Sans" panose="020B0606030504020204" pitchFamily="34" charset="0"/>
              </a:rPr>
              <a:t> and compliance with provisions</a:t>
            </a:r>
            <a:endPar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5" name="Group 124">
            <a:extLst>
              <a:ext uri="{FF2B5EF4-FFF2-40B4-BE49-F238E27FC236}">
                <a16:creationId xmlns:a16="http://schemas.microsoft.com/office/drawing/2014/main" id="{CEDA202D-4843-0F8F-F7B7-4BCC5A19BD33}"/>
              </a:ext>
            </a:extLst>
          </p:cNvPr>
          <p:cNvGrpSpPr/>
          <p:nvPr/>
        </p:nvGrpSpPr>
        <p:grpSpPr>
          <a:xfrm>
            <a:off x="4950505" y="1154603"/>
            <a:ext cx="2265727" cy="5432124"/>
            <a:chOff x="5062140" y="1237180"/>
            <a:chExt cx="2265727" cy="5432124"/>
          </a:xfrm>
        </p:grpSpPr>
        <p:sp>
          <p:nvSpPr>
            <p:cNvPr id="65" name="Google Shape;645;p27">
              <a:extLst>
                <a:ext uri="{FF2B5EF4-FFF2-40B4-BE49-F238E27FC236}">
                  <a16:creationId xmlns:a16="http://schemas.microsoft.com/office/drawing/2014/main" id="{ADEFCE6B-C1BE-1585-5F22-86F7B0792D90}"/>
                </a:ext>
              </a:extLst>
            </p:cNvPr>
            <p:cNvSpPr/>
            <p:nvPr/>
          </p:nvSpPr>
          <p:spPr>
            <a:xfrm>
              <a:off x="5062140" y="1237180"/>
              <a:ext cx="1510485" cy="1484805"/>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accent2">
                <a:lumMod val="5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9" name="Google Shape;636;p27">
              <a:extLst>
                <a:ext uri="{FF2B5EF4-FFF2-40B4-BE49-F238E27FC236}">
                  <a16:creationId xmlns:a16="http://schemas.microsoft.com/office/drawing/2014/main" id="{9FE6291E-4B57-7946-6260-A2A0898B0B64}"/>
                </a:ext>
              </a:extLst>
            </p:cNvPr>
            <p:cNvSpPr/>
            <p:nvPr/>
          </p:nvSpPr>
          <p:spPr>
            <a:xfrm>
              <a:off x="5817382" y="2021765"/>
              <a:ext cx="1510485" cy="1484706"/>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bg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1" name="Google Shape;645;p27">
              <a:extLst>
                <a:ext uri="{FF2B5EF4-FFF2-40B4-BE49-F238E27FC236}">
                  <a16:creationId xmlns:a16="http://schemas.microsoft.com/office/drawing/2014/main" id="{349D5785-2415-641B-028E-C586875034FC}"/>
                </a:ext>
              </a:extLst>
            </p:cNvPr>
            <p:cNvSpPr/>
            <p:nvPr/>
          </p:nvSpPr>
          <p:spPr>
            <a:xfrm>
              <a:off x="5062140" y="2808146"/>
              <a:ext cx="1510485" cy="1484805"/>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accent5">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3" name="Google Shape;654;p27">
              <a:extLst>
                <a:ext uri="{FF2B5EF4-FFF2-40B4-BE49-F238E27FC236}">
                  <a16:creationId xmlns:a16="http://schemas.microsoft.com/office/drawing/2014/main" id="{E490F5BC-B37E-C838-AF04-1570D556FEBB}"/>
                </a:ext>
              </a:extLst>
            </p:cNvPr>
            <p:cNvSpPr/>
            <p:nvPr/>
          </p:nvSpPr>
          <p:spPr>
            <a:xfrm>
              <a:off x="5817382" y="3609584"/>
              <a:ext cx="1510485" cy="1484706"/>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tx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1" name="Google Shape;645;p27">
              <a:extLst>
                <a:ext uri="{FF2B5EF4-FFF2-40B4-BE49-F238E27FC236}">
                  <a16:creationId xmlns:a16="http://schemas.microsoft.com/office/drawing/2014/main" id="{4598D2E1-CA64-C68B-5D1A-02902BDAD022}"/>
                </a:ext>
              </a:extLst>
            </p:cNvPr>
            <p:cNvSpPr/>
            <p:nvPr/>
          </p:nvSpPr>
          <p:spPr>
            <a:xfrm>
              <a:off x="5062140" y="4361150"/>
              <a:ext cx="1510485" cy="1484805"/>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bg2">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5" name="Oval 94">
              <a:extLst>
                <a:ext uri="{FF2B5EF4-FFF2-40B4-BE49-F238E27FC236}">
                  <a16:creationId xmlns:a16="http://schemas.microsoft.com/office/drawing/2014/main" id="{E298D9E4-AF81-261D-6906-F7BFF9A6C52D}"/>
                </a:ext>
              </a:extLst>
            </p:cNvPr>
            <p:cNvSpPr/>
            <p:nvPr/>
          </p:nvSpPr>
          <p:spPr>
            <a:xfrm>
              <a:off x="5460823" y="4752825"/>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3600" b="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extLst>
                <a:ext uri="{FF2B5EF4-FFF2-40B4-BE49-F238E27FC236}">
                  <a16:creationId xmlns:a16="http://schemas.microsoft.com/office/drawing/2014/main" id="{7F2CE820-8779-6052-A74B-549B2C2B9C13}"/>
                </a:ext>
              </a:extLst>
            </p:cNvPr>
            <p:cNvSpPr/>
            <p:nvPr/>
          </p:nvSpPr>
          <p:spPr>
            <a:xfrm>
              <a:off x="5460823" y="1599680"/>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36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Oval 96">
              <a:extLst>
                <a:ext uri="{FF2B5EF4-FFF2-40B4-BE49-F238E27FC236}">
                  <a16:creationId xmlns:a16="http://schemas.microsoft.com/office/drawing/2014/main" id="{1C1D6388-067D-A102-9477-60DF85437306}"/>
                </a:ext>
              </a:extLst>
            </p:cNvPr>
            <p:cNvSpPr/>
            <p:nvPr/>
          </p:nvSpPr>
          <p:spPr>
            <a:xfrm>
              <a:off x="6286576" y="2407361"/>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bg2"/>
                  </a:solidFill>
                  <a:latin typeface="Open Sans" panose="020B0606030504020204" pitchFamily="34" charset="0"/>
                  <a:ea typeface="Open Sans" panose="020B0606030504020204" pitchFamily="34" charset="0"/>
                  <a:cs typeface="Open Sans" panose="020B0606030504020204" pitchFamily="34" charset="0"/>
                </a:rPr>
                <a:t>2</a:t>
              </a:r>
              <a:endParaRPr lang="en-US" sz="36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Oval 97">
              <a:extLst>
                <a:ext uri="{FF2B5EF4-FFF2-40B4-BE49-F238E27FC236}">
                  <a16:creationId xmlns:a16="http://schemas.microsoft.com/office/drawing/2014/main" id="{6E27D102-F583-A164-486D-99253432C155}"/>
                </a:ext>
              </a:extLst>
            </p:cNvPr>
            <p:cNvSpPr/>
            <p:nvPr/>
          </p:nvSpPr>
          <p:spPr>
            <a:xfrm>
              <a:off x="5460823" y="3168912"/>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3600" b="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Oval 98">
              <a:extLst>
                <a:ext uri="{FF2B5EF4-FFF2-40B4-BE49-F238E27FC236}">
                  <a16:creationId xmlns:a16="http://schemas.microsoft.com/office/drawing/2014/main" id="{C5E41EFE-D5B3-A69D-1DFA-206E84C53D7C}"/>
                </a:ext>
              </a:extLst>
            </p:cNvPr>
            <p:cNvSpPr/>
            <p:nvPr/>
          </p:nvSpPr>
          <p:spPr>
            <a:xfrm>
              <a:off x="6286576" y="3976432"/>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a:t>
              </a:r>
              <a:endParaRPr lang="en-US" sz="3600" b="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Google Shape;654;p27">
              <a:extLst>
                <a:ext uri="{FF2B5EF4-FFF2-40B4-BE49-F238E27FC236}">
                  <a16:creationId xmlns:a16="http://schemas.microsoft.com/office/drawing/2014/main" id="{DFE9D3A2-FD86-D4AD-B869-B6B569AE5CA8}"/>
                </a:ext>
              </a:extLst>
            </p:cNvPr>
            <p:cNvSpPr/>
            <p:nvPr/>
          </p:nvSpPr>
          <p:spPr>
            <a:xfrm>
              <a:off x="5817382" y="5184598"/>
              <a:ext cx="1510485" cy="1484706"/>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3" name="Oval 122">
              <a:extLst>
                <a:ext uri="{FF2B5EF4-FFF2-40B4-BE49-F238E27FC236}">
                  <a16:creationId xmlns:a16="http://schemas.microsoft.com/office/drawing/2014/main" id="{694396CB-E979-A2A5-14B0-204456B6028E}"/>
                </a:ext>
              </a:extLst>
            </p:cNvPr>
            <p:cNvSpPr/>
            <p:nvPr/>
          </p:nvSpPr>
          <p:spPr>
            <a:xfrm>
              <a:off x="6272151" y="5551446"/>
              <a:ext cx="629248" cy="629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accent1"/>
                  </a:solidFill>
                  <a:latin typeface="Open Sans" panose="020B0606030504020204" pitchFamily="34" charset="0"/>
                  <a:ea typeface="Open Sans" panose="020B0606030504020204" pitchFamily="34" charset="0"/>
                  <a:cs typeface="Open Sans" panose="020B0606030504020204" pitchFamily="34" charset="0"/>
                </a:rPr>
                <a:t>6</a:t>
              </a:r>
              <a:endParaRPr lang="en-US" sz="36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9" name="Group 128">
            <a:extLst>
              <a:ext uri="{FF2B5EF4-FFF2-40B4-BE49-F238E27FC236}">
                <a16:creationId xmlns:a16="http://schemas.microsoft.com/office/drawing/2014/main" id="{40899579-19B8-F362-FB65-841B8825A52E}"/>
              </a:ext>
            </a:extLst>
          </p:cNvPr>
          <p:cNvGrpSpPr/>
          <p:nvPr/>
        </p:nvGrpSpPr>
        <p:grpSpPr>
          <a:xfrm>
            <a:off x="4331555" y="1583813"/>
            <a:ext cx="745703" cy="122040"/>
            <a:chOff x="3284397" y="-727925"/>
            <a:chExt cx="745703" cy="110945"/>
          </a:xfrm>
        </p:grpSpPr>
        <p:sp>
          <p:nvSpPr>
            <p:cNvPr id="127" name="Google Shape;615;p27">
              <a:extLst>
                <a:ext uri="{FF2B5EF4-FFF2-40B4-BE49-F238E27FC236}">
                  <a16:creationId xmlns:a16="http://schemas.microsoft.com/office/drawing/2014/main" id="{3C326A00-7566-44A5-E730-5E2EF9D1D3CD}"/>
                </a:ext>
              </a:extLst>
            </p:cNvPr>
            <p:cNvSpPr/>
            <p:nvPr/>
          </p:nvSpPr>
          <p:spPr>
            <a:xfrm>
              <a:off x="3284397" y="-727925"/>
              <a:ext cx="727355" cy="92536"/>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8" name="Google Shape;616;p27">
              <a:extLst>
                <a:ext uri="{FF2B5EF4-FFF2-40B4-BE49-F238E27FC236}">
                  <a16:creationId xmlns:a16="http://schemas.microsoft.com/office/drawing/2014/main" id="{AF83F11F-6DF3-FD2F-5208-15BCC7EB11C5}"/>
                </a:ext>
              </a:extLst>
            </p:cNvPr>
            <p:cNvSpPr/>
            <p:nvPr/>
          </p:nvSpPr>
          <p:spPr>
            <a:xfrm>
              <a:off x="3993016" y="-654064"/>
              <a:ext cx="37084" cy="37084"/>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0" name="Group 129">
            <a:extLst>
              <a:ext uri="{FF2B5EF4-FFF2-40B4-BE49-F238E27FC236}">
                <a16:creationId xmlns:a16="http://schemas.microsoft.com/office/drawing/2014/main" id="{776B84CE-2DD0-08D8-EFDC-F26D8D357655}"/>
              </a:ext>
            </a:extLst>
          </p:cNvPr>
          <p:cNvGrpSpPr/>
          <p:nvPr/>
        </p:nvGrpSpPr>
        <p:grpSpPr>
          <a:xfrm>
            <a:off x="4331555" y="3103451"/>
            <a:ext cx="745703" cy="110945"/>
            <a:chOff x="3284397" y="-727925"/>
            <a:chExt cx="745703" cy="110945"/>
          </a:xfrm>
        </p:grpSpPr>
        <p:sp>
          <p:nvSpPr>
            <p:cNvPr id="131" name="Google Shape;615;p27">
              <a:extLst>
                <a:ext uri="{FF2B5EF4-FFF2-40B4-BE49-F238E27FC236}">
                  <a16:creationId xmlns:a16="http://schemas.microsoft.com/office/drawing/2014/main" id="{B8DDA275-8155-2E01-E311-87110CE7E3CE}"/>
                </a:ext>
              </a:extLst>
            </p:cNvPr>
            <p:cNvSpPr/>
            <p:nvPr/>
          </p:nvSpPr>
          <p:spPr>
            <a:xfrm>
              <a:off x="3284397" y="-727925"/>
              <a:ext cx="727355" cy="92536"/>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2" name="Google Shape;616;p27">
              <a:extLst>
                <a:ext uri="{FF2B5EF4-FFF2-40B4-BE49-F238E27FC236}">
                  <a16:creationId xmlns:a16="http://schemas.microsoft.com/office/drawing/2014/main" id="{DCD177D1-5C95-3B73-D09B-491D0963086E}"/>
                </a:ext>
              </a:extLst>
            </p:cNvPr>
            <p:cNvSpPr/>
            <p:nvPr/>
          </p:nvSpPr>
          <p:spPr>
            <a:xfrm>
              <a:off x="3993016" y="-654064"/>
              <a:ext cx="37084" cy="37084"/>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3" name="Group 132">
            <a:extLst>
              <a:ext uri="{FF2B5EF4-FFF2-40B4-BE49-F238E27FC236}">
                <a16:creationId xmlns:a16="http://schemas.microsoft.com/office/drawing/2014/main" id="{42F7C5FD-2206-983C-9942-1F9270F223E2}"/>
              </a:ext>
            </a:extLst>
          </p:cNvPr>
          <p:cNvGrpSpPr/>
          <p:nvPr/>
        </p:nvGrpSpPr>
        <p:grpSpPr>
          <a:xfrm>
            <a:off x="4331555" y="4738822"/>
            <a:ext cx="745703" cy="110945"/>
            <a:chOff x="3284397" y="-727925"/>
            <a:chExt cx="745703" cy="110945"/>
          </a:xfrm>
        </p:grpSpPr>
        <p:sp>
          <p:nvSpPr>
            <p:cNvPr id="134" name="Google Shape;615;p27">
              <a:extLst>
                <a:ext uri="{FF2B5EF4-FFF2-40B4-BE49-F238E27FC236}">
                  <a16:creationId xmlns:a16="http://schemas.microsoft.com/office/drawing/2014/main" id="{40C6707D-8408-9303-16A9-B16D5B5E3796}"/>
                </a:ext>
              </a:extLst>
            </p:cNvPr>
            <p:cNvSpPr/>
            <p:nvPr/>
          </p:nvSpPr>
          <p:spPr>
            <a:xfrm>
              <a:off x="3284397" y="-727925"/>
              <a:ext cx="727355" cy="92536"/>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5" name="Google Shape;616;p27">
              <a:extLst>
                <a:ext uri="{FF2B5EF4-FFF2-40B4-BE49-F238E27FC236}">
                  <a16:creationId xmlns:a16="http://schemas.microsoft.com/office/drawing/2014/main" id="{9BA140D5-70D3-58FD-B007-962625178154}"/>
                </a:ext>
              </a:extLst>
            </p:cNvPr>
            <p:cNvSpPr/>
            <p:nvPr/>
          </p:nvSpPr>
          <p:spPr>
            <a:xfrm>
              <a:off x="3993016" y="-654064"/>
              <a:ext cx="37084" cy="37084"/>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9" name="Google Shape;617;p27">
            <a:extLst>
              <a:ext uri="{FF2B5EF4-FFF2-40B4-BE49-F238E27FC236}">
                <a16:creationId xmlns:a16="http://schemas.microsoft.com/office/drawing/2014/main" id="{20BF78A7-419F-A4EB-36F4-346AED177222}"/>
              </a:ext>
            </a:extLst>
          </p:cNvPr>
          <p:cNvGrpSpPr/>
          <p:nvPr/>
        </p:nvGrpSpPr>
        <p:grpSpPr>
          <a:xfrm>
            <a:off x="6989245" y="5424668"/>
            <a:ext cx="745707" cy="110942"/>
            <a:chOff x="5451454" y="1813250"/>
            <a:chExt cx="881087" cy="131083"/>
          </a:xfrm>
        </p:grpSpPr>
        <p:sp>
          <p:nvSpPr>
            <p:cNvPr id="140" name="Google Shape;618;p27">
              <a:extLst>
                <a:ext uri="{FF2B5EF4-FFF2-40B4-BE49-F238E27FC236}">
                  <a16:creationId xmlns:a16="http://schemas.microsoft.com/office/drawing/2014/main" id="{A163DE05-2AA1-B7B6-39B9-677C22C97CC9}"/>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1" name="Google Shape;619;p27">
              <a:extLst>
                <a:ext uri="{FF2B5EF4-FFF2-40B4-BE49-F238E27FC236}">
                  <a16:creationId xmlns:a16="http://schemas.microsoft.com/office/drawing/2014/main" id="{2AB8D1FE-4018-51DC-64E0-6CF56AF73225}"/>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oogle Shape;617;p27">
            <a:extLst>
              <a:ext uri="{FF2B5EF4-FFF2-40B4-BE49-F238E27FC236}">
                <a16:creationId xmlns:a16="http://schemas.microsoft.com/office/drawing/2014/main" id="{84EC9995-EC8C-8B55-9614-9DFE90C3139D}"/>
              </a:ext>
            </a:extLst>
          </p:cNvPr>
          <p:cNvGrpSpPr/>
          <p:nvPr/>
        </p:nvGrpSpPr>
        <p:grpSpPr>
          <a:xfrm>
            <a:off x="6924120" y="3781935"/>
            <a:ext cx="745707" cy="110942"/>
            <a:chOff x="5451454" y="1813250"/>
            <a:chExt cx="881087" cy="131083"/>
          </a:xfrm>
        </p:grpSpPr>
        <p:sp>
          <p:nvSpPr>
            <p:cNvPr id="20" name="Google Shape;618;p27">
              <a:extLst>
                <a:ext uri="{FF2B5EF4-FFF2-40B4-BE49-F238E27FC236}">
                  <a16:creationId xmlns:a16="http://schemas.microsoft.com/office/drawing/2014/main" id="{CF617BE1-4C7A-A801-C3C0-BDAEFE3EC001}"/>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619;p27">
              <a:extLst>
                <a:ext uri="{FF2B5EF4-FFF2-40B4-BE49-F238E27FC236}">
                  <a16:creationId xmlns:a16="http://schemas.microsoft.com/office/drawing/2014/main" id="{1BCE3635-FE66-9B4F-56F5-8A1BC41139E1}"/>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22" name="Google Shape;676;p27">
            <a:extLst>
              <a:ext uri="{FF2B5EF4-FFF2-40B4-BE49-F238E27FC236}">
                <a16:creationId xmlns:a16="http://schemas.microsoft.com/office/drawing/2014/main" id="{1F4964CC-DA01-E8FE-E5B0-CAD529F09C7F}"/>
              </a:ext>
            </a:extLst>
          </p:cNvPr>
          <p:cNvSpPr txBox="1"/>
          <p:nvPr/>
        </p:nvSpPr>
        <p:spPr>
          <a:xfrm>
            <a:off x="204789" y="4183405"/>
            <a:ext cx="4319911" cy="1079940"/>
          </a:xfrm>
          <a:prstGeom prst="rect">
            <a:avLst/>
          </a:prstGeom>
          <a:noFill/>
          <a:ln>
            <a:noFill/>
          </a:ln>
        </p:spPr>
        <p:txBody>
          <a:bodyPr spcFirstLastPara="1" wrap="square" lIns="91425" tIns="91425" rIns="91425" bIns="91425" anchor="t" anchorCtr="0">
            <a:noAutofit/>
          </a:bodyPr>
          <a:lstStyle/>
          <a:p>
            <a:pPr>
              <a:spcAft>
                <a:spcPts val="300"/>
              </a:spcAft>
            </a:pPr>
            <a:r>
              <a:rPr lang="en-US" sz="1600" b="1">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5. Register Issuers</a:t>
            </a:r>
          </a:p>
          <a:p>
            <a:pPr>
              <a:spcAft>
                <a:spcPts val="600"/>
              </a:spcAft>
            </a:pPr>
            <a:r>
              <a:rPr lang="en-US" sz="1400" i="0">
                <a:effectLst/>
                <a:latin typeface="Open Sans" panose="020B0606030504020204" pitchFamily="34" charset="0"/>
                <a:ea typeface="Open Sans" panose="020B0606030504020204" pitchFamily="34" charset="0"/>
                <a:cs typeface="Open Sans" panose="020B0606030504020204" pitchFamily="34" charset="0"/>
              </a:rPr>
              <a:t>The ESMA maintains a </a:t>
            </a:r>
            <a:r>
              <a:rPr lang="en-US" sz="1400" b="1" i="0">
                <a:effectLst/>
                <a:latin typeface="Open Sans" panose="020B0606030504020204" pitchFamily="34" charset="0"/>
                <a:ea typeface="Open Sans" panose="020B0606030504020204" pitchFamily="34" charset="0"/>
                <a:cs typeface="Open Sans" panose="020B0606030504020204" pitchFamily="34" charset="0"/>
              </a:rPr>
              <a:t>publicly accessible register </a:t>
            </a:r>
            <a:r>
              <a:rPr lang="en-US" sz="1400" i="0">
                <a:effectLst/>
                <a:latin typeface="Open Sans" panose="020B0606030504020204" pitchFamily="34" charset="0"/>
                <a:ea typeface="Open Sans" panose="020B0606030504020204" pitchFamily="34" charset="0"/>
                <a:cs typeface="Open Sans" panose="020B0606030504020204" pitchFamily="34" charset="0"/>
              </a:rPr>
              <a:t>containing detailed information about all crypto-asset service providers and their authorizations </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676;p27">
            <a:extLst>
              <a:ext uri="{FF2B5EF4-FFF2-40B4-BE49-F238E27FC236}">
                <a16:creationId xmlns:a16="http://schemas.microsoft.com/office/drawing/2014/main" id="{4827FB49-9049-4485-9867-15D21AF7009B}"/>
              </a:ext>
            </a:extLst>
          </p:cNvPr>
          <p:cNvSpPr txBox="1"/>
          <p:nvPr/>
        </p:nvSpPr>
        <p:spPr>
          <a:xfrm>
            <a:off x="7731705" y="5263345"/>
            <a:ext cx="4320000" cy="1025128"/>
          </a:xfrm>
          <a:prstGeom prst="rect">
            <a:avLst/>
          </a:prstGeom>
          <a:noFill/>
          <a:ln>
            <a:noFill/>
          </a:ln>
        </p:spPr>
        <p:txBody>
          <a:bodyPr spcFirstLastPara="1" wrap="square" lIns="91425" tIns="91425" rIns="91425" bIns="91425" anchor="t" anchorCtr="0">
            <a:noAutofit/>
          </a:bodyPr>
          <a:lstStyle/>
          <a:p>
            <a:pPr>
              <a:spcAft>
                <a:spcPts val="300"/>
              </a:spcAft>
            </a:pPr>
            <a:r>
              <a:rPr lang="en-US" sz="1600" b="1">
                <a:solidFill>
                  <a:srgbClr val="ADD8E6"/>
                </a:solidFill>
                <a:latin typeface="Open Sans" panose="020B0606030504020204" pitchFamily="34" charset="0"/>
                <a:ea typeface="Open Sans" panose="020B0606030504020204" pitchFamily="34" charset="0"/>
                <a:cs typeface="Open Sans" panose="020B0606030504020204" pitchFamily="34" charset="0"/>
                <a:sym typeface="Fira Sans Extra Condensed Medium"/>
              </a:rPr>
              <a:t>6. Cross-border Provision of Services</a:t>
            </a:r>
          </a:p>
          <a:p>
            <a:pPr>
              <a:spcAft>
                <a:spcPts val="600"/>
              </a:spcAft>
            </a:pPr>
            <a:r>
              <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rPr>
              <a:t>Authorized providers </a:t>
            </a:r>
            <a:r>
              <a:rPr lang="en-US" sz="1400" b="1">
                <a:solidFill>
                  <a:srgbClr val="58595B"/>
                </a:solidFill>
                <a:latin typeface="Open Sans" panose="020B0606030504020204" pitchFamily="34" charset="0"/>
                <a:ea typeface="Open Sans" panose="020B0606030504020204" pitchFamily="34" charset="0"/>
                <a:cs typeface="Open Sans" panose="020B0606030504020204" pitchFamily="34" charset="0"/>
              </a:rPr>
              <a:t>can offer services </a:t>
            </a:r>
            <a:r>
              <a:rPr lang="en-US" sz="1400">
                <a:solidFill>
                  <a:srgbClr val="58595B"/>
                </a:solidFill>
                <a:latin typeface="Open Sans" panose="020B0606030504020204" pitchFamily="34" charset="0"/>
                <a:ea typeface="Open Sans" panose="020B0606030504020204" pitchFamily="34" charset="0"/>
                <a:cs typeface="Open Sans" panose="020B0606030504020204" pitchFamily="34" charset="0"/>
              </a:rPr>
              <a:t>across the EU without physical presence in each state</a:t>
            </a:r>
            <a:endParaRPr lang="en-US" sz="14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676;p27">
            <a:extLst>
              <a:ext uri="{FF2B5EF4-FFF2-40B4-BE49-F238E27FC236}">
                <a16:creationId xmlns:a16="http://schemas.microsoft.com/office/drawing/2014/main" id="{092974D6-7D56-7995-ED07-327F8930B368}"/>
              </a:ext>
            </a:extLst>
          </p:cNvPr>
          <p:cNvSpPr txBox="1"/>
          <p:nvPr/>
        </p:nvSpPr>
        <p:spPr>
          <a:xfrm>
            <a:off x="0" y="6520134"/>
            <a:ext cx="6311053" cy="402679"/>
          </a:xfrm>
          <a:prstGeom prst="rect">
            <a:avLst/>
          </a:prstGeom>
          <a:noFill/>
          <a:ln>
            <a:noFill/>
          </a:ln>
        </p:spPr>
        <p:txBody>
          <a:bodyPr spcFirstLastPara="1" wrap="square" lIns="91425" tIns="91425" rIns="91425" bIns="91425" anchor="t" anchorCtr="0">
            <a:noAutofit/>
          </a:bodyPr>
          <a:lstStyle/>
          <a:p>
            <a:pPr>
              <a:spcAft>
                <a:spcPts val="300"/>
              </a:spcAft>
            </a:pPr>
            <a:r>
              <a:rPr lang="en-GB" sz="1050" i="1" baseline="30000">
                <a:latin typeface="Open Sans" panose="020B0606030504020204" pitchFamily="34" charset="0"/>
                <a:ea typeface="Open Sans" panose="020B0606030504020204" pitchFamily="34" charset="0"/>
                <a:cs typeface="Open Sans" panose="020B0606030504020204" pitchFamily="34" charset="0"/>
                <a:sym typeface="Fira Sans Extra Condensed Medium"/>
              </a:rPr>
              <a:t>*</a:t>
            </a:r>
            <a:r>
              <a:rPr lang="en-GB" sz="1050" i="1">
                <a:latin typeface="Open Sans" panose="020B0606030504020204" pitchFamily="34" charset="0"/>
                <a:ea typeface="Open Sans" panose="020B0606030504020204" pitchFamily="34" charset="0"/>
                <a:cs typeface="Open Sans" panose="020B0606030504020204" pitchFamily="34" charset="0"/>
                <a:sym typeface="Fira Sans Extra Condensed Medium"/>
              </a:rPr>
              <a:t>Detailed in the next slide by the type of the crypto-asset issuers</a:t>
            </a:r>
            <a:endParaRPr lang="en-US" sz="10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9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300F12C-6CF6-565B-A7D1-CB76C2A64D8E}"/>
              </a:ext>
            </a:extLst>
          </p:cNvPr>
          <p:cNvGraphicFramePr>
            <a:graphicFrameLocks noGrp="1"/>
          </p:cNvGraphicFramePr>
          <p:nvPr>
            <p:extLst>
              <p:ext uri="{D42A27DB-BD31-4B8C-83A1-F6EECF244321}">
                <p14:modId xmlns:p14="http://schemas.microsoft.com/office/powerpoint/2010/main" val="698509666"/>
              </p:ext>
            </p:extLst>
          </p:nvPr>
        </p:nvGraphicFramePr>
        <p:xfrm>
          <a:off x="217712" y="1570244"/>
          <a:ext cx="11643364" cy="5079305"/>
        </p:xfrm>
        <a:graphic>
          <a:graphicData uri="http://schemas.openxmlformats.org/drawingml/2006/table">
            <a:tbl>
              <a:tblPr/>
              <a:tblGrid>
                <a:gridCol w="2910841">
                  <a:extLst>
                    <a:ext uri="{9D8B030D-6E8A-4147-A177-3AD203B41FA5}">
                      <a16:colId xmlns:a16="http://schemas.microsoft.com/office/drawing/2014/main" val="3616071503"/>
                    </a:ext>
                  </a:extLst>
                </a:gridCol>
                <a:gridCol w="2910841">
                  <a:extLst>
                    <a:ext uri="{9D8B030D-6E8A-4147-A177-3AD203B41FA5}">
                      <a16:colId xmlns:a16="http://schemas.microsoft.com/office/drawing/2014/main" val="1440330676"/>
                    </a:ext>
                  </a:extLst>
                </a:gridCol>
                <a:gridCol w="2910841">
                  <a:extLst>
                    <a:ext uri="{9D8B030D-6E8A-4147-A177-3AD203B41FA5}">
                      <a16:colId xmlns:a16="http://schemas.microsoft.com/office/drawing/2014/main" val="2534320375"/>
                    </a:ext>
                  </a:extLst>
                </a:gridCol>
                <a:gridCol w="2910841">
                  <a:extLst>
                    <a:ext uri="{9D8B030D-6E8A-4147-A177-3AD203B41FA5}">
                      <a16:colId xmlns:a16="http://schemas.microsoft.com/office/drawing/2014/main" val="4057318292"/>
                    </a:ext>
                  </a:extLst>
                </a:gridCol>
              </a:tblGrid>
              <a:tr h="403699">
                <a:tc>
                  <a:txBody>
                    <a:bodyPr/>
                    <a:lstStyle/>
                    <a:p>
                      <a:pPr algn="ctr" fontAlgn="b"/>
                      <a:r>
                        <a:rPr lang="en-US" sz="1100" b="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Items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fontAlgn="b"/>
                      <a:r>
                        <a:rPr lang="en-US" sz="1100" b="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ARTs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CASPs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EMTs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756902"/>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Issuer's/Provider's Identification &amp; Description</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extLst>
                  <a:ext uri="{0D108BD9-81ED-4DB2-BD59-A6C34878D82A}">
                    <a16:rowId xmlns:a16="http://schemas.microsoft.com/office/drawing/2014/main" val="3805739365"/>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Operation Program &amp; Project Description</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extLst>
                  <a:ext uri="{0D108BD9-81ED-4DB2-BD59-A6C34878D82A}">
                    <a16:rowId xmlns:a16="http://schemas.microsoft.com/office/drawing/2014/main" val="1180554662"/>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IT Systems, Security &amp; Underlying Technology</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extLst>
                  <a:ext uri="{0D108BD9-81ED-4DB2-BD59-A6C34878D82A}">
                    <a16:rowId xmlns:a16="http://schemas.microsoft.com/office/drawing/2014/main" val="3068223090"/>
                  </a:ext>
                </a:extLst>
              </a:tr>
              <a:tr h="346141">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Organizational Details (Association Articles, Governance Arrangements)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extLst>
                  <a:ext uri="{0D108BD9-81ED-4DB2-BD59-A6C34878D82A}">
                    <a16:rowId xmlns:a16="http://schemas.microsoft.com/office/drawing/2014/main" val="1367595621"/>
                  </a:ext>
                </a:extLst>
              </a:tr>
              <a:tr h="346141">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Management Details (Clean Record, Identity, Competence, Compliance Statement)</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199229"/>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Internal Controls, Risks, &amp; Business Continuity</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38035628"/>
                  </a:ext>
                </a:extLst>
              </a:tr>
              <a:tr h="346141">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Procedures &amp; Policies (e.g. Complaint Handling or Commercial &amp; Execution)</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1890719"/>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Legal Status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9946335"/>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Crypto-Asset White Paper</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extLst>
                  <a:ext uri="{0D108BD9-81ED-4DB2-BD59-A6C34878D82A}">
                    <a16:rowId xmlns:a16="http://schemas.microsoft.com/office/drawing/2014/main" val="950796031"/>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Client-Focused Procedures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89152398"/>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Legal Status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9610699"/>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Offering, Rights &amp; Obligations, Risks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0219609"/>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Disclosure Items &amp; Information Clarity</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3360480"/>
                  </a:ext>
                </a:extLst>
              </a:tr>
              <a:tr h="330653">
                <a:tc>
                  <a:txBody>
                    <a:bodyPr/>
                    <a:lstStyle/>
                    <a:p>
                      <a:pPr algn="ctr" fontAlgn="base"/>
                      <a:r>
                        <a:rPr lang="en-US" sz="1000">
                          <a:effectLst/>
                          <a:latin typeface="Open Sans" panose="020B0606030504020204" pitchFamily="34" charset="0"/>
                          <a:ea typeface="Open Sans" panose="020B0606030504020204" pitchFamily="34" charset="0"/>
                          <a:cs typeface="Open Sans" panose="020B0606030504020204" pitchFamily="34" charset="0"/>
                        </a:rPr>
                        <a:t>Summary, Redemption Procedures &amp; Conditions</a:t>
                      </a: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fontAlgn="base" latinLnBrk="0" hangingPunct="1"/>
                      <a:endParaRPr lang="en-US"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EFF5"/>
                    </a:solidFill>
                  </a:tcPr>
                </a:tc>
                <a:tc>
                  <a:txBody>
                    <a:bodyPr/>
                    <a:lstStyle/>
                    <a:p>
                      <a:pPr algn="ctr" fontAlgn="base"/>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en-US" sz="1000">
                        <a:latin typeface="Open Sans" panose="020B0606030504020204" pitchFamily="34" charset="0"/>
                        <a:ea typeface="Open Sans" panose="020B0606030504020204" pitchFamily="34" charset="0"/>
                        <a:cs typeface="Open Sans" panose="020B0606030504020204" pitchFamily="34" charset="0"/>
                      </a:endParaRPr>
                    </a:p>
                  </a:txBody>
                  <a:tcPr marL="5673" marR="5673" marT="36000" marB="28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41641439"/>
                  </a:ext>
                </a:extLst>
              </a:tr>
            </a:tbl>
          </a:graphicData>
        </a:graphic>
      </p:graphicFrame>
      <p:sp>
        <p:nvSpPr>
          <p:cNvPr id="2" name="Title 1">
            <a:extLst>
              <a:ext uri="{FF2B5EF4-FFF2-40B4-BE49-F238E27FC236}">
                <a16:creationId xmlns:a16="http://schemas.microsoft.com/office/drawing/2014/main" id="{BD90AA55-69BF-F9B2-3F9B-8DD812B453BA}"/>
              </a:ext>
            </a:extLst>
          </p:cNvPr>
          <p:cNvSpPr>
            <a:spLocks noGrp="1"/>
          </p:cNvSpPr>
          <p:nvPr>
            <p:ph type="title"/>
          </p:nvPr>
        </p:nvSpPr>
        <p:spPr/>
        <p:txBody>
          <a:bodyPr>
            <a:normAutofit/>
          </a:bodyPr>
          <a:lstStyle/>
          <a:p>
            <a:r>
              <a:rPr lang="en-US">
                <a:solidFill>
                  <a:schemeClr val="tx1"/>
                </a:solidFill>
              </a:rPr>
              <a:t>There are diverse disclosure requirements based on the type of issuers, calling for deep knowledge on the </a:t>
            </a:r>
            <a:r>
              <a:rPr lang="en-US" err="1">
                <a:solidFill>
                  <a:schemeClr val="tx1"/>
                </a:solidFill>
              </a:rPr>
              <a:t>authorisation</a:t>
            </a:r>
            <a:endParaRPr lang="en-US">
              <a:solidFill>
                <a:schemeClr val="tx1"/>
              </a:solidFill>
            </a:endParaRPr>
          </a:p>
        </p:txBody>
      </p:sp>
      <p:sp>
        <p:nvSpPr>
          <p:cNvPr id="4" name="Slide Number Placeholder 3">
            <a:extLst>
              <a:ext uri="{FF2B5EF4-FFF2-40B4-BE49-F238E27FC236}">
                <a16:creationId xmlns:a16="http://schemas.microsoft.com/office/drawing/2014/main" id="{23BCC4D9-A0D1-3E5E-109A-51018C32F9F0}"/>
              </a:ext>
            </a:extLst>
          </p:cNvPr>
          <p:cNvSpPr>
            <a:spLocks noGrp="1"/>
          </p:cNvSpPr>
          <p:nvPr>
            <p:ph type="sldNum" sz="quarter" idx="12"/>
          </p:nvPr>
        </p:nvSpPr>
        <p:spPr/>
        <p:txBody>
          <a:bodyPr/>
          <a:lstStyle/>
          <a:p>
            <a:fld id="{176DD4EC-FA55-45CE-8BB9-EF8129236C33}" type="slidenum">
              <a:rPr lang="en-NL" smtClean="0"/>
              <a:pPr/>
              <a:t>7</a:t>
            </a:fld>
            <a:endParaRPr lang="en-NL"/>
          </a:p>
        </p:txBody>
      </p:sp>
      <p:sp>
        <p:nvSpPr>
          <p:cNvPr id="6" name="Diamond 5">
            <a:extLst>
              <a:ext uri="{FF2B5EF4-FFF2-40B4-BE49-F238E27FC236}">
                <a16:creationId xmlns:a16="http://schemas.microsoft.com/office/drawing/2014/main" id="{1C26C1A0-2BA2-1FE4-B6A3-0ADF8DA05ABF}"/>
              </a:ext>
            </a:extLst>
          </p:cNvPr>
          <p:cNvSpPr/>
          <p:nvPr/>
        </p:nvSpPr>
        <p:spPr>
          <a:xfrm>
            <a:off x="7368924" y="2026474"/>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03F069B-C833-B6CA-F921-43F49EE6D846}"/>
              </a:ext>
            </a:extLst>
          </p:cNvPr>
          <p:cNvSpPr/>
          <p:nvPr/>
        </p:nvSpPr>
        <p:spPr>
          <a:xfrm>
            <a:off x="7368924" y="2365348"/>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9DE92777-68A9-AEF5-962F-378F93DAC2E3}"/>
              </a:ext>
            </a:extLst>
          </p:cNvPr>
          <p:cNvSpPr/>
          <p:nvPr/>
        </p:nvSpPr>
        <p:spPr>
          <a:xfrm>
            <a:off x="7368924" y="5057560"/>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DE4CD08E-CDF0-F8A4-157F-C4DF4F055A4A}"/>
              </a:ext>
            </a:extLst>
          </p:cNvPr>
          <p:cNvSpPr/>
          <p:nvPr/>
        </p:nvSpPr>
        <p:spPr>
          <a:xfrm>
            <a:off x="7368924" y="4398592"/>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5DB50C30-DA31-AC7C-282D-DF05DDC6D216}"/>
              </a:ext>
            </a:extLst>
          </p:cNvPr>
          <p:cNvSpPr/>
          <p:nvPr/>
        </p:nvSpPr>
        <p:spPr>
          <a:xfrm>
            <a:off x="7368924" y="4059718"/>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95D13ED9-33CD-62F6-DD44-BB501BFE8199}"/>
              </a:ext>
            </a:extLst>
          </p:cNvPr>
          <p:cNvSpPr/>
          <p:nvPr/>
        </p:nvSpPr>
        <p:spPr>
          <a:xfrm>
            <a:off x="7368924" y="3720844"/>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7350B436-2876-1CC5-B2B1-B651801F2984}"/>
              </a:ext>
            </a:extLst>
          </p:cNvPr>
          <p:cNvSpPr/>
          <p:nvPr/>
        </p:nvSpPr>
        <p:spPr>
          <a:xfrm>
            <a:off x="7368924" y="3381970"/>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0C68FD55-EE55-B85A-990E-A83479D769F4}"/>
              </a:ext>
            </a:extLst>
          </p:cNvPr>
          <p:cNvSpPr/>
          <p:nvPr/>
        </p:nvSpPr>
        <p:spPr>
          <a:xfrm>
            <a:off x="7368924" y="3043096"/>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8ED8681-3628-F129-DBA4-598C2567A9EA}"/>
              </a:ext>
            </a:extLst>
          </p:cNvPr>
          <p:cNvGrpSpPr/>
          <p:nvPr/>
        </p:nvGrpSpPr>
        <p:grpSpPr>
          <a:xfrm>
            <a:off x="4454373" y="2026474"/>
            <a:ext cx="198446" cy="4553265"/>
            <a:chOff x="4351387" y="2031327"/>
            <a:chExt cx="198446" cy="4553265"/>
          </a:xfrm>
        </p:grpSpPr>
        <p:sp>
          <p:nvSpPr>
            <p:cNvPr id="3" name="Diamond 2">
              <a:extLst>
                <a:ext uri="{FF2B5EF4-FFF2-40B4-BE49-F238E27FC236}">
                  <a16:creationId xmlns:a16="http://schemas.microsoft.com/office/drawing/2014/main" id="{0ECEF873-70AA-8A49-1A84-3D37F46557C0}"/>
                </a:ext>
              </a:extLst>
            </p:cNvPr>
            <p:cNvSpPr/>
            <p:nvPr/>
          </p:nvSpPr>
          <p:spPr>
            <a:xfrm>
              <a:off x="4351387" y="2031327"/>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69154ACD-BA10-57A3-ED6E-778BE7ACADC4}"/>
                </a:ext>
              </a:extLst>
            </p:cNvPr>
            <p:cNvSpPr/>
            <p:nvPr/>
          </p:nvSpPr>
          <p:spPr>
            <a:xfrm>
              <a:off x="4351387" y="2369885"/>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40FE4C39-715F-9FC2-08C7-530101A45A83}"/>
                </a:ext>
              </a:extLst>
            </p:cNvPr>
            <p:cNvSpPr/>
            <p:nvPr/>
          </p:nvSpPr>
          <p:spPr>
            <a:xfrm>
              <a:off x="4351387" y="6386146"/>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96609892-5A6B-7C7C-59D4-4D1AB0300143}"/>
                </a:ext>
              </a:extLst>
            </p:cNvPr>
            <p:cNvSpPr/>
            <p:nvPr/>
          </p:nvSpPr>
          <p:spPr>
            <a:xfrm>
              <a:off x="4351387" y="6052748"/>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2A0CCCFF-940A-4452-9B92-A956199A895B}"/>
                </a:ext>
              </a:extLst>
            </p:cNvPr>
            <p:cNvSpPr/>
            <p:nvPr/>
          </p:nvSpPr>
          <p:spPr>
            <a:xfrm>
              <a:off x="4351387" y="5719350"/>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ABD06358-4828-BF3E-1AC6-58F4420EA187}"/>
                </a:ext>
              </a:extLst>
            </p:cNvPr>
            <p:cNvSpPr/>
            <p:nvPr/>
          </p:nvSpPr>
          <p:spPr>
            <a:xfrm>
              <a:off x="4351387" y="5385952"/>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F7A19E22-D4BE-15B0-B123-145DEF6F0D4C}"/>
                </a:ext>
              </a:extLst>
            </p:cNvPr>
            <p:cNvSpPr/>
            <p:nvPr/>
          </p:nvSpPr>
          <p:spPr>
            <a:xfrm>
              <a:off x="4351387" y="4739793"/>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5E5463A6-C9DC-8F05-9CBB-33E10386C416}"/>
                </a:ext>
              </a:extLst>
            </p:cNvPr>
            <p:cNvSpPr/>
            <p:nvPr/>
          </p:nvSpPr>
          <p:spPr>
            <a:xfrm>
              <a:off x="4351387" y="4401233"/>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3E56624E-F196-7F5E-25AD-CDA8F525ABED}"/>
                </a:ext>
              </a:extLst>
            </p:cNvPr>
            <p:cNvSpPr/>
            <p:nvPr/>
          </p:nvSpPr>
          <p:spPr>
            <a:xfrm>
              <a:off x="4351387" y="4062675"/>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5A36A2BF-C8BA-BFAC-DEFE-4BDCE3695448}"/>
                </a:ext>
              </a:extLst>
            </p:cNvPr>
            <p:cNvSpPr/>
            <p:nvPr/>
          </p:nvSpPr>
          <p:spPr>
            <a:xfrm>
              <a:off x="4351387" y="3724117"/>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4225C750-2396-E6E4-64E0-13AB824D162A}"/>
                </a:ext>
              </a:extLst>
            </p:cNvPr>
            <p:cNvSpPr/>
            <p:nvPr/>
          </p:nvSpPr>
          <p:spPr>
            <a:xfrm>
              <a:off x="4351387" y="3385559"/>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3C656222-25EB-A139-A623-32F7AE99415C}"/>
                </a:ext>
              </a:extLst>
            </p:cNvPr>
            <p:cNvSpPr/>
            <p:nvPr/>
          </p:nvSpPr>
          <p:spPr>
            <a:xfrm>
              <a:off x="4351387" y="3047001"/>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30C4E734-86B0-EE39-A09F-EBAC67A86F6F}"/>
                </a:ext>
              </a:extLst>
            </p:cNvPr>
            <p:cNvSpPr/>
            <p:nvPr/>
          </p:nvSpPr>
          <p:spPr>
            <a:xfrm>
              <a:off x="4351387" y="2708443"/>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a:extLst>
              <a:ext uri="{FF2B5EF4-FFF2-40B4-BE49-F238E27FC236}">
                <a16:creationId xmlns:a16="http://schemas.microsoft.com/office/drawing/2014/main" id="{15073B62-8437-112B-217C-0414754CFA8C}"/>
              </a:ext>
            </a:extLst>
          </p:cNvPr>
          <p:cNvSpPr/>
          <p:nvPr/>
        </p:nvSpPr>
        <p:spPr>
          <a:xfrm>
            <a:off x="7368924" y="2704222"/>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0A74278-D660-385A-797F-460F20F2E1C4}"/>
              </a:ext>
            </a:extLst>
          </p:cNvPr>
          <p:cNvGrpSpPr/>
          <p:nvPr/>
        </p:nvGrpSpPr>
        <p:grpSpPr>
          <a:xfrm>
            <a:off x="10361241" y="2026474"/>
            <a:ext cx="198446" cy="2909150"/>
            <a:chOff x="10386462" y="2026474"/>
            <a:chExt cx="198446" cy="2909150"/>
          </a:xfrm>
        </p:grpSpPr>
        <p:sp>
          <p:nvSpPr>
            <p:cNvPr id="7" name="Diamond 6">
              <a:extLst>
                <a:ext uri="{FF2B5EF4-FFF2-40B4-BE49-F238E27FC236}">
                  <a16:creationId xmlns:a16="http://schemas.microsoft.com/office/drawing/2014/main" id="{5776741F-7FD2-F736-5556-381475FA1738}"/>
                </a:ext>
              </a:extLst>
            </p:cNvPr>
            <p:cNvSpPr/>
            <p:nvPr/>
          </p:nvSpPr>
          <p:spPr>
            <a:xfrm>
              <a:off x="10386462" y="2026474"/>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F411F9B4-4F74-FF8C-370D-A2AC717DE0A5}"/>
                </a:ext>
              </a:extLst>
            </p:cNvPr>
            <p:cNvSpPr/>
            <p:nvPr/>
          </p:nvSpPr>
          <p:spPr>
            <a:xfrm>
              <a:off x="10386462" y="2365348"/>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79D4A730-F386-7A3E-0262-7975F8E38F2F}"/>
                </a:ext>
              </a:extLst>
            </p:cNvPr>
            <p:cNvSpPr/>
            <p:nvPr/>
          </p:nvSpPr>
          <p:spPr>
            <a:xfrm>
              <a:off x="10386462" y="4737178"/>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8152E2F2-9390-B148-2C38-83266D14CA13}"/>
                </a:ext>
              </a:extLst>
            </p:cNvPr>
            <p:cNvSpPr/>
            <p:nvPr/>
          </p:nvSpPr>
          <p:spPr>
            <a:xfrm>
              <a:off x="10386462" y="3043096"/>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8BA91F10-4DE0-E063-581C-BCD16D4D8865}"/>
                </a:ext>
              </a:extLst>
            </p:cNvPr>
            <p:cNvSpPr/>
            <p:nvPr/>
          </p:nvSpPr>
          <p:spPr>
            <a:xfrm>
              <a:off x="10386462" y="2704222"/>
              <a:ext cx="198446" cy="198446"/>
            </a:xfrm>
            <a:prstGeom prst="diamon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D774D9F6-1499-7C34-E792-633FD2F33EFC}"/>
              </a:ext>
            </a:extLst>
          </p:cNvPr>
          <p:cNvSpPr txBox="1"/>
          <p:nvPr/>
        </p:nvSpPr>
        <p:spPr>
          <a:xfrm>
            <a:off x="230113" y="970714"/>
            <a:ext cx="11552594" cy="523220"/>
          </a:xfrm>
          <a:prstGeom prst="rect">
            <a:avLst/>
          </a:prstGeom>
          <a:noFill/>
        </p:spPr>
        <p:txBody>
          <a:bodyPr wrap="square">
            <a:spAutoFit/>
          </a:bodyPr>
          <a:lstStyle/>
          <a:p>
            <a:pPr marL="0" indent="0">
              <a:buNone/>
            </a:pPr>
            <a:r>
              <a:rPr lang="en-US" sz="1400">
                <a:latin typeface="Open Sans" panose="020B0606030504020204" pitchFamily="34" charset="0"/>
                <a:ea typeface="Open Sans" panose="020B0606030504020204" pitchFamily="34" charset="0"/>
                <a:cs typeface="Open Sans" panose="020B0606030504020204" pitchFamily="34" charset="0"/>
              </a:rPr>
              <a:t>Within the EU, </a:t>
            </a:r>
            <a:r>
              <a:rPr lang="en-US" sz="1400" err="1">
                <a:latin typeface="Open Sans" panose="020B0606030504020204" pitchFamily="34" charset="0"/>
                <a:ea typeface="Open Sans" panose="020B0606030504020204" pitchFamily="34" charset="0"/>
                <a:cs typeface="Open Sans" panose="020B0606030504020204" pitchFamily="34" charset="0"/>
              </a:rPr>
              <a:t>MiCA</a:t>
            </a:r>
            <a:r>
              <a:rPr lang="en-US" sz="1400">
                <a:latin typeface="Open Sans" panose="020B0606030504020204" pitchFamily="34" charset="0"/>
                <a:ea typeface="Open Sans" panose="020B0606030504020204" pitchFamily="34" charset="0"/>
                <a:cs typeface="Open Sans" panose="020B0606030504020204" pitchFamily="34" charset="0"/>
              </a:rPr>
              <a:t> Regulation mandates crypto-asset issuers to </a:t>
            </a:r>
            <a:r>
              <a:rPr lang="en-US" sz="1400" b="1">
                <a:latin typeface="Open Sans" panose="020B0606030504020204" pitchFamily="34" charset="0"/>
                <a:ea typeface="Open Sans" panose="020B0606030504020204" pitchFamily="34" charset="0"/>
                <a:cs typeface="Open Sans" panose="020B0606030504020204" pitchFamily="34" charset="0"/>
              </a:rPr>
              <a:t>provide detailed disclosures </a:t>
            </a:r>
            <a:r>
              <a:rPr lang="en-US" sz="1400">
                <a:latin typeface="Open Sans" panose="020B0606030504020204" pitchFamily="34" charset="0"/>
                <a:ea typeface="Open Sans" panose="020B0606030504020204" pitchFamily="34" charset="0"/>
                <a:cs typeface="Open Sans" panose="020B0606030504020204" pitchFamily="34" charset="0"/>
              </a:rPr>
              <a:t>as shown in the following table; however, </a:t>
            </a:r>
            <a:r>
              <a:rPr lang="en-US" sz="1400" b="1">
                <a:latin typeface="Open Sans" panose="020B0606030504020204" pitchFamily="34" charset="0"/>
                <a:ea typeface="Open Sans" panose="020B0606030504020204" pitchFamily="34" charset="0"/>
                <a:cs typeface="Open Sans" panose="020B0606030504020204" pitchFamily="34" charset="0"/>
              </a:rPr>
              <a:t>national authorities may modify </a:t>
            </a:r>
            <a:r>
              <a:rPr lang="en-US" sz="1400">
                <a:latin typeface="Open Sans" panose="020B0606030504020204" pitchFamily="34" charset="0"/>
                <a:ea typeface="Open Sans" panose="020B0606030504020204" pitchFamily="34" charset="0"/>
                <a:cs typeface="Open Sans" panose="020B0606030504020204" pitchFamily="34" charset="0"/>
              </a:rPr>
              <a:t>these requirements for simplification or additional depth:</a:t>
            </a:r>
          </a:p>
        </p:txBody>
      </p:sp>
      <p:pic>
        <p:nvPicPr>
          <p:cNvPr id="14" name="Picture 13" descr="A black background with a black square&#10;&#10;Description automatically generated">
            <a:extLst>
              <a:ext uri="{FF2B5EF4-FFF2-40B4-BE49-F238E27FC236}">
                <a16:creationId xmlns:a16="http://schemas.microsoft.com/office/drawing/2014/main" id="{68A4D960-C378-7A10-E3AA-968803B6B8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63137" y="1622357"/>
            <a:ext cx="288000" cy="288000"/>
          </a:xfrm>
          <a:prstGeom prst="rect">
            <a:avLst/>
          </a:prstGeom>
        </p:spPr>
      </p:pic>
      <p:pic>
        <p:nvPicPr>
          <p:cNvPr id="15" name="Picture 14" descr="A black background with a black square&#10;&#10;Description automatically generated">
            <a:extLst>
              <a:ext uri="{FF2B5EF4-FFF2-40B4-BE49-F238E27FC236}">
                <a16:creationId xmlns:a16="http://schemas.microsoft.com/office/drawing/2014/main" id="{A3F9B47A-EB9F-35F0-BBEB-4CF191D7B561}"/>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9723" b="10587"/>
          <a:stretch/>
        </p:blipFill>
        <p:spPr>
          <a:xfrm>
            <a:off x="4030138" y="1622357"/>
            <a:ext cx="299380" cy="288000"/>
          </a:xfrm>
          <a:prstGeom prst="rect">
            <a:avLst/>
          </a:prstGeom>
        </p:spPr>
      </p:pic>
      <p:pic>
        <p:nvPicPr>
          <p:cNvPr id="16" name="Picture 15" descr="A black background with a black square&#10;&#10;Description automatically generated">
            <a:extLst>
              <a:ext uri="{FF2B5EF4-FFF2-40B4-BE49-F238E27FC236}">
                <a16:creationId xmlns:a16="http://schemas.microsoft.com/office/drawing/2014/main" id="{709245DA-D120-69B3-2AB7-5B15AD28273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07083" y="1622357"/>
            <a:ext cx="288000" cy="288000"/>
          </a:xfrm>
          <a:prstGeom prst="rect">
            <a:avLst/>
          </a:prstGeom>
        </p:spPr>
      </p:pic>
      <p:sp>
        <p:nvSpPr>
          <p:cNvPr id="24" name="object 6">
            <a:extLst>
              <a:ext uri="{FF2B5EF4-FFF2-40B4-BE49-F238E27FC236}">
                <a16:creationId xmlns:a16="http://schemas.microsoft.com/office/drawing/2014/main" id="{BB44D8F3-5120-DFA7-556F-7119D2490865}"/>
              </a:ext>
            </a:extLst>
          </p:cNvPr>
          <p:cNvSpPr/>
          <p:nvPr/>
        </p:nvSpPr>
        <p:spPr>
          <a:xfrm>
            <a:off x="11974288" y="2676092"/>
            <a:ext cx="476215" cy="1505816"/>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8031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F2A-D0CE-FA7C-128B-A2F8E3B7CC88}"/>
              </a:ext>
            </a:extLst>
          </p:cNvPr>
          <p:cNvSpPr>
            <a:spLocks noGrp="1"/>
          </p:cNvSpPr>
          <p:nvPr>
            <p:ph type="title"/>
          </p:nvPr>
        </p:nvSpPr>
        <p:spPr>
          <a:xfrm>
            <a:off x="3648075" y="-1"/>
            <a:ext cx="8212999" cy="918169"/>
          </a:xfrm>
        </p:spPr>
        <p:txBody>
          <a:bodyPr anchor="ctr">
            <a:normAutofit/>
          </a:bodyPr>
          <a:lstStyle/>
          <a:p>
            <a:r>
              <a:rPr lang="en-US" err="1">
                <a:solidFill>
                  <a:schemeClr val="tx1"/>
                </a:solidFill>
                <a:latin typeface="Open Sans" panose="020B0606030504020204" pitchFamily="34" charset="0"/>
                <a:ea typeface="Open Sans" panose="020B0606030504020204" pitchFamily="34" charset="0"/>
                <a:cs typeface="Open Sans" panose="020B0606030504020204" pitchFamily="34" charset="0"/>
              </a:rPr>
              <a:t>MiCA</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has strict transparency guidelines and safeguards in place to protect the customers</a:t>
            </a:r>
          </a:p>
        </p:txBody>
      </p:sp>
      <p:sp>
        <p:nvSpPr>
          <p:cNvPr id="4" name="Slide Number Placeholder 3">
            <a:extLst>
              <a:ext uri="{FF2B5EF4-FFF2-40B4-BE49-F238E27FC236}">
                <a16:creationId xmlns:a16="http://schemas.microsoft.com/office/drawing/2014/main" id="{0A1E5813-A17B-54E2-B7DC-EC006DD25B4B}"/>
              </a:ext>
            </a:extLst>
          </p:cNvPr>
          <p:cNvSpPr>
            <a:spLocks noGrp="1"/>
          </p:cNvSpPr>
          <p:nvPr>
            <p:ph type="sldNum" sz="quarter" idx="12"/>
          </p:nvPr>
        </p:nvSpPr>
        <p:spPr/>
        <p:txBody>
          <a:bodyPr/>
          <a:lstStyle/>
          <a:p>
            <a:fld id="{176DD4EC-FA55-45CE-8BB9-EF8129236C33}" type="slidenum">
              <a:rPr lang="en-NL" sz="1100" smtClean="0">
                <a:latin typeface="Open Sans" panose="020B0606030504020204" pitchFamily="34" charset="0"/>
                <a:ea typeface="Open Sans" panose="020B0606030504020204" pitchFamily="34" charset="0"/>
                <a:cs typeface="Open Sans" panose="020B0606030504020204" pitchFamily="34" charset="0"/>
              </a:rPr>
              <a:pPr/>
              <a:t>8</a:t>
            </a:fld>
            <a:endParaRPr lang="en-NL" sz="110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645;p27">
            <a:extLst>
              <a:ext uri="{FF2B5EF4-FFF2-40B4-BE49-F238E27FC236}">
                <a16:creationId xmlns:a16="http://schemas.microsoft.com/office/drawing/2014/main" id="{2A7B8C21-E437-8618-DBA3-1221216BBBDA}"/>
              </a:ext>
            </a:extLst>
          </p:cNvPr>
          <p:cNvSpPr/>
          <p:nvPr/>
        </p:nvSpPr>
        <p:spPr>
          <a:xfrm>
            <a:off x="4483707" y="995383"/>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tx2">
              <a:lumMod val="8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1D18304B-761A-9DF8-53AD-D3BDDD0B3AC3}"/>
              </a:ext>
            </a:extLst>
          </p:cNvPr>
          <p:cNvSpPr txBox="1"/>
          <p:nvPr/>
        </p:nvSpPr>
        <p:spPr>
          <a:xfrm>
            <a:off x="33450" y="2962854"/>
            <a:ext cx="2052000" cy="338554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200">
                <a:latin typeface="Open Sans" panose="020B0606030504020204" pitchFamily="34" charset="0"/>
                <a:ea typeface="Open Sans" panose="020B0606030504020204" pitchFamily="34" charset="0"/>
                <a:cs typeface="Open Sans" panose="020B0606030504020204" pitchFamily="34" charset="0"/>
              </a:rPr>
              <a:t>Publish a white paper with mandatory disclosure requirements, such as its </a:t>
            </a:r>
            <a:r>
              <a:rPr lang="en-GB" sz="1200" b="1">
                <a:latin typeface="Open Sans" panose="020B0606030504020204" pitchFamily="34" charset="0"/>
                <a:ea typeface="Open Sans" panose="020B0606030504020204" pitchFamily="34" charset="0"/>
                <a:cs typeface="Open Sans" panose="020B0606030504020204" pitchFamily="34" charset="0"/>
              </a:rPr>
              <a:t>purpose, technical aspects, governance structure, and associated risks</a:t>
            </a:r>
          </a:p>
          <a:p>
            <a:pPr marL="171450" indent="-171450">
              <a:spcAft>
                <a:spcPts val="600"/>
              </a:spcAft>
              <a:buFont typeface="Arial" panose="020B0604020202020204" pitchFamily="34" charset="0"/>
              <a:buChar char="•"/>
            </a:pPr>
            <a:r>
              <a:rPr lang="en-GB" sz="1200">
                <a:latin typeface="Open Sans" panose="020B0606030504020204" pitchFamily="34" charset="0"/>
                <a:ea typeface="Open Sans" panose="020B0606030504020204" pitchFamily="34" charset="0"/>
                <a:cs typeface="Open Sans" panose="020B0606030504020204" pitchFamily="34" charset="0"/>
              </a:rPr>
              <a:t>In order to decrease administrative burden, </a:t>
            </a:r>
            <a:r>
              <a:rPr lang="en-GB" sz="1200" b="1">
                <a:latin typeface="Open Sans" panose="020B0606030504020204" pitchFamily="34" charset="0"/>
                <a:ea typeface="Open Sans" panose="020B0606030504020204" pitchFamily="34" charset="0"/>
                <a:cs typeface="Open Sans" panose="020B0606030504020204" pitchFamily="34" charset="0"/>
              </a:rPr>
              <a:t>smaller firms will be exempted </a:t>
            </a:r>
            <a:r>
              <a:rPr lang="en-GB" sz="1200">
                <a:latin typeface="Open Sans" panose="020B0606030504020204" pitchFamily="34" charset="0"/>
                <a:ea typeface="Open Sans" panose="020B0606030504020204" pitchFamily="34" charset="0"/>
                <a:cs typeface="Open Sans" panose="020B0606030504020204" pitchFamily="34" charset="0"/>
              </a:rPr>
              <a:t>from the publication when the offering of crypto-assets is </a:t>
            </a:r>
            <a:r>
              <a:rPr lang="en-GB" sz="1200" b="1">
                <a:latin typeface="Open Sans" panose="020B0606030504020204" pitchFamily="34" charset="0"/>
                <a:ea typeface="Open Sans" panose="020B0606030504020204" pitchFamily="34" charset="0"/>
                <a:cs typeface="Open Sans" panose="020B0606030504020204" pitchFamily="34" charset="0"/>
              </a:rPr>
              <a:t>less than €1mln </a:t>
            </a:r>
            <a:r>
              <a:rPr lang="en-GB" sz="1200">
                <a:latin typeface="Open Sans" panose="020B0606030504020204" pitchFamily="34" charset="0"/>
                <a:ea typeface="Open Sans" panose="020B0606030504020204" pitchFamily="34" charset="0"/>
                <a:cs typeface="Open Sans" panose="020B0606030504020204" pitchFamily="34" charset="0"/>
              </a:rPr>
              <a:t>over a year</a:t>
            </a:r>
          </a:p>
          <a:p>
            <a:pPr marL="171450" indent="-171450">
              <a:buFont typeface="Arial" panose="020B0604020202020204" pitchFamily="34" charset="0"/>
              <a:buChar char="•"/>
            </a:pP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9FC1364-25D9-F649-9F4E-E011A0425E37}"/>
              </a:ext>
            </a:extLst>
          </p:cNvPr>
          <p:cNvSpPr txBox="1"/>
          <p:nvPr/>
        </p:nvSpPr>
        <p:spPr>
          <a:xfrm>
            <a:off x="2070877" y="2962854"/>
            <a:ext cx="2052000" cy="2015936"/>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Disclose the impact of their opinions on crypto-asset prices to </a:t>
            </a:r>
            <a:r>
              <a:rPr lang="en-US" sz="1200" b="1">
                <a:latin typeface="Open Sans" panose="020B0606030504020204" pitchFamily="34" charset="0"/>
                <a:ea typeface="Open Sans" panose="020B0606030504020204" pitchFamily="34" charset="0"/>
                <a:cs typeface="Open Sans" panose="020B0606030504020204" pitchFamily="34" charset="0"/>
              </a:rPr>
              <a:t>prevent conflicts of interest</a:t>
            </a:r>
          </a:p>
          <a:p>
            <a:pPr marL="171450" indent="-171450">
              <a:spcAft>
                <a:spcPts val="600"/>
              </a:spcAft>
              <a:buFont typeface="Arial" panose="020B0604020202020204" pitchFamily="34" charset="0"/>
              <a:buChar char="•"/>
            </a:pPr>
            <a:r>
              <a:rPr lang="en-US" sz="1200" b="1">
                <a:latin typeface="Open Sans" panose="020B0606030504020204" pitchFamily="34" charset="0"/>
                <a:ea typeface="Open Sans" panose="020B0606030504020204" pitchFamily="34" charset="0"/>
                <a:cs typeface="Open Sans" panose="020B0606030504020204" pitchFamily="34" charset="0"/>
              </a:rPr>
              <a:t>Implement effective policies </a:t>
            </a:r>
            <a:r>
              <a:rPr lang="en-US" sz="1200">
                <a:latin typeface="Open Sans" panose="020B0606030504020204" pitchFamily="34" charset="0"/>
                <a:ea typeface="Open Sans" panose="020B0606030504020204" pitchFamily="34" charset="0"/>
                <a:cs typeface="Open Sans" panose="020B0606030504020204" pitchFamily="34" charset="0"/>
              </a:rPr>
              <a:t>to manage conflicts of interest and disclose them on their website</a:t>
            </a:r>
            <a:endParaRPr lang="en-GB" sz="1200" b="1">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BE1115B-E29A-CDE8-58C4-79951ABA5544}"/>
              </a:ext>
            </a:extLst>
          </p:cNvPr>
          <p:cNvSpPr txBox="1"/>
          <p:nvPr/>
        </p:nvSpPr>
        <p:spPr>
          <a:xfrm>
            <a:off x="2271923" y="2224559"/>
            <a:ext cx="1800000" cy="646331"/>
          </a:xfrm>
          <a:prstGeom prst="rect">
            <a:avLst/>
          </a:prstGeom>
          <a:noFill/>
        </p:spPr>
        <p:txBody>
          <a:bodyPr wrap="square">
            <a:spAutoFit/>
          </a:bodyPr>
          <a:lstStyle/>
          <a:p>
            <a:pPr algn="ctr"/>
            <a:r>
              <a:rPr lang="en-US" b="1">
                <a:solidFill>
                  <a:srgbClr val="2F809A"/>
                </a:solidFill>
                <a:latin typeface="Open Sans" panose="020B0606030504020204" pitchFamily="34" charset="0"/>
                <a:ea typeface="Open Sans" panose="020B0606030504020204" pitchFamily="34" charset="0"/>
                <a:cs typeface="Open Sans" panose="020B0606030504020204" pitchFamily="34" charset="0"/>
              </a:rPr>
              <a:t>Policies &amp; </a:t>
            </a:r>
            <a:br>
              <a:rPr lang="en-US" b="1">
                <a:solidFill>
                  <a:srgbClr val="2F809A"/>
                </a:solidFill>
                <a:latin typeface="Open Sans" panose="020B0606030504020204" pitchFamily="34" charset="0"/>
                <a:ea typeface="Open Sans" panose="020B0606030504020204" pitchFamily="34" charset="0"/>
                <a:cs typeface="Open Sans" panose="020B0606030504020204" pitchFamily="34" charset="0"/>
              </a:rPr>
            </a:br>
            <a:r>
              <a:rPr lang="en-US" b="1">
                <a:solidFill>
                  <a:srgbClr val="2F809A"/>
                </a:solidFill>
                <a:latin typeface="Open Sans" panose="020B0606030504020204" pitchFamily="34" charset="0"/>
                <a:ea typeface="Open Sans" panose="020B0606030504020204" pitchFamily="34" charset="0"/>
                <a:cs typeface="Open Sans" panose="020B0606030504020204" pitchFamily="34" charset="0"/>
              </a:rPr>
              <a:t>Procedures</a:t>
            </a:r>
            <a:endParaRPr lang="en-GB" b="1">
              <a:solidFill>
                <a:srgbClr val="2F809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22B981F9-53DE-761B-DEC7-B6AA4FBB89FD}"/>
              </a:ext>
            </a:extLst>
          </p:cNvPr>
          <p:cNvSpPr txBox="1"/>
          <p:nvPr/>
        </p:nvSpPr>
        <p:spPr>
          <a:xfrm>
            <a:off x="4108304" y="2927620"/>
            <a:ext cx="2052000" cy="2385268"/>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Ensure that all advertising and marketing materials are </a:t>
            </a:r>
            <a:r>
              <a:rPr lang="en-US" sz="1200" b="1">
                <a:latin typeface="Open Sans" panose="020B0606030504020204" pitchFamily="34" charset="0"/>
                <a:ea typeface="Open Sans" panose="020B0606030504020204" pitchFamily="34" charset="0"/>
                <a:cs typeface="Open Sans" panose="020B0606030504020204" pitchFamily="34" charset="0"/>
              </a:rPr>
              <a:t>clear, fair, and not misleading</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Include appropriate </a:t>
            </a:r>
            <a:r>
              <a:rPr lang="en-US" sz="1200" b="1">
                <a:latin typeface="Open Sans" panose="020B0606030504020204" pitchFamily="34" charset="0"/>
                <a:ea typeface="Open Sans" panose="020B0606030504020204" pitchFamily="34" charset="0"/>
                <a:cs typeface="Open Sans" panose="020B0606030504020204" pitchFamily="34" charset="0"/>
              </a:rPr>
              <a:t>risk warnings in all marketing materials </a:t>
            </a:r>
            <a:r>
              <a:rPr lang="en-US" sz="1200">
                <a:latin typeface="Open Sans" panose="020B0606030504020204" pitchFamily="34" charset="0"/>
                <a:ea typeface="Open Sans" panose="020B0606030504020204" pitchFamily="34" charset="0"/>
                <a:cs typeface="Open Sans" panose="020B0606030504020204" pitchFamily="34" charset="0"/>
              </a:rPr>
              <a:t>to inform potential users of the risks associated with crypto-assets</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3371B88-31EB-93D7-5FFB-60E9B4204305}"/>
              </a:ext>
            </a:extLst>
          </p:cNvPr>
          <p:cNvSpPr txBox="1"/>
          <p:nvPr/>
        </p:nvSpPr>
        <p:spPr>
          <a:xfrm>
            <a:off x="4234304" y="2224559"/>
            <a:ext cx="1800000" cy="646331"/>
          </a:xfrm>
          <a:prstGeom prst="rect">
            <a:avLst/>
          </a:prstGeom>
          <a:noFill/>
        </p:spPr>
        <p:txBody>
          <a:bodyPr wrap="square">
            <a:spAutoFit/>
          </a:bodyPr>
          <a:lstStyle/>
          <a:p>
            <a:pPr algn="ctr"/>
            <a:r>
              <a:rPr lang="en-US" b="1">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Marketing Activities</a:t>
            </a:r>
            <a:endParaRPr lang="en-GB" b="1">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8DA46CFD-2342-432D-22E7-4D913C06B999}"/>
              </a:ext>
            </a:extLst>
          </p:cNvPr>
          <p:cNvSpPr txBox="1"/>
          <p:nvPr/>
        </p:nvSpPr>
        <p:spPr>
          <a:xfrm>
            <a:off x="6065144" y="2936879"/>
            <a:ext cx="2052000" cy="3200876"/>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Establish a robust </a:t>
            </a:r>
            <a:r>
              <a:rPr lang="en-US" sz="1200" b="1">
                <a:latin typeface="Open Sans" panose="020B0606030504020204" pitchFamily="34" charset="0"/>
                <a:ea typeface="Open Sans" panose="020B0606030504020204" pitchFamily="34" charset="0"/>
                <a:cs typeface="Open Sans" panose="020B0606030504020204" pitchFamily="34" charset="0"/>
              </a:rPr>
              <a:t>mechanism for monitoring</a:t>
            </a:r>
            <a:r>
              <a:rPr lang="en-US" sz="1200">
                <a:latin typeface="Open Sans" panose="020B0606030504020204" pitchFamily="34" charset="0"/>
                <a:ea typeface="Open Sans" panose="020B0606030504020204" pitchFamily="34" charset="0"/>
                <a:cs typeface="Open Sans" panose="020B0606030504020204" pitchFamily="34" charset="0"/>
              </a:rPr>
              <a:t> and evaluating regulatory actions.</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Annually </a:t>
            </a:r>
            <a:r>
              <a:rPr lang="en-US" sz="1200" b="1">
                <a:latin typeface="Open Sans" panose="020B0606030504020204" pitchFamily="34" charset="0"/>
                <a:ea typeface="Open Sans" panose="020B0606030504020204" pitchFamily="34" charset="0"/>
                <a:cs typeface="Open Sans" panose="020B0606030504020204" pitchFamily="34" charset="0"/>
              </a:rPr>
              <a:t>provide ESMA and EBA with aggregate information</a:t>
            </a:r>
            <a:r>
              <a:rPr lang="en-US" sz="1200">
                <a:latin typeface="Open Sans" panose="020B0606030504020204" pitchFamily="34" charset="0"/>
                <a:ea typeface="Open Sans" panose="020B0606030504020204" pitchFamily="34" charset="0"/>
                <a:cs typeface="Open Sans" panose="020B0606030504020204" pitchFamily="34" charset="0"/>
              </a:rPr>
              <a:t> on administrative penalties and measures</a:t>
            </a:r>
          </a:p>
          <a:p>
            <a:pPr marL="171450" indent="-171450">
              <a:spcAft>
                <a:spcPts val="600"/>
              </a:spcAft>
              <a:buFont typeface="Arial" panose="020B0604020202020204" pitchFamily="34" charset="0"/>
              <a:buChar char="•"/>
            </a:pPr>
            <a:r>
              <a:rPr lang="en-US" sz="1200" b="1">
                <a:latin typeface="Open Sans" panose="020B0606030504020204" pitchFamily="34" charset="0"/>
                <a:ea typeface="Open Sans" panose="020B0606030504020204" pitchFamily="34" charset="0"/>
                <a:cs typeface="Open Sans" panose="020B0606030504020204" pitchFamily="34" charset="0"/>
              </a:rPr>
              <a:t>Promptly report any changes </a:t>
            </a:r>
            <a:r>
              <a:rPr lang="en-US" sz="1200">
                <a:latin typeface="Open Sans" panose="020B0606030504020204" pitchFamily="34" charset="0"/>
                <a:ea typeface="Open Sans" panose="020B0606030504020204" pitchFamily="34" charset="0"/>
                <a:cs typeface="Open Sans" panose="020B0606030504020204" pitchFamily="34" charset="0"/>
              </a:rPr>
              <a:t>affecting the registration of the client's crypto-assets</a:t>
            </a:r>
            <a:br>
              <a:rPr lang="en-GB" sz="1200">
                <a:latin typeface="Open Sans" panose="020B0606030504020204" pitchFamily="34" charset="0"/>
                <a:ea typeface="Open Sans" panose="020B0606030504020204" pitchFamily="34" charset="0"/>
                <a:cs typeface="Open Sans" panose="020B0606030504020204" pitchFamily="34" charset="0"/>
              </a:rPr>
            </a:b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713813B3-B778-6E63-0662-313D90E4F92A}"/>
              </a:ext>
            </a:extLst>
          </p:cNvPr>
          <p:cNvSpPr txBox="1"/>
          <p:nvPr/>
        </p:nvSpPr>
        <p:spPr>
          <a:xfrm>
            <a:off x="6262892" y="2224559"/>
            <a:ext cx="1800000" cy="646331"/>
          </a:xfrm>
          <a:prstGeom prst="rect">
            <a:avLst/>
          </a:prstGeom>
          <a:noFill/>
        </p:spPr>
        <p:txBody>
          <a:bodyPr wrap="square">
            <a:spAutoFit/>
          </a:bodyPr>
          <a:lstStyle/>
          <a:p>
            <a:pPr algn="ct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Ongoing</a:t>
            </a:r>
          </a:p>
          <a:p>
            <a:pPr algn="ct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Reporting</a:t>
            </a:r>
            <a:endParaRPr lang="en-GB" b="1">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645;p27">
            <a:extLst>
              <a:ext uri="{FF2B5EF4-FFF2-40B4-BE49-F238E27FC236}">
                <a16:creationId xmlns:a16="http://schemas.microsoft.com/office/drawing/2014/main" id="{A08B8804-2494-A19B-7784-C9726CE1B3F7}"/>
              </a:ext>
            </a:extLst>
          </p:cNvPr>
          <p:cNvSpPr/>
          <p:nvPr/>
        </p:nvSpPr>
        <p:spPr>
          <a:xfrm>
            <a:off x="503131" y="964974"/>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tx1">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88CDD72-8A3D-D285-E91C-74ED80F24402}"/>
              </a:ext>
            </a:extLst>
          </p:cNvPr>
          <p:cNvSpPr txBox="1"/>
          <p:nvPr/>
        </p:nvSpPr>
        <p:spPr>
          <a:xfrm>
            <a:off x="248233" y="2224559"/>
            <a:ext cx="1800000" cy="646331"/>
          </a:xfrm>
          <a:prstGeom prst="rect">
            <a:avLst/>
          </a:prstGeom>
          <a:noFill/>
        </p:spPr>
        <p:txBody>
          <a:bodyPr wrap="square">
            <a:spAutoFit/>
          </a:bodyPr>
          <a:lstStyle/>
          <a:p>
            <a:pPr algn="ctr"/>
            <a:r>
              <a:rPr lang="en-US"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White</a:t>
            </a:r>
            <a:br>
              <a:rPr lang="en-US"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Paper</a:t>
            </a:r>
            <a:endParaRPr lang="en-GB"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2" descr="Shape&#10;&#10;Description automatically generated with low confidence">
            <a:extLst>
              <a:ext uri="{FF2B5EF4-FFF2-40B4-BE49-F238E27FC236}">
                <a16:creationId xmlns:a16="http://schemas.microsoft.com/office/drawing/2014/main" id="{BF49796F-9ED8-27D8-2A7E-C39F6104A3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5374" y="1294253"/>
            <a:ext cx="589812" cy="589812"/>
          </a:xfrm>
          <a:prstGeom prst="rect">
            <a:avLst/>
          </a:prstGeom>
        </p:spPr>
      </p:pic>
      <p:sp>
        <p:nvSpPr>
          <p:cNvPr id="8" name="Google Shape;645;p27">
            <a:extLst>
              <a:ext uri="{FF2B5EF4-FFF2-40B4-BE49-F238E27FC236}">
                <a16:creationId xmlns:a16="http://schemas.microsoft.com/office/drawing/2014/main" id="{ABE8F35A-94A1-AAB2-DDBD-4FCC0B65274C}"/>
              </a:ext>
            </a:extLst>
          </p:cNvPr>
          <p:cNvSpPr/>
          <p:nvPr/>
        </p:nvSpPr>
        <p:spPr>
          <a:xfrm>
            <a:off x="2493419" y="964974"/>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accent1">
              <a:lumMod val="5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6" descr="Shape&#10;&#10;Description automatically generated with low confidence">
            <a:extLst>
              <a:ext uri="{FF2B5EF4-FFF2-40B4-BE49-F238E27FC236}">
                <a16:creationId xmlns:a16="http://schemas.microsoft.com/office/drawing/2014/main" id="{383C1529-914A-BCAB-1FA5-15F9930906A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839347" y="1294253"/>
            <a:ext cx="610624" cy="610624"/>
          </a:xfrm>
          <a:prstGeom prst="rect">
            <a:avLst/>
          </a:prstGeom>
        </p:spPr>
      </p:pic>
      <p:sp>
        <p:nvSpPr>
          <p:cNvPr id="10" name="Google Shape;645;p27">
            <a:extLst>
              <a:ext uri="{FF2B5EF4-FFF2-40B4-BE49-F238E27FC236}">
                <a16:creationId xmlns:a16="http://schemas.microsoft.com/office/drawing/2014/main" id="{D81EC112-DFFA-18A2-4FD4-E6FA326F7A22}"/>
              </a:ext>
            </a:extLst>
          </p:cNvPr>
          <p:cNvSpPr/>
          <p:nvPr/>
        </p:nvSpPr>
        <p:spPr>
          <a:xfrm>
            <a:off x="6473995" y="1004642"/>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bg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15" name="Google Shape;645;p27">
            <a:extLst>
              <a:ext uri="{FF2B5EF4-FFF2-40B4-BE49-F238E27FC236}">
                <a16:creationId xmlns:a16="http://schemas.microsoft.com/office/drawing/2014/main" id="{5356BDE6-9B0C-8856-1F78-C7E96D22526E}"/>
              </a:ext>
            </a:extLst>
          </p:cNvPr>
          <p:cNvSpPr/>
          <p:nvPr/>
        </p:nvSpPr>
        <p:spPr>
          <a:xfrm>
            <a:off x="8464283" y="977713"/>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tx1">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645;p27">
            <a:extLst>
              <a:ext uri="{FF2B5EF4-FFF2-40B4-BE49-F238E27FC236}">
                <a16:creationId xmlns:a16="http://schemas.microsoft.com/office/drawing/2014/main" id="{957E3F19-8984-743C-B697-FC0D505DAEA1}"/>
              </a:ext>
            </a:extLst>
          </p:cNvPr>
          <p:cNvSpPr/>
          <p:nvPr/>
        </p:nvSpPr>
        <p:spPr>
          <a:xfrm>
            <a:off x="10454571" y="995383"/>
            <a:ext cx="1234298" cy="1229176"/>
          </a:xfrm>
          <a:custGeom>
            <a:avLst/>
            <a:gdLst>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5067 w 45131"/>
              <a:gd name="connsiteY16" fmla="*/ 6337 h 45134"/>
              <a:gd name="connsiteX17" fmla="*/ 33203 w 45131"/>
              <a:gd name="connsiteY17" fmla="*/ 9021 h 45134"/>
              <a:gd name="connsiteX18" fmla="*/ 32567 w 45131"/>
              <a:gd name="connsiteY18" fmla="*/ 8754 h 45134"/>
              <a:gd name="connsiteX19" fmla="*/ 24697 w 45131"/>
              <a:gd name="connsiteY19" fmla="*/ 884 h 45134"/>
              <a:gd name="connsiteX20" fmla="*/ 22566 w 45131"/>
              <a:gd name="connsiteY20"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5746 w 45131"/>
              <a:gd name="connsiteY15" fmla="*/ 5290 h 45134"/>
              <a:gd name="connsiteX16" fmla="*/ 33203 w 45131"/>
              <a:gd name="connsiteY16" fmla="*/ 9021 h 45134"/>
              <a:gd name="connsiteX17" fmla="*/ 32567 w 45131"/>
              <a:gd name="connsiteY17" fmla="*/ 8754 h 45134"/>
              <a:gd name="connsiteX18" fmla="*/ 24697 w 45131"/>
              <a:gd name="connsiteY18" fmla="*/ 884 h 45134"/>
              <a:gd name="connsiteX19" fmla="*/ 22566 w 45131"/>
              <a:gd name="connsiteY19"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7799 w 45131"/>
              <a:gd name="connsiteY14" fmla="*/ 4436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40223 w 45131"/>
              <a:gd name="connsiteY13" fmla="*/ 5730 h 45134"/>
              <a:gd name="connsiteX14" fmla="*/ 38021 w 45131"/>
              <a:gd name="connsiteY14" fmla="*/ 4288 h 45134"/>
              <a:gd name="connsiteX15" fmla="*/ 33203 w 45131"/>
              <a:gd name="connsiteY15" fmla="*/ 9021 h 45134"/>
              <a:gd name="connsiteX16" fmla="*/ 32567 w 45131"/>
              <a:gd name="connsiteY16" fmla="*/ 8754 h 45134"/>
              <a:gd name="connsiteX17" fmla="*/ 24697 w 45131"/>
              <a:gd name="connsiteY17" fmla="*/ 884 h 45134"/>
              <a:gd name="connsiteX18" fmla="*/ 22566 w 45131"/>
              <a:gd name="connsiteY18"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40104 w 45131"/>
              <a:gd name="connsiteY12" fmla="*/ 9100 h 45134"/>
              <a:gd name="connsiteX13" fmla="*/ 38021 w 45131"/>
              <a:gd name="connsiteY13" fmla="*/ 4288 h 45134"/>
              <a:gd name="connsiteX14" fmla="*/ 33203 w 45131"/>
              <a:gd name="connsiteY14" fmla="*/ 9021 h 45134"/>
              <a:gd name="connsiteX15" fmla="*/ 32567 w 45131"/>
              <a:gd name="connsiteY15" fmla="*/ 8754 h 45134"/>
              <a:gd name="connsiteX16" fmla="*/ 24697 w 45131"/>
              <a:gd name="connsiteY16" fmla="*/ 884 h 45134"/>
              <a:gd name="connsiteX17" fmla="*/ 22566 w 45131"/>
              <a:gd name="connsiteY17"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830 w 45131"/>
              <a:gd name="connsiteY11" fmla="*/ 10052 h 45134"/>
              <a:gd name="connsiteX12" fmla="*/ 38021 w 45131"/>
              <a:gd name="connsiteY12" fmla="*/ 4288 h 45134"/>
              <a:gd name="connsiteX13" fmla="*/ 33203 w 45131"/>
              <a:gd name="connsiteY13" fmla="*/ 9021 h 45134"/>
              <a:gd name="connsiteX14" fmla="*/ 32567 w 45131"/>
              <a:gd name="connsiteY14" fmla="*/ 8754 h 45134"/>
              <a:gd name="connsiteX15" fmla="*/ 24697 w 45131"/>
              <a:gd name="connsiteY15" fmla="*/ 884 h 45134"/>
              <a:gd name="connsiteX16" fmla="*/ 22566 w 45131"/>
              <a:gd name="connsiteY16"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8021 w 45131"/>
              <a:gd name="connsiteY11" fmla="*/ 4288 h 45134"/>
              <a:gd name="connsiteX12" fmla="*/ 33203 w 45131"/>
              <a:gd name="connsiteY12" fmla="*/ 9021 h 45134"/>
              <a:gd name="connsiteX13" fmla="*/ 32567 w 45131"/>
              <a:gd name="connsiteY13" fmla="*/ 8754 h 45134"/>
              <a:gd name="connsiteX14" fmla="*/ 24697 w 45131"/>
              <a:gd name="connsiteY14" fmla="*/ 884 h 45134"/>
              <a:gd name="connsiteX15" fmla="*/ 22566 w 45131"/>
              <a:gd name="connsiteY15"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6556 w 45131"/>
              <a:gd name="connsiteY10" fmla="*/ 11171 h 45134"/>
              <a:gd name="connsiteX11" fmla="*/ 33203 w 45131"/>
              <a:gd name="connsiteY11" fmla="*/ 9021 h 45134"/>
              <a:gd name="connsiteX12" fmla="*/ 32567 w 45131"/>
              <a:gd name="connsiteY12" fmla="*/ 8754 h 45134"/>
              <a:gd name="connsiteX13" fmla="*/ 24697 w 45131"/>
              <a:gd name="connsiteY13" fmla="*/ 884 h 45134"/>
              <a:gd name="connsiteX14" fmla="*/ 22566 w 45131"/>
              <a:gd name="connsiteY14"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3203 w 45131"/>
              <a:gd name="connsiteY10" fmla="*/ 9021 h 45134"/>
              <a:gd name="connsiteX11" fmla="*/ 32567 w 45131"/>
              <a:gd name="connsiteY11" fmla="*/ 8754 h 45134"/>
              <a:gd name="connsiteX12" fmla="*/ 24697 w 45131"/>
              <a:gd name="connsiteY12" fmla="*/ 884 h 45134"/>
              <a:gd name="connsiteX13" fmla="*/ 22566 w 45131"/>
              <a:gd name="connsiteY13" fmla="*/ 0 h 45134"/>
              <a:gd name="connsiteX0" fmla="*/ 22566 w 45131"/>
              <a:gd name="connsiteY0" fmla="*/ 0 h 45134"/>
              <a:gd name="connsiteX1" fmla="*/ 20435 w 45131"/>
              <a:gd name="connsiteY1" fmla="*/ 884 h 45134"/>
              <a:gd name="connsiteX2" fmla="*/ 885 w 45131"/>
              <a:gd name="connsiteY2" fmla="*/ 20446 h 45134"/>
              <a:gd name="connsiteX3" fmla="*/ 885 w 45131"/>
              <a:gd name="connsiteY3" fmla="*/ 24697 h 45134"/>
              <a:gd name="connsiteX4" fmla="*/ 20435 w 45131"/>
              <a:gd name="connsiteY4" fmla="*/ 44259 h 45134"/>
              <a:gd name="connsiteX5" fmla="*/ 22566 w 45131"/>
              <a:gd name="connsiteY5" fmla="*/ 45134 h 45134"/>
              <a:gd name="connsiteX6" fmla="*/ 24697 w 45131"/>
              <a:gd name="connsiteY6" fmla="*/ 44259 h 45134"/>
              <a:gd name="connsiteX7" fmla="*/ 44247 w 45131"/>
              <a:gd name="connsiteY7" fmla="*/ 24697 h 45134"/>
              <a:gd name="connsiteX8" fmla="*/ 44247 w 45131"/>
              <a:gd name="connsiteY8" fmla="*/ 20446 h 45134"/>
              <a:gd name="connsiteX9" fmla="*/ 36389 w 45131"/>
              <a:gd name="connsiteY9" fmla="*/ 12576 h 45134"/>
              <a:gd name="connsiteX10" fmla="*/ 32567 w 45131"/>
              <a:gd name="connsiteY10" fmla="*/ 8754 h 45134"/>
              <a:gd name="connsiteX11" fmla="*/ 24697 w 45131"/>
              <a:gd name="connsiteY11" fmla="*/ 884 h 45134"/>
              <a:gd name="connsiteX12" fmla="*/ 22566 w 45131"/>
              <a:gd name="connsiteY12" fmla="*/ 0 h 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31" h="45134" extrusionOk="0">
                <a:moveTo>
                  <a:pt x="22566" y="0"/>
                </a:moveTo>
                <a:cubicBezTo>
                  <a:pt x="21795" y="0"/>
                  <a:pt x="21024" y="295"/>
                  <a:pt x="20435" y="884"/>
                </a:cubicBezTo>
                <a:lnTo>
                  <a:pt x="885" y="20446"/>
                </a:lnTo>
                <a:cubicBezTo>
                  <a:pt x="-294" y="21613"/>
                  <a:pt x="-294" y="23518"/>
                  <a:pt x="885" y="24697"/>
                </a:cubicBezTo>
                <a:lnTo>
                  <a:pt x="20435" y="44259"/>
                </a:lnTo>
                <a:cubicBezTo>
                  <a:pt x="21024" y="44842"/>
                  <a:pt x="21795" y="45134"/>
                  <a:pt x="22566" y="45134"/>
                </a:cubicBezTo>
                <a:cubicBezTo>
                  <a:pt x="23337" y="45134"/>
                  <a:pt x="24108" y="44842"/>
                  <a:pt x="24697" y="44259"/>
                </a:cubicBezTo>
                <a:lnTo>
                  <a:pt x="44247" y="24697"/>
                </a:lnTo>
                <a:cubicBezTo>
                  <a:pt x="45426" y="23518"/>
                  <a:pt x="45426" y="21613"/>
                  <a:pt x="44247" y="20446"/>
                </a:cubicBezTo>
                <a:lnTo>
                  <a:pt x="36389" y="12576"/>
                </a:lnTo>
                <a:lnTo>
                  <a:pt x="32567" y="8754"/>
                </a:lnTo>
                <a:lnTo>
                  <a:pt x="24697" y="884"/>
                </a:lnTo>
                <a:cubicBezTo>
                  <a:pt x="24108" y="295"/>
                  <a:pt x="23337" y="0"/>
                  <a:pt x="22566" y="0"/>
                </a:cubicBezTo>
                <a:close/>
              </a:path>
            </a:pathLst>
          </a:custGeom>
          <a:solidFill>
            <a:schemeClr val="bg2">
              <a:lumMod val="40000"/>
              <a:lumOff val="6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8FDAFF32-2E41-8901-B4C5-483F38A5B930}"/>
              </a:ext>
            </a:extLst>
          </p:cNvPr>
          <p:cNvSpPr txBox="1"/>
          <p:nvPr/>
        </p:nvSpPr>
        <p:spPr>
          <a:xfrm>
            <a:off x="8186726" y="2222935"/>
            <a:ext cx="1800000" cy="646331"/>
          </a:xfrm>
          <a:prstGeom prst="rect">
            <a:avLst/>
          </a:prstGeom>
          <a:noFill/>
        </p:spPr>
        <p:txBody>
          <a:bodyPr wrap="square">
            <a:spAutoFit/>
          </a:bodyPr>
          <a:lstStyle/>
          <a:p>
            <a:pPr algn="ctr"/>
            <a:r>
              <a:rPr lang="en-US" b="1">
                <a:solidFill>
                  <a:srgbClr val="525355"/>
                </a:solidFill>
                <a:latin typeface="Open Sans" panose="020B0606030504020204" pitchFamily="34" charset="0"/>
                <a:ea typeface="Open Sans" panose="020B0606030504020204" pitchFamily="34" charset="0"/>
                <a:cs typeface="Open Sans" panose="020B0606030504020204" pitchFamily="34" charset="0"/>
              </a:rPr>
              <a:t>Client Safeguards</a:t>
            </a:r>
            <a:endParaRPr lang="en-GB" b="1">
              <a:solidFill>
                <a:srgbClr val="5253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C7264EC0-F12D-3A46-54A2-DB1A75C956AB}"/>
              </a:ext>
            </a:extLst>
          </p:cNvPr>
          <p:cNvSpPr txBox="1"/>
          <p:nvPr/>
        </p:nvSpPr>
        <p:spPr>
          <a:xfrm>
            <a:off x="10095940" y="2222935"/>
            <a:ext cx="1986830" cy="646331"/>
          </a:xfrm>
          <a:prstGeom prst="rect">
            <a:avLst/>
          </a:prstGeom>
          <a:noFill/>
        </p:spPr>
        <p:txBody>
          <a:bodyPr wrap="square">
            <a:spAutoFit/>
          </a:bodyPr>
          <a:lstStyle/>
          <a:p>
            <a:pPr algn="ctr"/>
            <a:r>
              <a:rPr lang="en-US" b="1">
                <a:solidFill>
                  <a:srgbClr val="93E2FF"/>
                </a:solidFill>
                <a:latin typeface="Open Sans" panose="020B0606030504020204" pitchFamily="34" charset="0"/>
                <a:ea typeface="Open Sans" panose="020B0606030504020204" pitchFamily="34" charset="0"/>
                <a:cs typeface="Open Sans" panose="020B0606030504020204" pitchFamily="34" charset="0"/>
              </a:rPr>
              <a:t>Complaint Handling</a:t>
            </a:r>
          </a:p>
        </p:txBody>
      </p:sp>
      <p:sp>
        <p:nvSpPr>
          <p:cNvPr id="24" name="TextBox 23">
            <a:extLst>
              <a:ext uri="{FF2B5EF4-FFF2-40B4-BE49-F238E27FC236}">
                <a16:creationId xmlns:a16="http://schemas.microsoft.com/office/drawing/2014/main" id="{6D41E1F4-4720-6AED-A236-BCCBEAD80011}"/>
              </a:ext>
            </a:extLst>
          </p:cNvPr>
          <p:cNvSpPr txBox="1"/>
          <p:nvPr/>
        </p:nvSpPr>
        <p:spPr>
          <a:xfrm>
            <a:off x="8102571" y="2927620"/>
            <a:ext cx="2052000" cy="3093154"/>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Act honestly, fairly, and professionally, and </a:t>
            </a:r>
            <a:r>
              <a:rPr lang="en-US" sz="1200" b="1">
                <a:latin typeface="Open Sans" panose="020B0606030504020204" pitchFamily="34" charset="0"/>
                <a:ea typeface="Open Sans" panose="020B0606030504020204" pitchFamily="34" charset="0"/>
                <a:cs typeface="Open Sans" panose="020B0606030504020204" pitchFamily="34" charset="0"/>
              </a:rPr>
              <a:t>implement safeguards</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Establish a </a:t>
            </a:r>
            <a:r>
              <a:rPr lang="en-US" sz="1200" b="1">
                <a:latin typeface="Open Sans" panose="020B0606030504020204" pitchFamily="34" charset="0"/>
                <a:ea typeface="Open Sans" panose="020B0606030504020204" pitchFamily="34" charset="0"/>
                <a:cs typeface="Open Sans" panose="020B0606030504020204" pitchFamily="34" charset="0"/>
              </a:rPr>
              <a:t>custody policy </a:t>
            </a:r>
            <a:r>
              <a:rPr lang="en-US" sz="1200">
                <a:latin typeface="Open Sans" panose="020B0606030504020204" pitchFamily="34" charset="0"/>
                <a:ea typeface="Open Sans" panose="020B0606030504020204" pitchFamily="34" charset="0"/>
                <a:cs typeface="Open Sans" panose="020B0606030504020204" pitchFamily="34" charset="0"/>
              </a:rPr>
              <a:t>for the safekeeping or control of crypto-assets</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Facilitate the exercise of the </a:t>
            </a:r>
            <a:r>
              <a:rPr lang="en-US" sz="1200" b="1">
                <a:latin typeface="Open Sans" panose="020B0606030504020204" pitchFamily="34" charset="0"/>
                <a:ea typeface="Open Sans" panose="020B0606030504020204" pitchFamily="34" charset="0"/>
                <a:cs typeface="Open Sans" panose="020B0606030504020204" pitchFamily="34" charset="0"/>
              </a:rPr>
              <a:t>rights attached to the crypto-assets</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Make safeguards to the </a:t>
            </a:r>
            <a:r>
              <a:rPr lang="en-US" sz="1200" b="1">
                <a:latin typeface="Open Sans" panose="020B0606030504020204" pitchFamily="34" charset="0"/>
                <a:ea typeface="Open Sans" panose="020B0606030504020204" pitchFamily="34" charset="0"/>
                <a:cs typeface="Open Sans" panose="020B0606030504020204" pitchFamily="34" charset="0"/>
              </a:rPr>
              <a:t>ownership rights of clients</a:t>
            </a:r>
            <a:r>
              <a:rPr lang="en-US" sz="1200">
                <a:latin typeface="Open Sans" panose="020B0606030504020204" pitchFamily="34" charset="0"/>
                <a:ea typeface="Open Sans" panose="020B0606030504020204" pitchFamily="34" charset="0"/>
                <a:cs typeface="Open Sans" panose="020B0606030504020204" pitchFamily="34" charset="0"/>
              </a:rPr>
              <a:t>, especially in case of insolvency</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CC8F7D2-AF71-E89C-40C1-7D654C20938D}"/>
              </a:ext>
            </a:extLst>
          </p:cNvPr>
          <p:cNvSpPr txBox="1"/>
          <p:nvPr/>
        </p:nvSpPr>
        <p:spPr>
          <a:xfrm>
            <a:off x="10059411" y="2936879"/>
            <a:ext cx="2052000" cy="338554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Allow individuals </a:t>
            </a:r>
            <a:r>
              <a:rPr lang="en-US" sz="1200" b="1">
                <a:latin typeface="Open Sans" panose="020B0606030504020204" pitchFamily="34" charset="0"/>
                <a:ea typeface="Open Sans" panose="020B0606030504020204" pitchFamily="34" charset="0"/>
                <a:cs typeface="Open Sans" panose="020B0606030504020204" pitchFamily="34" charset="0"/>
              </a:rPr>
              <a:t>under investigation to comment</a:t>
            </a:r>
            <a:r>
              <a:rPr lang="en-US" sz="1200">
                <a:latin typeface="Open Sans" panose="020B0606030504020204" pitchFamily="34" charset="0"/>
                <a:ea typeface="Open Sans" panose="020B0606030504020204" pitchFamily="34" charset="0"/>
                <a:cs typeface="Open Sans" panose="020B0606030504020204" pitchFamily="34" charset="0"/>
              </a:rPr>
              <a:t> on the matters being investigated</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Respect the rights of the defense of the persons concerned during investigations, including </a:t>
            </a:r>
            <a:r>
              <a:rPr lang="en-US" sz="1200" b="1">
                <a:latin typeface="Open Sans" panose="020B0606030504020204" pitchFamily="34" charset="0"/>
                <a:ea typeface="Open Sans" panose="020B0606030504020204" pitchFamily="34" charset="0"/>
                <a:cs typeface="Open Sans" panose="020B0606030504020204" pitchFamily="34" charset="0"/>
              </a:rPr>
              <a:t>access to the file</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Give the persons subject to the proceedings the opportunity </a:t>
            </a:r>
            <a:r>
              <a:rPr lang="en-US" sz="1200" b="1">
                <a:latin typeface="Open Sans" panose="020B0606030504020204" pitchFamily="34" charset="0"/>
                <a:ea typeface="Open Sans" panose="020B0606030504020204" pitchFamily="34" charset="0"/>
                <a:cs typeface="Open Sans" panose="020B0606030504020204" pitchFamily="34" charset="0"/>
              </a:rPr>
              <a:t>to be heard before making any decisions</a:t>
            </a:r>
            <a:endParaRPr lang="en-GB" sz="1200" b="1">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A03FA006-E2F8-7736-A423-4E57B81A0AD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86232" y="1294253"/>
            <a:ext cx="590400" cy="590400"/>
          </a:xfrm>
          <a:prstGeom prst="rect">
            <a:avLst/>
          </a:prstGeom>
        </p:spPr>
      </p:pic>
      <p:pic>
        <p:nvPicPr>
          <p:cNvPr id="34" name="Picture 33">
            <a:extLst>
              <a:ext uri="{FF2B5EF4-FFF2-40B4-BE49-F238E27FC236}">
                <a16:creationId xmlns:a16="http://schemas.microsoft.com/office/drawing/2014/main" id="{15D72D0A-8119-43D1-139D-D3530003E28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65692" y="1294253"/>
            <a:ext cx="590400" cy="590400"/>
          </a:xfrm>
          <a:prstGeom prst="rect">
            <a:avLst/>
          </a:prstGeom>
        </p:spPr>
      </p:pic>
      <p:pic>
        <p:nvPicPr>
          <p:cNvPr id="36" name="Picture 35">
            <a:extLst>
              <a:ext uri="{FF2B5EF4-FFF2-40B4-BE49-F238E27FC236}">
                <a16:creationId xmlns:a16="http://schemas.microsoft.com/office/drawing/2014/main" id="{75D93C83-9428-777C-3394-F025C3B11D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5656" y="1294253"/>
            <a:ext cx="590400" cy="590400"/>
          </a:xfrm>
          <a:prstGeom prst="rect">
            <a:avLst/>
          </a:prstGeom>
        </p:spPr>
      </p:pic>
      <p:pic>
        <p:nvPicPr>
          <p:cNvPr id="38" name="Picture 37" descr="A black background with a black square&#10;&#10;Description automatically generated">
            <a:extLst>
              <a:ext uri="{FF2B5EF4-FFF2-40B4-BE49-F238E27FC236}">
                <a16:creationId xmlns:a16="http://schemas.microsoft.com/office/drawing/2014/main" id="{D738E530-BE1B-1174-FECD-5809F8814C1F}"/>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90211" y="1294253"/>
            <a:ext cx="590400" cy="590400"/>
          </a:xfrm>
          <a:prstGeom prst="rect">
            <a:avLst/>
          </a:prstGeom>
        </p:spPr>
      </p:pic>
      <p:sp>
        <p:nvSpPr>
          <p:cNvPr id="3" name="object 6">
            <a:extLst>
              <a:ext uri="{FF2B5EF4-FFF2-40B4-BE49-F238E27FC236}">
                <a16:creationId xmlns:a16="http://schemas.microsoft.com/office/drawing/2014/main" id="{0AEF57EB-58E4-ABC4-A66D-090ECDEE9639}"/>
              </a:ext>
            </a:extLst>
          </p:cNvPr>
          <p:cNvSpPr/>
          <p:nvPr/>
        </p:nvSpPr>
        <p:spPr>
          <a:xfrm rot="5400000">
            <a:off x="5594268" y="5879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373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3F2A-D0CE-FA7C-128B-A2F8E3B7CC88}"/>
              </a:ext>
            </a:extLst>
          </p:cNvPr>
          <p:cNvSpPr>
            <a:spLocks noGrp="1"/>
          </p:cNvSpPr>
          <p:nvPr>
            <p:ph type="title"/>
          </p:nvPr>
        </p:nvSpPr>
        <p:spPr>
          <a:xfrm>
            <a:off x="3648076" y="0"/>
            <a:ext cx="8212999" cy="918169"/>
          </a:xfrm>
        </p:spPr>
        <p:txBody>
          <a:bodyPr anchor="ctr">
            <a:normAutofit/>
          </a:bodyPr>
          <a:lstStyle/>
          <a:p>
            <a:r>
              <a:rPr lang="en-US" err="1">
                <a:solidFill>
                  <a:schemeClr val="tx1"/>
                </a:solidFill>
                <a:latin typeface="Open Sans" panose="020B0606030504020204" pitchFamily="34" charset="0"/>
                <a:ea typeface="Open Sans" panose="020B0606030504020204" pitchFamily="34" charset="0"/>
                <a:cs typeface="Open Sans" panose="020B0606030504020204" pitchFamily="34" charset="0"/>
              </a:rPr>
              <a:t>MiCA</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grants extensive powers to competent authorities to supervise the crypto-market</a:t>
            </a:r>
          </a:p>
        </p:txBody>
      </p:sp>
      <p:sp>
        <p:nvSpPr>
          <p:cNvPr id="4" name="Slide Number Placeholder 3">
            <a:extLst>
              <a:ext uri="{FF2B5EF4-FFF2-40B4-BE49-F238E27FC236}">
                <a16:creationId xmlns:a16="http://schemas.microsoft.com/office/drawing/2014/main" id="{0A1E5813-A17B-54E2-B7DC-EC006DD25B4B}"/>
              </a:ext>
            </a:extLst>
          </p:cNvPr>
          <p:cNvSpPr>
            <a:spLocks noGrp="1"/>
          </p:cNvSpPr>
          <p:nvPr>
            <p:ph type="sldNum" sz="quarter" idx="12"/>
          </p:nvPr>
        </p:nvSpPr>
        <p:spPr/>
        <p:txBody>
          <a:bodyPr/>
          <a:lstStyle/>
          <a:p>
            <a:fld id="{176DD4EC-FA55-45CE-8BB9-EF8129236C33}" type="slidenum">
              <a:rPr lang="en-NL" sz="1100" smtClean="0">
                <a:latin typeface="Open Sans" panose="020B0606030504020204" pitchFamily="34" charset="0"/>
                <a:ea typeface="Open Sans" panose="020B0606030504020204" pitchFamily="34" charset="0"/>
                <a:cs typeface="Open Sans" panose="020B0606030504020204" pitchFamily="34" charset="0"/>
              </a:rPr>
              <a:pPr/>
              <a:t>9</a:t>
            </a:fld>
            <a:endParaRPr lang="en-NL" sz="110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A26084AD-4C36-206B-7732-F8B777F610F2}"/>
              </a:ext>
            </a:extLst>
          </p:cNvPr>
          <p:cNvSpPr txBox="1"/>
          <p:nvPr/>
        </p:nvSpPr>
        <p:spPr>
          <a:xfrm>
            <a:off x="993579" y="3687921"/>
            <a:ext cx="3596562" cy="1569660"/>
          </a:xfrm>
          <a:prstGeom prst="rect">
            <a:avLst/>
          </a:prstGeom>
          <a:noFill/>
        </p:spPr>
        <p:txBody>
          <a:bodyPr wrap="square">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Require providers and the natural or legal persons that control them or are controlled by them, to </a:t>
            </a:r>
            <a:r>
              <a:rPr lang="en-GB" sz="1600" b="1">
                <a:latin typeface="Open Sans" panose="020B0606030504020204" pitchFamily="34" charset="0"/>
                <a:ea typeface="Open Sans" panose="020B0606030504020204" pitchFamily="34" charset="0"/>
                <a:cs typeface="Open Sans" panose="020B0606030504020204" pitchFamily="34" charset="0"/>
              </a:rPr>
              <a:t>provide information </a:t>
            </a:r>
            <a:r>
              <a:rPr lang="en-GB" sz="1600">
                <a:latin typeface="Open Sans" panose="020B0606030504020204" pitchFamily="34" charset="0"/>
                <a:ea typeface="Open Sans" panose="020B0606030504020204" pitchFamily="34" charset="0"/>
                <a:cs typeface="Open Sans" panose="020B0606030504020204" pitchFamily="34" charset="0"/>
              </a:rPr>
              <a:t>and documents or include extra information in the white paper</a:t>
            </a:r>
          </a:p>
        </p:txBody>
      </p:sp>
      <p:sp>
        <p:nvSpPr>
          <p:cNvPr id="63" name="TextBox 62">
            <a:extLst>
              <a:ext uri="{FF2B5EF4-FFF2-40B4-BE49-F238E27FC236}">
                <a16:creationId xmlns:a16="http://schemas.microsoft.com/office/drawing/2014/main" id="{890AAFB8-6185-2D18-2B70-33EB15E6B9D9}"/>
              </a:ext>
            </a:extLst>
          </p:cNvPr>
          <p:cNvSpPr txBox="1"/>
          <p:nvPr/>
        </p:nvSpPr>
        <p:spPr>
          <a:xfrm>
            <a:off x="230113" y="970714"/>
            <a:ext cx="11552594" cy="338554"/>
          </a:xfrm>
          <a:prstGeom prst="rect">
            <a:avLst/>
          </a:prstGeom>
          <a:noFill/>
        </p:spPr>
        <p:txBody>
          <a:bodyPr wrap="square">
            <a:spAutoFit/>
          </a:bodyPr>
          <a:lstStyle/>
          <a:p>
            <a:pPr marL="0" indent="0">
              <a:buNone/>
            </a:pPr>
            <a:r>
              <a:rPr lang="en-GB" sz="1600">
                <a:latin typeface="Open Sans" panose="020B0606030504020204" pitchFamily="34" charset="0"/>
                <a:ea typeface="Open Sans" panose="020B0606030504020204" pitchFamily="34" charset="0"/>
                <a:cs typeface="Open Sans" panose="020B0606030504020204" pitchFamily="34" charset="0"/>
              </a:rPr>
              <a:t>Competent authorities will have the supervisory and investigative powers to:  </a:t>
            </a:r>
          </a:p>
        </p:txBody>
      </p:sp>
      <p:sp>
        <p:nvSpPr>
          <p:cNvPr id="69" name="TextBox 68">
            <a:extLst>
              <a:ext uri="{FF2B5EF4-FFF2-40B4-BE49-F238E27FC236}">
                <a16:creationId xmlns:a16="http://schemas.microsoft.com/office/drawing/2014/main" id="{BF48A289-DC84-EC17-38D8-D903B7E9530F}"/>
              </a:ext>
            </a:extLst>
          </p:cNvPr>
          <p:cNvSpPr txBox="1"/>
          <p:nvPr/>
        </p:nvSpPr>
        <p:spPr>
          <a:xfrm>
            <a:off x="7757979" y="2850996"/>
            <a:ext cx="3946019" cy="1077218"/>
          </a:xfrm>
          <a:prstGeom prst="rect">
            <a:avLst/>
          </a:prstGeom>
          <a:noFill/>
        </p:spPr>
        <p:txBody>
          <a:bodyPr wrap="square">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To </a:t>
            </a:r>
            <a:r>
              <a:rPr lang="en-GB" sz="1600" b="1">
                <a:latin typeface="Open Sans" panose="020B0606030504020204" pitchFamily="34" charset="0"/>
                <a:ea typeface="Open Sans" panose="020B0606030504020204" pitchFamily="34" charset="0"/>
                <a:cs typeface="Open Sans" panose="020B0606030504020204" pitchFamily="34" charset="0"/>
              </a:rPr>
              <a:t>suspend the provision </a:t>
            </a:r>
            <a:r>
              <a:rPr lang="en-GB" sz="1600">
                <a:latin typeface="Open Sans" panose="020B0606030504020204" pitchFamily="34" charset="0"/>
                <a:ea typeface="Open Sans" panose="020B0606030504020204" pitchFamily="34" charset="0"/>
                <a:cs typeface="Open Sans" panose="020B0606030504020204" pitchFamily="34" charset="0"/>
              </a:rPr>
              <a:t>of a crypto-asset service for a maximum of 10 consecutive working days when the </a:t>
            </a:r>
            <a:r>
              <a:rPr lang="en-GB" sz="1600" err="1">
                <a:latin typeface="Open Sans" panose="020B0606030504020204" pitchFamily="34" charset="0"/>
                <a:ea typeface="Open Sans" panose="020B0606030504020204" pitchFamily="34" charset="0"/>
                <a:cs typeface="Open Sans" panose="020B0606030504020204" pitchFamily="34" charset="0"/>
              </a:rPr>
              <a:t>MiCA</a:t>
            </a:r>
            <a:r>
              <a:rPr lang="en-GB" sz="1600">
                <a:latin typeface="Open Sans" panose="020B0606030504020204" pitchFamily="34" charset="0"/>
                <a:ea typeface="Open Sans" panose="020B0606030504020204" pitchFamily="34" charset="0"/>
                <a:cs typeface="Open Sans" panose="020B0606030504020204" pitchFamily="34" charset="0"/>
              </a:rPr>
              <a:t> Regulation has been infringed </a:t>
            </a:r>
          </a:p>
        </p:txBody>
      </p:sp>
      <p:sp>
        <p:nvSpPr>
          <p:cNvPr id="5" name="Google Shape;645;p27">
            <a:extLst>
              <a:ext uri="{FF2B5EF4-FFF2-40B4-BE49-F238E27FC236}">
                <a16:creationId xmlns:a16="http://schemas.microsoft.com/office/drawing/2014/main" id="{72315D9A-AA20-DBE0-CFC0-DEFCAD1FC86A}"/>
              </a:ext>
            </a:extLst>
          </p:cNvPr>
          <p:cNvSpPr/>
          <p:nvPr/>
        </p:nvSpPr>
        <p:spPr>
          <a:xfrm>
            <a:off x="4563531" y="1359425"/>
            <a:ext cx="2072291" cy="2037060"/>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bg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1B7CD6F-4344-4B21-5162-DFDE61C9544C}"/>
              </a:ext>
            </a:extLst>
          </p:cNvPr>
          <p:cNvSpPr txBox="1"/>
          <p:nvPr/>
        </p:nvSpPr>
        <p:spPr>
          <a:xfrm>
            <a:off x="2419542" y="1850392"/>
            <a:ext cx="2164098" cy="830997"/>
          </a:xfrm>
          <a:prstGeom prst="rect">
            <a:avLst/>
          </a:prstGeom>
          <a:noFill/>
        </p:spPr>
        <p:txBody>
          <a:bodyPr wrap="square">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Carry out on-site inspections </a:t>
            </a:r>
            <a:r>
              <a:rPr lang="en-GB" sz="1600" b="1">
                <a:latin typeface="Open Sans" panose="020B0606030504020204" pitchFamily="34" charset="0"/>
                <a:ea typeface="Open Sans" panose="020B0606030504020204" pitchFamily="34" charset="0"/>
                <a:cs typeface="Open Sans" panose="020B0606030504020204" pitchFamily="34" charset="0"/>
              </a:rPr>
              <a:t>(OSI) </a:t>
            </a:r>
            <a:r>
              <a:rPr lang="en-GB" sz="1600">
                <a:latin typeface="Open Sans" panose="020B0606030504020204" pitchFamily="34" charset="0"/>
                <a:ea typeface="Open Sans" panose="020B0606030504020204" pitchFamily="34" charset="0"/>
                <a:cs typeface="Open Sans" panose="020B0606030504020204" pitchFamily="34" charset="0"/>
              </a:rPr>
              <a:t>or investigations </a:t>
            </a:r>
          </a:p>
        </p:txBody>
      </p:sp>
      <p:sp>
        <p:nvSpPr>
          <p:cNvPr id="11" name="TextBox 10">
            <a:extLst>
              <a:ext uri="{FF2B5EF4-FFF2-40B4-BE49-F238E27FC236}">
                <a16:creationId xmlns:a16="http://schemas.microsoft.com/office/drawing/2014/main" id="{2CC14856-50A9-BF99-50C4-75C38342E5C9}"/>
              </a:ext>
            </a:extLst>
          </p:cNvPr>
          <p:cNvSpPr txBox="1"/>
          <p:nvPr/>
        </p:nvSpPr>
        <p:spPr>
          <a:xfrm>
            <a:off x="7762947" y="5138769"/>
            <a:ext cx="3606012" cy="830997"/>
          </a:xfrm>
          <a:prstGeom prst="rect">
            <a:avLst/>
          </a:prstGeom>
          <a:noFill/>
        </p:spPr>
        <p:txBody>
          <a:bodyPr wrap="square">
            <a:spAutoFit/>
          </a:bodyPr>
          <a:lstStyle/>
          <a:p>
            <a:pPr marL="0" indent="0">
              <a:buNone/>
            </a:pPr>
            <a:r>
              <a:rPr lang="en-US" sz="1600">
                <a:latin typeface="Open Sans" panose="020B0606030504020204" pitchFamily="34" charset="0"/>
                <a:ea typeface="Open Sans" panose="020B0606030504020204" pitchFamily="34" charset="0"/>
                <a:cs typeface="Open Sans" panose="020B0606030504020204" pitchFamily="34" charset="0"/>
              </a:rPr>
              <a:t>Carry out </a:t>
            </a:r>
            <a:r>
              <a:rPr lang="en-US" sz="1600" b="1">
                <a:latin typeface="Open Sans" panose="020B0606030504020204" pitchFamily="34" charset="0"/>
                <a:ea typeface="Open Sans" panose="020B0606030504020204" pitchFamily="34" charset="0"/>
                <a:cs typeface="Open Sans" panose="020B0606030504020204" pitchFamily="34" charset="0"/>
              </a:rPr>
              <a:t>enforcement actions</a:t>
            </a:r>
            <a:r>
              <a:rPr lang="en-US" sz="1600">
                <a:latin typeface="Open Sans" panose="020B0606030504020204" pitchFamily="34" charset="0"/>
                <a:ea typeface="Open Sans" panose="020B0606030504020204" pitchFamily="34" charset="0"/>
                <a:cs typeface="Open Sans" panose="020B0606030504020204" pitchFamily="34" charset="0"/>
              </a:rPr>
              <a:t>, including fines, public warnings, and license suspensions or withdrawals</a:t>
            </a:r>
          </a:p>
        </p:txBody>
      </p:sp>
      <p:pic>
        <p:nvPicPr>
          <p:cNvPr id="18" name="Picture 17" descr="A picture containing black, darkness&#10;&#10;Description automatically generated">
            <a:extLst>
              <a:ext uri="{FF2B5EF4-FFF2-40B4-BE49-F238E27FC236}">
                <a16:creationId xmlns:a16="http://schemas.microsoft.com/office/drawing/2014/main" id="{12E5D9A8-DFB2-8D77-416A-122ADFB3196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5158812" y="1871449"/>
            <a:ext cx="864000" cy="864000"/>
          </a:xfrm>
          <a:prstGeom prst="rect">
            <a:avLst/>
          </a:prstGeom>
        </p:spPr>
      </p:pic>
      <p:sp>
        <p:nvSpPr>
          <p:cNvPr id="6" name="Google Shape;636;p27">
            <a:extLst>
              <a:ext uri="{FF2B5EF4-FFF2-40B4-BE49-F238E27FC236}">
                <a16:creationId xmlns:a16="http://schemas.microsoft.com/office/drawing/2014/main" id="{1B7B1967-87CD-E5BF-4F1F-EF49F8D55B87}"/>
              </a:ext>
            </a:extLst>
          </p:cNvPr>
          <p:cNvSpPr/>
          <p:nvPr/>
        </p:nvSpPr>
        <p:spPr>
          <a:xfrm>
            <a:off x="5625471" y="2435827"/>
            <a:ext cx="2072291" cy="20369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1">
              <a:lumMod val="5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A picture containing black, darkness&#10;&#10;Description automatically generated">
            <a:extLst>
              <a:ext uri="{FF2B5EF4-FFF2-40B4-BE49-F238E27FC236}">
                <a16:creationId xmlns:a16="http://schemas.microsoft.com/office/drawing/2014/main" id="{54593CB8-F22C-2A2D-0E85-064A68D53C4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325478" y="2931978"/>
            <a:ext cx="864000" cy="864000"/>
          </a:xfrm>
          <a:prstGeom prst="rect">
            <a:avLst/>
          </a:prstGeom>
        </p:spPr>
      </p:pic>
      <p:sp>
        <p:nvSpPr>
          <p:cNvPr id="7" name="Google Shape;645;p27">
            <a:extLst>
              <a:ext uri="{FF2B5EF4-FFF2-40B4-BE49-F238E27FC236}">
                <a16:creationId xmlns:a16="http://schemas.microsoft.com/office/drawing/2014/main" id="{4CA6ECEB-2E33-B77A-13B8-9F2A97F6A299}"/>
              </a:ext>
            </a:extLst>
          </p:cNvPr>
          <p:cNvSpPr/>
          <p:nvPr/>
        </p:nvSpPr>
        <p:spPr>
          <a:xfrm>
            <a:off x="4554667" y="3517208"/>
            <a:ext cx="2072291" cy="2037060"/>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tx2">
              <a:lumMod val="6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4" name="Kép 5">
            <a:extLst>
              <a:ext uri="{FF2B5EF4-FFF2-40B4-BE49-F238E27FC236}">
                <a16:creationId xmlns:a16="http://schemas.microsoft.com/office/drawing/2014/main" id="{850916EA-7619-66DA-5272-F53B94C9A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602" y="4029690"/>
            <a:ext cx="864000" cy="864000"/>
          </a:xfrm>
          <a:prstGeom prst="rect">
            <a:avLst/>
          </a:prstGeom>
        </p:spPr>
      </p:pic>
      <p:sp>
        <p:nvSpPr>
          <p:cNvPr id="8" name="Google Shape;654;p27">
            <a:extLst>
              <a:ext uri="{FF2B5EF4-FFF2-40B4-BE49-F238E27FC236}">
                <a16:creationId xmlns:a16="http://schemas.microsoft.com/office/drawing/2014/main" id="{E49505F1-C600-96C2-E62C-827421C2AFC3}"/>
              </a:ext>
            </a:extLst>
          </p:cNvPr>
          <p:cNvSpPr/>
          <p:nvPr/>
        </p:nvSpPr>
        <p:spPr>
          <a:xfrm>
            <a:off x="5610602" y="4614215"/>
            <a:ext cx="2072291" cy="20369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6" name="Kép 8">
            <a:extLst>
              <a:ext uri="{FF2B5EF4-FFF2-40B4-BE49-F238E27FC236}">
                <a16:creationId xmlns:a16="http://schemas.microsoft.com/office/drawing/2014/main" id="{7811D056-B8A7-CD22-7EA7-1FE60480FC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0925" y="5057276"/>
            <a:ext cx="864000" cy="864000"/>
          </a:xfrm>
          <a:prstGeom prst="rect">
            <a:avLst/>
          </a:prstGeom>
        </p:spPr>
      </p:pic>
      <p:sp>
        <p:nvSpPr>
          <p:cNvPr id="3" name="object 6">
            <a:extLst>
              <a:ext uri="{FF2B5EF4-FFF2-40B4-BE49-F238E27FC236}">
                <a16:creationId xmlns:a16="http://schemas.microsoft.com/office/drawing/2014/main" id="{8253247A-B50B-DDAD-5A38-A2927FA5E254}"/>
              </a:ext>
            </a:extLst>
          </p:cNvPr>
          <p:cNvSpPr/>
          <p:nvPr/>
        </p:nvSpPr>
        <p:spPr>
          <a:xfrm>
            <a:off x="-309563" y="2450147"/>
            <a:ext cx="619125" cy="1957705"/>
          </a:xfrm>
          <a:custGeom>
            <a:avLst/>
            <a:gdLst/>
            <a:ahLst/>
            <a:cxnLst/>
            <a:rect l="l" t="t" r="r" b="b"/>
            <a:pathLst>
              <a:path w="619125" h="1957704">
                <a:moveTo>
                  <a:pt x="619010" y="178612"/>
                </a:moveTo>
                <a:lnTo>
                  <a:pt x="611174" y="174091"/>
                </a:lnTo>
                <a:lnTo>
                  <a:pt x="611174" y="183134"/>
                </a:lnTo>
                <a:lnTo>
                  <a:pt x="611174" y="531291"/>
                </a:lnTo>
                <a:lnTo>
                  <a:pt x="553427" y="564616"/>
                </a:lnTo>
                <a:lnTo>
                  <a:pt x="545592" y="560095"/>
                </a:lnTo>
                <a:lnTo>
                  <a:pt x="545592" y="569137"/>
                </a:lnTo>
                <a:lnTo>
                  <a:pt x="309499" y="705370"/>
                </a:lnTo>
                <a:lnTo>
                  <a:pt x="73406" y="569137"/>
                </a:lnTo>
                <a:lnTo>
                  <a:pt x="309499" y="432904"/>
                </a:lnTo>
                <a:lnTo>
                  <a:pt x="545592" y="569137"/>
                </a:lnTo>
                <a:lnTo>
                  <a:pt x="545592" y="560095"/>
                </a:lnTo>
                <a:lnTo>
                  <a:pt x="325183" y="432904"/>
                </a:lnTo>
                <a:lnTo>
                  <a:pt x="309499" y="423849"/>
                </a:lnTo>
                <a:lnTo>
                  <a:pt x="65570" y="564616"/>
                </a:lnTo>
                <a:lnTo>
                  <a:pt x="7835" y="531291"/>
                </a:lnTo>
                <a:lnTo>
                  <a:pt x="7835" y="183134"/>
                </a:lnTo>
                <a:lnTo>
                  <a:pt x="309499" y="9055"/>
                </a:lnTo>
                <a:lnTo>
                  <a:pt x="611174" y="183134"/>
                </a:lnTo>
                <a:lnTo>
                  <a:pt x="611174" y="174091"/>
                </a:lnTo>
                <a:lnTo>
                  <a:pt x="325183" y="9055"/>
                </a:lnTo>
                <a:lnTo>
                  <a:pt x="309499" y="0"/>
                </a:lnTo>
                <a:lnTo>
                  <a:pt x="0" y="178612"/>
                </a:lnTo>
                <a:lnTo>
                  <a:pt x="0" y="535813"/>
                </a:lnTo>
                <a:lnTo>
                  <a:pt x="57734" y="569137"/>
                </a:lnTo>
                <a:lnTo>
                  <a:pt x="0" y="602449"/>
                </a:lnTo>
                <a:lnTo>
                  <a:pt x="0" y="959662"/>
                </a:lnTo>
                <a:lnTo>
                  <a:pt x="32969" y="978700"/>
                </a:lnTo>
                <a:lnTo>
                  <a:pt x="0" y="997724"/>
                </a:lnTo>
                <a:lnTo>
                  <a:pt x="0" y="1354924"/>
                </a:lnTo>
                <a:lnTo>
                  <a:pt x="57734" y="1388249"/>
                </a:lnTo>
                <a:lnTo>
                  <a:pt x="0" y="1421561"/>
                </a:lnTo>
                <a:lnTo>
                  <a:pt x="0" y="1778774"/>
                </a:lnTo>
                <a:lnTo>
                  <a:pt x="309499" y="1957374"/>
                </a:lnTo>
                <a:lnTo>
                  <a:pt x="325183" y="1948332"/>
                </a:lnTo>
                <a:lnTo>
                  <a:pt x="619010" y="1778774"/>
                </a:lnTo>
                <a:lnTo>
                  <a:pt x="619010" y="1421561"/>
                </a:lnTo>
                <a:lnTo>
                  <a:pt x="611174" y="1417053"/>
                </a:lnTo>
                <a:lnTo>
                  <a:pt x="611174" y="1426095"/>
                </a:lnTo>
                <a:lnTo>
                  <a:pt x="611174" y="1774253"/>
                </a:lnTo>
                <a:lnTo>
                  <a:pt x="309499" y="1948332"/>
                </a:lnTo>
                <a:lnTo>
                  <a:pt x="7835" y="1774253"/>
                </a:lnTo>
                <a:lnTo>
                  <a:pt x="7835" y="1426095"/>
                </a:lnTo>
                <a:lnTo>
                  <a:pt x="65582" y="1392783"/>
                </a:lnTo>
                <a:lnTo>
                  <a:pt x="309499" y="1533525"/>
                </a:lnTo>
                <a:lnTo>
                  <a:pt x="325183" y="1524482"/>
                </a:lnTo>
                <a:lnTo>
                  <a:pt x="553415" y="1392783"/>
                </a:lnTo>
                <a:lnTo>
                  <a:pt x="611174" y="1426095"/>
                </a:lnTo>
                <a:lnTo>
                  <a:pt x="611174" y="1417053"/>
                </a:lnTo>
                <a:lnTo>
                  <a:pt x="561263" y="1388249"/>
                </a:lnTo>
                <a:lnTo>
                  <a:pt x="619010" y="1354924"/>
                </a:lnTo>
                <a:lnTo>
                  <a:pt x="619010" y="997724"/>
                </a:lnTo>
                <a:lnTo>
                  <a:pt x="611174" y="993216"/>
                </a:lnTo>
                <a:lnTo>
                  <a:pt x="611174" y="1002245"/>
                </a:lnTo>
                <a:lnTo>
                  <a:pt x="611174" y="1350403"/>
                </a:lnTo>
                <a:lnTo>
                  <a:pt x="553427" y="1383728"/>
                </a:lnTo>
                <a:lnTo>
                  <a:pt x="545579" y="1379207"/>
                </a:lnTo>
                <a:lnTo>
                  <a:pt x="545579" y="1388249"/>
                </a:lnTo>
                <a:lnTo>
                  <a:pt x="309499" y="1524482"/>
                </a:lnTo>
                <a:lnTo>
                  <a:pt x="73418" y="1388249"/>
                </a:lnTo>
                <a:lnTo>
                  <a:pt x="309499" y="1252016"/>
                </a:lnTo>
                <a:lnTo>
                  <a:pt x="545579" y="1388249"/>
                </a:lnTo>
                <a:lnTo>
                  <a:pt x="545579" y="1379207"/>
                </a:lnTo>
                <a:lnTo>
                  <a:pt x="325183" y="1252016"/>
                </a:lnTo>
                <a:lnTo>
                  <a:pt x="309499" y="1242961"/>
                </a:lnTo>
                <a:lnTo>
                  <a:pt x="65570" y="1383728"/>
                </a:lnTo>
                <a:lnTo>
                  <a:pt x="7835" y="1350403"/>
                </a:lnTo>
                <a:lnTo>
                  <a:pt x="7835" y="1002245"/>
                </a:lnTo>
                <a:lnTo>
                  <a:pt x="40805" y="983221"/>
                </a:lnTo>
                <a:lnTo>
                  <a:pt x="309499" y="1138262"/>
                </a:lnTo>
                <a:lnTo>
                  <a:pt x="325183" y="1129207"/>
                </a:lnTo>
                <a:lnTo>
                  <a:pt x="578192" y="983221"/>
                </a:lnTo>
                <a:lnTo>
                  <a:pt x="611174" y="1002245"/>
                </a:lnTo>
                <a:lnTo>
                  <a:pt x="611174" y="993216"/>
                </a:lnTo>
                <a:lnTo>
                  <a:pt x="586028" y="978700"/>
                </a:lnTo>
                <a:lnTo>
                  <a:pt x="619010" y="959662"/>
                </a:lnTo>
                <a:lnTo>
                  <a:pt x="619010" y="602449"/>
                </a:lnTo>
                <a:lnTo>
                  <a:pt x="611174" y="597941"/>
                </a:lnTo>
                <a:lnTo>
                  <a:pt x="611174" y="606971"/>
                </a:lnTo>
                <a:lnTo>
                  <a:pt x="611174" y="955128"/>
                </a:lnTo>
                <a:lnTo>
                  <a:pt x="578180" y="974166"/>
                </a:lnTo>
                <a:lnTo>
                  <a:pt x="570344" y="969645"/>
                </a:lnTo>
                <a:lnTo>
                  <a:pt x="570344" y="978687"/>
                </a:lnTo>
                <a:lnTo>
                  <a:pt x="309499" y="1129207"/>
                </a:lnTo>
                <a:lnTo>
                  <a:pt x="48653" y="978687"/>
                </a:lnTo>
                <a:lnTo>
                  <a:pt x="309499" y="828167"/>
                </a:lnTo>
                <a:lnTo>
                  <a:pt x="570344" y="978687"/>
                </a:lnTo>
                <a:lnTo>
                  <a:pt x="570344" y="969645"/>
                </a:lnTo>
                <a:lnTo>
                  <a:pt x="325183" y="828167"/>
                </a:lnTo>
                <a:lnTo>
                  <a:pt x="309499" y="819124"/>
                </a:lnTo>
                <a:lnTo>
                  <a:pt x="40817" y="974166"/>
                </a:lnTo>
                <a:lnTo>
                  <a:pt x="7835" y="955128"/>
                </a:lnTo>
                <a:lnTo>
                  <a:pt x="7835" y="606971"/>
                </a:lnTo>
                <a:lnTo>
                  <a:pt x="65570" y="573659"/>
                </a:lnTo>
                <a:lnTo>
                  <a:pt x="309499" y="714413"/>
                </a:lnTo>
                <a:lnTo>
                  <a:pt x="325183" y="705370"/>
                </a:lnTo>
                <a:lnTo>
                  <a:pt x="553427" y="573659"/>
                </a:lnTo>
                <a:lnTo>
                  <a:pt x="611174" y="606971"/>
                </a:lnTo>
                <a:lnTo>
                  <a:pt x="611174" y="597941"/>
                </a:lnTo>
                <a:lnTo>
                  <a:pt x="561263" y="569137"/>
                </a:lnTo>
                <a:lnTo>
                  <a:pt x="619010" y="535813"/>
                </a:lnTo>
                <a:lnTo>
                  <a:pt x="619010" y="178612"/>
                </a:lnTo>
                <a:close/>
              </a:path>
            </a:pathLst>
          </a:custGeom>
          <a:solidFill>
            <a:srgbClr val="BABABA"/>
          </a:solidFill>
          <a:ln>
            <a:solidFill>
              <a:schemeClr val="tx1">
                <a:lumMod val="65000"/>
                <a:lumOff val="35000"/>
              </a:schemeClr>
            </a:solidFill>
          </a:ln>
        </p:spPr>
        <p:txBody>
          <a:bodyPr wrap="square" lIns="0" tIns="0" rIns="0" bIns="0" rtlCol="0"/>
          <a:lstStyle/>
          <a:p>
            <a:endParaRPr>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94878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1">
      <a:dk1>
        <a:srgbClr val="6D6E71"/>
      </a:dk1>
      <a:lt1>
        <a:srgbClr val="FFFFFF"/>
      </a:lt1>
      <a:dk2>
        <a:srgbClr val="FFFFFF"/>
      </a:dk2>
      <a:lt2>
        <a:srgbClr val="00AEEF"/>
      </a:lt2>
      <a:accent1>
        <a:srgbClr val="ADD8E6"/>
      </a:accent1>
      <a:accent2>
        <a:srgbClr val="FFFFFF"/>
      </a:accent2>
      <a:accent3>
        <a:srgbClr val="FFA07A"/>
      </a:accent3>
      <a:accent4>
        <a:srgbClr val="E8F4F8"/>
      </a:accent4>
      <a:accent5>
        <a:srgbClr val="ADD8E6"/>
      </a:accent5>
      <a:accent6>
        <a:srgbClr val="FFFFFF"/>
      </a:accent6>
      <a:hlink>
        <a:srgbClr val="FFA07A"/>
      </a:hlink>
      <a:folHlink>
        <a:srgbClr val="FFA0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00AEEF"/>
      </a:dk1>
      <a:lt1>
        <a:sysClr val="window" lastClr="FFFFFF"/>
      </a:lt1>
      <a:dk2>
        <a:srgbClr val="58595B"/>
      </a:dk2>
      <a:lt2>
        <a:srgbClr val="FFA07A"/>
      </a:lt2>
      <a:accent1>
        <a:srgbClr val="BBBBBB"/>
      </a:accent1>
      <a:accent2>
        <a:srgbClr val="ADD8E6"/>
      </a:accent2>
      <a:accent3>
        <a:srgbClr val="00AEEF"/>
      </a:accent3>
      <a:accent4>
        <a:srgbClr val="FFA07A"/>
      </a:accent4>
      <a:accent5>
        <a:srgbClr val="58595B"/>
      </a:accent5>
      <a:accent6>
        <a:srgbClr val="70AD47"/>
      </a:accent6>
      <a:hlink>
        <a:srgbClr val="00AEEF"/>
      </a:hlink>
      <a:folHlink>
        <a:srgbClr val="FFA07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d792a0-5467-40ec-a10d-7e8235497470" xsi:nil="true"/>
    <lcf76f155ced4ddcb4097134ff3c332f xmlns="42070755-9874-457f-b017-8a645afff4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2BEC01645B504FAEAF4ABCEEFE0F62" ma:contentTypeVersion="25" ma:contentTypeDescription="Een nieuw document maken." ma:contentTypeScope="" ma:versionID="260eb31961834a9bd6367916e9d2c633">
  <xsd:schema xmlns:xsd="http://www.w3.org/2001/XMLSchema" xmlns:xs="http://www.w3.org/2001/XMLSchema" xmlns:p="http://schemas.microsoft.com/office/2006/metadata/properties" xmlns:ns2="25d792a0-5467-40ec-a10d-7e8235497470" xmlns:ns3="42070755-9874-457f-b017-8a645afff4b9" targetNamespace="http://schemas.microsoft.com/office/2006/metadata/properties" ma:root="true" ma:fieldsID="2ee39d9c76697188187db330e0aa5b10" ns2:_="" ns3:_="">
    <xsd:import namespace="25d792a0-5467-40ec-a10d-7e8235497470"/>
    <xsd:import namespace="42070755-9874-457f-b017-8a645afff4b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792a0-5467-40ec-a10d-7e8235497470"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3" nillable="true" ma:displayName="Laatst gedeeld, per gebruiker" ma:internalName="LastSharedByUser" ma:readOnly="true">
      <xsd:simpleType>
        <xsd:restriction base="dms:Note">
          <xsd:maxLength value="255"/>
        </xsd:restriction>
      </xsd:simpleType>
    </xsd:element>
    <xsd:element name="LastSharedByTime" ma:index="14" nillable="true" ma:displayName="Laatst gedeeld, per tijdstip" ma:description="" ma:internalName="LastSharedByTime" ma:readOnly="true">
      <xsd:simpleType>
        <xsd:restriction base="dms:DateTime"/>
      </xsd:simpleType>
    </xsd:element>
    <xsd:element name="TaxCatchAll" ma:index="28" nillable="true" ma:displayName="Taxonomy Catch All Column" ma:hidden="true" ma:list="{121e8396-ebbd-4467-9c16-e9902d97628f}" ma:internalName="TaxCatchAll" ma:showField="CatchAllData" ma:web="25d792a0-5467-40ec-a10d-7e82354974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070755-9874-457f-b017-8a645afff4b9"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Afbeeldingtags" ma:readOnly="false" ma:fieldId="{5cf76f15-5ced-4ddc-b409-7134ff3c332f}" ma:taxonomyMulti="true" ma:sspId="2e4bac4a-3717-49de-aff1-89339a42e1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6A7DB-1B98-46FE-ACD6-2119A9937DD5}">
  <ds:schemaRefs>
    <ds:schemaRef ds:uri="http://schemas.microsoft.com/sharepoint/v3/contenttype/forms"/>
  </ds:schemaRefs>
</ds:datastoreItem>
</file>

<file path=customXml/itemProps2.xml><?xml version="1.0" encoding="utf-8"?>
<ds:datastoreItem xmlns:ds="http://schemas.openxmlformats.org/officeDocument/2006/customXml" ds:itemID="{1EF40DA3-1C1D-418B-8E45-EC7EBA53F368}">
  <ds:schemaRefs>
    <ds:schemaRef ds:uri="25d792a0-5467-40ec-a10d-7e8235497470"/>
    <ds:schemaRef ds:uri="42070755-9874-457f-b017-8a645afff4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9D287D-6408-4F77-BDE8-6E680B3ED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792a0-5467-40ec-a10d-7e8235497470"/>
    <ds:schemaRef ds:uri="42070755-9874-457f-b017-8a645afff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2_Office Theme</vt:lpstr>
      <vt:lpstr>PowerPoint Presentation</vt:lpstr>
      <vt:lpstr>PowerPoint Presentation</vt:lpstr>
      <vt:lpstr>MiCA Regulation aims to harmonize EU crypto market to foster innovation and protect customers</vt:lpstr>
      <vt:lpstr>Different types of issuers are already providing crypto-assets around the world that are under the scope of MiCA Regulation</vt:lpstr>
      <vt:lpstr>The MiCA Regulation has four critical sections that crypto-asset providers should meet in order to be compliant</vt:lpstr>
      <vt:lpstr>MiCA’s resulting in a complex, time-consuming, and resource-intensive authorisation process for issuers</vt:lpstr>
      <vt:lpstr>There are diverse disclosure requirements based on the type of issuers, calling for deep knowledge on the authorisation</vt:lpstr>
      <vt:lpstr>MiCA has strict transparency guidelines and safeguards in place to protect the customers</vt:lpstr>
      <vt:lpstr>MiCA grants extensive powers to competent authorities to supervise the crypto-market</vt:lpstr>
      <vt:lpstr>The market abuse prevention section ensures market integrity with stringent guidelines</vt:lpstr>
      <vt:lpstr>To prepare for the new legislation, issuers should already start to focus on the expected timeline agreed by the European authorities</vt:lpstr>
      <vt:lpstr>Crypto service providers can meet the new legislation by following our 5-step plan called “Be Compliant with FiSer”</vt:lpstr>
      <vt:lpstr>Meet our team ready to steer you through MiCA compliance!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FiSer Powerpoint Template</dc:title>
  <dc:creator>d.worm@fiser.consulting</dc:creator>
  <cp:revision>2</cp:revision>
  <dcterms:created xsi:type="dcterms:W3CDTF">2021-05-26T09:09:49Z</dcterms:created>
  <dcterms:modified xsi:type="dcterms:W3CDTF">2025-08-05T12:18:09Z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0x010100382BEC01645B504FAEAF4ABCEEFE0F62</vt:lpwstr>
  </property>
  <property fmtid="{D5CDD505-2E9C-101B-9397-08002B2CF9AE}" pid="3" name="MediaServiceImageTags">
    <vt:lpwstr/>
  </property>
</Properties>
</file>