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8"/>
  </p:notesMasterIdLst>
  <p:sldIdLst>
    <p:sldId id="634" r:id="rId5"/>
    <p:sldId id="433" r:id="rId6"/>
    <p:sldId id="2147472759" r:id="rId7"/>
    <p:sldId id="2147472714" r:id="rId8"/>
    <p:sldId id="2147472677" r:id="rId9"/>
    <p:sldId id="2147472697" r:id="rId10"/>
    <p:sldId id="2147472757" r:id="rId11"/>
    <p:sldId id="722" r:id="rId12"/>
    <p:sldId id="718" r:id="rId13"/>
    <p:sldId id="2147472758" r:id="rId14"/>
    <p:sldId id="2147472756" r:id="rId15"/>
    <p:sldId id="2147472755" r:id="rId16"/>
    <p:sldId id="673" r:id="rId17"/>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B484A4-EDB4-432C-9103-467D01392185}">
          <p14:sldIdLst>
            <p14:sldId id="634"/>
            <p14:sldId id="433"/>
            <p14:sldId id="2147472759"/>
            <p14:sldId id="2147472714"/>
            <p14:sldId id="2147472677"/>
            <p14:sldId id="2147472697"/>
            <p14:sldId id="2147472757"/>
            <p14:sldId id="722"/>
            <p14:sldId id="718"/>
          </p14:sldIdLst>
        </p14:section>
        <p14:section name="Not to put in the deck" id="{FAB66913-8E4A-48A8-9212-BEF03B7E656D}">
          <p14:sldIdLst>
            <p14:sldId id="2147472758"/>
            <p14:sldId id="2147472756"/>
            <p14:sldId id="2147472755"/>
            <p14:sldId id="6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9944B6-2CCD-235F-8F18-C96D9D0106B2}" name="Gabor Lorincz" initials="GL" userId="S::g.lorincz@fiser.consulting::616dd0bf-8e08-487f-852a-2de5b4bb12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8595B"/>
    <a:srgbClr val="629DD1"/>
    <a:srgbClr val="9BC0E1"/>
    <a:srgbClr val="FFFFFF"/>
    <a:srgbClr val="00B0F0"/>
    <a:srgbClr val="8B8C8D"/>
    <a:srgbClr val="6D6E71"/>
    <a:srgbClr val="A1A1A1"/>
    <a:srgbClr val="EFA083"/>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1D6BE-4DAC-4CD3-9A02-8ACFAA8F965E}" v="1916" dt="2023-08-29T21:50:26.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2" autoAdjust="0"/>
  </p:normalViewPr>
  <p:slideViewPr>
    <p:cSldViewPr snapToGrid="0">
      <p:cViewPr varScale="1">
        <p:scale>
          <a:sx n="144" d="100"/>
          <a:sy n="144" d="100"/>
        </p:scale>
        <p:origin x="1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894F5-2AB4-4373-9F3D-FE4514073FB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NL"/>
        </a:p>
      </dgm:t>
    </dgm:pt>
    <dgm:pt modelId="{83BBDC82-4FE2-42AD-8792-7984E0558F00}">
      <dgm:prSet phldrT="[Text]"/>
      <dgm:spPr/>
      <dgm:t>
        <a:bodyPr/>
        <a:lstStyle/>
        <a:p>
          <a:r>
            <a:rPr lang="en-GB"/>
            <a:t>Target Landscape</a:t>
          </a:r>
          <a:endParaRPr lang="en-NL"/>
        </a:p>
      </dgm:t>
    </dgm:pt>
    <dgm:pt modelId="{98456D8B-CF60-49EC-B1F7-154B74236C24}" type="parTrans" cxnId="{13DA4763-D2D8-45D8-96C5-017B59046391}">
      <dgm:prSet/>
      <dgm:spPr/>
      <dgm:t>
        <a:bodyPr/>
        <a:lstStyle/>
        <a:p>
          <a:endParaRPr lang="en-NL"/>
        </a:p>
      </dgm:t>
    </dgm:pt>
    <dgm:pt modelId="{836BD6A0-3C2D-4EB6-8F3E-DF4B2510E714}" type="sibTrans" cxnId="{13DA4763-D2D8-45D8-96C5-017B59046391}">
      <dgm:prSet/>
      <dgm:spPr/>
      <dgm:t>
        <a:bodyPr/>
        <a:lstStyle/>
        <a:p>
          <a:endParaRPr lang="en-NL"/>
        </a:p>
      </dgm:t>
    </dgm:pt>
    <dgm:pt modelId="{11BAF2CC-1F36-478B-BC87-69938A39C6AB}">
      <dgm:prSet phldrT="[Text]"/>
      <dgm:spPr/>
      <dgm:t>
        <a:bodyPr/>
        <a:lstStyle/>
        <a:p>
          <a:r>
            <a:rPr lang="en-GB"/>
            <a:t>Gap Analysis</a:t>
          </a:r>
          <a:endParaRPr lang="en-NL"/>
        </a:p>
      </dgm:t>
    </dgm:pt>
    <dgm:pt modelId="{61081A19-E24D-4683-902D-D2B5AEEE1B97}" type="parTrans" cxnId="{074895B4-36CE-4004-81A7-FECB13765C4B}">
      <dgm:prSet/>
      <dgm:spPr/>
      <dgm:t>
        <a:bodyPr/>
        <a:lstStyle/>
        <a:p>
          <a:endParaRPr lang="en-NL"/>
        </a:p>
      </dgm:t>
    </dgm:pt>
    <dgm:pt modelId="{4DBEA88F-9331-4842-936F-F78F05DA79B4}" type="sibTrans" cxnId="{074895B4-36CE-4004-81A7-FECB13765C4B}">
      <dgm:prSet/>
      <dgm:spPr/>
      <dgm:t>
        <a:bodyPr/>
        <a:lstStyle/>
        <a:p>
          <a:endParaRPr lang="en-NL"/>
        </a:p>
      </dgm:t>
    </dgm:pt>
    <dgm:pt modelId="{A89036ED-0521-4823-AF03-6AECB8C3F1AC}">
      <dgm:prSet phldrT="[Text]"/>
      <dgm:spPr/>
      <dgm:t>
        <a:bodyPr/>
        <a:lstStyle/>
        <a:p>
          <a:r>
            <a:rPr lang="en-GB"/>
            <a:t>Develop a roadmap</a:t>
          </a:r>
          <a:endParaRPr lang="en-NL"/>
        </a:p>
      </dgm:t>
    </dgm:pt>
    <dgm:pt modelId="{B08B5523-71BF-4686-A845-50D5C0F820A8}" type="parTrans" cxnId="{0C53582C-4D7C-45F9-BEF1-AFCE744BCCB4}">
      <dgm:prSet/>
      <dgm:spPr/>
      <dgm:t>
        <a:bodyPr/>
        <a:lstStyle/>
        <a:p>
          <a:endParaRPr lang="en-NL"/>
        </a:p>
      </dgm:t>
    </dgm:pt>
    <dgm:pt modelId="{DEC71037-E610-47C1-9004-B94A399DE372}" type="sibTrans" cxnId="{0C53582C-4D7C-45F9-BEF1-AFCE744BCCB4}">
      <dgm:prSet/>
      <dgm:spPr/>
      <dgm:t>
        <a:bodyPr/>
        <a:lstStyle/>
        <a:p>
          <a:endParaRPr lang="en-NL"/>
        </a:p>
      </dgm:t>
    </dgm:pt>
    <dgm:pt modelId="{2427F2F1-E68F-4E14-9CFF-098737E614A1}">
      <dgm:prSet phldrT="[Text]"/>
      <dgm:spPr/>
      <dgm:t>
        <a:bodyPr/>
        <a:lstStyle/>
        <a:p>
          <a:r>
            <a:rPr lang="en-GB"/>
            <a:t>Always Expert Advice</a:t>
          </a:r>
          <a:endParaRPr lang="en-NL"/>
        </a:p>
      </dgm:t>
    </dgm:pt>
    <dgm:pt modelId="{CE4F4951-8979-44F7-97B9-5FF52AD27F24}" type="parTrans" cxnId="{7A549C8A-7210-497F-A21B-A84D0825ACC1}">
      <dgm:prSet/>
      <dgm:spPr/>
      <dgm:t>
        <a:bodyPr/>
        <a:lstStyle/>
        <a:p>
          <a:endParaRPr lang="en-NL"/>
        </a:p>
      </dgm:t>
    </dgm:pt>
    <dgm:pt modelId="{2FD072AA-C9BB-48DA-8289-AB4E3AFDDF54}" type="sibTrans" cxnId="{7A549C8A-7210-497F-A21B-A84D0825ACC1}">
      <dgm:prSet/>
      <dgm:spPr/>
      <dgm:t>
        <a:bodyPr/>
        <a:lstStyle/>
        <a:p>
          <a:endParaRPr lang="en-NL"/>
        </a:p>
      </dgm:t>
    </dgm:pt>
    <dgm:pt modelId="{E931DE7B-320D-44D3-84EB-1921579F5D71}">
      <dgm:prSet phldrT="[Text]"/>
      <dgm:spPr/>
      <dgm:t>
        <a:bodyPr/>
        <a:lstStyle/>
        <a:p>
          <a:r>
            <a:rPr lang="en-GB"/>
            <a:t>Engage Stakeholders</a:t>
          </a:r>
          <a:endParaRPr lang="en-NL"/>
        </a:p>
      </dgm:t>
    </dgm:pt>
    <dgm:pt modelId="{1372A2C8-2A41-483A-8D3F-C9B773BB55D2}" type="parTrans" cxnId="{07B731E8-B3A6-4EB6-A972-BA0ED5308BF4}">
      <dgm:prSet/>
      <dgm:spPr/>
      <dgm:t>
        <a:bodyPr/>
        <a:lstStyle/>
        <a:p>
          <a:endParaRPr lang="en-NL"/>
        </a:p>
      </dgm:t>
    </dgm:pt>
    <dgm:pt modelId="{6992139E-6A44-46B5-84D5-391C825C9864}" type="sibTrans" cxnId="{07B731E8-B3A6-4EB6-A972-BA0ED5308BF4}">
      <dgm:prSet/>
      <dgm:spPr/>
      <dgm:t>
        <a:bodyPr/>
        <a:lstStyle/>
        <a:p>
          <a:endParaRPr lang="en-NL"/>
        </a:p>
      </dgm:t>
    </dgm:pt>
    <dgm:pt modelId="{B0F5E477-9E57-45FF-9EE2-25A9E94F1F75}" type="pres">
      <dgm:prSet presAssocID="{DE1894F5-2AB4-4373-9F3D-FE4514073FB0}" presName="Name0" presStyleCnt="0">
        <dgm:presLayoutVars>
          <dgm:chMax val="7"/>
          <dgm:chPref val="7"/>
          <dgm:dir/>
          <dgm:animLvl val="lvl"/>
        </dgm:presLayoutVars>
      </dgm:prSet>
      <dgm:spPr/>
    </dgm:pt>
    <dgm:pt modelId="{083CC36B-739C-4493-91E3-3636DA21D0C6}" type="pres">
      <dgm:prSet presAssocID="{83BBDC82-4FE2-42AD-8792-7984E0558F00}" presName="Accent1" presStyleCnt="0"/>
      <dgm:spPr/>
    </dgm:pt>
    <dgm:pt modelId="{06FF18B0-29BD-4D12-AC01-C2B53AD710AC}" type="pres">
      <dgm:prSet presAssocID="{83BBDC82-4FE2-42AD-8792-7984E0558F00}" presName="Accent" presStyleLbl="node1" presStyleIdx="0" presStyleCnt="5"/>
      <dgm:spPr>
        <a:solidFill>
          <a:srgbClr val="4DC6F4"/>
        </a:solidFill>
      </dgm:spPr>
    </dgm:pt>
    <dgm:pt modelId="{A6C635EA-BD78-4BB5-9749-73DF44442377}" type="pres">
      <dgm:prSet presAssocID="{83BBDC82-4FE2-42AD-8792-7984E0558F00}" presName="Parent1" presStyleLbl="revTx" presStyleIdx="0" presStyleCnt="5">
        <dgm:presLayoutVars>
          <dgm:chMax val="1"/>
          <dgm:chPref val="1"/>
          <dgm:bulletEnabled val="1"/>
        </dgm:presLayoutVars>
      </dgm:prSet>
      <dgm:spPr/>
    </dgm:pt>
    <dgm:pt modelId="{B2E39EB8-F1DB-4D32-95AB-AD867BC6FCD0}" type="pres">
      <dgm:prSet presAssocID="{11BAF2CC-1F36-478B-BC87-69938A39C6AB}" presName="Accent2" presStyleCnt="0"/>
      <dgm:spPr/>
    </dgm:pt>
    <dgm:pt modelId="{62B9B7C9-E5E6-46B8-9485-F235CF9B9DCA}" type="pres">
      <dgm:prSet presAssocID="{11BAF2CC-1F36-478B-BC87-69938A39C6AB}" presName="Accent" presStyleLbl="node1" presStyleIdx="1" presStyleCnt="5"/>
      <dgm:spPr>
        <a:solidFill>
          <a:srgbClr val="8A8B8D"/>
        </a:solidFill>
      </dgm:spPr>
    </dgm:pt>
    <dgm:pt modelId="{803CCC39-0F4E-442E-B777-CF7E402FBCD1}" type="pres">
      <dgm:prSet presAssocID="{11BAF2CC-1F36-478B-BC87-69938A39C6AB}" presName="Parent2" presStyleLbl="revTx" presStyleIdx="1" presStyleCnt="5">
        <dgm:presLayoutVars>
          <dgm:chMax val="1"/>
          <dgm:chPref val="1"/>
          <dgm:bulletEnabled val="1"/>
        </dgm:presLayoutVars>
      </dgm:prSet>
      <dgm:spPr/>
    </dgm:pt>
    <dgm:pt modelId="{94F5D2C5-B274-4AEB-B292-E5797B7EF679}" type="pres">
      <dgm:prSet presAssocID="{A89036ED-0521-4823-AF03-6AECB8C3F1AC}" presName="Accent3" presStyleCnt="0"/>
      <dgm:spPr/>
    </dgm:pt>
    <dgm:pt modelId="{C95B3AC3-D05D-4DE2-8461-544555FE2307}" type="pres">
      <dgm:prSet presAssocID="{A89036ED-0521-4823-AF03-6AECB8C3F1AC}" presName="Accent" presStyleLbl="node1" presStyleIdx="2" presStyleCnt="5"/>
      <dgm:spPr>
        <a:solidFill>
          <a:srgbClr val="00AEEF"/>
        </a:solidFill>
      </dgm:spPr>
    </dgm:pt>
    <dgm:pt modelId="{7BF5B3FC-30A5-4553-B604-B988FA9DB36F}" type="pres">
      <dgm:prSet presAssocID="{A89036ED-0521-4823-AF03-6AECB8C3F1AC}" presName="Parent3" presStyleLbl="revTx" presStyleIdx="2" presStyleCnt="5">
        <dgm:presLayoutVars>
          <dgm:chMax val="1"/>
          <dgm:chPref val="1"/>
          <dgm:bulletEnabled val="1"/>
        </dgm:presLayoutVars>
      </dgm:prSet>
      <dgm:spPr/>
    </dgm:pt>
    <dgm:pt modelId="{8E687CA5-6FCF-4A06-913C-D7421FC779EC}" type="pres">
      <dgm:prSet presAssocID="{E931DE7B-320D-44D3-84EB-1921579F5D71}" presName="Accent4" presStyleCnt="0"/>
      <dgm:spPr/>
    </dgm:pt>
    <dgm:pt modelId="{3B01322E-7DED-4F0C-9C97-72562898482E}" type="pres">
      <dgm:prSet presAssocID="{E931DE7B-320D-44D3-84EB-1921579F5D71}" presName="Accent" presStyleLbl="node1" presStyleIdx="3" presStyleCnt="5"/>
      <dgm:spPr>
        <a:solidFill>
          <a:srgbClr val="58595B"/>
        </a:solidFill>
      </dgm:spPr>
    </dgm:pt>
    <dgm:pt modelId="{CF229DBA-8336-4DD9-A665-126DEAF671F8}" type="pres">
      <dgm:prSet presAssocID="{E931DE7B-320D-44D3-84EB-1921579F5D71}" presName="Parent4" presStyleLbl="revTx" presStyleIdx="3" presStyleCnt="5">
        <dgm:presLayoutVars>
          <dgm:chMax val="1"/>
          <dgm:chPref val="1"/>
          <dgm:bulletEnabled val="1"/>
        </dgm:presLayoutVars>
      </dgm:prSet>
      <dgm:spPr/>
    </dgm:pt>
    <dgm:pt modelId="{5B341169-2234-4BB8-A0CF-49A8D10FD72F}" type="pres">
      <dgm:prSet presAssocID="{2427F2F1-E68F-4E14-9CFF-098737E614A1}" presName="Accent5" presStyleCnt="0"/>
      <dgm:spPr/>
    </dgm:pt>
    <dgm:pt modelId="{08AE4C11-EFA2-49CE-AB4D-A20CA1D16E51}" type="pres">
      <dgm:prSet presAssocID="{2427F2F1-E68F-4E14-9CFF-098737E614A1}" presName="Accent" presStyleLbl="node1" presStyleIdx="4" presStyleCnt="5"/>
      <dgm:spPr>
        <a:solidFill>
          <a:srgbClr val="00AEEF"/>
        </a:solidFill>
      </dgm:spPr>
    </dgm:pt>
    <dgm:pt modelId="{2B31CC0D-31EC-4FCC-A0C8-709398AFF262}" type="pres">
      <dgm:prSet presAssocID="{2427F2F1-E68F-4E14-9CFF-098737E614A1}" presName="Parent5" presStyleLbl="revTx" presStyleIdx="4" presStyleCnt="5">
        <dgm:presLayoutVars>
          <dgm:chMax val="1"/>
          <dgm:chPref val="1"/>
          <dgm:bulletEnabled val="1"/>
        </dgm:presLayoutVars>
      </dgm:prSet>
      <dgm:spPr/>
    </dgm:pt>
  </dgm:ptLst>
  <dgm:cxnLst>
    <dgm:cxn modelId="{E7057A07-836B-4603-814B-850CFDF89B03}" type="presOf" srcId="{DE1894F5-2AB4-4373-9F3D-FE4514073FB0}" destId="{B0F5E477-9E57-45FF-9EE2-25A9E94F1F75}" srcOrd="0" destOrd="0" presId="urn:microsoft.com/office/officeart/2009/layout/CircleArrowProcess"/>
    <dgm:cxn modelId="{D4A29B0B-CBC8-4E8B-A283-7BB78E52763C}" type="presOf" srcId="{83BBDC82-4FE2-42AD-8792-7984E0558F00}" destId="{A6C635EA-BD78-4BB5-9749-73DF44442377}" srcOrd="0" destOrd="0" presId="urn:microsoft.com/office/officeart/2009/layout/CircleArrowProcess"/>
    <dgm:cxn modelId="{0C53582C-4D7C-45F9-BEF1-AFCE744BCCB4}" srcId="{DE1894F5-2AB4-4373-9F3D-FE4514073FB0}" destId="{A89036ED-0521-4823-AF03-6AECB8C3F1AC}" srcOrd="2" destOrd="0" parTransId="{B08B5523-71BF-4686-A845-50D5C0F820A8}" sibTransId="{DEC71037-E610-47C1-9004-B94A399DE372}"/>
    <dgm:cxn modelId="{13DA4763-D2D8-45D8-96C5-017B59046391}" srcId="{DE1894F5-2AB4-4373-9F3D-FE4514073FB0}" destId="{83BBDC82-4FE2-42AD-8792-7984E0558F00}" srcOrd="0" destOrd="0" parTransId="{98456D8B-CF60-49EC-B1F7-154B74236C24}" sibTransId="{836BD6A0-3C2D-4EB6-8F3E-DF4B2510E714}"/>
    <dgm:cxn modelId="{97BFC373-1AC0-47F6-B3D0-6DBA6AAD43A7}" type="presOf" srcId="{E931DE7B-320D-44D3-84EB-1921579F5D71}" destId="{CF229DBA-8336-4DD9-A665-126DEAF671F8}" srcOrd="0" destOrd="0" presId="urn:microsoft.com/office/officeart/2009/layout/CircleArrowProcess"/>
    <dgm:cxn modelId="{217B6088-3096-452B-AA5E-9A32C9B1CF49}" type="presOf" srcId="{11BAF2CC-1F36-478B-BC87-69938A39C6AB}" destId="{803CCC39-0F4E-442E-B777-CF7E402FBCD1}" srcOrd="0" destOrd="0" presId="urn:microsoft.com/office/officeart/2009/layout/CircleArrowProcess"/>
    <dgm:cxn modelId="{7A549C8A-7210-497F-A21B-A84D0825ACC1}" srcId="{DE1894F5-2AB4-4373-9F3D-FE4514073FB0}" destId="{2427F2F1-E68F-4E14-9CFF-098737E614A1}" srcOrd="4" destOrd="0" parTransId="{CE4F4951-8979-44F7-97B9-5FF52AD27F24}" sibTransId="{2FD072AA-C9BB-48DA-8289-AB4E3AFDDF54}"/>
    <dgm:cxn modelId="{074895B4-36CE-4004-81A7-FECB13765C4B}" srcId="{DE1894F5-2AB4-4373-9F3D-FE4514073FB0}" destId="{11BAF2CC-1F36-478B-BC87-69938A39C6AB}" srcOrd="1" destOrd="0" parTransId="{61081A19-E24D-4683-902D-D2B5AEEE1B97}" sibTransId="{4DBEA88F-9331-4842-936F-F78F05DA79B4}"/>
    <dgm:cxn modelId="{9CF696BD-88BD-4195-BE8D-D18267DA9023}" type="presOf" srcId="{2427F2F1-E68F-4E14-9CFF-098737E614A1}" destId="{2B31CC0D-31EC-4FCC-A0C8-709398AFF262}" srcOrd="0" destOrd="0" presId="urn:microsoft.com/office/officeart/2009/layout/CircleArrowProcess"/>
    <dgm:cxn modelId="{A6D91DC2-B796-40BE-A166-B939FDF4D234}" type="presOf" srcId="{A89036ED-0521-4823-AF03-6AECB8C3F1AC}" destId="{7BF5B3FC-30A5-4553-B604-B988FA9DB36F}" srcOrd="0" destOrd="0" presId="urn:microsoft.com/office/officeart/2009/layout/CircleArrowProcess"/>
    <dgm:cxn modelId="{07B731E8-B3A6-4EB6-A972-BA0ED5308BF4}" srcId="{DE1894F5-2AB4-4373-9F3D-FE4514073FB0}" destId="{E931DE7B-320D-44D3-84EB-1921579F5D71}" srcOrd="3" destOrd="0" parTransId="{1372A2C8-2A41-483A-8D3F-C9B773BB55D2}" sibTransId="{6992139E-6A44-46B5-84D5-391C825C9864}"/>
    <dgm:cxn modelId="{EBFFDD7F-6495-4E08-A993-EA984934D483}" type="presParOf" srcId="{B0F5E477-9E57-45FF-9EE2-25A9E94F1F75}" destId="{083CC36B-739C-4493-91E3-3636DA21D0C6}" srcOrd="0" destOrd="0" presId="urn:microsoft.com/office/officeart/2009/layout/CircleArrowProcess"/>
    <dgm:cxn modelId="{C6EC8D2D-F949-4089-A375-518F72E465D9}" type="presParOf" srcId="{083CC36B-739C-4493-91E3-3636DA21D0C6}" destId="{06FF18B0-29BD-4D12-AC01-C2B53AD710AC}" srcOrd="0" destOrd="0" presId="urn:microsoft.com/office/officeart/2009/layout/CircleArrowProcess"/>
    <dgm:cxn modelId="{9BE8E78F-D9A0-4F8B-AB02-0725D21CD529}" type="presParOf" srcId="{B0F5E477-9E57-45FF-9EE2-25A9E94F1F75}" destId="{A6C635EA-BD78-4BB5-9749-73DF44442377}" srcOrd="1" destOrd="0" presId="urn:microsoft.com/office/officeart/2009/layout/CircleArrowProcess"/>
    <dgm:cxn modelId="{C8216FB4-F2B3-4EEF-BB97-172C371C7157}" type="presParOf" srcId="{B0F5E477-9E57-45FF-9EE2-25A9E94F1F75}" destId="{B2E39EB8-F1DB-4D32-95AB-AD867BC6FCD0}" srcOrd="2" destOrd="0" presId="urn:microsoft.com/office/officeart/2009/layout/CircleArrowProcess"/>
    <dgm:cxn modelId="{BEE7DEDE-1393-4CCE-A2ED-0A6E4320B59B}" type="presParOf" srcId="{B2E39EB8-F1DB-4D32-95AB-AD867BC6FCD0}" destId="{62B9B7C9-E5E6-46B8-9485-F235CF9B9DCA}" srcOrd="0" destOrd="0" presId="urn:microsoft.com/office/officeart/2009/layout/CircleArrowProcess"/>
    <dgm:cxn modelId="{D7D9E4FE-FBC8-4D97-8F16-CC66A32B97E3}" type="presParOf" srcId="{B0F5E477-9E57-45FF-9EE2-25A9E94F1F75}" destId="{803CCC39-0F4E-442E-B777-CF7E402FBCD1}" srcOrd="3" destOrd="0" presId="urn:microsoft.com/office/officeart/2009/layout/CircleArrowProcess"/>
    <dgm:cxn modelId="{A53D4FD8-1C94-4461-866B-DE674D2354CA}" type="presParOf" srcId="{B0F5E477-9E57-45FF-9EE2-25A9E94F1F75}" destId="{94F5D2C5-B274-4AEB-B292-E5797B7EF679}" srcOrd="4" destOrd="0" presId="urn:microsoft.com/office/officeart/2009/layout/CircleArrowProcess"/>
    <dgm:cxn modelId="{60238204-4647-4C77-8F90-E54E8F67E224}" type="presParOf" srcId="{94F5D2C5-B274-4AEB-B292-E5797B7EF679}" destId="{C95B3AC3-D05D-4DE2-8461-544555FE2307}" srcOrd="0" destOrd="0" presId="urn:microsoft.com/office/officeart/2009/layout/CircleArrowProcess"/>
    <dgm:cxn modelId="{0361FD3E-A15F-49E2-824D-61203721DA14}" type="presParOf" srcId="{B0F5E477-9E57-45FF-9EE2-25A9E94F1F75}" destId="{7BF5B3FC-30A5-4553-B604-B988FA9DB36F}" srcOrd="5" destOrd="0" presId="urn:microsoft.com/office/officeart/2009/layout/CircleArrowProcess"/>
    <dgm:cxn modelId="{1E184617-3B0D-4E98-9AC0-490F16731285}" type="presParOf" srcId="{B0F5E477-9E57-45FF-9EE2-25A9E94F1F75}" destId="{8E687CA5-6FCF-4A06-913C-D7421FC779EC}" srcOrd="6" destOrd="0" presId="urn:microsoft.com/office/officeart/2009/layout/CircleArrowProcess"/>
    <dgm:cxn modelId="{74E0CCD5-1E77-4D93-AE67-382C49A5F1C0}" type="presParOf" srcId="{8E687CA5-6FCF-4A06-913C-D7421FC779EC}" destId="{3B01322E-7DED-4F0C-9C97-72562898482E}" srcOrd="0" destOrd="0" presId="urn:microsoft.com/office/officeart/2009/layout/CircleArrowProcess"/>
    <dgm:cxn modelId="{448F592F-9B4C-4DD1-A7FB-F6214340B30E}" type="presParOf" srcId="{B0F5E477-9E57-45FF-9EE2-25A9E94F1F75}" destId="{CF229DBA-8336-4DD9-A665-126DEAF671F8}" srcOrd="7" destOrd="0" presId="urn:microsoft.com/office/officeart/2009/layout/CircleArrowProcess"/>
    <dgm:cxn modelId="{0A64BFEA-CCB3-4AF1-855B-554D41A4461D}" type="presParOf" srcId="{B0F5E477-9E57-45FF-9EE2-25A9E94F1F75}" destId="{5B341169-2234-4BB8-A0CF-49A8D10FD72F}" srcOrd="8" destOrd="0" presId="urn:microsoft.com/office/officeart/2009/layout/CircleArrowProcess"/>
    <dgm:cxn modelId="{A352EFD1-88B0-4933-9EF2-794938A20D6A}" type="presParOf" srcId="{5B341169-2234-4BB8-A0CF-49A8D10FD72F}" destId="{08AE4C11-EFA2-49CE-AB4D-A20CA1D16E51}" srcOrd="0" destOrd="0" presId="urn:microsoft.com/office/officeart/2009/layout/CircleArrowProcess"/>
    <dgm:cxn modelId="{03385C0E-F78A-4160-875A-D0E1B9549C37}" type="presParOf" srcId="{B0F5E477-9E57-45FF-9EE2-25A9E94F1F75}" destId="{2B31CC0D-31EC-4FCC-A0C8-709398AFF262}" srcOrd="9"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F18B0-29BD-4D12-AC01-C2B53AD710AC}">
      <dsp:nvSpPr>
        <dsp:cNvPr id="0" name=""/>
        <dsp:cNvSpPr/>
      </dsp:nvSpPr>
      <dsp:spPr>
        <a:xfrm>
          <a:off x="880887" y="244461"/>
          <a:ext cx="1527157" cy="1527234"/>
        </a:xfrm>
        <a:prstGeom prst="circularArrow">
          <a:avLst>
            <a:gd name="adj1" fmla="val 10980"/>
            <a:gd name="adj2" fmla="val 1142322"/>
            <a:gd name="adj3" fmla="val 4500000"/>
            <a:gd name="adj4" fmla="val 10800000"/>
            <a:gd name="adj5" fmla="val 12500"/>
          </a:avLst>
        </a:prstGeom>
        <a:solidFill>
          <a:srgbClr val="4DC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635EA-BD78-4BB5-9749-73DF44442377}">
      <dsp:nvSpPr>
        <dsp:cNvPr id="0" name=""/>
        <dsp:cNvSpPr/>
      </dsp:nvSpPr>
      <dsp:spPr>
        <a:xfrm>
          <a:off x="1218059" y="797578"/>
          <a:ext cx="852240" cy="4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Target Landscape</a:t>
          </a:r>
          <a:endParaRPr lang="en-NL" sz="1000" kern="1200"/>
        </a:p>
      </dsp:txBody>
      <dsp:txXfrm>
        <a:off x="1218059" y="797578"/>
        <a:ext cx="852240" cy="425929"/>
      </dsp:txXfrm>
    </dsp:sp>
    <dsp:sp modelId="{62B9B7C9-E5E6-46B8-9485-F235CF9B9DCA}">
      <dsp:nvSpPr>
        <dsp:cNvPr id="0" name=""/>
        <dsp:cNvSpPr/>
      </dsp:nvSpPr>
      <dsp:spPr>
        <a:xfrm>
          <a:off x="456629" y="1121956"/>
          <a:ext cx="1527157" cy="1527234"/>
        </a:xfrm>
        <a:prstGeom prst="leftCircularArrow">
          <a:avLst>
            <a:gd name="adj1" fmla="val 10980"/>
            <a:gd name="adj2" fmla="val 1142322"/>
            <a:gd name="adj3" fmla="val 6300000"/>
            <a:gd name="adj4" fmla="val 18900000"/>
            <a:gd name="adj5" fmla="val 12500"/>
          </a:avLst>
        </a:prstGeom>
        <a:solidFill>
          <a:srgbClr val="8A8B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CCC39-0F4E-442E-B777-CF7E402FBCD1}">
      <dsp:nvSpPr>
        <dsp:cNvPr id="0" name=""/>
        <dsp:cNvSpPr/>
      </dsp:nvSpPr>
      <dsp:spPr>
        <a:xfrm>
          <a:off x="792082" y="1677045"/>
          <a:ext cx="852240" cy="4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Gap Analysis</a:t>
          </a:r>
          <a:endParaRPr lang="en-NL" sz="1000" kern="1200"/>
        </a:p>
      </dsp:txBody>
      <dsp:txXfrm>
        <a:off x="792082" y="1677045"/>
        <a:ext cx="852240" cy="425929"/>
      </dsp:txXfrm>
    </dsp:sp>
    <dsp:sp modelId="{C95B3AC3-D05D-4DE2-8461-544555FE2307}">
      <dsp:nvSpPr>
        <dsp:cNvPr id="0" name=""/>
        <dsp:cNvSpPr/>
      </dsp:nvSpPr>
      <dsp:spPr>
        <a:xfrm>
          <a:off x="880887" y="2003394"/>
          <a:ext cx="1527157" cy="1527234"/>
        </a:xfrm>
        <a:prstGeom prst="circularArrow">
          <a:avLst>
            <a:gd name="adj1" fmla="val 10980"/>
            <a:gd name="adj2" fmla="val 1142322"/>
            <a:gd name="adj3" fmla="val 4500000"/>
            <a:gd name="adj4" fmla="val 13500000"/>
            <a:gd name="adj5" fmla="val 12500"/>
          </a:avLst>
        </a:prstGeom>
        <a:solidFill>
          <a:srgbClr val="00AE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F5B3FC-30A5-4553-B604-B988FA9DB36F}">
      <dsp:nvSpPr>
        <dsp:cNvPr id="0" name=""/>
        <dsp:cNvSpPr/>
      </dsp:nvSpPr>
      <dsp:spPr>
        <a:xfrm>
          <a:off x="1218059" y="2556018"/>
          <a:ext cx="852240" cy="4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Develop a roadmap</a:t>
          </a:r>
          <a:endParaRPr lang="en-NL" sz="1000" kern="1200"/>
        </a:p>
      </dsp:txBody>
      <dsp:txXfrm>
        <a:off x="1218059" y="2556018"/>
        <a:ext cx="852240" cy="425929"/>
      </dsp:txXfrm>
    </dsp:sp>
    <dsp:sp modelId="{3B01322E-7DED-4F0C-9C97-72562898482E}">
      <dsp:nvSpPr>
        <dsp:cNvPr id="0" name=""/>
        <dsp:cNvSpPr/>
      </dsp:nvSpPr>
      <dsp:spPr>
        <a:xfrm>
          <a:off x="456629" y="2882367"/>
          <a:ext cx="1527157" cy="1527234"/>
        </a:xfrm>
        <a:prstGeom prst="leftCircularArrow">
          <a:avLst>
            <a:gd name="adj1" fmla="val 10980"/>
            <a:gd name="adj2" fmla="val 1142322"/>
            <a:gd name="adj3" fmla="val 6300000"/>
            <a:gd name="adj4" fmla="val 18900000"/>
            <a:gd name="adj5" fmla="val 12500"/>
          </a:avLst>
        </a:prstGeom>
        <a:solidFill>
          <a:srgbClr val="5859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29DBA-8336-4DD9-A665-126DEAF671F8}">
      <dsp:nvSpPr>
        <dsp:cNvPr id="0" name=""/>
        <dsp:cNvSpPr/>
      </dsp:nvSpPr>
      <dsp:spPr>
        <a:xfrm>
          <a:off x="792082" y="3435484"/>
          <a:ext cx="852240" cy="4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Engage Stakeholders</a:t>
          </a:r>
          <a:endParaRPr lang="en-NL" sz="1000" kern="1200"/>
        </a:p>
      </dsp:txBody>
      <dsp:txXfrm>
        <a:off x="792082" y="3435484"/>
        <a:ext cx="852240" cy="425929"/>
      </dsp:txXfrm>
    </dsp:sp>
    <dsp:sp modelId="{08AE4C11-EFA2-49CE-AB4D-A20CA1D16E51}">
      <dsp:nvSpPr>
        <dsp:cNvPr id="0" name=""/>
        <dsp:cNvSpPr/>
      </dsp:nvSpPr>
      <dsp:spPr>
        <a:xfrm>
          <a:off x="989458" y="3861414"/>
          <a:ext cx="1312020" cy="1312790"/>
        </a:xfrm>
        <a:prstGeom prst="blockArc">
          <a:avLst>
            <a:gd name="adj1" fmla="val 13500000"/>
            <a:gd name="adj2" fmla="val 10800000"/>
            <a:gd name="adj3" fmla="val 12740"/>
          </a:avLst>
        </a:prstGeom>
        <a:solidFill>
          <a:srgbClr val="00AE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1CC0D-31EC-4FCC-A0C8-709398AFF262}">
      <dsp:nvSpPr>
        <dsp:cNvPr id="0" name=""/>
        <dsp:cNvSpPr/>
      </dsp:nvSpPr>
      <dsp:spPr>
        <a:xfrm>
          <a:off x="1218059" y="4314950"/>
          <a:ext cx="852240" cy="4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Always Expert Advice</a:t>
          </a:r>
          <a:endParaRPr lang="en-NL" sz="1000" kern="1200"/>
        </a:p>
      </dsp:txBody>
      <dsp:txXfrm>
        <a:off x="1218059" y="4314950"/>
        <a:ext cx="852240" cy="4259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92FEF-9286-437D-A53D-61074745BA45}" type="datetimeFigureOut">
              <a:rPr lang="en-NL" smtClean="0"/>
              <a:t>08/05/2025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76C39-7F00-4738-B1AF-B39B1CBF69EC}" type="slidenum">
              <a:rPr lang="en-NL" smtClean="0"/>
              <a:t>‹#›</a:t>
            </a:fld>
            <a:endParaRPr lang="en-NL"/>
          </a:p>
        </p:txBody>
      </p:sp>
    </p:spTree>
    <p:extLst>
      <p:ext uri="{BB962C8B-B14F-4D97-AF65-F5344CB8AC3E}">
        <p14:creationId xmlns:p14="http://schemas.microsoft.com/office/powerpoint/2010/main" val="16531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sym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sym typeface="Verdana" panose="020B0604030504040204" pitchFamily="34" charset="0"/>
            </a:endParaRPr>
          </a:p>
        </p:txBody>
      </p:sp>
    </p:spTree>
    <p:extLst>
      <p:ext uri="{BB962C8B-B14F-4D97-AF65-F5344CB8AC3E}">
        <p14:creationId xmlns:p14="http://schemas.microsoft.com/office/powerpoint/2010/main" val="375057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E3676C39-7F00-4738-B1AF-B39B1CBF69EC}" type="slidenum">
              <a:rPr lang="en-NL" smtClean="0"/>
              <a:t>3</a:t>
            </a:fld>
            <a:endParaRPr lang="en-NL"/>
          </a:p>
        </p:txBody>
      </p:sp>
    </p:spTree>
    <p:extLst>
      <p:ext uri="{BB962C8B-B14F-4D97-AF65-F5344CB8AC3E}">
        <p14:creationId xmlns:p14="http://schemas.microsoft.com/office/powerpoint/2010/main" val="34040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19. All the Principles included in this paper are also applicable to processes that have been outsourced to third parties. 20. The Principles cover four closely related topics: • Overarching governance and infrastructure • Risk data aggregation capabilities • Risk reporting practices • Supervisory review, tools and cooperation</a:t>
            </a:r>
          </a:p>
          <a:p>
            <a:endParaRPr lang="en-GB" sz="1200" dirty="0"/>
          </a:p>
          <a:p>
            <a:r>
              <a:rPr lang="en-GB" sz="1200" dirty="0"/>
              <a:t>33. A bank should establish integrated16 data taxonomies and architecture across the banking group, which includes information on the characteristics of the data (metadata), as well as use of single identifiers and/or unified naming conventions for data including legal entities, counterparties, customers and accounts.</a:t>
            </a:r>
            <a:endParaRPr lang="en-NL" sz="1200" dirty="0"/>
          </a:p>
          <a:p>
            <a:endParaRPr lang="en-US" dirty="0"/>
          </a:p>
          <a:p>
            <a:r>
              <a:rPr lang="en-US" dirty="0"/>
              <a:t>Better data - &gt; better prediction -&gt; more revenue</a:t>
            </a:r>
          </a:p>
          <a:p>
            <a:r>
              <a:rPr lang="en-US" dirty="0"/>
              <a:t>Better data -&gt; better decision + automation -&gt; reduce operational cost/ risk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sym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sym typeface="Verdana" panose="020B0604030504040204" pitchFamily="34" charset="0"/>
            </a:endParaRPr>
          </a:p>
        </p:txBody>
      </p:sp>
    </p:spTree>
    <p:extLst>
      <p:ext uri="{BB962C8B-B14F-4D97-AF65-F5344CB8AC3E}">
        <p14:creationId xmlns:p14="http://schemas.microsoft.com/office/powerpoint/2010/main" val="245645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E3676C39-7F00-4738-B1AF-B39B1CBF69EC}" type="slidenum">
              <a:rPr lang="en-NL" smtClean="0"/>
              <a:t>7</a:t>
            </a:fld>
            <a:endParaRPr lang="en-NL"/>
          </a:p>
        </p:txBody>
      </p:sp>
    </p:spTree>
    <p:extLst>
      <p:ext uri="{BB962C8B-B14F-4D97-AF65-F5344CB8AC3E}">
        <p14:creationId xmlns:p14="http://schemas.microsoft.com/office/powerpoint/2010/main" val="113617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Robin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466B8-9733-4F09-89E0-B3083F7F2D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83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E3676C39-7F00-4738-B1AF-B39B1CBF69EC}" type="slidenum">
              <a:rPr lang="en-NL" smtClean="0"/>
              <a:t>12</a:t>
            </a:fld>
            <a:endParaRPr lang="en-NL"/>
          </a:p>
        </p:txBody>
      </p:sp>
    </p:spTree>
    <p:extLst>
      <p:ext uri="{BB962C8B-B14F-4D97-AF65-F5344CB8AC3E}">
        <p14:creationId xmlns:p14="http://schemas.microsoft.com/office/powerpoint/2010/main" val="312296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Robin</a:t>
            </a:r>
            <a:endParaRPr lang="en-US"/>
          </a:p>
        </p:txBody>
      </p:sp>
      <p:sp>
        <p:nvSpPr>
          <p:cNvPr id="4" name="Slide Number Placeholder 3"/>
          <p:cNvSpPr>
            <a:spLocks noGrp="1"/>
          </p:cNvSpPr>
          <p:nvPr>
            <p:ph type="sldNum" sz="quarter" idx="5"/>
          </p:nvPr>
        </p:nvSpPr>
        <p:spPr/>
        <p:txBody>
          <a:bodyPr/>
          <a:lstStyle/>
          <a:p>
            <a:fld id="{04E466B8-9733-4F09-89E0-B3083F7F2D41}" type="slidenum">
              <a:rPr lang="en-NL" smtClean="0"/>
              <a:t>13</a:t>
            </a:fld>
            <a:endParaRPr lang="en-NL"/>
          </a:p>
        </p:txBody>
      </p:sp>
    </p:spTree>
    <p:extLst>
      <p:ext uri="{BB962C8B-B14F-4D97-AF65-F5344CB8AC3E}">
        <p14:creationId xmlns:p14="http://schemas.microsoft.com/office/powerpoint/2010/main" val="3410618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
    <p:spTree>
      <p:nvGrpSpPr>
        <p:cNvPr id="1" name=""/>
        <p:cNvGrpSpPr/>
        <p:nvPr/>
      </p:nvGrpSpPr>
      <p:grpSpPr>
        <a:xfrm>
          <a:off x="0" y="0"/>
          <a:ext cx="0" cy="0"/>
          <a:chOff x="0" y="0"/>
          <a:chExt cx="0" cy="0"/>
        </a:xfrm>
      </p:grpSpPr>
      <p:pic>
        <p:nvPicPr>
          <p:cNvPr id="6" name="Picture 5" descr="A picture containing nature&#10;&#10;Description automatically generated">
            <a:extLst>
              <a:ext uri="{FF2B5EF4-FFF2-40B4-BE49-F238E27FC236}">
                <a16:creationId xmlns:a16="http://schemas.microsoft.com/office/drawing/2014/main" id="{29485F9B-D5D4-D140-3452-7908CFD85D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7664" cy="6858000"/>
          </a:xfrm>
          <a:prstGeom prst="rect">
            <a:avLst/>
          </a:prstGeom>
        </p:spPr>
      </p:pic>
      <p:sp>
        <p:nvSpPr>
          <p:cNvPr id="3" name="Text Placeholder 2">
            <a:extLst>
              <a:ext uri="{FF2B5EF4-FFF2-40B4-BE49-F238E27FC236}">
                <a16:creationId xmlns:a16="http://schemas.microsoft.com/office/drawing/2014/main" id="{D0F562C2-508A-4F9C-8918-C9FBC1240A7C}"/>
              </a:ext>
            </a:extLst>
          </p:cNvPr>
          <p:cNvSpPr>
            <a:spLocks noGrp="1"/>
          </p:cNvSpPr>
          <p:nvPr>
            <p:ph type="body" idx="1" hasCustomPrompt="1"/>
          </p:nvPr>
        </p:nvSpPr>
        <p:spPr>
          <a:xfrm>
            <a:off x="6365081" y="2811763"/>
            <a:ext cx="3515757" cy="946389"/>
          </a:xfrm>
        </p:spPr>
        <p:txBody>
          <a:bodyPr/>
          <a:lstStyle>
            <a:lvl1pPr marL="0" indent="0" algn="ctr">
              <a:buNone/>
              <a:defRPr sz="24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a:p>
            <a:pPr lvl="0"/>
            <a:r>
              <a:rPr lang="en-US"/>
              <a:t>SUBTITLE</a:t>
            </a:r>
          </a:p>
        </p:txBody>
      </p:sp>
      <p:sp>
        <p:nvSpPr>
          <p:cNvPr id="7" name="Text Placeholder 2">
            <a:extLst>
              <a:ext uri="{FF2B5EF4-FFF2-40B4-BE49-F238E27FC236}">
                <a16:creationId xmlns:a16="http://schemas.microsoft.com/office/drawing/2014/main" id="{76E11FBC-163D-7042-1719-835D9327C631}"/>
              </a:ext>
            </a:extLst>
          </p:cNvPr>
          <p:cNvSpPr>
            <a:spLocks noGrp="1"/>
          </p:cNvSpPr>
          <p:nvPr>
            <p:ph type="body" idx="11" hasCustomPrompt="1"/>
          </p:nvPr>
        </p:nvSpPr>
        <p:spPr>
          <a:xfrm>
            <a:off x="9908381" y="6049454"/>
            <a:ext cx="2067241" cy="345415"/>
          </a:xfrm>
        </p:spPr>
        <p:txBody>
          <a:bodyPr>
            <a:normAutofit/>
          </a:bodyPr>
          <a:lstStyle>
            <a:lvl1pPr marL="0" indent="0" algn="ctr">
              <a:buNone/>
              <a:defRPr sz="16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Version, Date</a:t>
            </a:r>
          </a:p>
        </p:txBody>
      </p:sp>
    </p:spTree>
    <p:extLst>
      <p:ext uri="{BB962C8B-B14F-4D97-AF65-F5344CB8AC3E}">
        <p14:creationId xmlns:p14="http://schemas.microsoft.com/office/powerpoint/2010/main" val="31533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793C-7DCF-4BE3-A766-DCA7E9D5FC06}"/>
              </a:ext>
            </a:extLst>
          </p:cNvPr>
          <p:cNvSpPr>
            <a:spLocks noGrp="1"/>
          </p:cNvSpPr>
          <p:nvPr>
            <p:ph type="title" hasCustomPrompt="1"/>
          </p:nvPr>
        </p:nvSpPr>
        <p:spPr>
          <a:xfrm>
            <a:off x="3648075" y="270294"/>
            <a:ext cx="8212999" cy="383190"/>
          </a:xfrm>
        </p:spPr>
        <p:txBody>
          <a:bodyPr anchor="b"/>
          <a:lstStyle>
            <a:lvl1pPr>
              <a:defRPr>
                <a:latin typeface="+mn-lt"/>
              </a:defRPr>
            </a:lvl1pPr>
          </a:lstStyle>
          <a:p>
            <a:r>
              <a:rPr lang="en-US"/>
              <a:t>Title</a:t>
            </a:r>
            <a:endParaRPr lang="en-NL"/>
          </a:p>
        </p:txBody>
      </p:sp>
      <p:sp>
        <p:nvSpPr>
          <p:cNvPr id="3" name="Content Placeholder 2">
            <a:extLst>
              <a:ext uri="{FF2B5EF4-FFF2-40B4-BE49-F238E27FC236}">
                <a16:creationId xmlns:a16="http://schemas.microsoft.com/office/drawing/2014/main" id="{561A3268-5D77-46AE-B3EA-96ED9FAF4779}"/>
              </a:ext>
            </a:extLst>
          </p:cNvPr>
          <p:cNvSpPr>
            <a:spLocks noGrp="1"/>
          </p:cNvSpPr>
          <p:nvPr>
            <p:ph idx="1"/>
          </p:nvPr>
        </p:nvSpPr>
        <p:spPr>
          <a:xfrm>
            <a:off x="397042" y="1097555"/>
            <a:ext cx="11464032" cy="507940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9014F1E3-0FDD-447D-93A1-BCBC45EAD681}"/>
              </a:ext>
            </a:extLst>
          </p:cNvPr>
          <p:cNvSpPr>
            <a:spLocks noGrp="1"/>
          </p:cNvSpPr>
          <p:nvPr>
            <p:ph type="dt" sz="half" idx="10"/>
          </p:nvPr>
        </p:nvSpPr>
        <p:spPr/>
        <p:txBody>
          <a:bodyPr/>
          <a:lstStyle>
            <a:lvl1pPr>
              <a:defRPr>
                <a:latin typeface="+mn-lt"/>
              </a:defRPr>
            </a:lvl1pPr>
          </a:lstStyle>
          <a:p>
            <a:fld id="{E4C1A9F3-D280-4237-B109-A022106B7C00}" type="datetime1">
              <a:rPr lang="en-US" smtClean="0"/>
              <a:pPr/>
              <a:t>8/5/2025</a:t>
            </a:fld>
            <a:endParaRPr lang="en-NL"/>
          </a:p>
        </p:txBody>
      </p:sp>
      <p:sp>
        <p:nvSpPr>
          <p:cNvPr id="5" name="Footer Placeholder 4">
            <a:extLst>
              <a:ext uri="{FF2B5EF4-FFF2-40B4-BE49-F238E27FC236}">
                <a16:creationId xmlns:a16="http://schemas.microsoft.com/office/drawing/2014/main" id="{712FDFAD-8FC4-4CBF-B0CD-64B768D2640E}"/>
              </a:ext>
            </a:extLst>
          </p:cNvPr>
          <p:cNvSpPr>
            <a:spLocks noGrp="1"/>
          </p:cNvSpPr>
          <p:nvPr>
            <p:ph type="ftr" sz="quarter" idx="11"/>
          </p:nvPr>
        </p:nvSpPr>
        <p:spPr/>
        <p:txBody>
          <a:bodyPr/>
          <a:lstStyle>
            <a:lvl1pPr>
              <a:defRPr>
                <a:latin typeface="+mn-lt"/>
              </a:defRPr>
            </a:lvl1pPr>
          </a:lstStyle>
          <a:p>
            <a:endParaRPr lang="en-NL"/>
          </a:p>
        </p:txBody>
      </p:sp>
      <p:sp>
        <p:nvSpPr>
          <p:cNvPr id="6" name="Slide Number Placeholder 5">
            <a:extLst>
              <a:ext uri="{FF2B5EF4-FFF2-40B4-BE49-F238E27FC236}">
                <a16:creationId xmlns:a16="http://schemas.microsoft.com/office/drawing/2014/main" id="{4449C05F-1FB0-4C73-84B9-65E3C218F0DE}"/>
              </a:ext>
            </a:extLst>
          </p:cNvPr>
          <p:cNvSpPr>
            <a:spLocks noGrp="1"/>
          </p:cNvSpPr>
          <p:nvPr>
            <p:ph type="sldNum" sz="quarter" idx="12"/>
          </p:nvPr>
        </p:nvSpPr>
        <p:spPr>
          <a:xfrm>
            <a:off x="9448800" y="6356349"/>
            <a:ext cx="2412275" cy="365125"/>
          </a:xfrm>
        </p:spPr>
        <p:txBody>
          <a:bodyPr/>
          <a:lstStyle>
            <a:lvl1pPr>
              <a:defRPr>
                <a:latin typeface="+mn-lt"/>
              </a:defRPr>
            </a:lvl1pPr>
          </a:lstStyle>
          <a:p>
            <a:fld id="{176DD4EC-FA55-45CE-8BB9-EF8129236C33}" type="slidenum">
              <a:rPr lang="en-NL" smtClean="0"/>
              <a:pPr/>
              <a:t>‹#›</a:t>
            </a:fld>
            <a:endParaRPr lang="en-NL"/>
          </a:p>
        </p:txBody>
      </p:sp>
      <p:graphicFrame>
        <p:nvGraphicFramePr>
          <p:cNvPr id="10" name="Table 9">
            <a:extLst>
              <a:ext uri="{FF2B5EF4-FFF2-40B4-BE49-F238E27FC236}">
                <a16:creationId xmlns:a16="http://schemas.microsoft.com/office/drawing/2014/main" id="{E8C649E9-7895-4E52-ACB7-BF947F90F6F0}"/>
              </a:ext>
            </a:extLst>
          </p:cNvPr>
          <p:cNvGraphicFramePr>
            <a:graphicFrameLocks noGrp="1"/>
          </p:cNvGraphicFramePr>
          <p:nvPr userDrawn="1">
            <p:extLst>
              <p:ext uri="{D42A27DB-BD31-4B8C-83A1-F6EECF244321}">
                <p14:modId xmlns:p14="http://schemas.microsoft.com/office/powerpoint/2010/main" val="1584993404"/>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2" name="Picture 11" descr="Text&#10;&#10;Description automatically generated">
            <a:extLst>
              <a:ext uri="{FF2B5EF4-FFF2-40B4-BE49-F238E27FC236}">
                <a16:creationId xmlns:a16="http://schemas.microsoft.com/office/drawing/2014/main" id="{6F5EB9E0-39A3-4085-80B3-13ACC3571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Tree>
    <p:extLst>
      <p:ext uri="{BB962C8B-B14F-4D97-AF65-F5344CB8AC3E}">
        <p14:creationId xmlns:p14="http://schemas.microsoft.com/office/powerpoint/2010/main" val="15237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8DD51-12F9-4883-A740-3DBD95AC0915}"/>
              </a:ext>
            </a:extLst>
          </p:cNvPr>
          <p:cNvSpPr>
            <a:spLocks noGrp="1"/>
          </p:cNvSpPr>
          <p:nvPr>
            <p:ph sz="half" idx="1"/>
          </p:nvPr>
        </p:nvSpPr>
        <p:spPr>
          <a:xfrm>
            <a:off x="397042" y="1119356"/>
            <a:ext cx="5622758" cy="5057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C456CFF8-81BA-451B-B5B9-CDB3AFC5CDED}"/>
              </a:ext>
            </a:extLst>
          </p:cNvPr>
          <p:cNvSpPr>
            <a:spLocks noGrp="1"/>
          </p:cNvSpPr>
          <p:nvPr>
            <p:ph sz="half" idx="2"/>
          </p:nvPr>
        </p:nvSpPr>
        <p:spPr>
          <a:xfrm>
            <a:off x="6172199" y="1119356"/>
            <a:ext cx="5622757" cy="5057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B52413D8-D263-4678-A3E7-DFB19281BA01}"/>
              </a:ext>
            </a:extLst>
          </p:cNvPr>
          <p:cNvSpPr>
            <a:spLocks noGrp="1"/>
          </p:cNvSpPr>
          <p:nvPr>
            <p:ph type="dt" sz="half" idx="10"/>
          </p:nvPr>
        </p:nvSpPr>
        <p:spPr/>
        <p:txBody>
          <a:bodyPr/>
          <a:lstStyle/>
          <a:p>
            <a:fld id="{E773FEE6-DFF6-4E7E-91AE-D35464FD6B85}" type="datetime1">
              <a:rPr lang="en-US" smtClean="0"/>
              <a:t>8/5/2025</a:t>
            </a:fld>
            <a:endParaRPr lang="en-NL"/>
          </a:p>
        </p:txBody>
      </p:sp>
      <p:sp>
        <p:nvSpPr>
          <p:cNvPr id="6" name="Footer Placeholder 5">
            <a:extLst>
              <a:ext uri="{FF2B5EF4-FFF2-40B4-BE49-F238E27FC236}">
                <a16:creationId xmlns:a16="http://schemas.microsoft.com/office/drawing/2014/main" id="{6DF02580-AC75-4D3B-88A4-CFC0B8A51EF1}"/>
              </a:ext>
            </a:extLst>
          </p:cNvPr>
          <p:cNvSpPr>
            <a:spLocks noGrp="1"/>
          </p:cNvSpPr>
          <p:nvPr>
            <p:ph type="ftr" sz="quarter" idx="11"/>
          </p:nvPr>
        </p:nvSpPr>
        <p:spPr/>
        <p:txBody>
          <a:bodyPr/>
          <a:lstStyle/>
          <a:p>
            <a:endParaRPr lang="en-NL"/>
          </a:p>
        </p:txBody>
      </p:sp>
      <p:graphicFrame>
        <p:nvGraphicFramePr>
          <p:cNvPr id="11" name="Table 9">
            <a:extLst>
              <a:ext uri="{FF2B5EF4-FFF2-40B4-BE49-F238E27FC236}">
                <a16:creationId xmlns:a16="http://schemas.microsoft.com/office/drawing/2014/main" id="{E8589E5A-760B-4123-B3D5-8192F4298DF2}"/>
              </a:ext>
            </a:extLst>
          </p:cNvPr>
          <p:cNvGraphicFramePr>
            <a:graphicFrameLocks noGrp="1"/>
          </p:cNvGraphicFramePr>
          <p:nvPr userDrawn="1">
            <p:extLst>
              <p:ext uri="{D42A27DB-BD31-4B8C-83A1-F6EECF244321}">
                <p14:modId xmlns:p14="http://schemas.microsoft.com/office/powerpoint/2010/main" val="2958221848"/>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2" name="Picture 11" descr="Text&#10;&#10;Description automatically generated">
            <a:extLst>
              <a:ext uri="{FF2B5EF4-FFF2-40B4-BE49-F238E27FC236}">
                <a16:creationId xmlns:a16="http://schemas.microsoft.com/office/drawing/2014/main" id="{7D5D79DA-F9A5-4752-BEA0-368C28FD2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
        <p:nvSpPr>
          <p:cNvPr id="13" name="Slide Number Placeholder 5">
            <a:extLst>
              <a:ext uri="{FF2B5EF4-FFF2-40B4-BE49-F238E27FC236}">
                <a16:creationId xmlns:a16="http://schemas.microsoft.com/office/drawing/2014/main" id="{82E5A99C-4873-4998-A648-DF54294759FB}"/>
              </a:ext>
            </a:extLst>
          </p:cNvPr>
          <p:cNvSpPr>
            <a:spLocks noGrp="1"/>
          </p:cNvSpPr>
          <p:nvPr>
            <p:ph type="sldNum" sz="quarter" idx="12"/>
          </p:nvPr>
        </p:nvSpPr>
        <p:spPr>
          <a:xfrm>
            <a:off x="9448800" y="6356349"/>
            <a:ext cx="2412275" cy="365125"/>
          </a:xfrm>
        </p:spPr>
        <p:txBody>
          <a:bodyPr/>
          <a:lstStyle/>
          <a:p>
            <a:fld id="{176DD4EC-FA55-45CE-8BB9-EF8129236C33}" type="slidenum">
              <a:rPr lang="en-NL" smtClean="0"/>
              <a:t>‹#›</a:t>
            </a:fld>
            <a:endParaRPr lang="en-NL"/>
          </a:p>
        </p:txBody>
      </p:sp>
      <p:sp>
        <p:nvSpPr>
          <p:cNvPr id="14" name="Title 1">
            <a:extLst>
              <a:ext uri="{FF2B5EF4-FFF2-40B4-BE49-F238E27FC236}">
                <a16:creationId xmlns:a16="http://schemas.microsoft.com/office/drawing/2014/main" id="{DBCB0624-735D-471E-A063-661CBA25A3D6}"/>
              </a:ext>
            </a:extLst>
          </p:cNvPr>
          <p:cNvSpPr>
            <a:spLocks noGrp="1"/>
          </p:cNvSpPr>
          <p:nvPr>
            <p:ph type="title" hasCustomPrompt="1"/>
          </p:nvPr>
        </p:nvSpPr>
        <p:spPr>
          <a:xfrm>
            <a:off x="3648075" y="270294"/>
            <a:ext cx="8204619" cy="394692"/>
          </a:xfrm>
        </p:spPr>
        <p:txBody>
          <a:bodyPr anchor="b"/>
          <a:lstStyle>
            <a:lvl1pPr>
              <a:defRPr>
                <a:latin typeface="+mn-lt"/>
              </a:defRPr>
            </a:lvl1pPr>
          </a:lstStyle>
          <a:p>
            <a:r>
              <a:rPr lang="en-US"/>
              <a:t>Title</a:t>
            </a:r>
            <a:endParaRPr lang="en-NL"/>
          </a:p>
        </p:txBody>
      </p:sp>
    </p:spTree>
    <p:extLst>
      <p:ext uri="{BB962C8B-B14F-4D97-AF65-F5344CB8AC3E}">
        <p14:creationId xmlns:p14="http://schemas.microsoft.com/office/powerpoint/2010/main" val="303994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2225BE-9AC8-4575-94D5-0568C30A459E}"/>
              </a:ext>
            </a:extLst>
          </p:cNvPr>
          <p:cNvSpPr>
            <a:spLocks noGrp="1"/>
          </p:cNvSpPr>
          <p:nvPr>
            <p:ph type="body" idx="1"/>
          </p:nvPr>
        </p:nvSpPr>
        <p:spPr>
          <a:xfrm>
            <a:off x="308700" y="1091624"/>
            <a:ext cx="56888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73F99-B294-403C-9171-7F78A592B1B8}"/>
              </a:ext>
            </a:extLst>
          </p:cNvPr>
          <p:cNvSpPr>
            <a:spLocks noGrp="1"/>
          </p:cNvSpPr>
          <p:nvPr>
            <p:ph sz="half" idx="2"/>
          </p:nvPr>
        </p:nvSpPr>
        <p:spPr>
          <a:xfrm>
            <a:off x="308700" y="1915535"/>
            <a:ext cx="5688875" cy="415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939DAFDC-9928-4B34-94B8-19EA470AE383}"/>
              </a:ext>
            </a:extLst>
          </p:cNvPr>
          <p:cNvSpPr>
            <a:spLocks noGrp="1"/>
          </p:cNvSpPr>
          <p:nvPr>
            <p:ph type="body" sz="quarter" idx="3"/>
          </p:nvPr>
        </p:nvSpPr>
        <p:spPr>
          <a:xfrm>
            <a:off x="6172200" y="1091624"/>
            <a:ext cx="56888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1E56D-B807-4537-BE74-B622FCFC0678}"/>
              </a:ext>
            </a:extLst>
          </p:cNvPr>
          <p:cNvSpPr>
            <a:spLocks noGrp="1"/>
          </p:cNvSpPr>
          <p:nvPr>
            <p:ph sz="quarter" idx="4"/>
          </p:nvPr>
        </p:nvSpPr>
        <p:spPr>
          <a:xfrm>
            <a:off x="6172199" y="1915536"/>
            <a:ext cx="5688875" cy="4155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A9324C11-2EAF-4723-885E-182DCD5DAE6F}"/>
              </a:ext>
            </a:extLst>
          </p:cNvPr>
          <p:cNvSpPr>
            <a:spLocks noGrp="1"/>
          </p:cNvSpPr>
          <p:nvPr>
            <p:ph type="dt" sz="half" idx="10"/>
          </p:nvPr>
        </p:nvSpPr>
        <p:spPr/>
        <p:txBody>
          <a:bodyPr/>
          <a:lstStyle/>
          <a:p>
            <a:fld id="{A82294BC-C5F5-432D-B8C7-087EB371B51F}" type="datetime1">
              <a:rPr lang="en-US" smtClean="0"/>
              <a:t>8/5/2025</a:t>
            </a:fld>
            <a:endParaRPr lang="en-NL"/>
          </a:p>
        </p:txBody>
      </p:sp>
      <p:sp>
        <p:nvSpPr>
          <p:cNvPr id="8" name="Footer Placeholder 7">
            <a:extLst>
              <a:ext uri="{FF2B5EF4-FFF2-40B4-BE49-F238E27FC236}">
                <a16:creationId xmlns:a16="http://schemas.microsoft.com/office/drawing/2014/main" id="{3E9F9249-80E7-4193-AFF2-3DCA2D725786}"/>
              </a:ext>
            </a:extLst>
          </p:cNvPr>
          <p:cNvSpPr>
            <a:spLocks noGrp="1"/>
          </p:cNvSpPr>
          <p:nvPr>
            <p:ph type="ftr" sz="quarter" idx="11"/>
          </p:nvPr>
        </p:nvSpPr>
        <p:spPr/>
        <p:txBody>
          <a:bodyPr/>
          <a:lstStyle/>
          <a:p>
            <a:endParaRPr lang="en-NL"/>
          </a:p>
        </p:txBody>
      </p:sp>
      <p:graphicFrame>
        <p:nvGraphicFramePr>
          <p:cNvPr id="12" name="Table 9">
            <a:extLst>
              <a:ext uri="{FF2B5EF4-FFF2-40B4-BE49-F238E27FC236}">
                <a16:creationId xmlns:a16="http://schemas.microsoft.com/office/drawing/2014/main" id="{B1749567-8366-4160-99F3-E6860CB230B7}"/>
              </a:ext>
            </a:extLst>
          </p:cNvPr>
          <p:cNvGraphicFramePr>
            <a:graphicFrameLocks noGrp="1"/>
          </p:cNvGraphicFramePr>
          <p:nvPr userDrawn="1">
            <p:extLst>
              <p:ext uri="{D42A27DB-BD31-4B8C-83A1-F6EECF244321}">
                <p14:modId xmlns:p14="http://schemas.microsoft.com/office/powerpoint/2010/main" val="1058730936"/>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3" name="Picture 12" descr="Text&#10;&#10;Description automatically generated">
            <a:extLst>
              <a:ext uri="{FF2B5EF4-FFF2-40B4-BE49-F238E27FC236}">
                <a16:creationId xmlns:a16="http://schemas.microsoft.com/office/drawing/2014/main" id="{B4189CB5-AD7D-4888-A55E-135CFE64BB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
        <p:nvSpPr>
          <p:cNvPr id="14" name="Slide Number Placeholder 5">
            <a:extLst>
              <a:ext uri="{FF2B5EF4-FFF2-40B4-BE49-F238E27FC236}">
                <a16:creationId xmlns:a16="http://schemas.microsoft.com/office/drawing/2014/main" id="{B6998F36-0834-4BAF-B4C3-5281CB053C32}"/>
              </a:ext>
            </a:extLst>
          </p:cNvPr>
          <p:cNvSpPr>
            <a:spLocks noGrp="1"/>
          </p:cNvSpPr>
          <p:nvPr>
            <p:ph type="sldNum" sz="quarter" idx="12"/>
          </p:nvPr>
        </p:nvSpPr>
        <p:spPr>
          <a:xfrm>
            <a:off x="9448800" y="6356349"/>
            <a:ext cx="2412275" cy="365125"/>
          </a:xfrm>
        </p:spPr>
        <p:txBody>
          <a:bodyPr/>
          <a:lstStyle/>
          <a:p>
            <a:fld id="{176DD4EC-FA55-45CE-8BB9-EF8129236C33}" type="slidenum">
              <a:rPr lang="en-NL" smtClean="0"/>
              <a:t>‹#›</a:t>
            </a:fld>
            <a:endParaRPr lang="en-NL"/>
          </a:p>
        </p:txBody>
      </p:sp>
      <p:sp>
        <p:nvSpPr>
          <p:cNvPr id="15" name="Title 1">
            <a:extLst>
              <a:ext uri="{FF2B5EF4-FFF2-40B4-BE49-F238E27FC236}">
                <a16:creationId xmlns:a16="http://schemas.microsoft.com/office/drawing/2014/main" id="{B1EAE346-72DB-4E1E-8057-2858F29EEF85}"/>
              </a:ext>
            </a:extLst>
          </p:cNvPr>
          <p:cNvSpPr>
            <a:spLocks noGrp="1"/>
          </p:cNvSpPr>
          <p:nvPr>
            <p:ph type="title" hasCustomPrompt="1"/>
          </p:nvPr>
        </p:nvSpPr>
        <p:spPr>
          <a:xfrm>
            <a:off x="3659578" y="247291"/>
            <a:ext cx="8198868" cy="400443"/>
          </a:xfrm>
        </p:spPr>
        <p:txBody>
          <a:bodyPr anchor="b"/>
          <a:lstStyle>
            <a:lvl1pPr>
              <a:defRPr>
                <a:latin typeface="+mn-lt"/>
              </a:defRPr>
            </a:lvl1pPr>
          </a:lstStyle>
          <a:p>
            <a:r>
              <a:rPr lang="en-US"/>
              <a:t>Title</a:t>
            </a:r>
            <a:endParaRPr lang="en-NL"/>
          </a:p>
        </p:txBody>
      </p:sp>
    </p:spTree>
    <p:extLst>
      <p:ext uri="{BB962C8B-B14F-4D97-AF65-F5344CB8AC3E}">
        <p14:creationId xmlns:p14="http://schemas.microsoft.com/office/powerpoint/2010/main" val="113805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72AA70-329F-4D6F-8960-2BBE61AB374D}"/>
              </a:ext>
            </a:extLst>
          </p:cNvPr>
          <p:cNvSpPr>
            <a:spLocks noGrp="1"/>
          </p:cNvSpPr>
          <p:nvPr>
            <p:ph type="dt" sz="half" idx="10"/>
          </p:nvPr>
        </p:nvSpPr>
        <p:spPr/>
        <p:txBody>
          <a:bodyPr/>
          <a:lstStyle/>
          <a:p>
            <a:fld id="{1E6DA75A-5105-48F0-A235-5C7371FD34B1}" type="datetime1">
              <a:rPr lang="en-US" smtClean="0"/>
              <a:t>8/5/2025</a:t>
            </a:fld>
            <a:endParaRPr lang="en-NL"/>
          </a:p>
        </p:txBody>
      </p:sp>
      <p:sp>
        <p:nvSpPr>
          <p:cNvPr id="4" name="Footer Placeholder 3">
            <a:extLst>
              <a:ext uri="{FF2B5EF4-FFF2-40B4-BE49-F238E27FC236}">
                <a16:creationId xmlns:a16="http://schemas.microsoft.com/office/drawing/2014/main" id="{05C742FF-786D-4999-BFBB-5520811615F1}"/>
              </a:ext>
            </a:extLst>
          </p:cNvPr>
          <p:cNvSpPr>
            <a:spLocks noGrp="1"/>
          </p:cNvSpPr>
          <p:nvPr>
            <p:ph type="ftr" sz="quarter" idx="11"/>
          </p:nvPr>
        </p:nvSpPr>
        <p:spPr/>
        <p:txBody>
          <a:bodyPr/>
          <a:lstStyle/>
          <a:p>
            <a:endParaRPr lang="en-NL"/>
          </a:p>
        </p:txBody>
      </p:sp>
      <p:graphicFrame>
        <p:nvGraphicFramePr>
          <p:cNvPr id="9" name="Table 9">
            <a:extLst>
              <a:ext uri="{FF2B5EF4-FFF2-40B4-BE49-F238E27FC236}">
                <a16:creationId xmlns:a16="http://schemas.microsoft.com/office/drawing/2014/main" id="{5783ED8A-22FD-4CD0-A43D-3A996AC09B85}"/>
              </a:ext>
            </a:extLst>
          </p:cNvPr>
          <p:cNvGraphicFramePr>
            <a:graphicFrameLocks noGrp="1"/>
          </p:cNvGraphicFramePr>
          <p:nvPr userDrawn="1">
            <p:extLst>
              <p:ext uri="{D42A27DB-BD31-4B8C-83A1-F6EECF244321}">
                <p14:modId xmlns:p14="http://schemas.microsoft.com/office/powerpoint/2010/main" val="458197117"/>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dirty="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0" name="Picture 9" descr="Text&#10;&#10;Description automatically generated">
            <a:extLst>
              <a:ext uri="{FF2B5EF4-FFF2-40B4-BE49-F238E27FC236}">
                <a16:creationId xmlns:a16="http://schemas.microsoft.com/office/drawing/2014/main" id="{6810C00F-D8ED-4370-93FF-0FFC487CAB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
        <p:nvSpPr>
          <p:cNvPr id="11" name="Slide Number Placeholder 5">
            <a:extLst>
              <a:ext uri="{FF2B5EF4-FFF2-40B4-BE49-F238E27FC236}">
                <a16:creationId xmlns:a16="http://schemas.microsoft.com/office/drawing/2014/main" id="{F8DE49B9-9130-42A0-AD9A-F3B8534AD43C}"/>
              </a:ext>
            </a:extLst>
          </p:cNvPr>
          <p:cNvSpPr>
            <a:spLocks noGrp="1"/>
          </p:cNvSpPr>
          <p:nvPr>
            <p:ph type="sldNum" sz="quarter" idx="12"/>
          </p:nvPr>
        </p:nvSpPr>
        <p:spPr>
          <a:xfrm>
            <a:off x="9448800" y="6356349"/>
            <a:ext cx="2412275" cy="365125"/>
          </a:xfrm>
        </p:spPr>
        <p:txBody>
          <a:bodyPr/>
          <a:lstStyle/>
          <a:p>
            <a:fld id="{176DD4EC-FA55-45CE-8BB9-EF8129236C33}" type="slidenum">
              <a:rPr lang="en-NL" smtClean="0"/>
              <a:t>‹#›</a:t>
            </a:fld>
            <a:endParaRPr lang="en-NL"/>
          </a:p>
        </p:txBody>
      </p:sp>
      <p:sp>
        <p:nvSpPr>
          <p:cNvPr id="13" name="Title 1">
            <a:extLst>
              <a:ext uri="{FF2B5EF4-FFF2-40B4-BE49-F238E27FC236}">
                <a16:creationId xmlns:a16="http://schemas.microsoft.com/office/drawing/2014/main" id="{A4EEA8B0-5312-4C8A-AC9A-A76922CE0ADC}"/>
              </a:ext>
            </a:extLst>
          </p:cNvPr>
          <p:cNvSpPr>
            <a:spLocks noGrp="1"/>
          </p:cNvSpPr>
          <p:nvPr>
            <p:ph type="title" hasCustomPrompt="1"/>
          </p:nvPr>
        </p:nvSpPr>
        <p:spPr>
          <a:xfrm>
            <a:off x="3757343" y="247291"/>
            <a:ext cx="8078099" cy="377438"/>
          </a:xfrm>
        </p:spPr>
        <p:txBody>
          <a:bodyPr anchor="b"/>
          <a:lstStyle>
            <a:lvl1pPr>
              <a:defRPr>
                <a:latin typeface="+mn-lt"/>
              </a:defRPr>
            </a:lvl1pPr>
          </a:lstStyle>
          <a:p>
            <a:r>
              <a:rPr lang="en-US"/>
              <a:t>Title</a:t>
            </a:r>
            <a:endParaRPr lang="en-NL"/>
          </a:p>
        </p:txBody>
      </p:sp>
    </p:spTree>
    <p:extLst>
      <p:ext uri="{BB962C8B-B14F-4D97-AF65-F5344CB8AC3E}">
        <p14:creationId xmlns:p14="http://schemas.microsoft.com/office/powerpoint/2010/main" val="152851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6F5F97-448C-FC58-99DC-8BA623AAE219}"/>
              </a:ext>
            </a:extLst>
          </p:cNvPr>
          <p:cNvSpPr>
            <a:spLocks noGrp="1"/>
          </p:cNvSpPr>
          <p:nvPr>
            <p:ph type="dt" sz="half" idx="10"/>
          </p:nvPr>
        </p:nvSpPr>
        <p:spPr/>
        <p:txBody>
          <a:bodyPr/>
          <a:lstStyle/>
          <a:p>
            <a:fld id="{3188EBA4-4817-47A5-BAFC-F28E427457F1}" type="datetime1">
              <a:rPr lang="en-US" smtClean="0"/>
              <a:pPr/>
              <a:t>8/5/2025</a:t>
            </a:fld>
            <a:endParaRPr lang="en-NL"/>
          </a:p>
        </p:txBody>
      </p:sp>
      <p:sp>
        <p:nvSpPr>
          <p:cNvPr id="4" name="Footer Placeholder 3">
            <a:extLst>
              <a:ext uri="{FF2B5EF4-FFF2-40B4-BE49-F238E27FC236}">
                <a16:creationId xmlns:a16="http://schemas.microsoft.com/office/drawing/2014/main" id="{C8F64B5B-E713-FAE1-75AD-2BB145BA8350}"/>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1D32DFB7-AEA8-3554-593E-5038E90D877A}"/>
              </a:ext>
            </a:extLst>
          </p:cNvPr>
          <p:cNvSpPr>
            <a:spLocks noGrp="1"/>
          </p:cNvSpPr>
          <p:nvPr>
            <p:ph type="sldNum" sz="quarter" idx="12"/>
          </p:nvPr>
        </p:nvSpPr>
        <p:spPr/>
        <p:txBody>
          <a:bodyPr/>
          <a:lstStyle/>
          <a:p>
            <a:fld id="{176DD4EC-FA55-45CE-8BB9-EF8129236C33}" type="slidenum">
              <a:rPr lang="en-NL" smtClean="0"/>
              <a:pPr/>
              <a:t>‹#›</a:t>
            </a:fld>
            <a:endParaRPr lang="en-NL"/>
          </a:p>
        </p:txBody>
      </p:sp>
      <p:sp>
        <p:nvSpPr>
          <p:cNvPr id="6" name="Title 1">
            <a:extLst>
              <a:ext uri="{FF2B5EF4-FFF2-40B4-BE49-F238E27FC236}">
                <a16:creationId xmlns:a16="http://schemas.microsoft.com/office/drawing/2014/main" id="{7FF2B12D-F3DD-5471-EDA7-3486AD725110}"/>
              </a:ext>
            </a:extLst>
          </p:cNvPr>
          <p:cNvSpPr>
            <a:spLocks noGrp="1"/>
          </p:cNvSpPr>
          <p:nvPr>
            <p:ph type="title" hasCustomPrompt="1"/>
          </p:nvPr>
        </p:nvSpPr>
        <p:spPr>
          <a:xfrm>
            <a:off x="3757343" y="247291"/>
            <a:ext cx="8078099" cy="377438"/>
          </a:xfrm>
        </p:spPr>
        <p:txBody>
          <a:bodyPr anchor="b"/>
          <a:lstStyle>
            <a:lvl1pPr>
              <a:defRPr>
                <a:latin typeface="+mn-lt"/>
              </a:defRPr>
            </a:lvl1pPr>
          </a:lstStyle>
          <a:p>
            <a:r>
              <a:rPr lang="en-US"/>
              <a:t>Title</a:t>
            </a:r>
            <a:endParaRPr lang="en-NL"/>
          </a:p>
        </p:txBody>
      </p:sp>
      <p:graphicFrame>
        <p:nvGraphicFramePr>
          <p:cNvPr id="7" name="Table 9">
            <a:extLst>
              <a:ext uri="{FF2B5EF4-FFF2-40B4-BE49-F238E27FC236}">
                <a16:creationId xmlns:a16="http://schemas.microsoft.com/office/drawing/2014/main" id="{50D75D0C-CF8F-7386-8600-5360DF25076B}"/>
              </a:ext>
            </a:extLst>
          </p:cNvPr>
          <p:cNvGraphicFramePr>
            <a:graphicFrameLocks noGrp="1"/>
          </p:cNvGraphicFramePr>
          <p:nvPr userDrawn="1">
            <p:extLst>
              <p:ext uri="{D42A27DB-BD31-4B8C-83A1-F6EECF244321}">
                <p14:modId xmlns:p14="http://schemas.microsoft.com/office/powerpoint/2010/main" val="3805241530"/>
              </p:ext>
            </p:extLst>
          </p:nvPr>
        </p:nvGraphicFramePr>
        <p:xfrm>
          <a:off x="3757343" y="862013"/>
          <a:ext cx="8103732" cy="45719"/>
        </p:xfrm>
        <a:graphic>
          <a:graphicData uri="http://schemas.openxmlformats.org/drawingml/2006/table">
            <a:tbl>
              <a:tblPr>
                <a:tableStyleId>{5C22544A-7EE6-4342-B048-85BDC9FD1C3A}</a:tableStyleId>
              </a:tblPr>
              <a:tblGrid>
                <a:gridCol w="2701244">
                  <a:extLst>
                    <a:ext uri="{9D8B030D-6E8A-4147-A177-3AD203B41FA5}">
                      <a16:colId xmlns:a16="http://schemas.microsoft.com/office/drawing/2014/main" val="2172721209"/>
                    </a:ext>
                  </a:extLst>
                </a:gridCol>
                <a:gridCol w="2701244">
                  <a:extLst>
                    <a:ext uri="{9D8B030D-6E8A-4147-A177-3AD203B41FA5}">
                      <a16:colId xmlns:a16="http://schemas.microsoft.com/office/drawing/2014/main" val="2691351896"/>
                    </a:ext>
                  </a:extLst>
                </a:gridCol>
                <a:gridCol w="270124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dirty="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spTree>
    <p:extLst>
      <p:ext uri="{BB962C8B-B14F-4D97-AF65-F5344CB8AC3E}">
        <p14:creationId xmlns:p14="http://schemas.microsoft.com/office/powerpoint/2010/main" val="13259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F64B7-7A23-4B77-84FF-FD91DE1B7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0D628A7E-9F43-491C-AADA-D59662ABE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86A37308-5920-4A64-B60D-BD47EA27D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25252"/>
                </a:solidFill>
                <a:latin typeface="+mn-lt"/>
              </a:defRPr>
            </a:lvl1pPr>
          </a:lstStyle>
          <a:p>
            <a:fld id="{3188EBA4-4817-47A5-BAFC-F28E427457F1}" type="datetime1">
              <a:rPr lang="en-US" smtClean="0"/>
              <a:pPr/>
              <a:t>8/5/2025</a:t>
            </a:fld>
            <a:endParaRPr lang="en-NL"/>
          </a:p>
        </p:txBody>
      </p:sp>
      <p:sp>
        <p:nvSpPr>
          <p:cNvPr id="5" name="Footer Placeholder 4">
            <a:extLst>
              <a:ext uri="{FF2B5EF4-FFF2-40B4-BE49-F238E27FC236}">
                <a16:creationId xmlns:a16="http://schemas.microsoft.com/office/drawing/2014/main" id="{FA14BF7A-B710-41CF-8049-9BAC3FE83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25252"/>
                </a:solidFill>
                <a:latin typeface="+mn-lt"/>
              </a:defRPr>
            </a:lvl1pPr>
          </a:lstStyle>
          <a:p>
            <a:endParaRPr lang="en-NL"/>
          </a:p>
        </p:txBody>
      </p:sp>
      <p:sp>
        <p:nvSpPr>
          <p:cNvPr id="6" name="Slide Number Placeholder 5">
            <a:extLst>
              <a:ext uri="{FF2B5EF4-FFF2-40B4-BE49-F238E27FC236}">
                <a16:creationId xmlns:a16="http://schemas.microsoft.com/office/drawing/2014/main" id="{A7E1D589-E821-45D6-9428-1B253658E4AC}"/>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rgbClr val="525252"/>
                </a:solidFill>
                <a:latin typeface="+mn-lt"/>
              </a:defRPr>
            </a:lvl1pPr>
          </a:lstStyle>
          <a:p>
            <a:fld id="{176DD4EC-FA55-45CE-8BB9-EF8129236C33}" type="slidenum">
              <a:rPr lang="en-NL" smtClean="0"/>
              <a:pPr/>
              <a:t>‹#›</a:t>
            </a:fld>
            <a:endParaRPr lang="en-NL"/>
          </a:p>
        </p:txBody>
      </p:sp>
    </p:spTree>
    <p:extLst>
      <p:ext uri="{BB962C8B-B14F-4D97-AF65-F5344CB8AC3E}">
        <p14:creationId xmlns:p14="http://schemas.microsoft.com/office/powerpoint/2010/main" val="48644192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000" b="1" kern="1200">
          <a:solidFill>
            <a:srgbClr val="52525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5252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5252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5252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rgbClr val="5252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rgbClr val="5252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oleObject" Target="../embeddings/oleObject3.bin"/><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emf"/><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xml"/><Relationship Id="rId7" Type="http://schemas.openxmlformats.org/officeDocument/2006/relationships/image" Target="../media/image17.svg"/><Relationship Id="rId12" Type="http://schemas.openxmlformats.org/officeDocument/2006/relationships/hyperlink" Target="https://www.bis.org/publ/bcbs239.pdf" TargetMode="Externa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oleObject" Target="../embeddings/oleObject4.bin"/><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1.pn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info@fiser.consulting" TargetMode="External"/><Relationship Id="rId5" Type="http://schemas.openxmlformats.org/officeDocument/2006/relationships/hyperlink" Target="https://fiser.nl/" TargetMode="External"/><Relationship Id="rId4" Type="http://schemas.openxmlformats.org/officeDocument/2006/relationships/hyperlink" Target="https://www.linkedin.com/company/fiser-consulting-b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EF468A-2C08-A6FC-BC85-B04B875A148F}"/>
              </a:ext>
            </a:extLst>
          </p:cNvPr>
          <p:cNvSpPr txBox="1"/>
          <p:nvPr/>
        </p:nvSpPr>
        <p:spPr>
          <a:xfrm>
            <a:off x="10236679" y="6006224"/>
            <a:ext cx="2150853" cy="369332"/>
          </a:xfrm>
          <a:prstGeom prst="rect">
            <a:avLst/>
          </a:prstGeom>
          <a:noFill/>
        </p:spPr>
        <p:txBody>
          <a:bodyPr wrap="square">
            <a:spAutoFit/>
          </a:bodyPr>
          <a:lstStyle/>
          <a:p>
            <a:pPr lvl="0"/>
            <a:r>
              <a:rPr lang="en-US" dirty="0">
                <a:solidFill>
                  <a:schemeClr val="bg1"/>
                </a:solidFill>
                <a:latin typeface="Open Sans" pitchFamily="2" charset="0"/>
                <a:ea typeface="Open Sans" pitchFamily="2" charset="0"/>
                <a:cs typeface="Open Sans" pitchFamily="2" charset="0"/>
              </a:rPr>
              <a:t>August 2023</a:t>
            </a:r>
          </a:p>
        </p:txBody>
      </p:sp>
      <p:sp>
        <p:nvSpPr>
          <p:cNvPr id="2" name="Text Placeholder 2">
            <a:extLst>
              <a:ext uri="{FF2B5EF4-FFF2-40B4-BE49-F238E27FC236}">
                <a16:creationId xmlns:a16="http://schemas.microsoft.com/office/drawing/2014/main" id="{B943C871-B760-0D6C-B99F-7F80149C7574}"/>
              </a:ext>
            </a:extLst>
          </p:cNvPr>
          <p:cNvSpPr>
            <a:spLocks noGrp="1"/>
          </p:cNvSpPr>
          <p:nvPr>
            <p:ph type="body" idx="1"/>
          </p:nvPr>
        </p:nvSpPr>
        <p:spPr>
          <a:xfrm>
            <a:off x="4736918" y="2558675"/>
            <a:ext cx="7455082" cy="1535997"/>
          </a:xfrm>
        </p:spPr>
        <p:txBody>
          <a:bodyPr anchor="ctr"/>
          <a:lstStyle>
            <a:lvl1pPr marL="0" indent="0">
              <a:buNone/>
              <a:defRPr sz="2400">
                <a:solidFill>
                  <a:schemeClr val="bg2">
                    <a:lumMod val="5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dirty="0">
                <a:solidFill>
                  <a:schemeClr val="bg1"/>
                </a:solidFill>
                <a:latin typeface="Open Sans" pitchFamily="2" charset="0"/>
                <a:ea typeface="Open Sans" pitchFamily="2" charset="0"/>
                <a:cs typeface="Open Sans" pitchFamily="2" charset="0"/>
              </a:rPr>
              <a:t>Why it is challenging for banks to remediate data in credit risk model development</a:t>
            </a:r>
            <a:endParaRPr lang="en-US"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47748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ABD6D6-0F45-171C-AD9E-562758EDFA8C}"/>
              </a:ext>
            </a:extLst>
          </p:cNvPr>
          <p:cNvSpPr>
            <a:spLocks noGrp="1"/>
          </p:cNvSpPr>
          <p:nvPr>
            <p:ph type="sldNum" sz="quarter" idx="12"/>
          </p:nvPr>
        </p:nvSpPr>
        <p:spPr/>
        <p:txBody>
          <a:bodyPr/>
          <a:lstStyle/>
          <a:p>
            <a:fld id="{176DD4EC-FA55-45CE-8BB9-EF8129236C33}" type="slidenum">
              <a:rPr lang="en-NL" smtClean="0"/>
              <a:t>10</a:t>
            </a:fld>
            <a:endParaRPr lang="en-NL"/>
          </a:p>
        </p:txBody>
      </p:sp>
      <p:sp>
        <p:nvSpPr>
          <p:cNvPr id="3" name="Title 2">
            <a:extLst>
              <a:ext uri="{FF2B5EF4-FFF2-40B4-BE49-F238E27FC236}">
                <a16:creationId xmlns:a16="http://schemas.microsoft.com/office/drawing/2014/main" id="{541E521B-9A0A-4EF0-EA93-6ED5978A075A}"/>
              </a:ext>
            </a:extLst>
          </p:cNvPr>
          <p:cNvSpPr>
            <a:spLocks noGrp="1"/>
          </p:cNvSpPr>
          <p:nvPr>
            <p:ph type="title"/>
          </p:nvPr>
        </p:nvSpPr>
        <p:spPr>
          <a:xfrm>
            <a:off x="2340023" y="3240281"/>
            <a:ext cx="8078099" cy="377438"/>
          </a:xfrm>
        </p:spPr>
        <p:txBody>
          <a:bodyPr>
            <a:noAutofit/>
          </a:bodyPr>
          <a:lstStyle/>
          <a:p>
            <a:r>
              <a:rPr lang="en-GB" sz="3600" dirty="0"/>
              <a:t>For references</a:t>
            </a:r>
            <a:endParaRPr lang="en-NL" sz="3600" dirty="0"/>
          </a:p>
        </p:txBody>
      </p:sp>
    </p:spTree>
    <p:extLst>
      <p:ext uri="{BB962C8B-B14F-4D97-AF65-F5344CB8AC3E}">
        <p14:creationId xmlns:p14="http://schemas.microsoft.com/office/powerpoint/2010/main" val="73731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4180DC-D25F-1FDF-1D67-31B48F0EE393}"/>
              </a:ext>
            </a:extLst>
          </p:cNvPr>
          <p:cNvSpPr>
            <a:spLocks noGrp="1"/>
          </p:cNvSpPr>
          <p:nvPr>
            <p:ph type="title"/>
          </p:nvPr>
        </p:nvSpPr>
        <p:spPr/>
        <p:txBody>
          <a:bodyPr anchor="ctr">
            <a:normAutofit fontScale="90000"/>
          </a:bodyPr>
          <a:lstStyle/>
          <a:p>
            <a:r>
              <a:rPr lang="en-GB" dirty="0"/>
              <a:t>RWA calculation framework issued by Basel Accord helps banks manage their credit risk in a unified structure</a:t>
            </a:r>
            <a:endParaRPr lang="en-NL" dirty="0"/>
          </a:p>
        </p:txBody>
      </p:sp>
      <p:sp>
        <p:nvSpPr>
          <p:cNvPr id="10" name="Text Placeholder 9">
            <a:extLst>
              <a:ext uri="{FF2B5EF4-FFF2-40B4-BE49-F238E27FC236}">
                <a16:creationId xmlns:a16="http://schemas.microsoft.com/office/drawing/2014/main" id="{5B13F791-B791-85CD-E59D-F7C3A17531FF}"/>
              </a:ext>
            </a:extLst>
          </p:cNvPr>
          <p:cNvSpPr>
            <a:spLocks noGrp="1"/>
          </p:cNvSpPr>
          <p:nvPr>
            <p:ph idx="1"/>
          </p:nvPr>
        </p:nvSpPr>
        <p:spPr>
          <a:xfrm>
            <a:off x="-4826271" y="7090879"/>
            <a:ext cx="11464032" cy="4368559"/>
          </a:xfrm>
        </p:spPr>
        <p:txBody>
          <a:bodyPr>
            <a:normAutofit/>
          </a:bodyPr>
          <a:lstStyle/>
          <a:p>
            <a:pPr marL="0" indent="0" algn="just">
              <a:lnSpc>
                <a:spcPct val="120000"/>
              </a:lnSpc>
              <a:buNone/>
            </a:pPr>
            <a:r>
              <a:rPr lang="en-GB" sz="1000" b="0" dirty="0">
                <a:solidFill>
                  <a:srgbClr val="58595B"/>
                </a:solidFill>
                <a:cs typeface="+mn-cs"/>
              </a:rPr>
              <a:t>How do banks measure credit </a:t>
            </a:r>
            <a:r>
              <a:rPr lang="en-GB" sz="1000" dirty="0">
                <a:solidFill>
                  <a:srgbClr val="58595B"/>
                </a:solidFill>
              </a:rPr>
              <a:t>risk? Credit risk models is the key.  Credit risk models are mathematical frameworks used by banks to estimate the credit risk associated with their lending and investment portfolios. These models assess borrowers' creditworthiness, probability of default, loss given default, and other risk parameters. The outputs of credit risk models, such as credit ratings or probabilities of default, are used to determine the appropriate risk weights for each asset class.</a:t>
            </a:r>
          </a:p>
          <a:p>
            <a:pPr marL="0" indent="0" algn="just">
              <a:lnSpc>
                <a:spcPct val="120000"/>
              </a:lnSpc>
              <a:buNone/>
            </a:pPr>
            <a:r>
              <a:rPr lang="en-GB" sz="1000" dirty="0">
                <a:solidFill>
                  <a:srgbClr val="58595B"/>
                </a:solidFill>
              </a:rPr>
              <a:t>Under Basel II, banks who meet certain conditions, disclosure requirements and approval from the competent authority, can use their own risk parameters to calculate RWA to estimate capital for various exposures. This approach refers to Internal Ratings-based (IRB) Approach. The IRB Approach usually leads to smaller capital requirements than those determined by the Standardised Approach (STA), where banks are requested to use risk weights provided by the regulator to quantify required capital. Hence, banks are more willing to take this approach. Under the umbrella of the IRB Approach, there are two sub-approaches:</a:t>
            </a:r>
          </a:p>
          <a:p>
            <a:pPr algn="just">
              <a:lnSpc>
                <a:spcPct val="120000"/>
              </a:lnSpc>
            </a:pPr>
            <a:r>
              <a:rPr lang="en-GB" sz="1000" dirty="0">
                <a:solidFill>
                  <a:srgbClr val="58595B"/>
                </a:solidFill>
              </a:rPr>
              <a:t>FIRB, the Foundation Internal Rating-Based Approach, allows banks to develop their own empirical model to estimate the PD for individual clients or group of clients, while banks should use the LGD and the EAD prescribed by the regulator.</a:t>
            </a:r>
          </a:p>
          <a:p>
            <a:pPr algn="just">
              <a:lnSpc>
                <a:spcPct val="120000"/>
              </a:lnSpc>
            </a:pPr>
            <a:r>
              <a:rPr lang="en-GB" sz="1000" dirty="0">
                <a:solidFill>
                  <a:srgbClr val="58595B"/>
                </a:solidFill>
              </a:rPr>
              <a:t>AIRB, the so-called Advanced Internal Rating-Based Approach, allows banks to estimate risk parameters - PD, LGD, and EAD - themselves and hence determine the amount of capital requirements. The only condition is that computations respect some minimum guidelines, which are set by the regulator. By adopting AIRB, banks with profound risk management control usually need less capital requirements. On the contrast,  adopting AIRB means tremendous data inputs, so in most of the cases only big banks can afford employing this method . </a:t>
            </a:r>
          </a:p>
          <a:p>
            <a:pPr marL="0" indent="0" algn="just" defTabSz="914400">
              <a:lnSpc>
                <a:spcPct val="120000"/>
              </a:lnSpc>
              <a:buNone/>
            </a:pPr>
            <a:r>
              <a:rPr lang="en-GB" sz="1000" b="0" dirty="0">
                <a:solidFill>
                  <a:srgbClr val="58595B"/>
                </a:solidFill>
              </a:rPr>
              <a:t>On the other hands, The new framework Basel IV, which was made to harmonise banks’ calculations of their RWA, will take effect in multiple phases from 2021 to 2025. In Basel IV, an output floor of the internal model use is set at 72.5%, meaning banks are allowed to reduce their own funds aggregately by 27.5%. The new reforms also modify the leverage ratio, the credit valuation adjustment, and the operational risk frameworks. This big wave of regulatory change is expected to drive another large scale of data remediation in the coming years, further prioritising data related issues on banks’ to-do list.</a:t>
            </a:r>
          </a:p>
        </p:txBody>
      </p:sp>
      <p:sp>
        <p:nvSpPr>
          <p:cNvPr id="2" name="Rectangle 1">
            <a:extLst>
              <a:ext uri="{FF2B5EF4-FFF2-40B4-BE49-F238E27FC236}">
                <a16:creationId xmlns:a16="http://schemas.microsoft.com/office/drawing/2014/main" id="{6B2DE721-F5DB-63DF-EE0B-D8D86CE137DB}"/>
              </a:ext>
            </a:extLst>
          </p:cNvPr>
          <p:cNvSpPr/>
          <p:nvPr/>
        </p:nvSpPr>
        <p:spPr>
          <a:xfrm>
            <a:off x="-174052" y="-1276107"/>
            <a:ext cx="3490822" cy="13251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r>
              <a:rPr lang="en-GB" sz="1200" b="1" dirty="0">
                <a:solidFill>
                  <a:srgbClr val="000000"/>
                </a:solidFill>
              </a:rPr>
              <a:t>Try to reduce the amount of text</a:t>
            </a:r>
          </a:p>
          <a:p>
            <a:r>
              <a:rPr lang="en-GB" sz="1200" dirty="0">
                <a:solidFill>
                  <a:srgbClr val="000000"/>
                </a:solidFill>
              </a:rPr>
              <a:t>- Intro of Credit Risk</a:t>
            </a:r>
          </a:p>
          <a:p>
            <a:pPr marL="171450" indent="-171450">
              <a:buFontTx/>
              <a:buChar char="-"/>
            </a:pPr>
            <a:r>
              <a:rPr lang="en-GB" sz="1200" dirty="0">
                <a:solidFill>
                  <a:srgbClr val="000000"/>
                </a:solidFill>
              </a:rPr>
              <a:t>RWA</a:t>
            </a:r>
          </a:p>
          <a:p>
            <a:pPr marL="171450" indent="-171450">
              <a:buFontTx/>
              <a:buChar char="-"/>
            </a:pPr>
            <a:r>
              <a:rPr lang="en-GB" sz="1200" dirty="0">
                <a:solidFill>
                  <a:srgbClr val="000000"/>
                </a:solidFill>
              </a:rPr>
              <a:t>Credit risk models</a:t>
            </a:r>
          </a:p>
          <a:p>
            <a:pPr marL="171450" indent="-171450">
              <a:buFontTx/>
              <a:buChar char="-"/>
            </a:pPr>
            <a:r>
              <a:rPr lang="en-GB" sz="1200" dirty="0">
                <a:solidFill>
                  <a:srgbClr val="000000"/>
                </a:solidFill>
              </a:rPr>
              <a:t>Modelling approaches</a:t>
            </a:r>
          </a:p>
          <a:p>
            <a:pPr marL="171450" indent="-171450">
              <a:buFontTx/>
              <a:buChar char="-"/>
            </a:pPr>
            <a:r>
              <a:rPr lang="en-GB" sz="1200" dirty="0">
                <a:solidFill>
                  <a:srgbClr val="000000"/>
                </a:solidFill>
              </a:rPr>
              <a:t> Basel IV</a:t>
            </a:r>
            <a:endParaRPr lang="en-NL" sz="1200" dirty="0">
              <a:solidFill>
                <a:srgbClr val="000000"/>
              </a:solidFill>
            </a:endParaRPr>
          </a:p>
        </p:txBody>
      </p:sp>
      <p:grpSp>
        <p:nvGrpSpPr>
          <p:cNvPr id="57" name="Google Shape;89;p16">
            <a:extLst>
              <a:ext uri="{FF2B5EF4-FFF2-40B4-BE49-F238E27FC236}">
                <a16:creationId xmlns:a16="http://schemas.microsoft.com/office/drawing/2014/main" id="{74A57FE1-3B9D-8AEC-13CD-F6A2B80F85FC}"/>
              </a:ext>
            </a:extLst>
          </p:cNvPr>
          <p:cNvGrpSpPr/>
          <p:nvPr/>
        </p:nvGrpSpPr>
        <p:grpSpPr>
          <a:xfrm>
            <a:off x="729120" y="1316141"/>
            <a:ext cx="1720340" cy="1721296"/>
            <a:chOff x="1643187" y="2160319"/>
            <a:chExt cx="1290255" cy="1290972"/>
          </a:xfrm>
        </p:grpSpPr>
        <p:sp>
          <p:nvSpPr>
            <p:cNvPr id="58" name="Google Shape;90;p16">
              <a:extLst>
                <a:ext uri="{FF2B5EF4-FFF2-40B4-BE49-F238E27FC236}">
                  <a16:creationId xmlns:a16="http://schemas.microsoft.com/office/drawing/2014/main" id="{4ADA60D8-B16F-3793-83C7-D0E73A4E8CC0}"/>
                </a:ext>
              </a:extLst>
            </p:cNvPr>
            <p:cNvSpPr/>
            <p:nvPr/>
          </p:nvSpPr>
          <p:spPr>
            <a:xfrm>
              <a:off x="1643187" y="2160319"/>
              <a:ext cx="1290255" cy="1290972"/>
            </a:xfrm>
            <a:custGeom>
              <a:avLst/>
              <a:gdLst/>
              <a:ahLst/>
              <a:cxnLst/>
              <a:rect l="l" t="t" r="r" b="b"/>
              <a:pathLst>
                <a:path w="21587" h="21599" extrusionOk="0">
                  <a:moveTo>
                    <a:pt x="4966" y="18860"/>
                  </a:moveTo>
                  <a:cubicBezTo>
                    <a:pt x="5323" y="18503"/>
                    <a:pt x="5382" y="17920"/>
                    <a:pt x="5382" y="17920"/>
                  </a:cubicBezTo>
                  <a:cubicBezTo>
                    <a:pt x="5394" y="17717"/>
                    <a:pt x="5537" y="17432"/>
                    <a:pt x="5680" y="17289"/>
                  </a:cubicBezTo>
                  <a:lnTo>
                    <a:pt x="5752" y="17205"/>
                  </a:lnTo>
                  <a:cubicBezTo>
                    <a:pt x="5906" y="17063"/>
                    <a:pt x="6144" y="17063"/>
                    <a:pt x="6287" y="17205"/>
                  </a:cubicBezTo>
                  <a:lnTo>
                    <a:pt x="10526" y="21444"/>
                  </a:lnTo>
                  <a:cubicBezTo>
                    <a:pt x="10681" y="21599"/>
                    <a:pt x="10919" y="21599"/>
                    <a:pt x="11062" y="21444"/>
                  </a:cubicBezTo>
                  <a:lnTo>
                    <a:pt x="15300" y="17205"/>
                  </a:lnTo>
                  <a:cubicBezTo>
                    <a:pt x="15443" y="17063"/>
                    <a:pt x="15681" y="17063"/>
                    <a:pt x="15836" y="17205"/>
                  </a:cubicBezTo>
                  <a:lnTo>
                    <a:pt x="15836" y="17205"/>
                  </a:lnTo>
                  <a:cubicBezTo>
                    <a:pt x="15979" y="17360"/>
                    <a:pt x="16122" y="17646"/>
                    <a:pt x="16134" y="17848"/>
                  </a:cubicBezTo>
                  <a:cubicBezTo>
                    <a:pt x="16134" y="17848"/>
                    <a:pt x="16193" y="18432"/>
                    <a:pt x="16551" y="18789"/>
                  </a:cubicBezTo>
                  <a:cubicBezTo>
                    <a:pt x="17170" y="19396"/>
                    <a:pt x="18170" y="19396"/>
                    <a:pt x="18777" y="18789"/>
                  </a:cubicBezTo>
                  <a:cubicBezTo>
                    <a:pt x="19396" y="18170"/>
                    <a:pt x="19396" y="17170"/>
                    <a:pt x="18777" y="16551"/>
                  </a:cubicBezTo>
                  <a:cubicBezTo>
                    <a:pt x="18420" y="16193"/>
                    <a:pt x="17848" y="16146"/>
                    <a:pt x="17848" y="16146"/>
                  </a:cubicBezTo>
                  <a:cubicBezTo>
                    <a:pt x="17646" y="16122"/>
                    <a:pt x="17360" y="15979"/>
                    <a:pt x="17205" y="15836"/>
                  </a:cubicBezTo>
                  <a:lnTo>
                    <a:pt x="17205" y="15836"/>
                  </a:lnTo>
                  <a:cubicBezTo>
                    <a:pt x="17062" y="15693"/>
                    <a:pt x="17062" y="15443"/>
                    <a:pt x="17205" y="15300"/>
                  </a:cubicBezTo>
                  <a:lnTo>
                    <a:pt x="21444" y="11062"/>
                  </a:lnTo>
                  <a:cubicBezTo>
                    <a:pt x="21587" y="10919"/>
                    <a:pt x="21587" y="10681"/>
                    <a:pt x="21444" y="10526"/>
                  </a:cubicBezTo>
                  <a:lnTo>
                    <a:pt x="17205" y="6287"/>
                  </a:lnTo>
                  <a:cubicBezTo>
                    <a:pt x="17062" y="6145"/>
                    <a:pt x="16824" y="6145"/>
                    <a:pt x="16670" y="6287"/>
                  </a:cubicBezTo>
                  <a:lnTo>
                    <a:pt x="16622" y="6335"/>
                  </a:lnTo>
                  <a:cubicBezTo>
                    <a:pt x="16479" y="6490"/>
                    <a:pt x="16348" y="6776"/>
                    <a:pt x="16324" y="6978"/>
                  </a:cubicBezTo>
                  <a:cubicBezTo>
                    <a:pt x="16324" y="6978"/>
                    <a:pt x="16265" y="7549"/>
                    <a:pt x="15908" y="7907"/>
                  </a:cubicBezTo>
                  <a:cubicBezTo>
                    <a:pt x="15300" y="8526"/>
                    <a:pt x="14300" y="8526"/>
                    <a:pt x="13681" y="7907"/>
                  </a:cubicBezTo>
                  <a:cubicBezTo>
                    <a:pt x="13062" y="7299"/>
                    <a:pt x="13062" y="6299"/>
                    <a:pt x="13681" y="5680"/>
                  </a:cubicBezTo>
                  <a:cubicBezTo>
                    <a:pt x="14038" y="5323"/>
                    <a:pt x="14610" y="5263"/>
                    <a:pt x="14610" y="5263"/>
                  </a:cubicBezTo>
                  <a:cubicBezTo>
                    <a:pt x="14824" y="5252"/>
                    <a:pt x="15110" y="5109"/>
                    <a:pt x="15253" y="4966"/>
                  </a:cubicBezTo>
                  <a:lnTo>
                    <a:pt x="15300" y="4918"/>
                  </a:lnTo>
                  <a:cubicBezTo>
                    <a:pt x="15443" y="4775"/>
                    <a:pt x="15443" y="4537"/>
                    <a:pt x="15300" y="4382"/>
                  </a:cubicBezTo>
                  <a:lnTo>
                    <a:pt x="11062" y="144"/>
                  </a:lnTo>
                  <a:cubicBezTo>
                    <a:pt x="10919" y="1"/>
                    <a:pt x="10681" y="1"/>
                    <a:pt x="10526" y="144"/>
                  </a:cubicBezTo>
                  <a:lnTo>
                    <a:pt x="6287" y="4382"/>
                  </a:lnTo>
                  <a:cubicBezTo>
                    <a:pt x="6144" y="4537"/>
                    <a:pt x="6144" y="4775"/>
                    <a:pt x="6287" y="4918"/>
                  </a:cubicBezTo>
                  <a:lnTo>
                    <a:pt x="6335" y="4966"/>
                  </a:lnTo>
                  <a:cubicBezTo>
                    <a:pt x="6478" y="5109"/>
                    <a:pt x="6764" y="5252"/>
                    <a:pt x="6978" y="5263"/>
                  </a:cubicBezTo>
                  <a:cubicBezTo>
                    <a:pt x="6978" y="5263"/>
                    <a:pt x="7549" y="5323"/>
                    <a:pt x="7907" y="5680"/>
                  </a:cubicBezTo>
                  <a:cubicBezTo>
                    <a:pt x="8526" y="6299"/>
                    <a:pt x="8526" y="7299"/>
                    <a:pt x="7907" y="7907"/>
                  </a:cubicBezTo>
                  <a:cubicBezTo>
                    <a:pt x="7287" y="8526"/>
                    <a:pt x="6287" y="8526"/>
                    <a:pt x="5680" y="7907"/>
                  </a:cubicBezTo>
                  <a:cubicBezTo>
                    <a:pt x="5323" y="7549"/>
                    <a:pt x="5263" y="6978"/>
                    <a:pt x="5263" y="6978"/>
                  </a:cubicBezTo>
                  <a:cubicBezTo>
                    <a:pt x="5240" y="6776"/>
                    <a:pt x="5109" y="6478"/>
                    <a:pt x="4966" y="6335"/>
                  </a:cubicBezTo>
                  <a:lnTo>
                    <a:pt x="4918" y="6287"/>
                  </a:lnTo>
                  <a:cubicBezTo>
                    <a:pt x="4775" y="6145"/>
                    <a:pt x="4525" y="6145"/>
                    <a:pt x="4382" y="6287"/>
                  </a:cubicBezTo>
                  <a:lnTo>
                    <a:pt x="144" y="10526"/>
                  </a:lnTo>
                  <a:cubicBezTo>
                    <a:pt x="1" y="10681"/>
                    <a:pt x="1" y="10919"/>
                    <a:pt x="144" y="11062"/>
                  </a:cubicBezTo>
                  <a:lnTo>
                    <a:pt x="4382" y="15300"/>
                  </a:lnTo>
                  <a:cubicBezTo>
                    <a:pt x="4525" y="15455"/>
                    <a:pt x="4525" y="15693"/>
                    <a:pt x="4382" y="15836"/>
                  </a:cubicBezTo>
                  <a:lnTo>
                    <a:pt x="4311" y="15908"/>
                  </a:lnTo>
                  <a:cubicBezTo>
                    <a:pt x="4156" y="16062"/>
                    <a:pt x="3870" y="16193"/>
                    <a:pt x="3668" y="16217"/>
                  </a:cubicBezTo>
                  <a:cubicBezTo>
                    <a:pt x="3668" y="16217"/>
                    <a:pt x="3096" y="16265"/>
                    <a:pt x="2739" y="16622"/>
                  </a:cubicBezTo>
                  <a:cubicBezTo>
                    <a:pt x="2120" y="17241"/>
                    <a:pt x="2120" y="18241"/>
                    <a:pt x="2739" y="18860"/>
                  </a:cubicBezTo>
                  <a:cubicBezTo>
                    <a:pt x="3346" y="19468"/>
                    <a:pt x="4347" y="19468"/>
                    <a:pt x="4966" y="18860"/>
                  </a:cubicBezTo>
                  <a:close/>
                </a:path>
              </a:pathLst>
            </a:custGeom>
            <a:solidFill>
              <a:srgbClr val="ADD8E6"/>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6D6E71"/>
                </a:solidFill>
                <a:effectLst/>
                <a:uLnTx/>
                <a:uFillTx/>
                <a:ea typeface="Open Sans" panose="020B0606030504020204" pitchFamily="34" charset="0"/>
                <a:cs typeface="Open Sans" panose="020B0606030504020204" pitchFamily="34" charset="0"/>
              </a:endParaRPr>
            </a:p>
          </p:txBody>
        </p:sp>
        <p:sp>
          <p:nvSpPr>
            <p:cNvPr id="59" name="Google Shape;91;p16">
              <a:extLst>
                <a:ext uri="{FF2B5EF4-FFF2-40B4-BE49-F238E27FC236}">
                  <a16:creationId xmlns:a16="http://schemas.microsoft.com/office/drawing/2014/main" id="{F7FD2275-CDD4-B3F1-B784-7B51859E7E32}"/>
                </a:ext>
              </a:extLst>
            </p:cNvPr>
            <p:cNvSpPr txBox="1"/>
            <p:nvPr/>
          </p:nvSpPr>
          <p:spPr>
            <a:xfrm>
              <a:off x="1775656" y="2713855"/>
              <a:ext cx="1036839" cy="316800"/>
            </a:xfrm>
            <a:prstGeom prst="rect">
              <a:avLst/>
            </a:prstGeom>
            <a:noFill/>
            <a:ln>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0" i="0" u="none" strike="noStrike" kern="0" cap="none" spc="0" normalizeH="0" baseline="0" noProof="0" dirty="0">
                  <a:ln>
                    <a:noFill/>
                  </a:ln>
                  <a:solidFill>
                    <a:srgbClr val="FFFFFF"/>
                  </a:solidFill>
                  <a:effectLst/>
                  <a:uLnTx/>
                  <a:uFillTx/>
                  <a:ea typeface="Open Sans" panose="020B0606030504020204" pitchFamily="34" charset="0"/>
                  <a:cs typeface="Open Sans" panose="020B0606030504020204" pitchFamily="34" charset="0"/>
                  <a:sym typeface="Fira Sans Extra Condensed Medium"/>
                </a:rPr>
                <a:t>01</a:t>
              </a:r>
              <a:endParaRPr kumimoji="0" sz="2000" b="0" i="0" u="none" strike="noStrike" kern="0" cap="none" spc="0" normalizeH="0" baseline="0" noProof="0" dirty="0">
                <a:ln>
                  <a:noFill/>
                </a:ln>
                <a:solidFill>
                  <a:srgbClr val="FFFFFF"/>
                </a:solidFill>
                <a:effectLst/>
                <a:uLnTx/>
                <a:uFillTx/>
                <a:ea typeface="Open Sans" panose="020B0606030504020204" pitchFamily="34" charset="0"/>
                <a:cs typeface="Open Sans" panose="020B0606030504020204" pitchFamily="34" charset="0"/>
                <a:sym typeface="Fira Sans Extra Condensed Medium"/>
              </a:endParaRPr>
            </a:p>
          </p:txBody>
        </p:sp>
      </p:grpSp>
      <p:grpSp>
        <p:nvGrpSpPr>
          <p:cNvPr id="60" name="Google Shape;92;p16">
            <a:extLst>
              <a:ext uri="{FF2B5EF4-FFF2-40B4-BE49-F238E27FC236}">
                <a16:creationId xmlns:a16="http://schemas.microsoft.com/office/drawing/2014/main" id="{39B9D060-8872-69ED-9337-5BD6FEE78DDE}"/>
              </a:ext>
            </a:extLst>
          </p:cNvPr>
          <p:cNvGrpSpPr/>
          <p:nvPr/>
        </p:nvGrpSpPr>
        <p:grpSpPr>
          <a:xfrm>
            <a:off x="729120" y="3074809"/>
            <a:ext cx="1720340" cy="1720340"/>
            <a:chOff x="2947621" y="2156075"/>
            <a:chExt cx="1290255" cy="1290255"/>
          </a:xfrm>
        </p:grpSpPr>
        <p:sp>
          <p:nvSpPr>
            <p:cNvPr id="61" name="Google Shape;93;p16">
              <a:extLst>
                <a:ext uri="{FF2B5EF4-FFF2-40B4-BE49-F238E27FC236}">
                  <a16:creationId xmlns:a16="http://schemas.microsoft.com/office/drawing/2014/main" id="{42207068-7ADB-914C-0508-615A72E45ED4}"/>
                </a:ext>
              </a:extLst>
            </p:cNvPr>
            <p:cNvSpPr/>
            <p:nvPr/>
          </p:nvSpPr>
          <p:spPr>
            <a:xfrm>
              <a:off x="2947621" y="2156075"/>
              <a:ext cx="1290255" cy="1290255"/>
            </a:xfrm>
            <a:custGeom>
              <a:avLst/>
              <a:gdLst/>
              <a:ahLst/>
              <a:cxnLst/>
              <a:rect l="l" t="t" r="r" b="b"/>
              <a:pathLst>
                <a:path w="21587" h="21587" extrusionOk="0">
                  <a:moveTo>
                    <a:pt x="16622" y="2739"/>
                  </a:moveTo>
                  <a:cubicBezTo>
                    <a:pt x="16265" y="3096"/>
                    <a:pt x="16205" y="3668"/>
                    <a:pt x="16205" y="3668"/>
                  </a:cubicBezTo>
                  <a:cubicBezTo>
                    <a:pt x="16193" y="3870"/>
                    <a:pt x="16051" y="4168"/>
                    <a:pt x="15908" y="4311"/>
                  </a:cubicBezTo>
                  <a:lnTo>
                    <a:pt x="15824" y="4382"/>
                  </a:lnTo>
                  <a:cubicBezTo>
                    <a:pt x="15682" y="4537"/>
                    <a:pt x="15443" y="4537"/>
                    <a:pt x="15301" y="4382"/>
                  </a:cubicBezTo>
                  <a:lnTo>
                    <a:pt x="11062" y="143"/>
                  </a:lnTo>
                  <a:cubicBezTo>
                    <a:pt x="10907" y="0"/>
                    <a:pt x="10669" y="0"/>
                    <a:pt x="10526" y="143"/>
                  </a:cubicBezTo>
                  <a:lnTo>
                    <a:pt x="6287" y="4382"/>
                  </a:lnTo>
                  <a:cubicBezTo>
                    <a:pt x="6145" y="4537"/>
                    <a:pt x="5906" y="4537"/>
                    <a:pt x="5752" y="4382"/>
                  </a:cubicBezTo>
                  <a:lnTo>
                    <a:pt x="5752" y="4382"/>
                  </a:lnTo>
                  <a:cubicBezTo>
                    <a:pt x="5609" y="4239"/>
                    <a:pt x="5466" y="3953"/>
                    <a:pt x="5454" y="3739"/>
                  </a:cubicBezTo>
                  <a:cubicBezTo>
                    <a:pt x="5454" y="3739"/>
                    <a:pt x="5395" y="3168"/>
                    <a:pt x="5037" y="2810"/>
                  </a:cubicBezTo>
                  <a:cubicBezTo>
                    <a:pt x="4418" y="2191"/>
                    <a:pt x="3418" y="2191"/>
                    <a:pt x="2811" y="2810"/>
                  </a:cubicBezTo>
                  <a:cubicBezTo>
                    <a:pt x="2192" y="3429"/>
                    <a:pt x="2192" y="4430"/>
                    <a:pt x="2811" y="5037"/>
                  </a:cubicBezTo>
                  <a:cubicBezTo>
                    <a:pt x="3156" y="5394"/>
                    <a:pt x="3740" y="5454"/>
                    <a:pt x="3740" y="5454"/>
                  </a:cubicBezTo>
                  <a:cubicBezTo>
                    <a:pt x="3942" y="5477"/>
                    <a:pt x="4228" y="5608"/>
                    <a:pt x="4382" y="5751"/>
                  </a:cubicBezTo>
                  <a:lnTo>
                    <a:pt x="4382" y="5763"/>
                  </a:lnTo>
                  <a:cubicBezTo>
                    <a:pt x="4525" y="5906"/>
                    <a:pt x="4525" y="6144"/>
                    <a:pt x="4382" y="6287"/>
                  </a:cubicBezTo>
                  <a:lnTo>
                    <a:pt x="144" y="10526"/>
                  </a:lnTo>
                  <a:cubicBezTo>
                    <a:pt x="1" y="10680"/>
                    <a:pt x="1" y="10918"/>
                    <a:pt x="144" y="11061"/>
                  </a:cubicBezTo>
                  <a:lnTo>
                    <a:pt x="4382" y="15300"/>
                  </a:lnTo>
                  <a:cubicBezTo>
                    <a:pt x="4525" y="15443"/>
                    <a:pt x="4763" y="15443"/>
                    <a:pt x="4918" y="15300"/>
                  </a:cubicBezTo>
                  <a:lnTo>
                    <a:pt x="4966" y="15252"/>
                  </a:lnTo>
                  <a:cubicBezTo>
                    <a:pt x="5109" y="15109"/>
                    <a:pt x="5240" y="14824"/>
                    <a:pt x="5264" y="14609"/>
                  </a:cubicBezTo>
                  <a:cubicBezTo>
                    <a:pt x="5264" y="14609"/>
                    <a:pt x="5323" y="14038"/>
                    <a:pt x="5680" y="13681"/>
                  </a:cubicBezTo>
                  <a:cubicBezTo>
                    <a:pt x="6287" y="13062"/>
                    <a:pt x="7288" y="13062"/>
                    <a:pt x="7907" y="13681"/>
                  </a:cubicBezTo>
                  <a:cubicBezTo>
                    <a:pt x="8526" y="14300"/>
                    <a:pt x="8526" y="15300"/>
                    <a:pt x="7907" y="15907"/>
                  </a:cubicBezTo>
                  <a:cubicBezTo>
                    <a:pt x="7550" y="16264"/>
                    <a:pt x="6978" y="16324"/>
                    <a:pt x="6978" y="16324"/>
                  </a:cubicBezTo>
                  <a:cubicBezTo>
                    <a:pt x="6764" y="16348"/>
                    <a:pt x="6478" y="16479"/>
                    <a:pt x="6335" y="16633"/>
                  </a:cubicBezTo>
                  <a:lnTo>
                    <a:pt x="6287" y="16669"/>
                  </a:lnTo>
                  <a:cubicBezTo>
                    <a:pt x="6145" y="16824"/>
                    <a:pt x="6145" y="17062"/>
                    <a:pt x="6287" y="17205"/>
                  </a:cubicBezTo>
                  <a:lnTo>
                    <a:pt x="10526" y="21444"/>
                  </a:lnTo>
                  <a:cubicBezTo>
                    <a:pt x="10669" y="21586"/>
                    <a:pt x="10907" y="21586"/>
                    <a:pt x="11062" y="21444"/>
                  </a:cubicBezTo>
                  <a:lnTo>
                    <a:pt x="15301" y="17205"/>
                  </a:lnTo>
                  <a:cubicBezTo>
                    <a:pt x="15443" y="17062"/>
                    <a:pt x="15443" y="16824"/>
                    <a:pt x="15301" y="16669"/>
                  </a:cubicBezTo>
                  <a:lnTo>
                    <a:pt x="15253" y="16633"/>
                  </a:lnTo>
                  <a:cubicBezTo>
                    <a:pt x="15110" y="16479"/>
                    <a:pt x="14812" y="16348"/>
                    <a:pt x="14610" y="16324"/>
                  </a:cubicBezTo>
                  <a:cubicBezTo>
                    <a:pt x="14610" y="16324"/>
                    <a:pt x="14038" y="16276"/>
                    <a:pt x="13681" y="15919"/>
                  </a:cubicBezTo>
                  <a:cubicBezTo>
                    <a:pt x="13062" y="15300"/>
                    <a:pt x="13062" y="14300"/>
                    <a:pt x="13681" y="13681"/>
                  </a:cubicBezTo>
                  <a:cubicBezTo>
                    <a:pt x="14300" y="13062"/>
                    <a:pt x="15289" y="13062"/>
                    <a:pt x="15908" y="13681"/>
                  </a:cubicBezTo>
                  <a:cubicBezTo>
                    <a:pt x="16265" y="14038"/>
                    <a:pt x="16324" y="14621"/>
                    <a:pt x="16324" y="14621"/>
                  </a:cubicBezTo>
                  <a:cubicBezTo>
                    <a:pt x="16348" y="14824"/>
                    <a:pt x="16479" y="15109"/>
                    <a:pt x="16622" y="15252"/>
                  </a:cubicBezTo>
                  <a:lnTo>
                    <a:pt x="16670" y="15300"/>
                  </a:lnTo>
                  <a:cubicBezTo>
                    <a:pt x="16813" y="15443"/>
                    <a:pt x="17051" y="15443"/>
                    <a:pt x="17206" y="15300"/>
                  </a:cubicBezTo>
                  <a:lnTo>
                    <a:pt x="21444" y="11061"/>
                  </a:lnTo>
                  <a:cubicBezTo>
                    <a:pt x="21587" y="10918"/>
                    <a:pt x="21587" y="10680"/>
                    <a:pt x="21444" y="10526"/>
                  </a:cubicBezTo>
                  <a:lnTo>
                    <a:pt x="17206" y="6287"/>
                  </a:lnTo>
                  <a:cubicBezTo>
                    <a:pt x="17051" y="6144"/>
                    <a:pt x="17051" y="5906"/>
                    <a:pt x="17206" y="5763"/>
                  </a:cubicBezTo>
                  <a:lnTo>
                    <a:pt x="17277" y="5680"/>
                  </a:lnTo>
                  <a:cubicBezTo>
                    <a:pt x="17420" y="5537"/>
                    <a:pt x="17717" y="5406"/>
                    <a:pt x="17920" y="5382"/>
                  </a:cubicBezTo>
                  <a:cubicBezTo>
                    <a:pt x="17920" y="5382"/>
                    <a:pt x="18491" y="5323"/>
                    <a:pt x="18849" y="4965"/>
                  </a:cubicBezTo>
                  <a:cubicBezTo>
                    <a:pt x="19468" y="4346"/>
                    <a:pt x="19468" y="3358"/>
                    <a:pt x="18849" y="2739"/>
                  </a:cubicBezTo>
                  <a:cubicBezTo>
                    <a:pt x="18241" y="2120"/>
                    <a:pt x="17241" y="2120"/>
                    <a:pt x="16622" y="2739"/>
                  </a:cubicBezTo>
                  <a:close/>
                </a:path>
              </a:pathLst>
            </a:custGeom>
            <a:solidFill>
              <a:srgbClr val="FFA07A"/>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6D6E71"/>
                </a:solidFill>
                <a:effectLst/>
                <a:uLnTx/>
                <a:uFillTx/>
                <a:ea typeface="Open Sans" panose="020B0606030504020204" pitchFamily="34" charset="0"/>
                <a:cs typeface="Open Sans" panose="020B0606030504020204" pitchFamily="34" charset="0"/>
              </a:endParaRPr>
            </a:p>
          </p:txBody>
        </p:sp>
        <p:sp>
          <p:nvSpPr>
            <p:cNvPr id="62" name="Google Shape;94;p16">
              <a:extLst>
                <a:ext uri="{FF2B5EF4-FFF2-40B4-BE49-F238E27FC236}">
                  <a16:creationId xmlns:a16="http://schemas.microsoft.com/office/drawing/2014/main" id="{298DA962-1196-DD55-7EB8-D337EC46F64F}"/>
                </a:ext>
              </a:extLst>
            </p:cNvPr>
            <p:cNvSpPr txBox="1"/>
            <p:nvPr/>
          </p:nvSpPr>
          <p:spPr>
            <a:xfrm>
              <a:off x="3373275" y="2536838"/>
              <a:ext cx="438300" cy="316800"/>
            </a:xfrm>
            <a:prstGeom prst="rect">
              <a:avLst/>
            </a:prstGeom>
            <a:noFill/>
            <a:ln>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0" i="0" u="none" strike="noStrike" kern="0" cap="none" spc="0" normalizeH="0" baseline="0" noProof="0" dirty="0">
                  <a:ln>
                    <a:noFill/>
                  </a:ln>
                  <a:solidFill>
                    <a:srgbClr val="FFFFFF"/>
                  </a:solidFill>
                  <a:effectLst/>
                  <a:uLnTx/>
                  <a:uFillTx/>
                  <a:ea typeface="Open Sans" panose="020B0606030504020204" pitchFamily="34" charset="0"/>
                  <a:cs typeface="Open Sans" panose="020B0606030504020204" pitchFamily="34" charset="0"/>
                  <a:sym typeface="Fira Sans Extra Condensed Medium"/>
                </a:rPr>
                <a:t>03</a:t>
              </a:r>
              <a:endParaRPr kumimoji="0" sz="2000" b="0" i="0" u="none" strike="noStrike" kern="0" cap="none" spc="0" normalizeH="0" baseline="0" noProof="0" dirty="0">
                <a:ln>
                  <a:noFill/>
                </a:ln>
                <a:solidFill>
                  <a:srgbClr val="FFFFFF"/>
                </a:solidFill>
                <a:effectLst/>
                <a:uLnTx/>
                <a:uFillTx/>
                <a:ea typeface="Open Sans" panose="020B0606030504020204" pitchFamily="34" charset="0"/>
                <a:cs typeface="Open Sans" panose="020B0606030504020204" pitchFamily="34" charset="0"/>
                <a:sym typeface="Fira Sans Extra Condensed Medium"/>
              </a:endParaRPr>
            </a:p>
          </p:txBody>
        </p:sp>
      </p:grpSp>
      <p:grpSp>
        <p:nvGrpSpPr>
          <p:cNvPr id="66" name="Google Shape;101;p16">
            <a:extLst>
              <a:ext uri="{FF2B5EF4-FFF2-40B4-BE49-F238E27FC236}">
                <a16:creationId xmlns:a16="http://schemas.microsoft.com/office/drawing/2014/main" id="{3692FA62-04A0-945F-BB0D-87E08F025E5E}"/>
              </a:ext>
            </a:extLst>
          </p:cNvPr>
          <p:cNvGrpSpPr/>
          <p:nvPr/>
        </p:nvGrpSpPr>
        <p:grpSpPr>
          <a:xfrm>
            <a:off x="1596971" y="2194997"/>
            <a:ext cx="1721296" cy="1721296"/>
            <a:chOff x="2292953" y="2810084"/>
            <a:chExt cx="1290972" cy="1290972"/>
          </a:xfrm>
          <a:solidFill>
            <a:srgbClr val="629DD1"/>
          </a:solidFill>
        </p:grpSpPr>
        <p:sp>
          <p:nvSpPr>
            <p:cNvPr id="67" name="Google Shape;102;p16">
              <a:extLst>
                <a:ext uri="{FF2B5EF4-FFF2-40B4-BE49-F238E27FC236}">
                  <a16:creationId xmlns:a16="http://schemas.microsoft.com/office/drawing/2014/main" id="{A67804A0-04B4-B941-E31F-BB2DC9EF3E8D}"/>
                </a:ext>
              </a:extLst>
            </p:cNvPr>
            <p:cNvSpPr/>
            <p:nvPr/>
          </p:nvSpPr>
          <p:spPr>
            <a:xfrm>
              <a:off x="2292953" y="2810084"/>
              <a:ext cx="1290972" cy="1290972"/>
            </a:xfrm>
            <a:custGeom>
              <a:avLst/>
              <a:gdLst/>
              <a:ahLst/>
              <a:cxnLst/>
              <a:rect l="l" t="t" r="r" b="b"/>
              <a:pathLst>
                <a:path w="21599" h="21599" extrusionOk="0">
                  <a:moveTo>
                    <a:pt x="18860" y="4977"/>
                  </a:moveTo>
                  <a:cubicBezTo>
                    <a:pt x="18503" y="5334"/>
                    <a:pt x="17931" y="5382"/>
                    <a:pt x="17931" y="5382"/>
                  </a:cubicBezTo>
                  <a:cubicBezTo>
                    <a:pt x="17717" y="5406"/>
                    <a:pt x="17431" y="5537"/>
                    <a:pt x="17288" y="5691"/>
                  </a:cubicBezTo>
                  <a:lnTo>
                    <a:pt x="17205" y="5763"/>
                  </a:lnTo>
                  <a:cubicBezTo>
                    <a:pt x="17062" y="5906"/>
                    <a:pt x="17062" y="6144"/>
                    <a:pt x="17205" y="6299"/>
                  </a:cubicBezTo>
                  <a:lnTo>
                    <a:pt x="21443" y="10537"/>
                  </a:lnTo>
                  <a:cubicBezTo>
                    <a:pt x="21598" y="10680"/>
                    <a:pt x="21598" y="10918"/>
                    <a:pt x="21443" y="11061"/>
                  </a:cubicBezTo>
                  <a:lnTo>
                    <a:pt x="17205" y="15300"/>
                  </a:lnTo>
                  <a:cubicBezTo>
                    <a:pt x="17062" y="15455"/>
                    <a:pt x="17062" y="15693"/>
                    <a:pt x="17205" y="15836"/>
                  </a:cubicBezTo>
                  <a:lnTo>
                    <a:pt x="17217" y="15836"/>
                  </a:lnTo>
                  <a:cubicBezTo>
                    <a:pt x="17360" y="15990"/>
                    <a:pt x="17645" y="16121"/>
                    <a:pt x="17848" y="16145"/>
                  </a:cubicBezTo>
                  <a:cubicBezTo>
                    <a:pt x="17848" y="16145"/>
                    <a:pt x="18431" y="16205"/>
                    <a:pt x="18788" y="16550"/>
                  </a:cubicBezTo>
                  <a:cubicBezTo>
                    <a:pt x="19407" y="17169"/>
                    <a:pt x="19407" y="18169"/>
                    <a:pt x="18788" y="18788"/>
                  </a:cubicBezTo>
                  <a:cubicBezTo>
                    <a:pt x="18169" y="19407"/>
                    <a:pt x="17169" y="19407"/>
                    <a:pt x="16550" y="18788"/>
                  </a:cubicBezTo>
                  <a:cubicBezTo>
                    <a:pt x="16193" y="18431"/>
                    <a:pt x="16145" y="17860"/>
                    <a:pt x="16145" y="17860"/>
                  </a:cubicBezTo>
                  <a:cubicBezTo>
                    <a:pt x="16121" y="17645"/>
                    <a:pt x="15990" y="17360"/>
                    <a:pt x="15836" y="17217"/>
                  </a:cubicBezTo>
                  <a:lnTo>
                    <a:pt x="15836" y="17205"/>
                  </a:lnTo>
                  <a:cubicBezTo>
                    <a:pt x="15693" y="17062"/>
                    <a:pt x="15455" y="17062"/>
                    <a:pt x="15300" y="17205"/>
                  </a:cubicBezTo>
                  <a:lnTo>
                    <a:pt x="11061" y="21455"/>
                  </a:lnTo>
                  <a:cubicBezTo>
                    <a:pt x="10918" y="21598"/>
                    <a:pt x="10680" y="21598"/>
                    <a:pt x="10537" y="21455"/>
                  </a:cubicBezTo>
                  <a:lnTo>
                    <a:pt x="6299" y="17205"/>
                  </a:lnTo>
                  <a:cubicBezTo>
                    <a:pt x="6144" y="17062"/>
                    <a:pt x="6144" y="16824"/>
                    <a:pt x="6299" y="16681"/>
                  </a:cubicBezTo>
                  <a:lnTo>
                    <a:pt x="6346" y="16633"/>
                  </a:lnTo>
                  <a:cubicBezTo>
                    <a:pt x="6489" y="16490"/>
                    <a:pt x="6775" y="16348"/>
                    <a:pt x="6977" y="16324"/>
                  </a:cubicBezTo>
                  <a:cubicBezTo>
                    <a:pt x="6977" y="16324"/>
                    <a:pt x="7561" y="16276"/>
                    <a:pt x="7918" y="15919"/>
                  </a:cubicBezTo>
                  <a:cubicBezTo>
                    <a:pt x="8525" y="15300"/>
                    <a:pt x="8525" y="14300"/>
                    <a:pt x="7918" y="13681"/>
                  </a:cubicBezTo>
                  <a:cubicBezTo>
                    <a:pt x="7299" y="13073"/>
                    <a:pt x="6299" y="13073"/>
                    <a:pt x="5680" y="13681"/>
                  </a:cubicBezTo>
                  <a:cubicBezTo>
                    <a:pt x="5322" y="14038"/>
                    <a:pt x="5275" y="14621"/>
                    <a:pt x="5275" y="14621"/>
                  </a:cubicBezTo>
                  <a:cubicBezTo>
                    <a:pt x="5251" y="14824"/>
                    <a:pt x="5120" y="15109"/>
                    <a:pt x="4965" y="15264"/>
                  </a:cubicBezTo>
                  <a:lnTo>
                    <a:pt x="4918" y="15300"/>
                  </a:lnTo>
                  <a:cubicBezTo>
                    <a:pt x="4775" y="15455"/>
                    <a:pt x="4537" y="15455"/>
                    <a:pt x="4394" y="15300"/>
                  </a:cubicBezTo>
                  <a:lnTo>
                    <a:pt x="143" y="11061"/>
                  </a:lnTo>
                  <a:cubicBezTo>
                    <a:pt x="0" y="10918"/>
                    <a:pt x="0" y="10680"/>
                    <a:pt x="143" y="10537"/>
                  </a:cubicBezTo>
                  <a:lnTo>
                    <a:pt x="4394" y="6299"/>
                  </a:lnTo>
                  <a:cubicBezTo>
                    <a:pt x="4537" y="6144"/>
                    <a:pt x="4775" y="6144"/>
                    <a:pt x="4918" y="6299"/>
                  </a:cubicBezTo>
                  <a:lnTo>
                    <a:pt x="4965" y="6334"/>
                  </a:lnTo>
                  <a:cubicBezTo>
                    <a:pt x="5108" y="6489"/>
                    <a:pt x="5251" y="6775"/>
                    <a:pt x="5263" y="6977"/>
                  </a:cubicBezTo>
                  <a:cubicBezTo>
                    <a:pt x="5263" y="6977"/>
                    <a:pt x="5322" y="7561"/>
                    <a:pt x="5680" y="7918"/>
                  </a:cubicBezTo>
                  <a:cubicBezTo>
                    <a:pt x="6299" y="8525"/>
                    <a:pt x="7299" y="8525"/>
                    <a:pt x="7906" y="7918"/>
                  </a:cubicBezTo>
                  <a:cubicBezTo>
                    <a:pt x="8525" y="7299"/>
                    <a:pt x="8525" y="6299"/>
                    <a:pt x="7906" y="5680"/>
                  </a:cubicBezTo>
                  <a:cubicBezTo>
                    <a:pt x="7561" y="5322"/>
                    <a:pt x="6977" y="5275"/>
                    <a:pt x="6977" y="5275"/>
                  </a:cubicBezTo>
                  <a:cubicBezTo>
                    <a:pt x="6775" y="5251"/>
                    <a:pt x="6489" y="5108"/>
                    <a:pt x="6334" y="4965"/>
                  </a:cubicBezTo>
                  <a:lnTo>
                    <a:pt x="6299" y="4918"/>
                  </a:lnTo>
                  <a:cubicBezTo>
                    <a:pt x="6144" y="4775"/>
                    <a:pt x="6144" y="4537"/>
                    <a:pt x="6299" y="4394"/>
                  </a:cubicBezTo>
                  <a:lnTo>
                    <a:pt x="10537" y="155"/>
                  </a:lnTo>
                  <a:cubicBezTo>
                    <a:pt x="10680" y="0"/>
                    <a:pt x="10918" y="0"/>
                    <a:pt x="11061" y="155"/>
                  </a:cubicBezTo>
                  <a:lnTo>
                    <a:pt x="15300" y="4394"/>
                  </a:lnTo>
                  <a:cubicBezTo>
                    <a:pt x="15455" y="4537"/>
                    <a:pt x="15693" y="4537"/>
                    <a:pt x="15836" y="4394"/>
                  </a:cubicBezTo>
                  <a:lnTo>
                    <a:pt x="15907" y="4310"/>
                  </a:lnTo>
                  <a:cubicBezTo>
                    <a:pt x="16062" y="4167"/>
                    <a:pt x="16193" y="3882"/>
                    <a:pt x="16217" y="3667"/>
                  </a:cubicBezTo>
                  <a:cubicBezTo>
                    <a:pt x="16217" y="3667"/>
                    <a:pt x="16276" y="3096"/>
                    <a:pt x="16633" y="2739"/>
                  </a:cubicBezTo>
                  <a:cubicBezTo>
                    <a:pt x="17240" y="2120"/>
                    <a:pt x="18241" y="2120"/>
                    <a:pt x="18860" y="2739"/>
                  </a:cubicBezTo>
                  <a:cubicBezTo>
                    <a:pt x="19479" y="3358"/>
                    <a:pt x="19479" y="4358"/>
                    <a:pt x="18860" y="4977"/>
                  </a:cubicBezTo>
                  <a:close/>
                </a:path>
              </a:pathLst>
            </a:custGeom>
            <a:grp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6D6E71"/>
                </a:solidFill>
                <a:effectLst/>
                <a:uLnTx/>
                <a:uFillTx/>
                <a:ea typeface="Open Sans" panose="020B0606030504020204" pitchFamily="34" charset="0"/>
                <a:cs typeface="Open Sans" panose="020B0606030504020204" pitchFamily="34" charset="0"/>
              </a:endParaRPr>
            </a:p>
          </p:txBody>
        </p:sp>
        <p:sp>
          <p:nvSpPr>
            <p:cNvPr id="68" name="Google Shape;103;p16">
              <a:extLst>
                <a:ext uri="{FF2B5EF4-FFF2-40B4-BE49-F238E27FC236}">
                  <a16:creationId xmlns:a16="http://schemas.microsoft.com/office/drawing/2014/main" id="{E72E43FE-D569-AF82-1946-B952DD4C52B6}"/>
                </a:ext>
              </a:extLst>
            </p:cNvPr>
            <p:cNvSpPr txBox="1"/>
            <p:nvPr/>
          </p:nvSpPr>
          <p:spPr>
            <a:xfrm>
              <a:off x="2785199" y="3297170"/>
              <a:ext cx="438300" cy="316800"/>
            </a:xfrm>
            <a:prstGeom prst="rect">
              <a:avLst/>
            </a:prstGeom>
            <a:grpFill/>
            <a:ln>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0" i="0" u="none" strike="noStrike" kern="0" cap="none" spc="0" normalizeH="0" baseline="0" noProof="0">
                  <a:ln>
                    <a:noFill/>
                  </a:ln>
                  <a:solidFill>
                    <a:srgbClr val="FFFFFF"/>
                  </a:solidFill>
                  <a:effectLst/>
                  <a:uLnTx/>
                  <a:uFillTx/>
                  <a:ea typeface="Open Sans" panose="020B0606030504020204" pitchFamily="34" charset="0"/>
                  <a:cs typeface="Open Sans" panose="020B0606030504020204" pitchFamily="34" charset="0"/>
                  <a:sym typeface="Fira Sans Extra Condensed Medium"/>
                </a:rPr>
                <a:t>02</a:t>
              </a:r>
              <a:endParaRPr kumimoji="0" sz="2000" b="0" i="0" u="none" strike="noStrike" kern="0" cap="none" spc="0" normalizeH="0" baseline="0" noProof="0">
                <a:ln>
                  <a:noFill/>
                </a:ln>
                <a:solidFill>
                  <a:srgbClr val="FFFFFF"/>
                </a:solidFill>
                <a:effectLst/>
                <a:uLnTx/>
                <a:uFillTx/>
                <a:ea typeface="Open Sans" panose="020B0606030504020204" pitchFamily="34" charset="0"/>
                <a:cs typeface="Open Sans" panose="020B0606030504020204" pitchFamily="34" charset="0"/>
                <a:sym typeface="Fira Sans Extra Condensed Medium"/>
              </a:endParaRPr>
            </a:p>
          </p:txBody>
        </p:sp>
      </p:grpSp>
      <p:grpSp>
        <p:nvGrpSpPr>
          <p:cNvPr id="76" name="Group 75">
            <a:extLst>
              <a:ext uri="{FF2B5EF4-FFF2-40B4-BE49-F238E27FC236}">
                <a16:creationId xmlns:a16="http://schemas.microsoft.com/office/drawing/2014/main" id="{5BFE3901-AC4B-54C0-BDBE-EDA632B4E78F}"/>
              </a:ext>
            </a:extLst>
          </p:cNvPr>
          <p:cNvGrpSpPr/>
          <p:nvPr/>
        </p:nvGrpSpPr>
        <p:grpSpPr>
          <a:xfrm>
            <a:off x="2303722" y="1552353"/>
            <a:ext cx="892110" cy="133431"/>
            <a:chOff x="2303722" y="1552353"/>
            <a:chExt cx="892110" cy="133431"/>
          </a:xfrm>
        </p:grpSpPr>
        <p:cxnSp>
          <p:nvCxnSpPr>
            <p:cNvPr id="71" name="Straight Connector 70">
              <a:extLst>
                <a:ext uri="{FF2B5EF4-FFF2-40B4-BE49-F238E27FC236}">
                  <a16:creationId xmlns:a16="http://schemas.microsoft.com/office/drawing/2014/main" id="{40218DC7-870F-F582-3987-E5D66F5A93A8}"/>
                </a:ext>
              </a:extLst>
            </p:cNvPr>
            <p:cNvCxnSpPr>
              <a:cxnSpLocks/>
            </p:cNvCxnSpPr>
            <p:nvPr/>
          </p:nvCxnSpPr>
          <p:spPr>
            <a:xfrm>
              <a:off x="2449460" y="1552353"/>
              <a:ext cx="746372" cy="0"/>
            </a:xfrm>
            <a:prstGeom prst="line">
              <a:avLst/>
            </a:prstGeom>
            <a:ln>
              <a:solidFill>
                <a:srgbClr val="8B8C8D"/>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6E7AEFF-1EAD-9D42-4F9D-FD7E20C3D7AC}"/>
                </a:ext>
              </a:extLst>
            </p:cNvPr>
            <p:cNvCxnSpPr>
              <a:cxnSpLocks/>
            </p:cNvCxnSpPr>
            <p:nvPr/>
          </p:nvCxnSpPr>
          <p:spPr>
            <a:xfrm flipH="1">
              <a:off x="2303722" y="1554649"/>
              <a:ext cx="152400" cy="131135"/>
            </a:xfrm>
            <a:prstGeom prst="line">
              <a:avLst/>
            </a:prstGeom>
            <a:ln>
              <a:solidFill>
                <a:srgbClr val="8B8C8D"/>
              </a:solidFill>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4BA11C6D-2969-B71A-7EA6-1B52823BEF39}"/>
              </a:ext>
            </a:extLst>
          </p:cNvPr>
          <p:cNvSpPr txBox="1"/>
          <p:nvPr/>
        </p:nvSpPr>
        <p:spPr>
          <a:xfrm>
            <a:off x="3341570" y="1162356"/>
            <a:ext cx="8519504" cy="1108188"/>
          </a:xfrm>
          <a:prstGeom prst="rect">
            <a:avLst/>
          </a:prstGeom>
          <a:noFill/>
        </p:spPr>
        <p:txBody>
          <a:bodyPr wrap="square">
            <a:spAutoFit/>
          </a:bodyPr>
          <a:lstStyle/>
          <a:p>
            <a:pPr marL="0" indent="0" algn="just">
              <a:lnSpc>
                <a:spcPct val="120000"/>
              </a:lnSpc>
              <a:buNone/>
            </a:pPr>
            <a:r>
              <a:rPr lang="en-GB" sz="1400" b="0" dirty="0">
                <a:solidFill>
                  <a:srgbClr val="58595B"/>
                </a:solidFill>
                <a:cs typeface="+mn-cs"/>
              </a:rPr>
              <a:t>To help banks control credit risk in a unified manner, the Basel Accord issued </a:t>
            </a:r>
            <a:r>
              <a:rPr lang="en-GB" sz="1400" b="1" dirty="0">
                <a:solidFill>
                  <a:srgbClr val="00B0F0"/>
                </a:solidFill>
                <a:cs typeface="+mn-cs"/>
              </a:rPr>
              <a:t>the minimum capital requirement</a:t>
            </a:r>
            <a:r>
              <a:rPr lang="en-GB" sz="1400" b="0" dirty="0">
                <a:solidFill>
                  <a:srgbClr val="58595B"/>
                </a:solidFill>
                <a:cs typeface="+mn-cs"/>
              </a:rPr>
              <a:t> for banks to hold against adverse risk events. The minimum capital requirement is calculated based on the </a:t>
            </a:r>
            <a:r>
              <a:rPr lang="en-GB" sz="1400" b="1" dirty="0">
                <a:solidFill>
                  <a:srgbClr val="00B0F0"/>
                </a:solidFill>
                <a:cs typeface="+mn-cs"/>
              </a:rPr>
              <a:t>Risk-Weighted Assets (RWA)</a:t>
            </a:r>
            <a:r>
              <a:rPr lang="en-GB" sz="1400" b="0" dirty="0">
                <a:solidFill>
                  <a:srgbClr val="58595B"/>
                </a:solidFill>
                <a:cs typeface="+mn-cs"/>
              </a:rPr>
              <a:t>, where assets with </a:t>
            </a:r>
            <a:r>
              <a:rPr lang="en-GB" sz="1400" dirty="0">
                <a:solidFill>
                  <a:srgbClr val="58595B"/>
                </a:solidFill>
              </a:rPr>
              <a:t>higher credit risk are assigned with the higher weight. </a:t>
            </a:r>
          </a:p>
        </p:txBody>
      </p:sp>
      <p:grpSp>
        <p:nvGrpSpPr>
          <p:cNvPr id="79" name="Group 78">
            <a:extLst>
              <a:ext uri="{FF2B5EF4-FFF2-40B4-BE49-F238E27FC236}">
                <a16:creationId xmlns:a16="http://schemas.microsoft.com/office/drawing/2014/main" id="{81683F69-B2E0-6D14-1FD7-1D91F81DB42D}"/>
              </a:ext>
            </a:extLst>
          </p:cNvPr>
          <p:cNvGrpSpPr/>
          <p:nvPr/>
        </p:nvGrpSpPr>
        <p:grpSpPr>
          <a:xfrm>
            <a:off x="3195832" y="2649266"/>
            <a:ext cx="892110" cy="133431"/>
            <a:chOff x="2303722" y="1552353"/>
            <a:chExt cx="892110" cy="133431"/>
          </a:xfrm>
        </p:grpSpPr>
        <p:cxnSp>
          <p:nvCxnSpPr>
            <p:cNvPr id="80" name="Straight Connector 79">
              <a:extLst>
                <a:ext uri="{FF2B5EF4-FFF2-40B4-BE49-F238E27FC236}">
                  <a16:creationId xmlns:a16="http://schemas.microsoft.com/office/drawing/2014/main" id="{A6B8E8E7-6F82-C01F-03DE-0ADAAB1CE82C}"/>
                </a:ext>
              </a:extLst>
            </p:cNvPr>
            <p:cNvCxnSpPr>
              <a:cxnSpLocks/>
            </p:cNvCxnSpPr>
            <p:nvPr/>
          </p:nvCxnSpPr>
          <p:spPr>
            <a:xfrm>
              <a:off x="2449460" y="1552353"/>
              <a:ext cx="746372" cy="0"/>
            </a:xfrm>
            <a:prstGeom prst="line">
              <a:avLst/>
            </a:prstGeom>
            <a:ln>
              <a:solidFill>
                <a:srgbClr val="8B8C8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4CB871E-6509-0102-737D-8042C4E2306E}"/>
                </a:ext>
              </a:extLst>
            </p:cNvPr>
            <p:cNvCxnSpPr>
              <a:cxnSpLocks/>
            </p:cNvCxnSpPr>
            <p:nvPr/>
          </p:nvCxnSpPr>
          <p:spPr>
            <a:xfrm flipH="1">
              <a:off x="2303722" y="1554649"/>
              <a:ext cx="152400" cy="131135"/>
            </a:xfrm>
            <a:prstGeom prst="line">
              <a:avLst/>
            </a:prstGeom>
            <a:ln>
              <a:solidFill>
                <a:srgbClr val="8B8C8D"/>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B6AEF86E-F0DE-C48A-5614-770947BFE61C}"/>
              </a:ext>
            </a:extLst>
          </p:cNvPr>
          <p:cNvSpPr txBox="1"/>
          <p:nvPr/>
        </p:nvSpPr>
        <p:spPr>
          <a:xfrm>
            <a:off x="4186118" y="2446313"/>
            <a:ext cx="7674956" cy="591124"/>
          </a:xfrm>
          <a:prstGeom prst="rect">
            <a:avLst/>
          </a:prstGeom>
          <a:noFill/>
        </p:spPr>
        <p:txBody>
          <a:bodyPr wrap="square">
            <a:spAutoFit/>
          </a:bodyPr>
          <a:lstStyle/>
          <a:p>
            <a:pPr marL="0" indent="0" algn="just">
              <a:lnSpc>
                <a:spcPct val="120000"/>
              </a:lnSpc>
              <a:buNone/>
            </a:pPr>
            <a:r>
              <a:rPr lang="en-GB" sz="1400" dirty="0">
                <a:solidFill>
                  <a:srgbClr val="58595B"/>
                </a:solidFill>
              </a:rPr>
              <a:t>The outputs of credit risk models, such as </a:t>
            </a:r>
            <a:r>
              <a:rPr lang="en-GB" sz="1400" b="1" dirty="0">
                <a:solidFill>
                  <a:srgbClr val="00B0F0"/>
                </a:solidFill>
              </a:rPr>
              <a:t>credit ratings </a:t>
            </a:r>
            <a:r>
              <a:rPr lang="en-GB" sz="1400" dirty="0">
                <a:solidFill>
                  <a:srgbClr val="58595B"/>
                </a:solidFill>
              </a:rPr>
              <a:t>or </a:t>
            </a:r>
            <a:r>
              <a:rPr lang="en-GB" sz="1400" b="1" dirty="0">
                <a:solidFill>
                  <a:srgbClr val="00B0F0"/>
                </a:solidFill>
              </a:rPr>
              <a:t>probabilities of default</a:t>
            </a:r>
            <a:r>
              <a:rPr lang="en-GB" sz="1400" dirty="0">
                <a:solidFill>
                  <a:srgbClr val="58595B"/>
                </a:solidFill>
              </a:rPr>
              <a:t>, are used to determine the appropriate risk weights for each asset class.</a:t>
            </a:r>
          </a:p>
        </p:txBody>
      </p:sp>
      <p:sp>
        <p:nvSpPr>
          <p:cNvPr id="85" name="TextBox 84">
            <a:extLst>
              <a:ext uri="{FF2B5EF4-FFF2-40B4-BE49-F238E27FC236}">
                <a16:creationId xmlns:a16="http://schemas.microsoft.com/office/drawing/2014/main" id="{6AED683C-3D39-E539-7731-BC35812BD468}"/>
              </a:ext>
            </a:extLst>
          </p:cNvPr>
          <p:cNvSpPr txBox="1"/>
          <p:nvPr/>
        </p:nvSpPr>
        <p:spPr>
          <a:xfrm>
            <a:off x="3348232" y="3347938"/>
            <a:ext cx="8512842" cy="849656"/>
          </a:xfrm>
          <a:prstGeom prst="rect">
            <a:avLst/>
          </a:prstGeom>
          <a:noFill/>
        </p:spPr>
        <p:txBody>
          <a:bodyPr wrap="square">
            <a:spAutoFit/>
          </a:bodyPr>
          <a:lstStyle/>
          <a:p>
            <a:pPr algn="just">
              <a:lnSpc>
                <a:spcPct val="120000"/>
              </a:lnSpc>
            </a:pPr>
            <a:r>
              <a:rPr lang="en-GB" sz="1400" dirty="0">
                <a:solidFill>
                  <a:srgbClr val="58595B"/>
                </a:solidFill>
              </a:rPr>
              <a:t>In most cases, banks using Internal Ratings-based (IRB) Approach to calculate RWA make smaller capital requirements than those determined by the STA. Hence, banks are more willing to take this approach. </a:t>
            </a:r>
          </a:p>
        </p:txBody>
      </p:sp>
    </p:spTree>
    <p:extLst>
      <p:ext uri="{BB962C8B-B14F-4D97-AF65-F5344CB8AC3E}">
        <p14:creationId xmlns:p14="http://schemas.microsoft.com/office/powerpoint/2010/main" val="317881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4180DC-D25F-1FDF-1D67-31B48F0EE393}"/>
              </a:ext>
            </a:extLst>
          </p:cNvPr>
          <p:cNvSpPr>
            <a:spLocks noGrp="1"/>
          </p:cNvSpPr>
          <p:nvPr>
            <p:ph type="title"/>
          </p:nvPr>
        </p:nvSpPr>
        <p:spPr/>
        <p:txBody>
          <a:bodyPr>
            <a:normAutofit/>
          </a:bodyPr>
          <a:lstStyle/>
          <a:p>
            <a:r>
              <a:rPr lang="en-GB" dirty="0"/>
              <a:t>The EU demands banks to remediate data for their IRB models</a:t>
            </a:r>
            <a:endParaRPr lang="en-NL" dirty="0"/>
          </a:p>
        </p:txBody>
      </p:sp>
      <p:sp>
        <p:nvSpPr>
          <p:cNvPr id="10" name="Text Placeholder 9">
            <a:extLst>
              <a:ext uri="{FF2B5EF4-FFF2-40B4-BE49-F238E27FC236}">
                <a16:creationId xmlns:a16="http://schemas.microsoft.com/office/drawing/2014/main" id="{5B13F791-B791-85CD-E59D-F7C3A17531FF}"/>
              </a:ext>
            </a:extLst>
          </p:cNvPr>
          <p:cNvSpPr>
            <a:spLocks noGrp="1"/>
          </p:cNvSpPr>
          <p:nvPr>
            <p:ph idx="1"/>
          </p:nvPr>
        </p:nvSpPr>
        <p:spPr/>
        <p:txBody>
          <a:bodyPr/>
          <a:lstStyle/>
          <a:p>
            <a:pPr marL="0" indent="0" algn="just">
              <a:lnSpc>
                <a:spcPct val="120000"/>
              </a:lnSpc>
              <a:buNone/>
            </a:pPr>
            <a:r>
              <a:rPr lang="en-GB" sz="1000" b="0" dirty="0">
                <a:solidFill>
                  <a:srgbClr val="58595B"/>
                </a:solidFill>
              </a:rPr>
              <a:t>Since the latest decade, the European Central Bank (ECB) has launched several initiatives to request a strong data capabilities from its supervised entities.</a:t>
            </a:r>
          </a:p>
          <a:p>
            <a:pPr marL="0" indent="0" algn="just">
              <a:lnSpc>
                <a:spcPct val="120000"/>
              </a:lnSpc>
              <a:buNone/>
            </a:pPr>
            <a:r>
              <a:rPr lang="en-GB" sz="1000" b="0" dirty="0">
                <a:solidFill>
                  <a:srgbClr val="58595B"/>
                </a:solidFill>
              </a:rPr>
              <a:t>Same in 2016, ECB launched the Targeted Review of Internal Models (TRIM) to ensure homogeneity among internal models used to calculate RWA. The project aimed to review the models that significantly impact the RWA calculation. After almost two years of preparation, the ECB conducted a series of on-site inspections at the significant institutions (SIs) and issued over 5.800 findings across three risk types - credit risks, market risks, and counterparty risks. Some findings are not necessarily violating the regulations - they are issued because the regulations were not clear in the past, the IT capabilities was not sufficient to fulfil the data requirements imposed later, or as simple as the definition of a certain regulatory standard has changed. However, these findings demand banks to remediate data used in their current IRB models. </a:t>
            </a:r>
          </a:p>
          <a:p>
            <a:pPr marL="0" indent="0" algn="just">
              <a:lnSpc>
                <a:spcPct val="120000"/>
              </a:lnSpc>
              <a:buNone/>
            </a:pPr>
            <a:r>
              <a:rPr lang="en-GB" sz="1000" b="0" dirty="0">
                <a:solidFill>
                  <a:srgbClr val="58595B"/>
                </a:solidFill>
              </a:rPr>
              <a:t>During the TRIM investigation, the ECB carried out a thorough data quality review. It showed that banks were doing well in implementing data management initiatives, for example for those requested by the Basel Accord. However, there are still rooms for improvement in areas such as data quality monitoring and internal controls, and roles and responsibilities allocation in data management. Compliance in data management and the urgency to put more resources in data quality and controlling processes has increasingly been ECB’s focus. In 2016, the ECB announced that business model and profitability risk, credit risk, capital adequacy, risk governance and data quality, and liquidity are the top five supervisory priorities of the year, which materialised in Supervisory Review and Evaluation Process </a:t>
            </a:r>
            <a:r>
              <a:rPr lang="en-GB" sz="1000" b="0" dirty="0">
                <a:solidFill>
                  <a:srgbClr val="58595B"/>
                </a:solidFill>
                <a:highlight>
                  <a:srgbClr val="FFFF00"/>
                </a:highlight>
              </a:rPr>
              <a:t>(SREP) </a:t>
            </a:r>
            <a:r>
              <a:rPr lang="en-GB" sz="1000" b="0" dirty="0">
                <a:solidFill>
                  <a:srgbClr val="58595B"/>
                </a:solidFill>
              </a:rPr>
              <a:t>investigation. Banks that performed poorly may face increased regulatory capital requirements and more scrutiny.</a:t>
            </a:r>
          </a:p>
          <a:p>
            <a:pPr marL="0" indent="0" algn="just">
              <a:lnSpc>
                <a:spcPct val="120000"/>
              </a:lnSpc>
              <a:buNone/>
            </a:pPr>
            <a:r>
              <a:rPr lang="en-GB" sz="1000" b="0" dirty="0">
                <a:solidFill>
                  <a:schemeClr val="bg1">
                    <a:lumMod val="85000"/>
                  </a:schemeClr>
                </a:solidFill>
              </a:rPr>
              <a:t>Furthermore, the ECB has implemented a standardized definition of default for banks and other supervised entities within the eurozone. This standardized definition was introduced as part of the Single Rulebook, which aims to harmonize regulations and supervisory practices across the European Union (EU) member states. Based on the guidelines provided by the European Banking Authority (EBA), the Definition of Default, or DoD, sets a common and consistent threshold for identifying when a borrower or debtor is considered in default on their credit obligations. To fully implemented the new DoD, the supervised entities subsequently launched a large scale of data remediation plan – actions taken to boost data consistency, accuracy and integration; reviews on historical data; establishments on data governance and reporting; investment in technology and infrastructure.</a:t>
            </a:r>
          </a:p>
          <a:p>
            <a:pPr marL="0" indent="0" algn="just">
              <a:lnSpc>
                <a:spcPct val="120000"/>
              </a:lnSpc>
              <a:buNone/>
            </a:pPr>
            <a:r>
              <a:rPr lang="en-GB" sz="1000" b="0" dirty="0">
                <a:solidFill>
                  <a:srgbClr val="58595B"/>
                </a:solidFill>
              </a:rPr>
              <a:t>In July 2023, the European Central Bank (ECB) has opened a public consultation on its guide for effective risk data aggregation and risk reporting (RDARR). This guide is intended to assist banks in improving their capabilities in RDARR by following good industry practices and adhering to the Basel Committee on Banking Supervision’s Principles (BCBS 239). It is part of a broader strategy to address identified structural shortcomings in risk data aggregation at supervised banks. Interested parties can submit comments using the provided template until midnight CET on October 6, 2023, and a stakeholder meeting will be held on September 15, 2023. Further details on the consultation process, including how to submit questions and comments, can be found in the original announcement.</a:t>
            </a:r>
          </a:p>
        </p:txBody>
      </p:sp>
      <p:sp>
        <p:nvSpPr>
          <p:cNvPr id="4" name="Footer Placeholder 3">
            <a:extLst>
              <a:ext uri="{FF2B5EF4-FFF2-40B4-BE49-F238E27FC236}">
                <a16:creationId xmlns:a16="http://schemas.microsoft.com/office/drawing/2014/main" id="{D40D2E7F-E0CF-B6FE-C889-0CC393ED968D}"/>
              </a:ext>
            </a:extLst>
          </p:cNvPr>
          <p:cNvSpPr>
            <a:spLocks noGrp="1"/>
          </p:cNvSpPr>
          <p:nvPr>
            <p:ph type="ftr" sz="quarter" idx="11"/>
          </p:nvPr>
        </p:nvSpPr>
        <p:spPr/>
        <p:txBody>
          <a:bodyPr/>
          <a:lstStyle/>
          <a:p>
            <a:r>
              <a:rPr lang="en-US"/>
              <a:t>Source:_______</a:t>
            </a:r>
          </a:p>
        </p:txBody>
      </p:sp>
      <p:sp>
        <p:nvSpPr>
          <p:cNvPr id="2" name="Rectangle 1">
            <a:extLst>
              <a:ext uri="{FF2B5EF4-FFF2-40B4-BE49-F238E27FC236}">
                <a16:creationId xmlns:a16="http://schemas.microsoft.com/office/drawing/2014/main" id="{C2062D32-5C44-5C23-C0B0-8748E4527FC3}"/>
              </a:ext>
            </a:extLst>
          </p:cNvPr>
          <p:cNvSpPr/>
          <p:nvPr/>
        </p:nvSpPr>
        <p:spPr>
          <a:xfrm>
            <a:off x="8643669" y="35003"/>
            <a:ext cx="3490822" cy="10625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171450" indent="-171450">
              <a:buFontTx/>
              <a:buChar char="-"/>
            </a:pPr>
            <a:r>
              <a:rPr lang="en-GB" sz="1200" dirty="0">
                <a:solidFill>
                  <a:srgbClr val="000000"/>
                </a:solidFill>
              </a:rPr>
              <a:t>to visualise</a:t>
            </a:r>
          </a:p>
          <a:p>
            <a:pPr marL="171450" indent="-171450">
              <a:buFontTx/>
              <a:buChar char="-"/>
            </a:pPr>
            <a:r>
              <a:rPr lang="en-GB" sz="1200" dirty="0">
                <a:solidFill>
                  <a:srgbClr val="000000"/>
                </a:solidFill>
              </a:rPr>
              <a:t>More sales driven: supervisor is paying increasing attention on data quality and reporting -&gt; more works are expected -&gt; </a:t>
            </a:r>
            <a:r>
              <a:rPr lang="en-GB" sz="1200" dirty="0" err="1">
                <a:solidFill>
                  <a:srgbClr val="000000"/>
                </a:solidFill>
              </a:rPr>
              <a:t>Fiser</a:t>
            </a:r>
            <a:r>
              <a:rPr lang="en-GB" sz="1200" dirty="0">
                <a:solidFill>
                  <a:srgbClr val="000000"/>
                </a:solidFill>
              </a:rPr>
              <a:t> can help</a:t>
            </a:r>
            <a:endParaRPr lang="en-NL" sz="1200" dirty="0">
              <a:solidFill>
                <a:srgbClr val="000000"/>
              </a:solidFill>
            </a:endParaRPr>
          </a:p>
        </p:txBody>
      </p:sp>
    </p:spTree>
    <p:extLst>
      <p:ext uri="{BB962C8B-B14F-4D97-AF65-F5344CB8AC3E}">
        <p14:creationId xmlns:p14="http://schemas.microsoft.com/office/powerpoint/2010/main" val="222236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3F2A-D0CE-FA7C-128B-A2F8E3B7CC88}"/>
              </a:ext>
            </a:extLst>
          </p:cNvPr>
          <p:cNvSpPr>
            <a:spLocks noGrp="1"/>
          </p:cNvSpPr>
          <p:nvPr>
            <p:ph type="title"/>
          </p:nvPr>
        </p:nvSpPr>
        <p:spPr/>
        <p:txBody>
          <a:bodyPr anchor="ct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Overcoming implementation </a:t>
            </a:r>
            <a:r>
              <a:rPr lang="en-US" dirty="0"/>
              <a:t>c</a:t>
            </a:r>
            <a:r>
              <a:rPr lang="en-US" dirty="0">
                <a:latin typeface="Open Sans" panose="020B0606030504020204" pitchFamily="34" charset="0"/>
                <a:ea typeface="Open Sans" panose="020B0606030504020204" pitchFamily="34" charset="0"/>
                <a:cs typeface="Open Sans" panose="020B0606030504020204" pitchFamily="34" charset="0"/>
              </a:rPr>
              <a:t>hallenges: Strategies for a smooth </a:t>
            </a:r>
            <a:r>
              <a:rPr lang="en-US" dirty="0"/>
              <a:t>t</a:t>
            </a:r>
            <a:r>
              <a:rPr lang="en-US" dirty="0">
                <a:latin typeface="Open Sans" panose="020B0606030504020204" pitchFamily="34" charset="0"/>
                <a:ea typeface="Open Sans" panose="020B0606030504020204" pitchFamily="34" charset="0"/>
                <a:cs typeface="Open Sans" panose="020B0606030504020204" pitchFamily="34" charset="0"/>
              </a:rPr>
              <a:t>ransition to new data landscape</a:t>
            </a:r>
          </a:p>
        </p:txBody>
      </p:sp>
      <p:sp>
        <p:nvSpPr>
          <p:cNvPr id="3" name="Content Placeholder 2">
            <a:extLst>
              <a:ext uri="{FF2B5EF4-FFF2-40B4-BE49-F238E27FC236}">
                <a16:creationId xmlns:a16="http://schemas.microsoft.com/office/drawing/2014/main" id="{A796389E-A6DC-2271-D005-81F76CE6DCA6}"/>
              </a:ext>
            </a:extLst>
          </p:cNvPr>
          <p:cNvSpPr>
            <a:spLocks noGrp="1"/>
          </p:cNvSpPr>
          <p:nvPr>
            <p:ph idx="1"/>
          </p:nvPr>
        </p:nvSpPr>
        <p:spPr/>
        <p:txBody>
          <a:bodyPr>
            <a:noAutofit/>
          </a:bodyPr>
          <a:lstStyle/>
          <a:p>
            <a:pPr marL="0" indent="0" algn="just">
              <a:buNone/>
            </a:pPr>
            <a:r>
              <a:rPr lang="en-GB" sz="1200" dirty="0"/>
              <a:t>FiSer Consulting is a young, niche and independent consulting firm with an exclusive focus on international business transformation within Financial Services. Our people have a broad range of experience with all large Dutch banks, multiple international insurers and smaller clients. For all of these clients FiSer has helped to examine the data and modelling landscape.</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0A1E5813-A17B-54E2-B7DC-EC006DD25B4B}"/>
              </a:ext>
            </a:extLst>
          </p:cNvPr>
          <p:cNvSpPr>
            <a:spLocks noGrp="1"/>
          </p:cNvSpPr>
          <p:nvPr>
            <p:ph type="sldNum" sz="quarter" idx="12"/>
          </p:nvPr>
        </p:nvSpPr>
        <p:spPr/>
        <p:txBody>
          <a:bodyPr/>
          <a:lstStyle/>
          <a:p>
            <a:fld id="{176DD4EC-FA55-45CE-8BB9-EF8129236C33}" type="slidenum">
              <a:rPr lang="en-NL" smtClean="0"/>
              <a:pPr/>
              <a:t>13</a:t>
            </a:fld>
            <a:endParaRPr lang="en-NL"/>
          </a:p>
        </p:txBody>
      </p:sp>
      <p:sp>
        <p:nvSpPr>
          <p:cNvPr id="6" name="TextBox 5">
            <a:extLst>
              <a:ext uri="{FF2B5EF4-FFF2-40B4-BE49-F238E27FC236}">
                <a16:creationId xmlns:a16="http://schemas.microsoft.com/office/drawing/2014/main" id="{BB3BD69E-18A5-95C9-BCD1-3669AED5416B}"/>
              </a:ext>
            </a:extLst>
          </p:cNvPr>
          <p:cNvSpPr txBox="1"/>
          <p:nvPr/>
        </p:nvSpPr>
        <p:spPr>
          <a:xfrm>
            <a:off x="2197672" y="1694035"/>
            <a:ext cx="3724160" cy="4770537"/>
          </a:xfrm>
          <a:prstGeom prst="rect">
            <a:avLst/>
          </a:prstGeom>
          <a:noFill/>
        </p:spPr>
        <p:txBody>
          <a:bodyPr wrap="square">
            <a:spAutoFit/>
          </a:bodyPr>
          <a:lstStyle/>
          <a:p>
            <a:pPr algn="just"/>
            <a:r>
              <a:rPr lang="en-US" sz="1600" dirty="0">
                <a:solidFill>
                  <a:srgbClr val="525252"/>
                </a:solidFill>
                <a:latin typeface="Open Sans" panose="020B0606030504020204" pitchFamily="34" charset="0"/>
                <a:ea typeface="Open Sans" panose="020B0606030504020204" pitchFamily="34" charset="0"/>
                <a:cs typeface="Open Sans" panose="020B0606030504020204" pitchFamily="34" charset="0"/>
              </a:rPr>
              <a:t>Prepare your vision on the data for the modelling landscape</a:t>
            </a:r>
          </a:p>
          <a:p>
            <a:pPr algn="just"/>
            <a:endParaRPr lang="en-US" sz="1600" dirty="0">
              <a:solidFill>
                <a:srgbClr val="525252"/>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600" dirty="0">
                <a:solidFill>
                  <a:srgbClr val="525252"/>
                </a:solidFill>
                <a:latin typeface="Open Sans" panose="020B0606030504020204" pitchFamily="34" charset="0"/>
                <a:ea typeface="Open Sans" panose="020B0606030504020204" pitchFamily="34" charset="0"/>
                <a:cs typeface="Open Sans" panose="020B0606030504020204" pitchFamily="34" charset="0"/>
              </a:rPr>
              <a:t>Conduct a thorough gap analysis to identify areas where your business needs to enhance </a:t>
            </a:r>
          </a:p>
          <a:p>
            <a:pPr algn="just"/>
            <a:endParaRPr lang="en-US" sz="1600" dirty="0">
              <a:solidFill>
                <a:srgbClr val="525252"/>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600" dirty="0">
                <a:solidFill>
                  <a:srgbClr val="525252"/>
                </a:solidFill>
                <a:latin typeface="Open Sans" panose="020B0606030504020204" pitchFamily="34" charset="0"/>
                <a:ea typeface="Open Sans" panose="020B0606030504020204" pitchFamily="34" charset="0"/>
                <a:cs typeface="Open Sans" panose="020B0606030504020204" pitchFamily="34" charset="0"/>
              </a:rPr>
              <a:t>Create a roadmap including necessary steps, timelines, and resources required.</a:t>
            </a:r>
          </a:p>
          <a:p>
            <a:pPr algn="just"/>
            <a:endParaRPr lang="en-US" sz="1600" dirty="0">
              <a:solidFill>
                <a:srgbClr val="525252"/>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600" dirty="0">
                <a:solidFill>
                  <a:srgbClr val="525252"/>
                </a:solidFill>
                <a:latin typeface="Open Sans" panose="020B0606030504020204" pitchFamily="34" charset="0"/>
                <a:ea typeface="Open Sans" panose="020B0606030504020204" pitchFamily="34" charset="0"/>
                <a:cs typeface="Open Sans" panose="020B0606030504020204" pitchFamily="34" charset="0"/>
              </a:rPr>
              <a:t>Engage all stakeholders, including senior management, employees, and third-party service providers.</a:t>
            </a:r>
          </a:p>
          <a:p>
            <a:pPr algn="just"/>
            <a:endParaRPr lang="en-US" sz="1600" dirty="0">
              <a:solidFill>
                <a:srgbClr val="525252"/>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600" dirty="0">
                <a:solidFill>
                  <a:srgbClr val="525252"/>
                </a:solidFill>
                <a:latin typeface="Open Sans" panose="020B0606030504020204" pitchFamily="34" charset="0"/>
                <a:ea typeface="Open Sans" panose="020B0606030504020204" pitchFamily="34" charset="0"/>
                <a:cs typeface="Open Sans" panose="020B0606030504020204" pitchFamily="34" charset="0"/>
              </a:rPr>
              <a:t>Continually consult with professional advisors to navigate complexities and ensure a successful road to your new target landscape.</a:t>
            </a:r>
          </a:p>
        </p:txBody>
      </p:sp>
      <p:pic>
        <p:nvPicPr>
          <p:cNvPr id="8" name="Picture 7">
            <a:extLst>
              <a:ext uri="{FF2B5EF4-FFF2-40B4-BE49-F238E27FC236}">
                <a16:creationId xmlns:a16="http://schemas.microsoft.com/office/drawing/2014/main" id="{4A9447D3-F7EA-2562-221F-5F0EAB7467B9}"/>
              </a:ext>
            </a:extLst>
          </p:cNvPr>
          <p:cNvPicPr>
            <a:picLocks noChangeAspect="1"/>
          </p:cNvPicPr>
          <p:nvPr/>
        </p:nvPicPr>
        <p:blipFill>
          <a:blip r:embed="rId3"/>
          <a:stretch>
            <a:fillRect/>
          </a:stretch>
        </p:blipFill>
        <p:spPr>
          <a:xfrm>
            <a:off x="6096000" y="3031591"/>
            <a:ext cx="5918339" cy="3383634"/>
          </a:xfrm>
          <a:prstGeom prst="rect">
            <a:avLst/>
          </a:prstGeom>
        </p:spPr>
      </p:pic>
      <p:graphicFrame>
        <p:nvGraphicFramePr>
          <p:cNvPr id="11" name="Diagram 10">
            <a:extLst>
              <a:ext uri="{FF2B5EF4-FFF2-40B4-BE49-F238E27FC236}">
                <a16:creationId xmlns:a16="http://schemas.microsoft.com/office/drawing/2014/main" id="{4E23AC2D-B8A9-0FA9-2C36-DFF4A6BA1A3A}"/>
              </a:ext>
            </a:extLst>
          </p:cNvPr>
          <p:cNvGraphicFramePr/>
          <p:nvPr>
            <p:extLst>
              <p:ext uri="{D42A27DB-BD31-4B8C-83A1-F6EECF244321}">
                <p14:modId xmlns:p14="http://schemas.microsoft.com/office/powerpoint/2010/main" val="1426277705"/>
              </p:ext>
            </p:extLst>
          </p:nvPr>
        </p:nvGraphicFramePr>
        <p:xfrm>
          <a:off x="-157759" y="1256770"/>
          <a:ext cx="286467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ontent Placeholder 2">
            <a:extLst>
              <a:ext uri="{FF2B5EF4-FFF2-40B4-BE49-F238E27FC236}">
                <a16:creationId xmlns:a16="http://schemas.microsoft.com/office/drawing/2014/main" id="{2BA62000-B3C2-1C1F-C40F-1D78D57F91DD}"/>
              </a:ext>
            </a:extLst>
          </p:cNvPr>
          <p:cNvSpPr txBox="1">
            <a:spLocks/>
          </p:cNvSpPr>
          <p:nvPr/>
        </p:nvSpPr>
        <p:spPr>
          <a:xfrm>
            <a:off x="-1913465" y="752565"/>
            <a:ext cx="5688734" cy="424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00" b="1"/>
              <a:t>Our Proposed Approach</a:t>
            </a:r>
            <a:endParaRPr lang="en-US" sz="1600" b="1"/>
          </a:p>
        </p:txBody>
      </p:sp>
      <p:sp>
        <p:nvSpPr>
          <p:cNvPr id="5" name="Rectangle 4">
            <a:extLst>
              <a:ext uri="{FF2B5EF4-FFF2-40B4-BE49-F238E27FC236}">
                <a16:creationId xmlns:a16="http://schemas.microsoft.com/office/drawing/2014/main" id="{AE8A8198-0B97-D15F-ACCC-35C0B14A906F}"/>
              </a:ext>
            </a:extLst>
          </p:cNvPr>
          <p:cNvSpPr/>
          <p:nvPr/>
        </p:nvSpPr>
        <p:spPr>
          <a:xfrm>
            <a:off x="8643669" y="35002"/>
            <a:ext cx="3490822" cy="6846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r>
              <a:rPr lang="en-GB" sz="1200">
                <a:solidFill>
                  <a:srgbClr val="000000"/>
                </a:solidFill>
              </a:rPr>
              <a:t>Ready for review</a:t>
            </a:r>
            <a:endParaRPr lang="en-NL" sz="1200">
              <a:solidFill>
                <a:srgbClr val="000000"/>
              </a:solidFill>
            </a:endParaRPr>
          </a:p>
        </p:txBody>
      </p:sp>
    </p:spTree>
    <p:extLst>
      <p:ext uri="{BB962C8B-B14F-4D97-AF65-F5344CB8AC3E}">
        <p14:creationId xmlns:p14="http://schemas.microsoft.com/office/powerpoint/2010/main" val="46854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A16D33-1190-5DB5-08F3-0399679EEA40}"/>
              </a:ext>
            </a:extLst>
          </p:cNvPr>
          <p:cNvGraphicFramePr>
            <a:graphicFrameLocks noChangeAspect="1"/>
          </p:cNvGraphicFramePr>
          <p:nvPr>
            <p:custDataLst>
              <p:tags r:id="rId1"/>
            </p:custDataLst>
          </p:nvPr>
        </p:nvGraphicFramePr>
        <p:xfrm>
          <a:off x="794" y="1240"/>
          <a:ext cx="794" cy="794"/>
        </p:xfrm>
        <a:graphic>
          <a:graphicData uri="http://schemas.openxmlformats.org/presentationml/2006/ole">
            <mc:AlternateContent xmlns:mc="http://schemas.openxmlformats.org/markup-compatibility/2006">
              <mc:Choice xmlns:v="urn:schemas-microsoft-com:vml" Requires="v">
                <p:oleObj name="think-cell Slide" r:id="rId4" imgW="317" imgH="318" progId="TCLayout.ActiveDocument.1">
                  <p:embed/>
                </p:oleObj>
              </mc:Choice>
              <mc:Fallback>
                <p:oleObj name="think-cell Slide" r:id="rId4" imgW="317" imgH="318" progId="TCLayout.ActiveDocument.1">
                  <p:embed/>
                  <p:pic>
                    <p:nvPicPr>
                      <p:cNvPr id="2" name="Object 1" hidden="1">
                        <a:extLst>
                          <a:ext uri="{FF2B5EF4-FFF2-40B4-BE49-F238E27FC236}">
                            <a16:creationId xmlns:a16="http://schemas.microsoft.com/office/drawing/2014/main" id="{4BA16D33-1190-5DB5-08F3-0399679EEA40}"/>
                          </a:ext>
                        </a:extLst>
                      </p:cNvPr>
                      <p:cNvPicPr/>
                      <p:nvPr/>
                    </p:nvPicPr>
                    <p:blipFill>
                      <a:blip r:embed="rId5"/>
                      <a:stretch>
                        <a:fillRect/>
                      </a:stretch>
                    </p:blipFill>
                    <p:spPr>
                      <a:xfrm>
                        <a:off x="794" y="1240"/>
                        <a:ext cx="794" cy="794"/>
                      </a:xfrm>
                      <a:prstGeom prst="rect">
                        <a:avLst/>
                      </a:prstGeom>
                    </p:spPr>
                  </p:pic>
                </p:oleObj>
              </mc:Fallback>
            </mc:AlternateContent>
          </a:graphicData>
        </a:graphic>
      </p:graphicFrame>
      <p:sp>
        <p:nvSpPr>
          <p:cNvPr id="12" name="Título 11">
            <a:extLst>
              <a:ext uri="{FF2B5EF4-FFF2-40B4-BE49-F238E27FC236}">
                <a16:creationId xmlns:a16="http://schemas.microsoft.com/office/drawing/2014/main" id="{B62BEF11-4EE5-ABDC-9B63-308965F041D1}"/>
              </a:ext>
            </a:extLst>
          </p:cNvPr>
          <p:cNvSpPr>
            <a:spLocks noGrp="1"/>
          </p:cNvSpPr>
          <p:nvPr>
            <p:ph type="title"/>
          </p:nvPr>
        </p:nvSpPr>
        <p:spPr/>
        <p:txBody>
          <a:bodyPr vert="horz"/>
          <a:lstStyle/>
          <a:p>
            <a:r>
              <a:rPr lang="en-US"/>
              <a:t>Table of Contents</a:t>
            </a:r>
          </a:p>
        </p:txBody>
      </p:sp>
      <p:grpSp>
        <p:nvGrpSpPr>
          <p:cNvPr id="49" name="Group 48">
            <a:extLst>
              <a:ext uri="{FF2B5EF4-FFF2-40B4-BE49-F238E27FC236}">
                <a16:creationId xmlns:a16="http://schemas.microsoft.com/office/drawing/2014/main" id="{4B9624E6-368F-D2BF-7B1F-0D01110E9196}"/>
              </a:ext>
            </a:extLst>
          </p:cNvPr>
          <p:cNvGrpSpPr/>
          <p:nvPr/>
        </p:nvGrpSpPr>
        <p:grpSpPr>
          <a:xfrm>
            <a:off x="371474" y="996912"/>
            <a:ext cx="11348363" cy="748934"/>
            <a:chOff x="371474" y="996912"/>
            <a:chExt cx="11348363" cy="748934"/>
          </a:xfrm>
        </p:grpSpPr>
        <p:sp>
          <p:nvSpPr>
            <p:cNvPr id="90" name="Rectangle 89">
              <a:extLst>
                <a:ext uri="{FF2B5EF4-FFF2-40B4-BE49-F238E27FC236}">
                  <a16:creationId xmlns:a16="http://schemas.microsoft.com/office/drawing/2014/main" id="{F52700A8-660A-F586-10BD-6E98A70E5067}"/>
                </a:ext>
              </a:extLst>
            </p:cNvPr>
            <p:cNvSpPr/>
            <p:nvPr/>
          </p:nvSpPr>
          <p:spPr>
            <a:xfrm flipH="1">
              <a:off x="655573" y="1138922"/>
              <a:ext cx="11064264" cy="46958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5714" bIns="45714"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66" name="Text Placeholder 6">
              <a:extLst>
                <a:ext uri="{FF2B5EF4-FFF2-40B4-BE49-F238E27FC236}">
                  <a16:creationId xmlns:a16="http://schemas.microsoft.com/office/drawing/2014/main" id="{2DAE4432-678E-8484-326C-B7DF8A4E2E81}"/>
                </a:ext>
              </a:extLst>
            </p:cNvPr>
            <p:cNvSpPr txBox="1">
              <a:spLocks/>
            </p:cNvSpPr>
            <p:nvPr/>
          </p:nvSpPr>
          <p:spPr>
            <a:xfrm flipH="1">
              <a:off x="472163" y="1260071"/>
              <a:ext cx="11144104" cy="485775"/>
            </a:xfrm>
            <a:prstGeom prst="rect">
              <a:avLst/>
            </a:prstGeom>
            <a:solidFill>
              <a:schemeClr val="bg1">
                <a:lumMod val="95000"/>
              </a:schemeClr>
            </a:solidFill>
            <a:effectLst/>
          </p:spPr>
          <p:txBody>
            <a:bodyPr lIns="252000" tIns="108000" rIns="89988" bIns="108000" anchor="ctr"/>
            <a:lstStyle>
              <a:lvl1pPr marL="0" indent="0" algn="l" defTabSz="457200" rtl="0" eaLnBrk="1" latinLnBrk="0" hangingPunct="1">
                <a:lnSpc>
                  <a:spcPct val="100000"/>
                </a:lnSpc>
                <a:spcBef>
                  <a:spcPts val="0"/>
                </a:spcBef>
                <a:spcAft>
                  <a:spcPts val="2400"/>
                </a:spcAft>
                <a:buFont typeface="Arial" panose="020B0604020202020204" pitchFamily="34" charset="0"/>
                <a:buNone/>
                <a:defRPr sz="4000" b="0" kern="1200">
                  <a:solidFill>
                    <a:schemeClr val="tx1"/>
                  </a:solidFill>
                  <a:latin typeface="Graphik Light" panose="020B0403030202060203" pitchFamily="34" charset="0"/>
                  <a:ea typeface="+mn-ea"/>
                  <a:cs typeface="+mn-cs"/>
                </a:defRPr>
              </a:lvl1pPr>
              <a:lvl2pPr marL="457200" indent="-457200" algn="l" defTabSz="457200" rtl="0" eaLnBrk="1" latinLnBrk="0" hangingPunct="1">
                <a:lnSpc>
                  <a:spcPct val="100000"/>
                </a:lnSpc>
                <a:spcBef>
                  <a:spcPts val="0"/>
                </a:spcBef>
                <a:spcAft>
                  <a:spcPts val="2400"/>
                </a:spcAft>
                <a:buClrTx/>
                <a:buFont typeface="Arial" panose="020B0604020202020204" pitchFamily="34" charset="0"/>
                <a:buChar char="•"/>
                <a:defRPr sz="4000" kern="1200">
                  <a:solidFill>
                    <a:schemeClr val="tx1"/>
                  </a:solidFill>
                  <a:latin typeface="Graphik Light" panose="020B0403030202060203" pitchFamily="34" charset="0"/>
                  <a:ea typeface="+mn-ea"/>
                  <a:cs typeface="+mn-cs"/>
                </a:defRPr>
              </a:lvl2pPr>
              <a:lvl3pPr marL="914400" indent="-457200" algn="l" defTabSz="457200" rtl="0" eaLnBrk="1" latinLnBrk="0" hangingPunct="1">
                <a:lnSpc>
                  <a:spcPct val="100000"/>
                </a:lnSpc>
                <a:spcBef>
                  <a:spcPts val="0"/>
                </a:spcBef>
                <a:spcAft>
                  <a:spcPts val="2400"/>
                </a:spcAft>
                <a:buFont typeface="Verdana"/>
                <a:buChar char="–"/>
                <a:defRPr sz="4000" kern="1200">
                  <a:solidFill>
                    <a:schemeClr val="tx1"/>
                  </a:solidFill>
                  <a:latin typeface="Graphik Light" panose="020B0403030202060203" pitchFamily="34" charset="0"/>
                  <a:ea typeface="+mn-ea"/>
                  <a:cs typeface="+mn-cs"/>
                </a:defRPr>
              </a:lvl3pPr>
              <a:lvl4pPr marL="1371600" indent="-457200" algn="l" defTabSz="457200" rtl="0" eaLnBrk="1" latinLnBrk="0" hangingPunct="1">
                <a:lnSpc>
                  <a:spcPct val="100000"/>
                </a:lnSpc>
                <a:spcBef>
                  <a:spcPts val="0"/>
                </a:spcBef>
                <a:spcAft>
                  <a:spcPts val="2400"/>
                </a:spcAft>
                <a:buFont typeface="Arial" panose="020B0604020202020204" pitchFamily="34" charset="0"/>
                <a:buChar char="•"/>
                <a:defRPr sz="3600" kern="1200">
                  <a:solidFill>
                    <a:schemeClr val="tx1"/>
                  </a:solidFill>
                  <a:latin typeface="Graphik Light" panose="020B0403030202060203" pitchFamily="34" charset="0"/>
                  <a:ea typeface="+mn-ea"/>
                  <a:cs typeface="+mn-cs"/>
                </a:defRPr>
              </a:lvl4pPr>
              <a:lvl5pPr marL="1828800" indent="-457200" algn="l" defTabSz="457200" rtl="0" eaLnBrk="1" latinLnBrk="0" hangingPunct="1">
                <a:lnSpc>
                  <a:spcPct val="100000"/>
                </a:lnSpc>
                <a:spcBef>
                  <a:spcPts val="0"/>
                </a:spcBef>
                <a:spcAft>
                  <a:spcPts val="2400"/>
                </a:spcAft>
                <a:buFont typeface="Verdana"/>
                <a:buChar char="–"/>
                <a:defRPr sz="3600" kern="1200">
                  <a:solidFill>
                    <a:schemeClr val="tx1"/>
                  </a:solidFill>
                  <a:latin typeface="Graphik Light" panose="020B0403030202060203" pitchFamily="34" charset="0"/>
                  <a:ea typeface="+mn-ea"/>
                  <a:cs typeface="+mn-cs"/>
                </a:defRPr>
              </a:lvl5pPr>
              <a:lvl6pPr marL="22226" indent="0" algn="l" defTabSz="457200" rtl="0" eaLnBrk="1" latinLnBrk="0" hangingPunct="1">
                <a:lnSpc>
                  <a:spcPct val="90000"/>
                </a:lnSpc>
                <a:spcBef>
                  <a:spcPts val="0"/>
                </a:spcBef>
                <a:spcAft>
                  <a:spcPts val="2400"/>
                </a:spcAft>
                <a:buFont typeface="Graphik" panose="020B0503030202060203" pitchFamily="34" charset="0"/>
                <a:buNone/>
                <a:tabLst/>
                <a:defRPr sz="3200" kern="1200">
                  <a:solidFill>
                    <a:schemeClr val="tx1"/>
                  </a:solidFill>
                  <a:latin typeface="Graphik Light" panose="020B0403030202060203" pitchFamily="34" charset="0"/>
                  <a:ea typeface="+mn-ea"/>
                  <a:cs typeface="+mn-cs"/>
                </a:defRPr>
              </a:lvl6pPr>
              <a:lvl7pPr marL="0" indent="0" algn="l" defTabSz="457200" rtl="0" eaLnBrk="1" latinLnBrk="0" hangingPunct="1">
                <a:lnSpc>
                  <a:spcPct val="90000"/>
                </a:lnSpc>
                <a:spcBef>
                  <a:spcPts val="0"/>
                </a:spcBef>
                <a:spcAft>
                  <a:spcPts val="2400"/>
                </a:spcAft>
                <a:buFont typeface="Arial" panose="020B0604020202020204" pitchFamily="34" charset="0"/>
                <a:buNone/>
                <a:defRPr sz="2400" kern="1200">
                  <a:solidFill>
                    <a:schemeClr val="tx1"/>
                  </a:solidFill>
                  <a:latin typeface="Graphik Light" panose="020B0403030202060203" pitchFamily="34" charset="0"/>
                  <a:ea typeface="+mn-ea"/>
                  <a:cs typeface="+mn-cs"/>
                </a:defRPr>
              </a:lvl7pPr>
              <a:lvl8pPr marL="0" indent="0" algn="l" defTabSz="457200" rtl="0" eaLnBrk="1" latinLnBrk="0" hangingPunct="1">
                <a:lnSpc>
                  <a:spcPct val="90000"/>
                </a:lnSpc>
                <a:spcBef>
                  <a:spcPts val="0"/>
                </a:spcBef>
                <a:spcAft>
                  <a:spcPts val="2400"/>
                </a:spcAft>
                <a:buFont typeface="Arial" panose="020B0604020202020204" pitchFamily="34" charset="0"/>
                <a:buNone/>
                <a:defRPr sz="2000" b="1" kern="1200">
                  <a:solidFill>
                    <a:schemeClr val="tx1"/>
                  </a:solidFill>
                  <a:latin typeface="Graphik Light" panose="020B0403030202060203" pitchFamily="34" charset="0"/>
                  <a:ea typeface="+mn-ea"/>
                  <a:cs typeface="+mn-cs"/>
                </a:defRPr>
              </a:lvl8pPr>
              <a:lvl9pPr marL="0" indent="0" algn="l" defTabSz="457200" rtl="0" eaLnBrk="1" latinLnBrk="0" hangingPunct="1">
                <a:lnSpc>
                  <a:spcPct val="90000"/>
                </a:lnSpc>
                <a:spcBef>
                  <a:spcPts val="0"/>
                </a:spcBef>
                <a:spcAft>
                  <a:spcPts val="2400"/>
                </a:spcAft>
                <a:buFont typeface="Arial" panose="020B0604020202020204" pitchFamily="34" charset="0"/>
                <a:buNone/>
                <a:defRPr sz="1600" kern="1200">
                  <a:solidFill>
                    <a:schemeClr val="tx2"/>
                  </a:solidFill>
                  <a:latin typeface="Graphik Light" panose="020B0403030202060203" pitchFamily="34" charset="0"/>
                  <a:ea typeface="+mn-ea"/>
                  <a:cs typeface="+mn-cs"/>
                </a:defRPr>
              </a:lvl9pPr>
            </a:lstStyle>
            <a:p>
              <a:pPr marL="0" marR="0" lvl="0" indent="0" algn="l" defTabSz="22855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Executive Summary</a:t>
              </a:r>
            </a:p>
          </p:txBody>
        </p:sp>
        <p:sp>
          <p:nvSpPr>
            <p:cNvPr id="9" name="Rectangle 8">
              <a:extLst>
                <a:ext uri="{FF2B5EF4-FFF2-40B4-BE49-F238E27FC236}">
                  <a16:creationId xmlns:a16="http://schemas.microsoft.com/office/drawing/2014/main" id="{904E5F80-75D4-AE57-B41C-80E5453C4D17}"/>
                </a:ext>
              </a:extLst>
            </p:cNvPr>
            <p:cNvSpPr/>
            <p:nvPr/>
          </p:nvSpPr>
          <p:spPr>
            <a:xfrm flipH="1">
              <a:off x="371474" y="996912"/>
              <a:ext cx="485775" cy="4857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1" tIns="485937" rtlCol="0" anchor="t"/>
            <a:lstStyle/>
            <a:p>
              <a:pPr marL="0" marR="0" lvl="0" indent="0" defTabSz="914263"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TextBox 13">
              <a:extLst>
                <a:ext uri="{FF2B5EF4-FFF2-40B4-BE49-F238E27FC236}">
                  <a16:creationId xmlns:a16="http://schemas.microsoft.com/office/drawing/2014/main" id="{F18AB2A9-B70C-4F7D-3BDD-CF7F092CEC8E}"/>
                </a:ext>
              </a:extLst>
            </p:cNvPr>
            <p:cNvSpPr txBox="1"/>
            <p:nvPr/>
          </p:nvSpPr>
          <p:spPr>
            <a:xfrm>
              <a:off x="447144" y="1072582"/>
              <a:ext cx="334434" cy="334434"/>
            </a:xfrm>
            <a:prstGeom prst="rect">
              <a:avLst/>
            </a:prstGeom>
            <a:noFill/>
          </p:spPr>
          <p:txBody>
            <a:bodyPr wrap="none" lIns="0" tIns="0" rIns="0" bIns="0" rtlCol="0" anchor="ctr">
              <a:noAutofit/>
            </a:bodyPr>
            <a:lstStyle/>
            <a:p>
              <a:pPr algn="ctr" defTabSz="228600">
                <a:spcAft>
                  <a:spcPts val="1200"/>
                </a:spcAft>
              </a:pPr>
              <a:r>
                <a:rPr lang="en-GB" b="1" i="1" noProof="0" dirty="0">
                  <a:solidFill>
                    <a:schemeClr val="bg1"/>
                  </a:solidFill>
                </a:rPr>
                <a:t>1</a:t>
              </a:r>
              <a:endParaRPr lang="en-NL" b="1" i="1" noProof="0" dirty="0">
                <a:solidFill>
                  <a:schemeClr val="bg1"/>
                </a:solidFill>
              </a:endParaRPr>
            </a:p>
          </p:txBody>
        </p:sp>
      </p:grpSp>
      <p:grpSp>
        <p:nvGrpSpPr>
          <p:cNvPr id="50" name="Group 49">
            <a:extLst>
              <a:ext uri="{FF2B5EF4-FFF2-40B4-BE49-F238E27FC236}">
                <a16:creationId xmlns:a16="http://schemas.microsoft.com/office/drawing/2014/main" id="{EB0F6FD7-59A9-3F73-84A6-A596468D6860}"/>
              </a:ext>
            </a:extLst>
          </p:cNvPr>
          <p:cNvGrpSpPr/>
          <p:nvPr/>
        </p:nvGrpSpPr>
        <p:grpSpPr>
          <a:xfrm>
            <a:off x="371474" y="1878446"/>
            <a:ext cx="11348363" cy="748934"/>
            <a:chOff x="371474" y="1866995"/>
            <a:chExt cx="11348363" cy="748934"/>
          </a:xfrm>
        </p:grpSpPr>
        <p:sp>
          <p:nvSpPr>
            <p:cNvPr id="15" name="Rectangle 14">
              <a:extLst>
                <a:ext uri="{FF2B5EF4-FFF2-40B4-BE49-F238E27FC236}">
                  <a16:creationId xmlns:a16="http://schemas.microsoft.com/office/drawing/2014/main" id="{C28864D1-7CFF-8C37-0AE6-06E351B22915}"/>
                </a:ext>
              </a:extLst>
            </p:cNvPr>
            <p:cNvSpPr/>
            <p:nvPr/>
          </p:nvSpPr>
          <p:spPr>
            <a:xfrm flipH="1">
              <a:off x="655573" y="2009005"/>
              <a:ext cx="11064264" cy="46958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5714" bIns="45714"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6" name="Text Placeholder 6">
              <a:extLst>
                <a:ext uri="{FF2B5EF4-FFF2-40B4-BE49-F238E27FC236}">
                  <a16:creationId xmlns:a16="http://schemas.microsoft.com/office/drawing/2014/main" id="{91BD52D7-B103-0B6D-4982-4AEBF98838E7}"/>
                </a:ext>
              </a:extLst>
            </p:cNvPr>
            <p:cNvSpPr txBox="1">
              <a:spLocks/>
            </p:cNvSpPr>
            <p:nvPr/>
          </p:nvSpPr>
          <p:spPr>
            <a:xfrm flipH="1">
              <a:off x="472163" y="2130154"/>
              <a:ext cx="11144104" cy="485775"/>
            </a:xfrm>
            <a:prstGeom prst="rect">
              <a:avLst/>
            </a:prstGeom>
            <a:solidFill>
              <a:schemeClr val="bg1">
                <a:lumMod val="95000"/>
              </a:schemeClr>
            </a:solidFill>
            <a:effectLst/>
          </p:spPr>
          <p:txBody>
            <a:bodyPr lIns="252000" tIns="108000" rIns="89988" bIns="108000" anchor="ctr"/>
            <a:lstStyle>
              <a:lvl1pPr marL="0" indent="0" algn="l" defTabSz="457200" rtl="0" eaLnBrk="1" latinLnBrk="0" hangingPunct="1">
                <a:lnSpc>
                  <a:spcPct val="100000"/>
                </a:lnSpc>
                <a:spcBef>
                  <a:spcPts val="0"/>
                </a:spcBef>
                <a:spcAft>
                  <a:spcPts val="2400"/>
                </a:spcAft>
                <a:buFont typeface="Arial" panose="020B0604020202020204" pitchFamily="34" charset="0"/>
                <a:buNone/>
                <a:defRPr sz="4000" b="0" kern="1200">
                  <a:solidFill>
                    <a:schemeClr val="tx1"/>
                  </a:solidFill>
                  <a:latin typeface="Graphik Light" panose="020B0403030202060203" pitchFamily="34" charset="0"/>
                  <a:ea typeface="+mn-ea"/>
                  <a:cs typeface="+mn-cs"/>
                </a:defRPr>
              </a:lvl1pPr>
              <a:lvl2pPr marL="457200" indent="-457200" algn="l" defTabSz="457200" rtl="0" eaLnBrk="1" latinLnBrk="0" hangingPunct="1">
                <a:lnSpc>
                  <a:spcPct val="100000"/>
                </a:lnSpc>
                <a:spcBef>
                  <a:spcPts val="0"/>
                </a:spcBef>
                <a:spcAft>
                  <a:spcPts val="2400"/>
                </a:spcAft>
                <a:buClrTx/>
                <a:buFont typeface="Arial" panose="020B0604020202020204" pitchFamily="34" charset="0"/>
                <a:buChar char="•"/>
                <a:defRPr sz="4000" kern="1200">
                  <a:solidFill>
                    <a:schemeClr val="tx1"/>
                  </a:solidFill>
                  <a:latin typeface="Graphik Light" panose="020B0403030202060203" pitchFamily="34" charset="0"/>
                  <a:ea typeface="+mn-ea"/>
                  <a:cs typeface="+mn-cs"/>
                </a:defRPr>
              </a:lvl2pPr>
              <a:lvl3pPr marL="914400" indent="-457200" algn="l" defTabSz="457200" rtl="0" eaLnBrk="1" latinLnBrk="0" hangingPunct="1">
                <a:lnSpc>
                  <a:spcPct val="100000"/>
                </a:lnSpc>
                <a:spcBef>
                  <a:spcPts val="0"/>
                </a:spcBef>
                <a:spcAft>
                  <a:spcPts val="2400"/>
                </a:spcAft>
                <a:buFont typeface="Verdana"/>
                <a:buChar char="–"/>
                <a:defRPr sz="4000" kern="1200">
                  <a:solidFill>
                    <a:schemeClr val="tx1"/>
                  </a:solidFill>
                  <a:latin typeface="Graphik Light" panose="020B0403030202060203" pitchFamily="34" charset="0"/>
                  <a:ea typeface="+mn-ea"/>
                  <a:cs typeface="+mn-cs"/>
                </a:defRPr>
              </a:lvl3pPr>
              <a:lvl4pPr marL="1371600" indent="-457200" algn="l" defTabSz="457200" rtl="0" eaLnBrk="1" latinLnBrk="0" hangingPunct="1">
                <a:lnSpc>
                  <a:spcPct val="100000"/>
                </a:lnSpc>
                <a:spcBef>
                  <a:spcPts val="0"/>
                </a:spcBef>
                <a:spcAft>
                  <a:spcPts val="2400"/>
                </a:spcAft>
                <a:buFont typeface="Arial" panose="020B0604020202020204" pitchFamily="34" charset="0"/>
                <a:buChar char="•"/>
                <a:defRPr sz="3600" kern="1200">
                  <a:solidFill>
                    <a:schemeClr val="tx1"/>
                  </a:solidFill>
                  <a:latin typeface="Graphik Light" panose="020B0403030202060203" pitchFamily="34" charset="0"/>
                  <a:ea typeface="+mn-ea"/>
                  <a:cs typeface="+mn-cs"/>
                </a:defRPr>
              </a:lvl4pPr>
              <a:lvl5pPr marL="1828800" indent="-457200" algn="l" defTabSz="457200" rtl="0" eaLnBrk="1" latinLnBrk="0" hangingPunct="1">
                <a:lnSpc>
                  <a:spcPct val="100000"/>
                </a:lnSpc>
                <a:spcBef>
                  <a:spcPts val="0"/>
                </a:spcBef>
                <a:spcAft>
                  <a:spcPts val="2400"/>
                </a:spcAft>
                <a:buFont typeface="Verdana"/>
                <a:buChar char="–"/>
                <a:defRPr sz="3600" kern="1200">
                  <a:solidFill>
                    <a:schemeClr val="tx1"/>
                  </a:solidFill>
                  <a:latin typeface="Graphik Light" panose="020B0403030202060203" pitchFamily="34" charset="0"/>
                  <a:ea typeface="+mn-ea"/>
                  <a:cs typeface="+mn-cs"/>
                </a:defRPr>
              </a:lvl5pPr>
              <a:lvl6pPr marL="22226" indent="0" algn="l" defTabSz="457200" rtl="0" eaLnBrk="1" latinLnBrk="0" hangingPunct="1">
                <a:lnSpc>
                  <a:spcPct val="90000"/>
                </a:lnSpc>
                <a:spcBef>
                  <a:spcPts val="0"/>
                </a:spcBef>
                <a:spcAft>
                  <a:spcPts val="2400"/>
                </a:spcAft>
                <a:buFont typeface="Graphik" panose="020B0503030202060203" pitchFamily="34" charset="0"/>
                <a:buNone/>
                <a:tabLst/>
                <a:defRPr sz="3200" kern="1200">
                  <a:solidFill>
                    <a:schemeClr val="tx1"/>
                  </a:solidFill>
                  <a:latin typeface="Graphik Light" panose="020B0403030202060203" pitchFamily="34" charset="0"/>
                  <a:ea typeface="+mn-ea"/>
                  <a:cs typeface="+mn-cs"/>
                </a:defRPr>
              </a:lvl6pPr>
              <a:lvl7pPr marL="0" indent="0" algn="l" defTabSz="457200" rtl="0" eaLnBrk="1" latinLnBrk="0" hangingPunct="1">
                <a:lnSpc>
                  <a:spcPct val="90000"/>
                </a:lnSpc>
                <a:spcBef>
                  <a:spcPts val="0"/>
                </a:spcBef>
                <a:spcAft>
                  <a:spcPts val="2400"/>
                </a:spcAft>
                <a:buFont typeface="Arial" panose="020B0604020202020204" pitchFamily="34" charset="0"/>
                <a:buNone/>
                <a:defRPr sz="2400" kern="1200">
                  <a:solidFill>
                    <a:schemeClr val="tx1"/>
                  </a:solidFill>
                  <a:latin typeface="Graphik Light" panose="020B0403030202060203" pitchFamily="34" charset="0"/>
                  <a:ea typeface="+mn-ea"/>
                  <a:cs typeface="+mn-cs"/>
                </a:defRPr>
              </a:lvl7pPr>
              <a:lvl8pPr marL="0" indent="0" algn="l" defTabSz="457200" rtl="0" eaLnBrk="1" latinLnBrk="0" hangingPunct="1">
                <a:lnSpc>
                  <a:spcPct val="90000"/>
                </a:lnSpc>
                <a:spcBef>
                  <a:spcPts val="0"/>
                </a:spcBef>
                <a:spcAft>
                  <a:spcPts val="2400"/>
                </a:spcAft>
                <a:buFont typeface="Arial" panose="020B0604020202020204" pitchFamily="34" charset="0"/>
                <a:buNone/>
                <a:defRPr sz="2000" b="1" kern="1200">
                  <a:solidFill>
                    <a:schemeClr val="tx1"/>
                  </a:solidFill>
                  <a:latin typeface="Graphik Light" panose="020B0403030202060203" pitchFamily="34" charset="0"/>
                  <a:ea typeface="+mn-ea"/>
                  <a:cs typeface="+mn-cs"/>
                </a:defRPr>
              </a:lvl8pPr>
              <a:lvl9pPr marL="0" indent="0" algn="l" defTabSz="457200" rtl="0" eaLnBrk="1" latinLnBrk="0" hangingPunct="1">
                <a:lnSpc>
                  <a:spcPct val="90000"/>
                </a:lnSpc>
                <a:spcBef>
                  <a:spcPts val="0"/>
                </a:spcBef>
                <a:spcAft>
                  <a:spcPts val="2400"/>
                </a:spcAft>
                <a:buFont typeface="Arial" panose="020B0604020202020204" pitchFamily="34" charset="0"/>
                <a:buNone/>
                <a:defRPr sz="1600" kern="1200">
                  <a:solidFill>
                    <a:schemeClr val="tx2"/>
                  </a:solidFill>
                  <a:latin typeface="Graphik Light" panose="020B0403030202060203" pitchFamily="34" charset="0"/>
                  <a:ea typeface="+mn-ea"/>
                  <a:cs typeface="+mn-cs"/>
                </a:defRPr>
              </a:lvl9pPr>
            </a:lstStyle>
            <a:p>
              <a:pPr marL="0" marR="0" lvl="0" indent="0" algn="l" defTabSz="228554"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t>
              </a:r>
              <a:r>
                <a:rPr kumimoji="0" lang="en-GB" sz="14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Credit Risk Models are at the heart of any Bank’s Model Landscape</a:t>
              </a: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7" name="Rectangle 16">
              <a:extLst>
                <a:ext uri="{FF2B5EF4-FFF2-40B4-BE49-F238E27FC236}">
                  <a16:creationId xmlns:a16="http://schemas.microsoft.com/office/drawing/2014/main" id="{7DAE3A53-1676-42E8-105E-6F19F0B1C054}"/>
                </a:ext>
              </a:extLst>
            </p:cNvPr>
            <p:cNvSpPr/>
            <p:nvPr/>
          </p:nvSpPr>
          <p:spPr>
            <a:xfrm flipH="1">
              <a:off x="371474" y="1866995"/>
              <a:ext cx="485775" cy="4857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1" tIns="485937" rtlCol="0" anchor="t"/>
            <a:lstStyle/>
            <a:p>
              <a:pPr marL="0" marR="0" lvl="0" indent="0" defTabSz="914263"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8" name="TextBox 17">
              <a:extLst>
                <a:ext uri="{FF2B5EF4-FFF2-40B4-BE49-F238E27FC236}">
                  <a16:creationId xmlns:a16="http://schemas.microsoft.com/office/drawing/2014/main" id="{4485BD13-A689-33CA-86C1-ACD41B44F3A0}"/>
                </a:ext>
              </a:extLst>
            </p:cNvPr>
            <p:cNvSpPr txBox="1"/>
            <p:nvPr/>
          </p:nvSpPr>
          <p:spPr>
            <a:xfrm>
              <a:off x="447144" y="1942665"/>
              <a:ext cx="334434" cy="334434"/>
            </a:xfrm>
            <a:prstGeom prst="rect">
              <a:avLst/>
            </a:prstGeom>
            <a:noFill/>
          </p:spPr>
          <p:txBody>
            <a:bodyPr wrap="none" lIns="0" tIns="0" rIns="0" bIns="0" rtlCol="0" anchor="ctr">
              <a:noAutofit/>
            </a:bodyPr>
            <a:lstStyle/>
            <a:p>
              <a:pPr algn="ctr" defTabSz="228600">
                <a:spcAft>
                  <a:spcPts val="1200"/>
                </a:spcAft>
              </a:pPr>
              <a:r>
                <a:rPr lang="en-GB" b="1" i="1">
                  <a:solidFill>
                    <a:schemeClr val="bg1"/>
                  </a:solidFill>
                </a:rPr>
                <a:t>2</a:t>
              </a:r>
              <a:endParaRPr lang="en-NL" b="1" i="1" noProof="0">
                <a:solidFill>
                  <a:schemeClr val="bg1"/>
                </a:solidFill>
              </a:endParaRPr>
            </a:p>
          </p:txBody>
        </p:sp>
      </p:grpSp>
      <p:grpSp>
        <p:nvGrpSpPr>
          <p:cNvPr id="51" name="Group 50">
            <a:extLst>
              <a:ext uri="{FF2B5EF4-FFF2-40B4-BE49-F238E27FC236}">
                <a16:creationId xmlns:a16="http://schemas.microsoft.com/office/drawing/2014/main" id="{A3C768FB-3386-D004-8B45-362210ABEC6B}"/>
              </a:ext>
            </a:extLst>
          </p:cNvPr>
          <p:cNvGrpSpPr/>
          <p:nvPr/>
        </p:nvGrpSpPr>
        <p:grpSpPr>
          <a:xfrm>
            <a:off x="371474" y="2759980"/>
            <a:ext cx="11348363" cy="748934"/>
            <a:chOff x="371474" y="2803418"/>
            <a:chExt cx="11348363" cy="748934"/>
          </a:xfrm>
        </p:grpSpPr>
        <p:sp>
          <p:nvSpPr>
            <p:cNvPr id="19" name="Rectangle 18">
              <a:extLst>
                <a:ext uri="{FF2B5EF4-FFF2-40B4-BE49-F238E27FC236}">
                  <a16:creationId xmlns:a16="http://schemas.microsoft.com/office/drawing/2014/main" id="{93390B93-00E7-E082-D50E-E0F61BCFEE9B}"/>
                </a:ext>
              </a:extLst>
            </p:cNvPr>
            <p:cNvSpPr/>
            <p:nvPr/>
          </p:nvSpPr>
          <p:spPr>
            <a:xfrm flipH="1">
              <a:off x="655573" y="2945428"/>
              <a:ext cx="11064264" cy="46958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5714" bIns="45714"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0" name="Text Placeholder 6">
              <a:extLst>
                <a:ext uri="{FF2B5EF4-FFF2-40B4-BE49-F238E27FC236}">
                  <a16:creationId xmlns:a16="http://schemas.microsoft.com/office/drawing/2014/main" id="{ECA699F2-166A-5055-4E83-40CF4D8486D0}"/>
                </a:ext>
              </a:extLst>
            </p:cNvPr>
            <p:cNvSpPr txBox="1">
              <a:spLocks/>
            </p:cNvSpPr>
            <p:nvPr/>
          </p:nvSpPr>
          <p:spPr>
            <a:xfrm flipH="1">
              <a:off x="472163" y="3066577"/>
              <a:ext cx="11144104" cy="485775"/>
            </a:xfrm>
            <a:prstGeom prst="rect">
              <a:avLst/>
            </a:prstGeom>
            <a:solidFill>
              <a:schemeClr val="bg1">
                <a:lumMod val="95000"/>
              </a:schemeClr>
            </a:solidFill>
            <a:effectLst/>
          </p:spPr>
          <p:txBody>
            <a:bodyPr lIns="252000" tIns="108000" rIns="89988" bIns="108000" anchor="ctr"/>
            <a:lstStyle>
              <a:lvl1pPr marL="0" indent="0" algn="l" defTabSz="457200" rtl="0" eaLnBrk="1" latinLnBrk="0" hangingPunct="1">
                <a:lnSpc>
                  <a:spcPct val="100000"/>
                </a:lnSpc>
                <a:spcBef>
                  <a:spcPts val="0"/>
                </a:spcBef>
                <a:spcAft>
                  <a:spcPts val="2400"/>
                </a:spcAft>
                <a:buFont typeface="Arial" panose="020B0604020202020204" pitchFamily="34" charset="0"/>
                <a:buNone/>
                <a:defRPr sz="4000" b="0" kern="1200">
                  <a:solidFill>
                    <a:schemeClr val="tx1"/>
                  </a:solidFill>
                  <a:latin typeface="Graphik Light" panose="020B0403030202060203" pitchFamily="34" charset="0"/>
                  <a:ea typeface="+mn-ea"/>
                  <a:cs typeface="+mn-cs"/>
                </a:defRPr>
              </a:lvl1pPr>
              <a:lvl2pPr marL="457200" indent="-457200" algn="l" defTabSz="457200" rtl="0" eaLnBrk="1" latinLnBrk="0" hangingPunct="1">
                <a:lnSpc>
                  <a:spcPct val="100000"/>
                </a:lnSpc>
                <a:spcBef>
                  <a:spcPts val="0"/>
                </a:spcBef>
                <a:spcAft>
                  <a:spcPts val="2400"/>
                </a:spcAft>
                <a:buClrTx/>
                <a:buFont typeface="Arial" panose="020B0604020202020204" pitchFamily="34" charset="0"/>
                <a:buChar char="•"/>
                <a:defRPr sz="4000" kern="1200">
                  <a:solidFill>
                    <a:schemeClr val="tx1"/>
                  </a:solidFill>
                  <a:latin typeface="Graphik Light" panose="020B0403030202060203" pitchFamily="34" charset="0"/>
                  <a:ea typeface="+mn-ea"/>
                  <a:cs typeface="+mn-cs"/>
                </a:defRPr>
              </a:lvl2pPr>
              <a:lvl3pPr marL="914400" indent="-457200" algn="l" defTabSz="457200" rtl="0" eaLnBrk="1" latinLnBrk="0" hangingPunct="1">
                <a:lnSpc>
                  <a:spcPct val="100000"/>
                </a:lnSpc>
                <a:spcBef>
                  <a:spcPts val="0"/>
                </a:spcBef>
                <a:spcAft>
                  <a:spcPts val="2400"/>
                </a:spcAft>
                <a:buFont typeface="Verdana"/>
                <a:buChar char="–"/>
                <a:defRPr sz="4000" kern="1200">
                  <a:solidFill>
                    <a:schemeClr val="tx1"/>
                  </a:solidFill>
                  <a:latin typeface="Graphik Light" panose="020B0403030202060203" pitchFamily="34" charset="0"/>
                  <a:ea typeface="+mn-ea"/>
                  <a:cs typeface="+mn-cs"/>
                </a:defRPr>
              </a:lvl3pPr>
              <a:lvl4pPr marL="1371600" indent="-457200" algn="l" defTabSz="457200" rtl="0" eaLnBrk="1" latinLnBrk="0" hangingPunct="1">
                <a:lnSpc>
                  <a:spcPct val="100000"/>
                </a:lnSpc>
                <a:spcBef>
                  <a:spcPts val="0"/>
                </a:spcBef>
                <a:spcAft>
                  <a:spcPts val="2400"/>
                </a:spcAft>
                <a:buFont typeface="Arial" panose="020B0604020202020204" pitchFamily="34" charset="0"/>
                <a:buChar char="•"/>
                <a:defRPr sz="3600" kern="1200">
                  <a:solidFill>
                    <a:schemeClr val="tx1"/>
                  </a:solidFill>
                  <a:latin typeface="Graphik Light" panose="020B0403030202060203" pitchFamily="34" charset="0"/>
                  <a:ea typeface="+mn-ea"/>
                  <a:cs typeface="+mn-cs"/>
                </a:defRPr>
              </a:lvl4pPr>
              <a:lvl5pPr marL="1828800" indent="-457200" algn="l" defTabSz="457200" rtl="0" eaLnBrk="1" latinLnBrk="0" hangingPunct="1">
                <a:lnSpc>
                  <a:spcPct val="100000"/>
                </a:lnSpc>
                <a:spcBef>
                  <a:spcPts val="0"/>
                </a:spcBef>
                <a:spcAft>
                  <a:spcPts val="2400"/>
                </a:spcAft>
                <a:buFont typeface="Verdana"/>
                <a:buChar char="–"/>
                <a:defRPr sz="3600" kern="1200">
                  <a:solidFill>
                    <a:schemeClr val="tx1"/>
                  </a:solidFill>
                  <a:latin typeface="Graphik Light" panose="020B0403030202060203" pitchFamily="34" charset="0"/>
                  <a:ea typeface="+mn-ea"/>
                  <a:cs typeface="+mn-cs"/>
                </a:defRPr>
              </a:lvl5pPr>
              <a:lvl6pPr marL="22226" indent="0" algn="l" defTabSz="457200" rtl="0" eaLnBrk="1" latinLnBrk="0" hangingPunct="1">
                <a:lnSpc>
                  <a:spcPct val="90000"/>
                </a:lnSpc>
                <a:spcBef>
                  <a:spcPts val="0"/>
                </a:spcBef>
                <a:spcAft>
                  <a:spcPts val="2400"/>
                </a:spcAft>
                <a:buFont typeface="Graphik" panose="020B0503030202060203" pitchFamily="34" charset="0"/>
                <a:buNone/>
                <a:tabLst/>
                <a:defRPr sz="3200" kern="1200">
                  <a:solidFill>
                    <a:schemeClr val="tx1"/>
                  </a:solidFill>
                  <a:latin typeface="Graphik Light" panose="020B0403030202060203" pitchFamily="34" charset="0"/>
                  <a:ea typeface="+mn-ea"/>
                  <a:cs typeface="+mn-cs"/>
                </a:defRPr>
              </a:lvl6pPr>
              <a:lvl7pPr marL="0" indent="0" algn="l" defTabSz="457200" rtl="0" eaLnBrk="1" latinLnBrk="0" hangingPunct="1">
                <a:lnSpc>
                  <a:spcPct val="90000"/>
                </a:lnSpc>
                <a:spcBef>
                  <a:spcPts val="0"/>
                </a:spcBef>
                <a:spcAft>
                  <a:spcPts val="2400"/>
                </a:spcAft>
                <a:buFont typeface="Arial" panose="020B0604020202020204" pitchFamily="34" charset="0"/>
                <a:buNone/>
                <a:defRPr sz="2400" kern="1200">
                  <a:solidFill>
                    <a:schemeClr val="tx1"/>
                  </a:solidFill>
                  <a:latin typeface="Graphik Light" panose="020B0403030202060203" pitchFamily="34" charset="0"/>
                  <a:ea typeface="+mn-ea"/>
                  <a:cs typeface="+mn-cs"/>
                </a:defRPr>
              </a:lvl7pPr>
              <a:lvl8pPr marL="0" indent="0" algn="l" defTabSz="457200" rtl="0" eaLnBrk="1" latinLnBrk="0" hangingPunct="1">
                <a:lnSpc>
                  <a:spcPct val="90000"/>
                </a:lnSpc>
                <a:spcBef>
                  <a:spcPts val="0"/>
                </a:spcBef>
                <a:spcAft>
                  <a:spcPts val="2400"/>
                </a:spcAft>
                <a:buFont typeface="Arial" panose="020B0604020202020204" pitchFamily="34" charset="0"/>
                <a:buNone/>
                <a:defRPr sz="2000" b="1" kern="1200">
                  <a:solidFill>
                    <a:schemeClr val="tx1"/>
                  </a:solidFill>
                  <a:latin typeface="Graphik Light" panose="020B0403030202060203" pitchFamily="34" charset="0"/>
                  <a:ea typeface="+mn-ea"/>
                  <a:cs typeface="+mn-cs"/>
                </a:defRPr>
              </a:lvl8pPr>
              <a:lvl9pPr marL="0" indent="0" algn="l" defTabSz="457200" rtl="0" eaLnBrk="1" latinLnBrk="0" hangingPunct="1">
                <a:lnSpc>
                  <a:spcPct val="90000"/>
                </a:lnSpc>
                <a:spcBef>
                  <a:spcPts val="0"/>
                </a:spcBef>
                <a:spcAft>
                  <a:spcPts val="2400"/>
                </a:spcAft>
                <a:buFont typeface="Arial" panose="020B0604020202020204" pitchFamily="34" charset="0"/>
                <a:buNone/>
                <a:defRPr sz="1600" kern="1200">
                  <a:solidFill>
                    <a:schemeClr val="tx2"/>
                  </a:solidFill>
                  <a:latin typeface="Graphik Light" panose="020B0403030202060203" pitchFamily="34" charset="0"/>
                  <a:ea typeface="+mn-ea"/>
                  <a:cs typeface="+mn-cs"/>
                </a:defRPr>
              </a:lvl9pPr>
            </a:lstStyle>
            <a:p>
              <a:pPr marL="265113" defTabSz="228554">
                <a:spcAft>
                  <a:spcPts val="0"/>
                </a:spcAft>
                <a:defRPr/>
              </a:pPr>
              <a:r>
                <a:rPr kumimoji="0" lang="en-GB"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Quality data ensures successful model (re-)development</a:t>
              </a:r>
              <a:endPar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Rectangle 20">
              <a:extLst>
                <a:ext uri="{FF2B5EF4-FFF2-40B4-BE49-F238E27FC236}">
                  <a16:creationId xmlns:a16="http://schemas.microsoft.com/office/drawing/2014/main" id="{4AEBC4A3-4D13-C940-693E-EED9B07C4B9E}"/>
                </a:ext>
              </a:extLst>
            </p:cNvPr>
            <p:cNvSpPr/>
            <p:nvPr/>
          </p:nvSpPr>
          <p:spPr>
            <a:xfrm flipH="1">
              <a:off x="371474" y="2803418"/>
              <a:ext cx="485775" cy="4857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1" tIns="485937" rtlCol="0" anchor="t"/>
            <a:lstStyle/>
            <a:p>
              <a:pPr marL="0" marR="0" lvl="0" indent="0" defTabSz="914263"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2" name="TextBox 21">
              <a:extLst>
                <a:ext uri="{FF2B5EF4-FFF2-40B4-BE49-F238E27FC236}">
                  <a16:creationId xmlns:a16="http://schemas.microsoft.com/office/drawing/2014/main" id="{C51F2F81-A2A5-33C8-C761-0CD0167A3A57}"/>
                </a:ext>
              </a:extLst>
            </p:cNvPr>
            <p:cNvSpPr txBox="1"/>
            <p:nvPr/>
          </p:nvSpPr>
          <p:spPr>
            <a:xfrm>
              <a:off x="447144" y="2879088"/>
              <a:ext cx="334434" cy="334434"/>
            </a:xfrm>
            <a:prstGeom prst="rect">
              <a:avLst/>
            </a:prstGeom>
            <a:noFill/>
          </p:spPr>
          <p:txBody>
            <a:bodyPr wrap="none" lIns="0" tIns="0" rIns="0" bIns="0" rtlCol="0" anchor="ctr">
              <a:noAutofit/>
            </a:bodyPr>
            <a:lstStyle/>
            <a:p>
              <a:pPr algn="ctr" defTabSz="228600">
                <a:spcAft>
                  <a:spcPts val="1200"/>
                </a:spcAft>
              </a:pPr>
              <a:r>
                <a:rPr lang="en-GB" b="1" i="1">
                  <a:solidFill>
                    <a:schemeClr val="bg1"/>
                  </a:solidFill>
                </a:rPr>
                <a:t>3</a:t>
              </a:r>
              <a:endParaRPr lang="en-NL" b="1" i="1" noProof="0">
                <a:solidFill>
                  <a:schemeClr val="bg1"/>
                </a:solidFill>
              </a:endParaRPr>
            </a:p>
          </p:txBody>
        </p:sp>
      </p:grpSp>
      <p:grpSp>
        <p:nvGrpSpPr>
          <p:cNvPr id="52" name="Group 51">
            <a:extLst>
              <a:ext uri="{FF2B5EF4-FFF2-40B4-BE49-F238E27FC236}">
                <a16:creationId xmlns:a16="http://schemas.microsoft.com/office/drawing/2014/main" id="{69E9E65B-FEBF-3DC0-B8CA-A0475DF2D876}"/>
              </a:ext>
            </a:extLst>
          </p:cNvPr>
          <p:cNvGrpSpPr/>
          <p:nvPr/>
        </p:nvGrpSpPr>
        <p:grpSpPr>
          <a:xfrm>
            <a:off x="371474" y="3641514"/>
            <a:ext cx="11348363" cy="748934"/>
            <a:chOff x="371474" y="3618692"/>
            <a:chExt cx="11348363" cy="748934"/>
          </a:xfrm>
        </p:grpSpPr>
        <p:sp>
          <p:nvSpPr>
            <p:cNvPr id="23" name="Rectangle 22">
              <a:extLst>
                <a:ext uri="{FF2B5EF4-FFF2-40B4-BE49-F238E27FC236}">
                  <a16:creationId xmlns:a16="http://schemas.microsoft.com/office/drawing/2014/main" id="{7A98EE9B-712E-05D7-3B6D-094393A953EF}"/>
                </a:ext>
              </a:extLst>
            </p:cNvPr>
            <p:cNvSpPr/>
            <p:nvPr/>
          </p:nvSpPr>
          <p:spPr>
            <a:xfrm flipH="1">
              <a:off x="655573" y="3760702"/>
              <a:ext cx="11064264" cy="46958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5714" bIns="45714"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4" name="Text Placeholder 6">
              <a:extLst>
                <a:ext uri="{FF2B5EF4-FFF2-40B4-BE49-F238E27FC236}">
                  <a16:creationId xmlns:a16="http://schemas.microsoft.com/office/drawing/2014/main" id="{807922D0-7B2B-1535-D2A3-463752EE7A08}"/>
                </a:ext>
              </a:extLst>
            </p:cNvPr>
            <p:cNvSpPr txBox="1">
              <a:spLocks/>
            </p:cNvSpPr>
            <p:nvPr/>
          </p:nvSpPr>
          <p:spPr>
            <a:xfrm flipH="1">
              <a:off x="472163" y="3881851"/>
              <a:ext cx="11144104" cy="485775"/>
            </a:xfrm>
            <a:prstGeom prst="rect">
              <a:avLst/>
            </a:prstGeom>
            <a:solidFill>
              <a:schemeClr val="bg1">
                <a:lumMod val="95000"/>
              </a:schemeClr>
            </a:solidFill>
            <a:effectLst/>
          </p:spPr>
          <p:txBody>
            <a:bodyPr lIns="252000" tIns="108000" rIns="89988" bIns="108000" anchor="ctr"/>
            <a:lstStyle>
              <a:lvl1pPr marL="0" indent="0" algn="l" defTabSz="457200" rtl="0" eaLnBrk="1" latinLnBrk="0" hangingPunct="1">
                <a:lnSpc>
                  <a:spcPct val="100000"/>
                </a:lnSpc>
                <a:spcBef>
                  <a:spcPts val="0"/>
                </a:spcBef>
                <a:spcAft>
                  <a:spcPts val="2400"/>
                </a:spcAft>
                <a:buFont typeface="Arial" panose="020B0604020202020204" pitchFamily="34" charset="0"/>
                <a:buNone/>
                <a:defRPr sz="4000" b="0" kern="1200">
                  <a:solidFill>
                    <a:schemeClr val="tx1"/>
                  </a:solidFill>
                  <a:latin typeface="Graphik Light" panose="020B0403030202060203" pitchFamily="34" charset="0"/>
                  <a:ea typeface="+mn-ea"/>
                  <a:cs typeface="+mn-cs"/>
                </a:defRPr>
              </a:lvl1pPr>
              <a:lvl2pPr marL="457200" indent="-457200" algn="l" defTabSz="457200" rtl="0" eaLnBrk="1" latinLnBrk="0" hangingPunct="1">
                <a:lnSpc>
                  <a:spcPct val="100000"/>
                </a:lnSpc>
                <a:spcBef>
                  <a:spcPts val="0"/>
                </a:spcBef>
                <a:spcAft>
                  <a:spcPts val="2400"/>
                </a:spcAft>
                <a:buClrTx/>
                <a:buFont typeface="Arial" panose="020B0604020202020204" pitchFamily="34" charset="0"/>
                <a:buChar char="•"/>
                <a:defRPr sz="4000" kern="1200">
                  <a:solidFill>
                    <a:schemeClr val="tx1"/>
                  </a:solidFill>
                  <a:latin typeface="Graphik Light" panose="020B0403030202060203" pitchFamily="34" charset="0"/>
                  <a:ea typeface="+mn-ea"/>
                  <a:cs typeface="+mn-cs"/>
                </a:defRPr>
              </a:lvl2pPr>
              <a:lvl3pPr marL="914400" indent="-457200" algn="l" defTabSz="457200" rtl="0" eaLnBrk="1" latinLnBrk="0" hangingPunct="1">
                <a:lnSpc>
                  <a:spcPct val="100000"/>
                </a:lnSpc>
                <a:spcBef>
                  <a:spcPts val="0"/>
                </a:spcBef>
                <a:spcAft>
                  <a:spcPts val="2400"/>
                </a:spcAft>
                <a:buFont typeface="Verdana"/>
                <a:buChar char="–"/>
                <a:defRPr sz="4000" kern="1200">
                  <a:solidFill>
                    <a:schemeClr val="tx1"/>
                  </a:solidFill>
                  <a:latin typeface="Graphik Light" panose="020B0403030202060203" pitchFamily="34" charset="0"/>
                  <a:ea typeface="+mn-ea"/>
                  <a:cs typeface="+mn-cs"/>
                </a:defRPr>
              </a:lvl3pPr>
              <a:lvl4pPr marL="1371600" indent="-457200" algn="l" defTabSz="457200" rtl="0" eaLnBrk="1" latinLnBrk="0" hangingPunct="1">
                <a:lnSpc>
                  <a:spcPct val="100000"/>
                </a:lnSpc>
                <a:spcBef>
                  <a:spcPts val="0"/>
                </a:spcBef>
                <a:spcAft>
                  <a:spcPts val="2400"/>
                </a:spcAft>
                <a:buFont typeface="Arial" panose="020B0604020202020204" pitchFamily="34" charset="0"/>
                <a:buChar char="•"/>
                <a:defRPr sz="3600" kern="1200">
                  <a:solidFill>
                    <a:schemeClr val="tx1"/>
                  </a:solidFill>
                  <a:latin typeface="Graphik Light" panose="020B0403030202060203" pitchFamily="34" charset="0"/>
                  <a:ea typeface="+mn-ea"/>
                  <a:cs typeface="+mn-cs"/>
                </a:defRPr>
              </a:lvl4pPr>
              <a:lvl5pPr marL="1828800" indent="-457200" algn="l" defTabSz="457200" rtl="0" eaLnBrk="1" latinLnBrk="0" hangingPunct="1">
                <a:lnSpc>
                  <a:spcPct val="100000"/>
                </a:lnSpc>
                <a:spcBef>
                  <a:spcPts val="0"/>
                </a:spcBef>
                <a:spcAft>
                  <a:spcPts val="2400"/>
                </a:spcAft>
                <a:buFont typeface="Verdana"/>
                <a:buChar char="–"/>
                <a:defRPr sz="3600" kern="1200">
                  <a:solidFill>
                    <a:schemeClr val="tx1"/>
                  </a:solidFill>
                  <a:latin typeface="Graphik Light" panose="020B0403030202060203" pitchFamily="34" charset="0"/>
                  <a:ea typeface="+mn-ea"/>
                  <a:cs typeface="+mn-cs"/>
                </a:defRPr>
              </a:lvl5pPr>
              <a:lvl6pPr marL="22226" indent="0" algn="l" defTabSz="457200" rtl="0" eaLnBrk="1" latinLnBrk="0" hangingPunct="1">
                <a:lnSpc>
                  <a:spcPct val="90000"/>
                </a:lnSpc>
                <a:spcBef>
                  <a:spcPts val="0"/>
                </a:spcBef>
                <a:spcAft>
                  <a:spcPts val="2400"/>
                </a:spcAft>
                <a:buFont typeface="Graphik" panose="020B0503030202060203" pitchFamily="34" charset="0"/>
                <a:buNone/>
                <a:tabLst/>
                <a:defRPr sz="3200" kern="1200">
                  <a:solidFill>
                    <a:schemeClr val="tx1"/>
                  </a:solidFill>
                  <a:latin typeface="Graphik Light" panose="020B0403030202060203" pitchFamily="34" charset="0"/>
                  <a:ea typeface="+mn-ea"/>
                  <a:cs typeface="+mn-cs"/>
                </a:defRPr>
              </a:lvl6pPr>
              <a:lvl7pPr marL="0" indent="0" algn="l" defTabSz="457200" rtl="0" eaLnBrk="1" latinLnBrk="0" hangingPunct="1">
                <a:lnSpc>
                  <a:spcPct val="90000"/>
                </a:lnSpc>
                <a:spcBef>
                  <a:spcPts val="0"/>
                </a:spcBef>
                <a:spcAft>
                  <a:spcPts val="2400"/>
                </a:spcAft>
                <a:buFont typeface="Arial" panose="020B0604020202020204" pitchFamily="34" charset="0"/>
                <a:buNone/>
                <a:defRPr sz="2400" kern="1200">
                  <a:solidFill>
                    <a:schemeClr val="tx1"/>
                  </a:solidFill>
                  <a:latin typeface="Graphik Light" panose="020B0403030202060203" pitchFamily="34" charset="0"/>
                  <a:ea typeface="+mn-ea"/>
                  <a:cs typeface="+mn-cs"/>
                </a:defRPr>
              </a:lvl7pPr>
              <a:lvl8pPr marL="0" indent="0" algn="l" defTabSz="457200" rtl="0" eaLnBrk="1" latinLnBrk="0" hangingPunct="1">
                <a:lnSpc>
                  <a:spcPct val="90000"/>
                </a:lnSpc>
                <a:spcBef>
                  <a:spcPts val="0"/>
                </a:spcBef>
                <a:spcAft>
                  <a:spcPts val="2400"/>
                </a:spcAft>
                <a:buFont typeface="Arial" panose="020B0604020202020204" pitchFamily="34" charset="0"/>
                <a:buNone/>
                <a:defRPr sz="2000" b="1" kern="1200">
                  <a:solidFill>
                    <a:schemeClr val="tx1"/>
                  </a:solidFill>
                  <a:latin typeface="Graphik Light" panose="020B0403030202060203" pitchFamily="34" charset="0"/>
                  <a:ea typeface="+mn-ea"/>
                  <a:cs typeface="+mn-cs"/>
                </a:defRPr>
              </a:lvl8pPr>
              <a:lvl9pPr marL="0" indent="0" algn="l" defTabSz="457200" rtl="0" eaLnBrk="1" latinLnBrk="0" hangingPunct="1">
                <a:lnSpc>
                  <a:spcPct val="90000"/>
                </a:lnSpc>
                <a:spcBef>
                  <a:spcPts val="0"/>
                </a:spcBef>
                <a:spcAft>
                  <a:spcPts val="2400"/>
                </a:spcAft>
                <a:buFont typeface="Arial" panose="020B0604020202020204" pitchFamily="34" charset="0"/>
                <a:buNone/>
                <a:defRPr sz="1600" kern="1200">
                  <a:solidFill>
                    <a:schemeClr val="tx2"/>
                  </a:solidFill>
                  <a:latin typeface="Graphik Light" panose="020B0403030202060203" pitchFamily="34" charset="0"/>
                  <a:ea typeface="+mn-ea"/>
                  <a:cs typeface="+mn-cs"/>
                </a:defRPr>
              </a:lvl9pPr>
            </a:lstStyle>
            <a:p>
              <a:pPr marL="0" marR="0" lvl="0" indent="0" algn="l" defTabSz="228554"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t>
              </a:r>
              <a:r>
                <a:rPr kumimoji="0" lang="en-GB"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Customer Demands and Regulatory Requirement Are The Main Drivers Of Historical Data Remediation</a:t>
              </a:r>
              <a:endPar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5" name="Rectangle 24">
              <a:extLst>
                <a:ext uri="{FF2B5EF4-FFF2-40B4-BE49-F238E27FC236}">
                  <a16:creationId xmlns:a16="http://schemas.microsoft.com/office/drawing/2014/main" id="{4C0DF548-06A7-60A5-E62B-1A8993BAC293}"/>
                </a:ext>
              </a:extLst>
            </p:cNvPr>
            <p:cNvSpPr/>
            <p:nvPr/>
          </p:nvSpPr>
          <p:spPr>
            <a:xfrm flipH="1">
              <a:off x="371474" y="3618692"/>
              <a:ext cx="485775" cy="4857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1" tIns="485937" rtlCol="0" anchor="t"/>
            <a:lstStyle/>
            <a:p>
              <a:pPr marL="0" marR="0" lvl="0" indent="0" defTabSz="914263"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6" name="TextBox 25">
              <a:extLst>
                <a:ext uri="{FF2B5EF4-FFF2-40B4-BE49-F238E27FC236}">
                  <a16:creationId xmlns:a16="http://schemas.microsoft.com/office/drawing/2014/main" id="{2373CCBB-D083-70D1-F5DC-9BF735577C12}"/>
                </a:ext>
              </a:extLst>
            </p:cNvPr>
            <p:cNvSpPr txBox="1"/>
            <p:nvPr/>
          </p:nvSpPr>
          <p:spPr>
            <a:xfrm>
              <a:off x="447144" y="3694362"/>
              <a:ext cx="334434" cy="334434"/>
            </a:xfrm>
            <a:prstGeom prst="rect">
              <a:avLst/>
            </a:prstGeom>
            <a:noFill/>
          </p:spPr>
          <p:txBody>
            <a:bodyPr wrap="none" lIns="0" tIns="0" rIns="0" bIns="0" rtlCol="0" anchor="ctr">
              <a:noAutofit/>
            </a:bodyPr>
            <a:lstStyle/>
            <a:p>
              <a:pPr algn="ctr" defTabSz="228600">
                <a:spcAft>
                  <a:spcPts val="1200"/>
                </a:spcAft>
              </a:pPr>
              <a:r>
                <a:rPr lang="en-GB" b="1" i="1" noProof="0">
                  <a:solidFill>
                    <a:schemeClr val="bg1"/>
                  </a:solidFill>
                </a:rPr>
                <a:t>4</a:t>
              </a:r>
              <a:endParaRPr lang="en-NL" b="1" i="1" noProof="0">
                <a:solidFill>
                  <a:schemeClr val="bg1"/>
                </a:solidFill>
              </a:endParaRPr>
            </a:p>
          </p:txBody>
        </p:sp>
      </p:grpSp>
      <p:grpSp>
        <p:nvGrpSpPr>
          <p:cNvPr id="63" name="Group 62">
            <a:extLst>
              <a:ext uri="{FF2B5EF4-FFF2-40B4-BE49-F238E27FC236}">
                <a16:creationId xmlns:a16="http://schemas.microsoft.com/office/drawing/2014/main" id="{C1A6447D-A0CC-E282-F517-CDD0D377F8D2}"/>
              </a:ext>
            </a:extLst>
          </p:cNvPr>
          <p:cNvGrpSpPr/>
          <p:nvPr/>
        </p:nvGrpSpPr>
        <p:grpSpPr>
          <a:xfrm>
            <a:off x="371474" y="4523048"/>
            <a:ext cx="11348363" cy="748934"/>
            <a:chOff x="371474" y="4513219"/>
            <a:chExt cx="11348363" cy="748934"/>
          </a:xfrm>
        </p:grpSpPr>
        <p:sp>
          <p:nvSpPr>
            <p:cNvPr id="27" name="Rectangle 26">
              <a:extLst>
                <a:ext uri="{FF2B5EF4-FFF2-40B4-BE49-F238E27FC236}">
                  <a16:creationId xmlns:a16="http://schemas.microsoft.com/office/drawing/2014/main" id="{2CF3EF76-22B6-AA08-6CBB-9DECD1C68C4A}"/>
                </a:ext>
              </a:extLst>
            </p:cNvPr>
            <p:cNvSpPr/>
            <p:nvPr/>
          </p:nvSpPr>
          <p:spPr>
            <a:xfrm flipH="1">
              <a:off x="655573" y="4655229"/>
              <a:ext cx="11064264" cy="46958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5714" bIns="45714"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8" name="Text Placeholder 6">
              <a:extLst>
                <a:ext uri="{FF2B5EF4-FFF2-40B4-BE49-F238E27FC236}">
                  <a16:creationId xmlns:a16="http://schemas.microsoft.com/office/drawing/2014/main" id="{1B5A392E-871C-ACBA-6D49-BA08C8E84D23}"/>
                </a:ext>
              </a:extLst>
            </p:cNvPr>
            <p:cNvSpPr txBox="1">
              <a:spLocks/>
            </p:cNvSpPr>
            <p:nvPr/>
          </p:nvSpPr>
          <p:spPr>
            <a:xfrm flipH="1">
              <a:off x="472163" y="4776378"/>
              <a:ext cx="11144104" cy="485775"/>
            </a:xfrm>
            <a:prstGeom prst="rect">
              <a:avLst/>
            </a:prstGeom>
            <a:solidFill>
              <a:schemeClr val="bg1">
                <a:lumMod val="95000"/>
              </a:schemeClr>
            </a:solidFill>
            <a:effectLst/>
          </p:spPr>
          <p:txBody>
            <a:bodyPr lIns="252000" tIns="108000" rIns="89988" bIns="108000" anchor="ctr"/>
            <a:lstStyle>
              <a:lvl1pPr marL="0" indent="0" algn="l" defTabSz="457200" rtl="0" eaLnBrk="1" latinLnBrk="0" hangingPunct="1">
                <a:lnSpc>
                  <a:spcPct val="100000"/>
                </a:lnSpc>
                <a:spcBef>
                  <a:spcPts val="0"/>
                </a:spcBef>
                <a:spcAft>
                  <a:spcPts val="2400"/>
                </a:spcAft>
                <a:buFont typeface="Arial" panose="020B0604020202020204" pitchFamily="34" charset="0"/>
                <a:buNone/>
                <a:defRPr sz="4000" b="0" kern="1200">
                  <a:solidFill>
                    <a:schemeClr val="tx1"/>
                  </a:solidFill>
                  <a:latin typeface="Graphik Light" panose="020B0403030202060203" pitchFamily="34" charset="0"/>
                  <a:ea typeface="+mn-ea"/>
                  <a:cs typeface="+mn-cs"/>
                </a:defRPr>
              </a:lvl1pPr>
              <a:lvl2pPr marL="457200" indent="-457200" algn="l" defTabSz="457200" rtl="0" eaLnBrk="1" latinLnBrk="0" hangingPunct="1">
                <a:lnSpc>
                  <a:spcPct val="100000"/>
                </a:lnSpc>
                <a:spcBef>
                  <a:spcPts val="0"/>
                </a:spcBef>
                <a:spcAft>
                  <a:spcPts val="2400"/>
                </a:spcAft>
                <a:buClrTx/>
                <a:buFont typeface="Arial" panose="020B0604020202020204" pitchFamily="34" charset="0"/>
                <a:buChar char="•"/>
                <a:defRPr sz="4000" kern="1200">
                  <a:solidFill>
                    <a:schemeClr val="tx1"/>
                  </a:solidFill>
                  <a:latin typeface="Graphik Light" panose="020B0403030202060203" pitchFamily="34" charset="0"/>
                  <a:ea typeface="+mn-ea"/>
                  <a:cs typeface="+mn-cs"/>
                </a:defRPr>
              </a:lvl2pPr>
              <a:lvl3pPr marL="914400" indent="-457200" algn="l" defTabSz="457200" rtl="0" eaLnBrk="1" latinLnBrk="0" hangingPunct="1">
                <a:lnSpc>
                  <a:spcPct val="100000"/>
                </a:lnSpc>
                <a:spcBef>
                  <a:spcPts val="0"/>
                </a:spcBef>
                <a:spcAft>
                  <a:spcPts val="2400"/>
                </a:spcAft>
                <a:buFont typeface="Verdana"/>
                <a:buChar char="–"/>
                <a:defRPr sz="4000" kern="1200">
                  <a:solidFill>
                    <a:schemeClr val="tx1"/>
                  </a:solidFill>
                  <a:latin typeface="Graphik Light" panose="020B0403030202060203" pitchFamily="34" charset="0"/>
                  <a:ea typeface="+mn-ea"/>
                  <a:cs typeface="+mn-cs"/>
                </a:defRPr>
              </a:lvl3pPr>
              <a:lvl4pPr marL="1371600" indent="-457200" algn="l" defTabSz="457200" rtl="0" eaLnBrk="1" latinLnBrk="0" hangingPunct="1">
                <a:lnSpc>
                  <a:spcPct val="100000"/>
                </a:lnSpc>
                <a:spcBef>
                  <a:spcPts val="0"/>
                </a:spcBef>
                <a:spcAft>
                  <a:spcPts val="2400"/>
                </a:spcAft>
                <a:buFont typeface="Arial" panose="020B0604020202020204" pitchFamily="34" charset="0"/>
                <a:buChar char="•"/>
                <a:defRPr sz="3600" kern="1200">
                  <a:solidFill>
                    <a:schemeClr val="tx1"/>
                  </a:solidFill>
                  <a:latin typeface="Graphik Light" panose="020B0403030202060203" pitchFamily="34" charset="0"/>
                  <a:ea typeface="+mn-ea"/>
                  <a:cs typeface="+mn-cs"/>
                </a:defRPr>
              </a:lvl4pPr>
              <a:lvl5pPr marL="1828800" indent="-457200" algn="l" defTabSz="457200" rtl="0" eaLnBrk="1" latinLnBrk="0" hangingPunct="1">
                <a:lnSpc>
                  <a:spcPct val="100000"/>
                </a:lnSpc>
                <a:spcBef>
                  <a:spcPts val="0"/>
                </a:spcBef>
                <a:spcAft>
                  <a:spcPts val="2400"/>
                </a:spcAft>
                <a:buFont typeface="Verdana"/>
                <a:buChar char="–"/>
                <a:defRPr sz="3600" kern="1200">
                  <a:solidFill>
                    <a:schemeClr val="tx1"/>
                  </a:solidFill>
                  <a:latin typeface="Graphik Light" panose="020B0403030202060203" pitchFamily="34" charset="0"/>
                  <a:ea typeface="+mn-ea"/>
                  <a:cs typeface="+mn-cs"/>
                </a:defRPr>
              </a:lvl5pPr>
              <a:lvl6pPr marL="22226" indent="0" algn="l" defTabSz="457200" rtl="0" eaLnBrk="1" latinLnBrk="0" hangingPunct="1">
                <a:lnSpc>
                  <a:spcPct val="90000"/>
                </a:lnSpc>
                <a:spcBef>
                  <a:spcPts val="0"/>
                </a:spcBef>
                <a:spcAft>
                  <a:spcPts val="2400"/>
                </a:spcAft>
                <a:buFont typeface="Graphik" panose="020B0503030202060203" pitchFamily="34" charset="0"/>
                <a:buNone/>
                <a:tabLst/>
                <a:defRPr sz="3200" kern="1200">
                  <a:solidFill>
                    <a:schemeClr val="tx1"/>
                  </a:solidFill>
                  <a:latin typeface="Graphik Light" panose="020B0403030202060203" pitchFamily="34" charset="0"/>
                  <a:ea typeface="+mn-ea"/>
                  <a:cs typeface="+mn-cs"/>
                </a:defRPr>
              </a:lvl6pPr>
              <a:lvl7pPr marL="0" indent="0" algn="l" defTabSz="457200" rtl="0" eaLnBrk="1" latinLnBrk="0" hangingPunct="1">
                <a:lnSpc>
                  <a:spcPct val="90000"/>
                </a:lnSpc>
                <a:spcBef>
                  <a:spcPts val="0"/>
                </a:spcBef>
                <a:spcAft>
                  <a:spcPts val="2400"/>
                </a:spcAft>
                <a:buFont typeface="Arial" panose="020B0604020202020204" pitchFamily="34" charset="0"/>
                <a:buNone/>
                <a:defRPr sz="2400" kern="1200">
                  <a:solidFill>
                    <a:schemeClr val="tx1"/>
                  </a:solidFill>
                  <a:latin typeface="Graphik Light" panose="020B0403030202060203" pitchFamily="34" charset="0"/>
                  <a:ea typeface="+mn-ea"/>
                  <a:cs typeface="+mn-cs"/>
                </a:defRPr>
              </a:lvl7pPr>
              <a:lvl8pPr marL="0" indent="0" algn="l" defTabSz="457200" rtl="0" eaLnBrk="1" latinLnBrk="0" hangingPunct="1">
                <a:lnSpc>
                  <a:spcPct val="90000"/>
                </a:lnSpc>
                <a:spcBef>
                  <a:spcPts val="0"/>
                </a:spcBef>
                <a:spcAft>
                  <a:spcPts val="2400"/>
                </a:spcAft>
                <a:buFont typeface="Arial" panose="020B0604020202020204" pitchFamily="34" charset="0"/>
                <a:buNone/>
                <a:defRPr sz="2000" b="1" kern="1200">
                  <a:solidFill>
                    <a:schemeClr val="tx1"/>
                  </a:solidFill>
                  <a:latin typeface="Graphik Light" panose="020B0403030202060203" pitchFamily="34" charset="0"/>
                  <a:ea typeface="+mn-ea"/>
                  <a:cs typeface="+mn-cs"/>
                </a:defRPr>
              </a:lvl8pPr>
              <a:lvl9pPr marL="0" indent="0" algn="l" defTabSz="457200" rtl="0" eaLnBrk="1" latinLnBrk="0" hangingPunct="1">
                <a:lnSpc>
                  <a:spcPct val="90000"/>
                </a:lnSpc>
                <a:spcBef>
                  <a:spcPts val="0"/>
                </a:spcBef>
                <a:spcAft>
                  <a:spcPts val="2400"/>
                </a:spcAft>
                <a:buFont typeface="Arial" panose="020B0604020202020204" pitchFamily="34" charset="0"/>
                <a:buNone/>
                <a:defRPr sz="1600" kern="1200">
                  <a:solidFill>
                    <a:schemeClr val="tx2"/>
                  </a:solidFill>
                  <a:latin typeface="Graphik Light" panose="020B0403030202060203" pitchFamily="34" charset="0"/>
                  <a:ea typeface="+mn-ea"/>
                  <a:cs typeface="+mn-cs"/>
                </a:defRPr>
              </a:lvl9pPr>
            </a:lstStyle>
            <a:p>
              <a:pPr marL="0" marR="0" lvl="0" indent="0" algn="l" defTabSz="228554"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t>
              </a:r>
              <a:r>
                <a:rPr kumimoji="0" lang="en-GB"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The EU demands banks to remediate data for their IRB models</a:t>
              </a:r>
              <a:endPar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9" name="Rectangle 28">
              <a:extLst>
                <a:ext uri="{FF2B5EF4-FFF2-40B4-BE49-F238E27FC236}">
                  <a16:creationId xmlns:a16="http://schemas.microsoft.com/office/drawing/2014/main" id="{9FCCAF63-F55A-37AC-A363-5D5C45ADDA51}"/>
                </a:ext>
              </a:extLst>
            </p:cNvPr>
            <p:cNvSpPr/>
            <p:nvPr/>
          </p:nvSpPr>
          <p:spPr>
            <a:xfrm flipH="1">
              <a:off x="371474" y="4513219"/>
              <a:ext cx="485775" cy="4857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1" tIns="485937" rtlCol="0" anchor="t"/>
            <a:lstStyle/>
            <a:p>
              <a:pPr marL="0" marR="0" lvl="0" indent="0" defTabSz="914263"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0" name="TextBox 29">
              <a:extLst>
                <a:ext uri="{FF2B5EF4-FFF2-40B4-BE49-F238E27FC236}">
                  <a16:creationId xmlns:a16="http://schemas.microsoft.com/office/drawing/2014/main" id="{F66FC945-E8AD-3FCF-BA6F-4D6348994C34}"/>
                </a:ext>
              </a:extLst>
            </p:cNvPr>
            <p:cNvSpPr txBox="1"/>
            <p:nvPr/>
          </p:nvSpPr>
          <p:spPr>
            <a:xfrm>
              <a:off x="447144" y="4588889"/>
              <a:ext cx="334434" cy="334434"/>
            </a:xfrm>
            <a:prstGeom prst="rect">
              <a:avLst/>
            </a:prstGeom>
            <a:noFill/>
          </p:spPr>
          <p:txBody>
            <a:bodyPr wrap="none" lIns="0" tIns="0" rIns="0" bIns="0" rtlCol="0" anchor="ctr">
              <a:noAutofit/>
            </a:bodyPr>
            <a:lstStyle/>
            <a:p>
              <a:pPr algn="ctr" defTabSz="228600">
                <a:spcAft>
                  <a:spcPts val="1200"/>
                </a:spcAft>
              </a:pPr>
              <a:r>
                <a:rPr lang="en-GB" b="1" i="1">
                  <a:solidFill>
                    <a:schemeClr val="bg1"/>
                  </a:solidFill>
                </a:rPr>
                <a:t>5</a:t>
              </a:r>
              <a:endParaRPr lang="en-NL" b="1" i="1" noProof="0">
                <a:solidFill>
                  <a:schemeClr val="bg1"/>
                </a:solidFill>
              </a:endParaRPr>
            </a:p>
          </p:txBody>
        </p:sp>
      </p:grpSp>
      <p:grpSp>
        <p:nvGrpSpPr>
          <p:cNvPr id="64" name="Group 63">
            <a:extLst>
              <a:ext uri="{FF2B5EF4-FFF2-40B4-BE49-F238E27FC236}">
                <a16:creationId xmlns:a16="http://schemas.microsoft.com/office/drawing/2014/main" id="{D787BBA8-583A-C370-760F-FD8A20E3B023}"/>
              </a:ext>
            </a:extLst>
          </p:cNvPr>
          <p:cNvGrpSpPr/>
          <p:nvPr/>
        </p:nvGrpSpPr>
        <p:grpSpPr>
          <a:xfrm>
            <a:off x="371474" y="5404581"/>
            <a:ext cx="11348363" cy="748934"/>
            <a:chOff x="371474" y="5404581"/>
            <a:chExt cx="11348363" cy="748934"/>
          </a:xfrm>
        </p:grpSpPr>
        <p:sp>
          <p:nvSpPr>
            <p:cNvPr id="31" name="Rectangle 30">
              <a:extLst>
                <a:ext uri="{FF2B5EF4-FFF2-40B4-BE49-F238E27FC236}">
                  <a16:creationId xmlns:a16="http://schemas.microsoft.com/office/drawing/2014/main" id="{0D9ACC46-833B-B129-B815-99BE7AF88733}"/>
                </a:ext>
              </a:extLst>
            </p:cNvPr>
            <p:cNvSpPr/>
            <p:nvPr/>
          </p:nvSpPr>
          <p:spPr>
            <a:xfrm flipH="1">
              <a:off x="655573" y="5546591"/>
              <a:ext cx="11064264" cy="46958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5714" bIns="45714"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2" name="Text Placeholder 6">
              <a:extLst>
                <a:ext uri="{FF2B5EF4-FFF2-40B4-BE49-F238E27FC236}">
                  <a16:creationId xmlns:a16="http://schemas.microsoft.com/office/drawing/2014/main" id="{73493EA8-AA09-909C-4D36-44EBC25B6E63}"/>
                </a:ext>
              </a:extLst>
            </p:cNvPr>
            <p:cNvSpPr txBox="1">
              <a:spLocks/>
            </p:cNvSpPr>
            <p:nvPr/>
          </p:nvSpPr>
          <p:spPr>
            <a:xfrm flipH="1">
              <a:off x="472163" y="5667740"/>
              <a:ext cx="11144104" cy="485775"/>
            </a:xfrm>
            <a:prstGeom prst="rect">
              <a:avLst/>
            </a:prstGeom>
            <a:solidFill>
              <a:schemeClr val="bg1">
                <a:lumMod val="95000"/>
              </a:schemeClr>
            </a:solidFill>
            <a:effectLst/>
          </p:spPr>
          <p:txBody>
            <a:bodyPr lIns="252000" tIns="108000" rIns="89988" bIns="108000" anchor="ctr"/>
            <a:lstStyle>
              <a:lvl1pPr marL="0" indent="0" algn="l" defTabSz="457200" rtl="0" eaLnBrk="1" latinLnBrk="0" hangingPunct="1">
                <a:lnSpc>
                  <a:spcPct val="100000"/>
                </a:lnSpc>
                <a:spcBef>
                  <a:spcPts val="0"/>
                </a:spcBef>
                <a:spcAft>
                  <a:spcPts val="2400"/>
                </a:spcAft>
                <a:buFont typeface="Arial" panose="020B0604020202020204" pitchFamily="34" charset="0"/>
                <a:buNone/>
                <a:defRPr sz="4000" b="0" kern="1200">
                  <a:solidFill>
                    <a:schemeClr val="tx1"/>
                  </a:solidFill>
                  <a:latin typeface="Graphik Light" panose="020B0403030202060203" pitchFamily="34" charset="0"/>
                  <a:ea typeface="+mn-ea"/>
                  <a:cs typeface="+mn-cs"/>
                </a:defRPr>
              </a:lvl1pPr>
              <a:lvl2pPr marL="457200" indent="-457200" algn="l" defTabSz="457200" rtl="0" eaLnBrk="1" latinLnBrk="0" hangingPunct="1">
                <a:lnSpc>
                  <a:spcPct val="100000"/>
                </a:lnSpc>
                <a:spcBef>
                  <a:spcPts val="0"/>
                </a:spcBef>
                <a:spcAft>
                  <a:spcPts val="2400"/>
                </a:spcAft>
                <a:buClrTx/>
                <a:buFont typeface="Arial" panose="020B0604020202020204" pitchFamily="34" charset="0"/>
                <a:buChar char="•"/>
                <a:defRPr sz="4000" kern="1200">
                  <a:solidFill>
                    <a:schemeClr val="tx1"/>
                  </a:solidFill>
                  <a:latin typeface="Graphik Light" panose="020B0403030202060203" pitchFamily="34" charset="0"/>
                  <a:ea typeface="+mn-ea"/>
                  <a:cs typeface="+mn-cs"/>
                </a:defRPr>
              </a:lvl2pPr>
              <a:lvl3pPr marL="914400" indent="-457200" algn="l" defTabSz="457200" rtl="0" eaLnBrk="1" latinLnBrk="0" hangingPunct="1">
                <a:lnSpc>
                  <a:spcPct val="100000"/>
                </a:lnSpc>
                <a:spcBef>
                  <a:spcPts val="0"/>
                </a:spcBef>
                <a:spcAft>
                  <a:spcPts val="2400"/>
                </a:spcAft>
                <a:buFont typeface="Verdana"/>
                <a:buChar char="–"/>
                <a:defRPr sz="4000" kern="1200">
                  <a:solidFill>
                    <a:schemeClr val="tx1"/>
                  </a:solidFill>
                  <a:latin typeface="Graphik Light" panose="020B0403030202060203" pitchFamily="34" charset="0"/>
                  <a:ea typeface="+mn-ea"/>
                  <a:cs typeface="+mn-cs"/>
                </a:defRPr>
              </a:lvl3pPr>
              <a:lvl4pPr marL="1371600" indent="-457200" algn="l" defTabSz="457200" rtl="0" eaLnBrk="1" latinLnBrk="0" hangingPunct="1">
                <a:lnSpc>
                  <a:spcPct val="100000"/>
                </a:lnSpc>
                <a:spcBef>
                  <a:spcPts val="0"/>
                </a:spcBef>
                <a:spcAft>
                  <a:spcPts val="2400"/>
                </a:spcAft>
                <a:buFont typeface="Arial" panose="020B0604020202020204" pitchFamily="34" charset="0"/>
                <a:buChar char="•"/>
                <a:defRPr sz="3600" kern="1200">
                  <a:solidFill>
                    <a:schemeClr val="tx1"/>
                  </a:solidFill>
                  <a:latin typeface="Graphik Light" panose="020B0403030202060203" pitchFamily="34" charset="0"/>
                  <a:ea typeface="+mn-ea"/>
                  <a:cs typeface="+mn-cs"/>
                </a:defRPr>
              </a:lvl4pPr>
              <a:lvl5pPr marL="1828800" indent="-457200" algn="l" defTabSz="457200" rtl="0" eaLnBrk="1" latinLnBrk="0" hangingPunct="1">
                <a:lnSpc>
                  <a:spcPct val="100000"/>
                </a:lnSpc>
                <a:spcBef>
                  <a:spcPts val="0"/>
                </a:spcBef>
                <a:spcAft>
                  <a:spcPts val="2400"/>
                </a:spcAft>
                <a:buFont typeface="Verdana"/>
                <a:buChar char="–"/>
                <a:defRPr sz="3600" kern="1200">
                  <a:solidFill>
                    <a:schemeClr val="tx1"/>
                  </a:solidFill>
                  <a:latin typeface="Graphik Light" panose="020B0403030202060203" pitchFamily="34" charset="0"/>
                  <a:ea typeface="+mn-ea"/>
                  <a:cs typeface="+mn-cs"/>
                </a:defRPr>
              </a:lvl5pPr>
              <a:lvl6pPr marL="22226" indent="0" algn="l" defTabSz="457200" rtl="0" eaLnBrk="1" latinLnBrk="0" hangingPunct="1">
                <a:lnSpc>
                  <a:spcPct val="90000"/>
                </a:lnSpc>
                <a:spcBef>
                  <a:spcPts val="0"/>
                </a:spcBef>
                <a:spcAft>
                  <a:spcPts val="2400"/>
                </a:spcAft>
                <a:buFont typeface="Graphik" panose="020B0503030202060203" pitchFamily="34" charset="0"/>
                <a:buNone/>
                <a:tabLst/>
                <a:defRPr sz="3200" kern="1200">
                  <a:solidFill>
                    <a:schemeClr val="tx1"/>
                  </a:solidFill>
                  <a:latin typeface="Graphik Light" panose="020B0403030202060203" pitchFamily="34" charset="0"/>
                  <a:ea typeface="+mn-ea"/>
                  <a:cs typeface="+mn-cs"/>
                </a:defRPr>
              </a:lvl6pPr>
              <a:lvl7pPr marL="0" indent="0" algn="l" defTabSz="457200" rtl="0" eaLnBrk="1" latinLnBrk="0" hangingPunct="1">
                <a:lnSpc>
                  <a:spcPct val="90000"/>
                </a:lnSpc>
                <a:spcBef>
                  <a:spcPts val="0"/>
                </a:spcBef>
                <a:spcAft>
                  <a:spcPts val="2400"/>
                </a:spcAft>
                <a:buFont typeface="Arial" panose="020B0604020202020204" pitchFamily="34" charset="0"/>
                <a:buNone/>
                <a:defRPr sz="2400" kern="1200">
                  <a:solidFill>
                    <a:schemeClr val="tx1"/>
                  </a:solidFill>
                  <a:latin typeface="Graphik Light" panose="020B0403030202060203" pitchFamily="34" charset="0"/>
                  <a:ea typeface="+mn-ea"/>
                  <a:cs typeface="+mn-cs"/>
                </a:defRPr>
              </a:lvl7pPr>
              <a:lvl8pPr marL="0" indent="0" algn="l" defTabSz="457200" rtl="0" eaLnBrk="1" latinLnBrk="0" hangingPunct="1">
                <a:lnSpc>
                  <a:spcPct val="90000"/>
                </a:lnSpc>
                <a:spcBef>
                  <a:spcPts val="0"/>
                </a:spcBef>
                <a:spcAft>
                  <a:spcPts val="2400"/>
                </a:spcAft>
                <a:buFont typeface="Arial" panose="020B0604020202020204" pitchFamily="34" charset="0"/>
                <a:buNone/>
                <a:defRPr sz="2000" b="1" kern="1200">
                  <a:solidFill>
                    <a:schemeClr val="tx1"/>
                  </a:solidFill>
                  <a:latin typeface="Graphik Light" panose="020B0403030202060203" pitchFamily="34" charset="0"/>
                  <a:ea typeface="+mn-ea"/>
                  <a:cs typeface="+mn-cs"/>
                </a:defRPr>
              </a:lvl8pPr>
              <a:lvl9pPr marL="0" indent="0" algn="l" defTabSz="457200" rtl="0" eaLnBrk="1" latinLnBrk="0" hangingPunct="1">
                <a:lnSpc>
                  <a:spcPct val="90000"/>
                </a:lnSpc>
                <a:spcBef>
                  <a:spcPts val="0"/>
                </a:spcBef>
                <a:spcAft>
                  <a:spcPts val="2400"/>
                </a:spcAft>
                <a:buFont typeface="Arial" panose="020B0604020202020204" pitchFamily="34" charset="0"/>
                <a:buNone/>
                <a:defRPr sz="1600" kern="1200">
                  <a:solidFill>
                    <a:schemeClr val="tx2"/>
                  </a:solidFill>
                  <a:latin typeface="Graphik Light" panose="020B0403030202060203" pitchFamily="34" charset="0"/>
                  <a:ea typeface="+mn-ea"/>
                  <a:cs typeface="+mn-cs"/>
                </a:defRPr>
              </a:lvl9pPr>
            </a:lstStyle>
            <a:p>
              <a:pPr marL="0" marR="0" lvl="0" indent="0" algn="l" defTabSz="228554"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t>
              </a:r>
              <a:r>
                <a:rPr kumimoji="0" lang="en-US" sz="1400" b="0" i="0" u="none" strike="noStrike" kern="1200" cap="none" spc="0" normalizeH="0" baseline="0" noProof="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Fiser’s</a:t>
              </a:r>
              <a:r>
                <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recommendations</a:t>
              </a:r>
            </a:p>
          </p:txBody>
        </p:sp>
        <p:sp>
          <p:nvSpPr>
            <p:cNvPr id="33" name="Rectangle 32">
              <a:extLst>
                <a:ext uri="{FF2B5EF4-FFF2-40B4-BE49-F238E27FC236}">
                  <a16:creationId xmlns:a16="http://schemas.microsoft.com/office/drawing/2014/main" id="{148E4A98-C3D8-C2B4-0893-4298375EC6A0}"/>
                </a:ext>
              </a:extLst>
            </p:cNvPr>
            <p:cNvSpPr/>
            <p:nvPr/>
          </p:nvSpPr>
          <p:spPr>
            <a:xfrm flipH="1">
              <a:off x="371474" y="5404581"/>
              <a:ext cx="485775" cy="4857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1" tIns="485937" rtlCol="0" anchor="t"/>
            <a:lstStyle/>
            <a:p>
              <a:pPr marL="0" marR="0" lvl="0" indent="0" defTabSz="914263"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4" name="TextBox 33">
              <a:extLst>
                <a:ext uri="{FF2B5EF4-FFF2-40B4-BE49-F238E27FC236}">
                  <a16:creationId xmlns:a16="http://schemas.microsoft.com/office/drawing/2014/main" id="{9E6B70B9-373D-63BB-E8ED-C74BDE09C902}"/>
                </a:ext>
              </a:extLst>
            </p:cNvPr>
            <p:cNvSpPr txBox="1"/>
            <p:nvPr/>
          </p:nvSpPr>
          <p:spPr>
            <a:xfrm>
              <a:off x="447144" y="5480251"/>
              <a:ext cx="334434" cy="334434"/>
            </a:xfrm>
            <a:prstGeom prst="rect">
              <a:avLst/>
            </a:prstGeom>
            <a:noFill/>
          </p:spPr>
          <p:txBody>
            <a:bodyPr wrap="none" lIns="0" tIns="0" rIns="0" bIns="0" rtlCol="0" anchor="ctr">
              <a:noAutofit/>
            </a:bodyPr>
            <a:lstStyle/>
            <a:p>
              <a:pPr algn="ctr" defTabSz="228600">
                <a:spcAft>
                  <a:spcPts val="1200"/>
                </a:spcAft>
              </a:pPr>
              <a:r>
                <a:rPr lang="en-GB" b="1" i="1">
                  <a:solidFill>
                    <a:schemeClr val="bg1"/>
                  </a:solidFill>
                </a:rPr>
                <a:t>6</a:t>
              </a:r>
              <a:endParaRPr lang="en-NL" b="1" i="1" noProof="0">
                <a:solidFill>
                  <a:schemeClr val="bg1"/>
                </a:solidFill>
              </a:endParaRPr>
            </a:p>
          </p:txBody>
        </p:sp>
      </p:grpSp>
    </p:spTree>
    <p:extLst>
      <p:ext uri="{BB962C8B-B14F-4D97-AF65-F5344CB8AC3E}">
        <p14:creationId xmlns:p14="http://schemas.microsoft.com/office/powerpoint/2010/main" val="220479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447B874B-E4EA-6EB1-03CA-9DE005DE6EB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17" imgH="318" progId="TCLayout.ActiveDocument.1">
                  <p:embed/>
                </p:oleObj>
              </mc:Choice>
              <mc:Fallback>
                <p:oleObj name="think-cell Slide" r:id="rId4" imgW="317" imgH="318" progId="TCLayout.ActiveDocument.1">
                  <p:embed/>
                  <p:pic>
                    <p:nvPicPr>
                      <p:cNvPr id="6" name="Objeto 5" hidden="1">
                        <a:extLst>
                          <a:ext uri="{FF2B5EF4-FFF2-40B4-BE49-F238E27FC236}">
                            <a16:creationId xmlns:a16="http://schemas.microsoft.com/office/drawing/2014/main" id="{447B874B-E4EA-6EB1-03CA-9DE005DE6E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2A331C77-EBCB-B687-D9B9-89E668F51D6F}"/>
              </a:ext>
            </a:extLst>
          </p:cNvPr>
          <p:cNvSpPr>
            <a:spLocks noGrp="1"/>
          </p:cNvSpPr>
          <p:nvPr>
            <p:ph type="title"/>
          </p:nvPr>
        </p:nvSpPr>
        <p:spPr/>
        <p:txBody>
          <a:bodyPr vert="horz"/>
          <a:lstStyle/>
          <a:p>
            <a:r>
              <a:rPr lang="en-GB" dirty="0"/>
              <a:t>Executive Summary</a:t>
            </a:r>
          </a:p>
        </p:txBody>
      </p:sp>
      <p:sp>
        <p:nvSpPr>
          <p:cNvPr id="11" name="TextBox 25">
            <a:extLst>
              <a:ext uri="{FF2B5EF4-FFF2-40B4-BE49-F238E27FC236}">
                <a16:creationId xmlns:a16="http://schemas.microsoft.com/office/drawing/2014/main" id="{762C9988-A578-E709-10F0-3154C1781335}"/>
              </a:ext>
            </a:extLst>
          </p:cNvPr>
          <p:cNvSpPr txBox="1"/>
          <p:nvPr/>
        </p:nvSpPr>
        <p:spPr>
          <a:xfrm>
            <a:off x="3983864" y="1100329"/>
            <a:ext cx="7736527" cy="5579514"/>
          </a:xfrm>
          <a:prstGeom prst="rect">
            <a:avLst/>
          </a:prstGeom>
          <a:noFill/>
        </p:spPr>
        <p:txBody>
          <a:bodyPr wrap="square" lIns="0" tIns="0" rIns="0" bIns="0" rtlCol="0" anchor="t">
            <a:noAutofit/>
          </a:bodyPr>
          <a:lstStyle/>
          <a:p>
            <a:pPr algn="just">
              <a:spcAft>
                <a:spcPts val="1200"/>
              </a:spcAft>
              <a:defRPr/>
            </a:pPr>
            <a:r>
              <a:rPr lang="en-GB" sz="1200" dirty="0">
                <a:solidFill>
                  <a:srgbClr val="A5A5A5"/>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Credit risk models represent mathematical frameworks employed by financial institutions, particularly banks, to gauge the level of credit risk linked to their lending and investment portfolios. This form of risk pertains to the potential scenario wherein borrowers fail to meet their obligations, thereby causing financial losses for the banks. As a result, these models evaluate various aspects such as the creditworthiness of borrowers, the likelihood of default, the extent of loss in case of default, and other pertinent risk factors.</a:t>
            </a:r>
          </a:p>
          <a:p>
            <a:pPr algn="just">
              <a:spcAft>
                <a:spcPts val="1200"/>
              </a:spcAft>
              <a:defRPr/>
            </a:pPr>
            <a:r>
              <a:rPr lang="en-GB" sz="1200" dirty="0">
                <a:solidFill>
                  <a:srgbClr val="A5A5A5"/>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To achieve high-performance models, in particular those built by the IRB (Internal Ratings-Based) approach, ensuring the quality of the dataset is of utmost importance.  Nevertheless, the task of creating and maintaining such a comprehensive dataset poses significant challenges. The global financial crisis of 2008 brought to light a notable issue, wherein many banks lacked the capability to swiftly and accurately aggregate risk-related data across various business lines and legal entities. </a:t>
            </a:r>
          </a:p>
          <a:p>
            <a:pPr algn="just">
              <a:spcAft>
                <a:spcPts val="1200"/>
              </a:spcAft>
              <a:defRPr/>
            </a:pPr>
            <a:r>
              <a:rPr lang="en-GB" sz="1200" dirty="0">
                <a:solidFill>
                  <a:srgbClr val="A5A5A5"/>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In response, the Financial Stability Board (FSB) introduced the Policies, Exceptions, Reports, Data Aggregation, and Risk Reporting (PERDARR), also recognized as the BCBS 239 principles, in 2013 to guide financial institutions in establishing a sound risk data and reporting capabilities. </a:t>
            </a:r>
          </a:p>
          <a:p>
            <a:pPr algn="just">
              <a:spcAft>
                <a:spcPts val="1200"/>
              </a:spcAft>
              <a:defRPr/>
            </a:pPr>
            <a:r>
              <a:rPr lang="en-GB" sz="1200" dirty="0">
                <a:solidFill>
                  <a:srgbClr val="A5A5A5"/>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Our analysis has revealed that historical data remediation is primarily driven by customer demands and regulatory mandates. The landscape of information technology within financial establishments undergoes constant changes due to the modernization of legacy systems, shifts in customer journeys, and the evolution of regulatory obligations. Concurrently, over the past decade, the European Central Bank (ECB) has initiated several undertakings, such as the TRIM and SREP investigations, which necessitate robust data capabilities from the entities under its supervision. The escalating regulatory requirements result in substantial workloads across the entire risk management chain within the organization. To manage such substantial and intricate transformations effectively, we propose that financial institutions establish a Project Management Office (PMO) to facilitate interdisciplinary communication.</a:t>
            </a:r>
          </a:p>
          <a:p>
            <a:pPr algn="just">
              <a:spcAft>
                <a:spcPts val="1200"/>
              </a:spcAft>
              <a:defRPr/>
            </a:pPr>
            <a:r>
              <a:rPr lang="en-GB" sz="1200" dirty="0">
                <a:solidFill>
                  <a:srgbClr val="A5A5A5"/>
                </a:solidFill>
                <a:highlight>
                  <a:srgbClr val="FFFF00"/>
                </a:highlight>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t>
            </a:r>
          </a:p>
          <a:p>
            <a:pPr algn="just">
              <a:spcAft>
                <a:spcPts val="1200"/>
              </a:spcAft>
              <a:defRPr/>
            </a:pPr>
            <a:endParaRPr kumimoji="0" lang="en-GB" sz="1200" b="0" i="0" u="none" strike="noStrike" kern="1200" cap="none" spc="0" normalizeH="0" baseline="0" noProof="0" dirty="0">
              <a:ln>
                <a:noFill/>
              </a:ln>
              <a:solidFill>
                <a:srgbClr val="A5A5A5"/>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R="0" lvl="0" algn="just" defTabSz="914400" rtl="0" eaLnBrk="1" fontAlgn="auto" latinLnBrk="0" hangingPunct="1">
              <a:lnSpc>
                <a:spcPct val="100000"/>
              </a:lnSpc>
              <a:spcAft>
                <a:spcPts val="1200"/>
              </a:spcAft>
              <a:buClrTx/>
              <a:buSzTx/>
              <a:tabLst/>
              <a:defRPr/>
            </a:pPr>
            <a:endParaRPr lang="en-GB" sz="1200" dirty="0">
              <a:solidFill>
                <a:srgbClr val="A5A5A5"/>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R="0" lvl="0" algn="just" defTabSz="914400" rtl="0" eaLnBrk="1" fontAlgn="auto" latinLnBrk="0" hangingPunct="1">
              <a:lnSpc>
                <a:spcPct val="100000"/>
              </a:lnSpc>
              <a:spcAft>
                <a:spcPts val="1200"/>
              </a:spcAft>
              <a:buClrTx/>
              <a:buSzTx/>
              <a:tabLst/>
              <a:defRPr/>
            </a:pPr>
            <a:endParaRPr lang="en-GB" sz="1200" dirty="0">
              <a:solidFill>
                <a:srgbClr val="A5A5A5"/>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R="0" lvl="0" algn="just" defTabSz="914400" rtl="0" eaLnBrk="1" fontAlgn="auto" latinLnBrk="0" hangingPunct="1">
              <a:lnSpc>
                <a:spcPct val="100000"/>
              </a:lnSpc>
              <a:spcAft>
                <a:spcPts val="1200"/>
              </a:spcAft>
              <a:buClrTx/>
              <a:buSzTx/>
              <a:tabLst/>
              <a:defRPr/>
            </a:pPr>
            <a:endParaRPr lang="en-GB" sz="1200" dirty="0">
              <a:solidFill>
                <a:srgbClr val="A5A5A5"/>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R="0" lvl="0" algn="just" defTabSz="914400" rtl="0" eaLnBrk="1" fontAlgn="auto" latinLnBrk="0" hangingPunct="1">
              <a:lnSpc>
                <a:spcPct val="100000"/>
              </a:lnSpc>
              <a:spcAft>
                <a:spcPts val="1200"/>
              </a:spcAft>
              <a:buClrTx/>
              <a:buSzTx/>
              <a:tabLst/>
              <a:defRPr/>
            </a:pPr>
            <a:endParaRPr lang="en-GB" sz="1200" dirty="0">
              <a:solidFill>
                <a:srgbClr val="A5A5A5"/>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R="0" lvl="0" algn="just" defTabSz="914400" rtl="0" eaLnBrk="1" fontAlgn="auto" latinLnBrk="0" hangingPunct="1">
              <a:lnSpc>
                <a:spcPct val="100000"/>
              </a:lnSpc>
              <a:spcAft>
                <a:spcPts val="1200"/>
              </a:spcAft>
              <a:buClrTx/>
              <a:buSzTx/>
              <a:tabLst/>
              <a:defRPr/>
            </a:pPr>
            <a:endParaRPr lang="en-US" sz="1200" dirty="0">
              <a:solidFill>
                <a:srgbClr val="A5A5A5"/>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 name="Rectangle 3">
            <a:extLst>
              <a:ext uri="{FF2B5EF4-FFF2-40B4-BE49-F238E27FC236}">
                <a16:creationId xmlns:a16="http://schemas.microsoft.com/office/drawing/2014/main" id="{2DDE98F8-A9F8-B6BD-E0B4-06BCDC2625F4}"/>
              </a:ext>
            </a:extLst>
          </p:cNvPr>
          <p:cNvSpPr/>
          <p:nvPr/>
        </p:nvSpPr>
        <p:spPr>
          <a:xfrm>
            <a:off x="8591450" y="-1478371"/>
            <a:ext cx="3490822" cy="12500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r>
              <a:rPr lang="en-GB" sz="1200">
                <a:solidFill>
                  <a:srgbClr val="000000"/>
                </a:solidFill>
              </a:rPr>
              <a:t>Need to elaborate and ensure it becomes an executive summary</a:t>
            </a:r>
            <a:endParaRPr lang="en-NL" sz="1200" err="1">
              <a:solidFill>
                <a:srgbClr val="000000"/>
              </a:solidFill>
            </a:endParaRPr>
          </a:p>
        </p:txBody>
      </p:sp>
      <p:pic>
        <p:nvPicPr>
          <p:cNvPr id="2" name="Picture 1" descr="A rocky beach with a body of water&#10;&#10;Description automatically generated">
            <a:extLst>
              <a:ext uri="{FF2B5EF4-FFF2-40B4-BE49-F238E27FC236}">
                <a16:creationId xmlns:a16="http://schemas.microsoft.com/office/drawing/2014/main" id="{525F1696-01A0-B2EC-D49F-B40F5ABFFCF1}"/>
              </a:ext>
            </a:extLst>
          </p:cNvPr>
          <p:cNvPicPr>
            <a:picLocks noChangeAspect="1"/>
          </p:cNvPicPr>
          <p:nvPr/>
        </p:nvPicPr>
        <p:blipFill rotWithShape="1">
          <a:blip r:embed="rId6">
            <a:extLst>
              <a:ext uri="{28A0092B-C50C-407E-A947-70E740481C1C}">
                <a14:useLocalDpi xmlns:a14="http://schemas.microsoft.com/office/drawing/2010/main" val="0"/>
              </a:ext>
            </a:extLst>
          </a:blip>
          <a:srcRect l="29449"/>
          <a:stretch/>
        </p:blipFill>
        <p:spPr>
          <a:xfrm>
            <a:off x="0" y="0"/>
            <a:ext cx="3628756" cy="6858000"/>
          </a:xfrm>
          <a:prstGeom prst="rect">
            <a:avLst/>
          </a:prstGeom>
        </p:spPr>
      </p:pic>
      <p:sp>
        <p:nvSpPr>
          <p:cNvPr id="7" name="object 6">
            <a:extLst>
              <a:ext uri="{FF2B5EF4-FFF2-40B4-BE49-F238E27FC236}">
                <a16:creationId xmlns:a16="http://schemas.microsoft.com/office/drawing/2014/main" id="{64630340-39E0-BDC8-7EA0-F441C72FC4E6}"/>
              </a:ext>
            </a:extLst>
          </p:cNvPr>
          <p:cNvSpPr/>
          <p:nvPr/>
        </p:nvSpPr>
        <p:spPr>
          <a:xfrm>
            <a:off x="-237676" y="5103389"/>
            <a:ext cx="475351" cy="163441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bg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a typeface="Open Sans" pitchFamily="2" charset="0"/>
              <a:cs typeface="Open Sans" pitchFamily="2" charset="0"/>
            </a:endParaRPr>
          </a:p>
        </p:txBody>
      </p:sp>
    </p:spTree>
    <p:extLst>
      <p:ext uri="{BB962C8B-B14F-4D97-AF65-F5344CB8AC3E}">
        <p14:creationId xmlns:p14="http://schemas.microsoft.com/office/powerpoint/2010/main" val="141885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o 29" hidden="1">
            <a:extLst>
              <a:ext uri="{FF2B5EF4-FFF2-40B4-BE49-F238E27FC236}">
                <a16:creationId xmlns:a16="http://schemas.microsoft.com/office/drawing/2014/main" id="{6F67D94E-DEBE-DCAD-1742-BBE462D05B1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0" name="Objeto 29" hidden="1">
                        <a:extLst>
                          <a:ext uri="{FF2B5EF4-FFF2-40B4-BE49-F238E27FC236}">
                            <a16:creationId xmlns:a16="http://schemas.microsoft.com/office/drawing/2014/main" id="{6F67D94E-DEBE-DCAD-1742-BBE462D05B1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5" name="Rectangle 5">
            <a:extLst>
              <a:ext uri="{FF2B5EF4-FFF2-40B4-BE49-F238E27FC236}">
                <a16:creationId xmlns:a16="http://schemas.microsoft.com/office/drawing/2014/main" id="{0F4E7C7C-CA8E-17CB-C066-B85EC5B4510E}"/>
              </a:ext>
            </a:extLst>
          </p:cNvPr>
          <p:cNvSpPr/>
          <p:nvPr/>
        </p:nvSpPr>
        <p:spPr>
          <a:xfrm>
            <a:off x="388143" y="4259289"/>
            <a:ext cx="11449050" cy="2402464"/>
          </a:xfrm>
          <a:prstGeom prst="rect">
            <a:avLst/>
          </a:prstGeom>
          <a:solidFill>
            <a:schemeClr val="bg1">
              <a:lumMod val="95000"/>
            </a:schemeClr>
          </a:solidFill>
          <a:effectLst/>
        </p:spPr>
        <p:txBody>
          <a:bodyPr lIns="108000" tIns="72000" rIns="72000" bIns="72000" anchor="ctr"/>
          <a:lstStyle/>
          <a:p>
            <a:pPr marL="0" marR="0" lvl="0" indent="0" algn="l" defTabSz="108763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14" name="Freeform 443">
            <a:extLst>
              <a:ext uri="{FF2B5EF4-FFF2-40B4-BE49-F238E27FC236}">
                <a16:creationId xmlns:a16="http://schemas.microsoft.com/office/drawing/2014/main" id="{50FABDBC-56A4-AE8A-908D-6A648122B5A2}"/>
              </a:ext>
            </a:extLst>
          </p:cNvPr>
          <p:cNvSpPr>
            <a:spLocks noChangeArrowheads="1"/>
          </p:cNvSpPr>
          <p:nvPr/>
        </p:nvSpPr>
        <p:spPr bwMode="auto">
          <a:xfrm>
            <a:off x="1781212" y="4259289"/>
            <a:ext cx="1043801" cy="469655"/>
          </a:xfrm>
          <a:custGeom>
            <a:avLst/>
            <a:gdLst>
              <a:gd name="T0" fmla="*/ 1407 w 1408"/>
              <a:gd name="T1" fmla="*/ 0 h 753"/>
              <a:gd name="T2" fmla="*/ 1407 w 1408"/>
              <a:gd name="T3" fmla="*/ 415 h 753"/>
              <a:gd name="T4" fmla="*/ 0 w 1408"/>
              <a:gd name="T5" fmla="*/ 415 h 753"/>
              <a:gd name="T6" fmla="*/ 0 w 1408"/>
              <a:gd name="T7" fmla="*/ 752 h 753"/>
            </a:gdLst>
            <a:ahLst/>
            <a:cxnLst>
              <a:cxn ang="0">
                <a:pos x="T0" y="T1"/>
              </a:cxn>
              <a:cxn ang="0">
                <a:pos x="T2" y="T3"/>
              </a:cxn>
              <a:cxn ang="0">
                <a:pos x="T4" y="T5"/>
              </a:cxn>
              <a:cxn ang="0">
                <a:pos x="T6" y="T7"/>
              </a:cxn>
            </a:cxnLst>
            <a:rect l="0" t="0" r="r" b="b"/>
            <a:pathLst>
              <a:path w="1408" h="753">
                <a:moveTo>
                  <a:pt x="1407" y="0"/>
                </a:moveTo>
                <a:lnTo>
                  <a:pt x="1407" y="415"/>
                </a:lnTo>
                <a:lnTo>
                  <a:pt x="0" y="415"/>
                </a:lnTo>
                <a:lnTo>
                  <a:pt x="0" y="752"/>
                </a:lnTo>
              </a:path>
            </a:pathLst>
          </a:custGeom>
          <a:noFill/>
          <a:ln w="3175"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sp>
        <p:nvSpPr>
          <p:cNvPr id="15" name="Freeform 444">
            <a:extLst>
              <a:ext uri="{FF2B5EF4-FFF2-40B4-BE49-F238E27FC236}">
                <a16:creationId xmlns:a16="http://schemas.microsoft.com/office/drawing/2014/main" id="{55CE4EC1-295E-42BF-815A-F943EE7F3B54}"/>
              </a:ext>
            </a:extLst>
          </p:cNvPr>
          <p:cNvSpPr>
            <a:spLocks noChangeArrowheads="1"/>
          </p:cNvSpPr>
          <p:nvPr/>
        </p:nvSpPr>
        <p:spPr bwMode="auto">
          <a:xfrm>
            <a:off x="9394454" y="4259289"/>
            <a:ext cx="1038306" cy="469655"/>
          </a:xfrm>
          <a:custGeom>
            <a:avLst/>
            <a:gdLst>
              <a:gd name="T0" fmla="*/ 0 w 1409"/>
              <a:gd name="T1" fmla="*/ 0 h 753"/>
              <a:gd name="T2" fmla="*/ 0 w 1409"/>
              <a:gd name="T3" fmla="*/ 415 h 753"/>
              <a:gd name="T4" fmla="*/ 1408 w 1409"/>
              <a:gd name="T5" fmla="*/ 415 h 753"/>
              <a:gd name="T6" fmla="*/ 1408 w 1409"/>
              <a:gd name="T7" fmla="*/ 752 h 753"/>
            </a:gdLst>
            <a:ahLst/>
            <a:cxnLst>
              <a:cxn ang="0">
                <a:pos x="T0" y="T1"/>
              </a:cxn>
              <a:cxn ang="0">
                <a:pos x="T2" y="T3"/>
              </a:cxn>
              <a:cxn ang="0">
                <a:pos x="T4" y="T5"/>
              </a:cxn>
              <a:cxn ang="0">
                <a:pos x="T6" y="T7"/>
              </a:cxn>
            </a:cxnLst>
            <a:rect l="0" t="0" r="r" b="b"/>
            <a:pathLst>
              <a:path w="1409" h="753">
                <a:moveTo>
                  <a:pt x="0" y="0"/>
                </a:moveTo>
                <a:lnTo>
                  <a:pt x="0" y="415"/>
                </a:lnTo>
                <a:lnTo>
                  <a:pt x="1408" y="415"/>
                </a:lnTo>
                <a:lnTo>
                  <a:pt x="1408" y="752"/>
                </a:lnTo>
              </a:path>
            </a:pathLst>
          </a:custGeom>
          <a:noFill/>
          <a:ln w="3175"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sp>
        <p:nvSpPr>
          <p:cNvPr id="16" name="Line 445">
            <a:extLst>
              <a:ext uri="{FF2B5EF4-FFF2-40B4-BE49-F238E27FC236}">
                <a16:creationId xmlns:a16="http://schemas.microsoft.com/office/drawing/2014/main" id="{700BB822-BD3B-5A3E-8833-DA9DF6090495}"/>
              </a:ext>
            </a:extLst>
          </p:cNvPr>
          <p:cNvSpPr>
            <a:spLocks noChangeShapeType="1"/>
          </p:cNvSpPr>
          <p:nvPr/>
        </p:nvSpPr>
        <p:spPr bwMode="auto">
          <a:xfrm>
            <a:off x="6095999" y="4259289"/>
            <a:ext cx="0" cy="469655"/>
          </a:xfrm>
          <a:prstGeom prst="line">
            <a:avLst/>
          </a:prstGeom>
          <a:noFill/>
          <a:ln w="3175" cap="flat">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sp>
        <p:nvSpPr>
          <p:cNvPr id="17" name="Freeform 446">
            <a:extLst>
              <a:ext uri="{FF2B5EF4-FFF2-40B4-BE49-F238E27FC236}">
                <a16:creationId xmlns:a16="http://schemas.microsoft.com/office/drawing/2014/main" id="{66D6B874-856D-3FEE-299A-06493D5725DC}"/>
              </a:ext>
            </a:extLst>
          </p:cNvPr>
          <p:cNvSpPr>
            <a:spLocks noChangeArrowheads="1"/>
          </p:cNvSpPr>
          <p:nvPr/>
        </p:nvSpPr>
        <p:spPr bwMode="auto">
          <a:xfrm>
            <a:off x="3939980" y="4259289"/>
            <a:ext cx="536604" cy="469655"/>
          </a:xfrm>
          <a:custGeom>
            <a:avLst/>
            <a:gdLst>
              <a:gd name="T0" fmla="*/ 730 w 731"/>
              <a:gd name="T1" fmla="*/ 0 h 753"/>
              <a:gd name="T2" fmla="*/ 730 w 731"/>
              <a:gd name="T3" fmla="*/ 376 h 753"/>
              <a:gd name="T4" fmla="*/ 0 w 731"/>
              <a:gd name="T5" fmla="*/ 376 h 753"/>
              <a:gd name="T6" fmla="*/ 0 w 731"/>
              <a:gd name="T7" fmla="*/ 752 h 753"/>
            </a:gdLst>
            <a:ahLst/>
            <a:cxnLst>
              <a:cxn ang="0">
                <a:pos x="T0" y="T1"/>
              </a:cxn>
              <a:cxn ang="0">
                <a:pos x="T2" y="T3"/>
              </a:cxn>
              <a:cxn ang="0">
                <a:pos x="T4" y="T5"/>
              </a:cxn>
              <a:cxn ang="0">
                <a:pos x="T6" y="T7"/>
              </a:cxn>
            </a:cxnLst>
            <a:rect l="0" t="0" r="r" b="b"/>
            <a:pathLst>
              <a:path w="731" h="753">
                <a:moveTo>
                  <a:pt x="730" y="0"/>
                </a:moveTo>
                <a:lnTo>
                  <a:pt x="730" y="376"/>
                </a:lnTo>
                <a:lnTo>
                  <a:pt x="0" y="376"/>
                </a:lnTo>
                <a:lnTo>
                  <a:pt x="0" y="752"/>
                </a:lnTo>
              </a:path>
            </a:pathLst>
          </a:custGeom>
          <a:noFill/>
          <a:ln w="3175"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sp>
        <p:nvSpPr>
          <p:cNvPr id="18" name="Freeform 447">
            <a:extLst>
              <a:ext uri="{FF2B5EF4-FFF2-40B4-BE49-F238E27FC236}">
                <a16:creationId xmlns:a16="http://schemas.microsoft.com/office/drawing/2014/main" id="{AF2F29E1-F96E-C245-4EA9-88E0999C6CF5}"/>
              </a:ext>
            </a:extLst>
          </p:cNvPr>
          <p:cNvSpPr>
            <a:spLocks noChangeArrowheads="1"/>
          </p:cNvSpPr>
          <p:nvPr/>
        </p:nvSpPr>
        <p:spPr bwMode="auto">
          <a:xfrm>
            <a:off x="7796096" y="4259289"/>
            <a:ext cx="483391" cy="469655"/>
          </a:xfrm>
          <a:custGeom>
            <a:avLst/>
            <a:gdLst>
              <a:gd name="T0" fmla="*/ 0 w 731"/>
              <a:gd name="T1" fmla="*/ 0 h 753"/>
              <a:gd name="T2" fmla="*/ 0 w 731"/>
              <a:gd name="T3" fmla="*/ 376 h 753"/>
              <a:gd name="T4" fmla="*/ 730 w 731"/>
              <a:gd name="T5" fmla="*/ 376 h 753"/>
              <a:gd name="T6" fmla="*/ 730 w 731"/>
              <a:gd name="T7" fmla="*/ 752 h 753"/>
            </a:gdLst>
            <a:ahLst/>
            <a:cxnLst>
              <a:cxn ang="0">
                <a:pos x="T0" y="T1"/>
              </a:cxn>
              <a:cxn ang="0">
                <a:pos x="T2" y="T3"/>
              </a:cxn>
              <a:cxn ang="0">
                <a:pos x="T4" y="T5"/>
              </a:cxn>
              <a:cxn ang="0">
                <a:pos x="T6" y="T7"/>
              </a:cxn>
            </a:cxnLst>
            <a:rect l="0" t="0" r="r" b="b"/>
            <a:pathLst>
              <a:path w="731" h="753">
                <a:moveTo>
                  <a:pt x="0" y="0"/>
                </a:moveTo>
                <a:lnTo>
                  <a:pt x="0" y="376"/>
                </a:lnTo>
                <a:lnTo>
                  <a:pt x="730" y="376"/>
                </a:lnTo>
                <a:lnTo>
                  <a:pt x="730" y="752"/>
                </a:lnTo>
              </a:path>
            </a:pathLst>
          </a:custGeom>
          <a:noFill/>
          <a:ln w="3175" cap="flat">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sp>
        <p:nvSpPr>
          <p:cNvPr id="19" name="TextBox 5">
            <a:extLst>
              <a:ext uri="{FF2B5EF4-FFF2-40B4-BE49-F238E27FC236}">
                <a16:creationId xmlns:a16="http://schemas.microsoft.com/office/drawing/2014/main" id="{B40DB92B-B876-863C-EE44-A55E0FB94314}"/>
              </a:ext>
            </a:extLst>
          </p:cNvPr>
          <p:cNvSpPr txBox="1"/>
          <p:nvPr/>
        </p:nvSpPr>
        <p:spPr>
          <a:xfrm>
            <a:off x="761999" y="4753953"/>
            <a:ext cx="2035545" cy="307777"/>
          </a:xfrm>
          <a:prstGeom prst="rect">
            <a:avLst/>
          </a:prstGeom>
          <a:noFill/>
        </p:spPr>
        <p:txBody>
          <a:bodyPr wrap="square" l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5" normalizeH="0" baseline="0" noProof="0" dirty="0">
                <a:ln>
                  <a:noFill/>
                </a:ln>
                <a:solidFill>
                  <a:srgbClr val="A1A1A1"/>
                </a:solidFill>
                <a:effectLst/>
                <a:uLnTx/>
                <a:uFillTx/>
                <a:latin typeface="Open Sans"/>
                <a:ea typeface="+mn-ea"/>
                <a:cs typeface="Poppins" pitchFamily="2" charset="77"/>
              </a:rPr>
              <a:t>Lending</a:t>
            </a:r>
          </a:p>
        </p:txBody>
      </p:sp>
      <p:sp>
        <p:nvSpPr>
          <p:cNvPr id="20" name="TextBox 6">
            <a:extLst>
              <a:ext uri="{FF2B5EF4-FFF2-40B4-BE49-F238E27FC236}">
                <a16:creationId xmlns:a16="http://schemas.microsoft.com/office/drawing/2014/main" id="{44BE7592-43FE-9E23-9D2E-B1235C4A979D}"/>
              </a:ext>
            </a:extLst>
          </p:cNvPr>
          <p:cNvSpPr txBox="1"/>
          <p:nvPr/>
        </p:nvSpPr>
        <p:spPr>
          <a:xfrm>
            <a:off x="762000" y="5024530"/>
            <a:ext cx="1908000" cy="773289"/>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just">
              <a:spcAft>
                <a:spcPts val="800"/>
              </a:spcAft>
            </a:pPr>
            <a:r>
              <a:rPr lang="en-GB" dirty="0">
                <a:solidFill>
                  <a:srgbClr val="58595B"/>
                </a:solidFill>
              </a:rPr>
              <a:t>Lending is at the core of </a:t>
            </a:r>
            <a:r>
              <a:rPr lang="en-US" dirty="0">
                <a:solidFill>
                  <a:srgbClr val="58595B"/>
                </a:solidFill>
              </a:rPr>
              <a:t> </a:t>
            </a:r>
            <a:r>
              <a:rPr lang="en-GB" dirty="0">
                <a:solidFill>
                  <a:srgbClr val="58595B"/>
                </a:solidFill>
              </a:rPr>
              <a:t>banking. Borrowers’ ability to pay, the economic outlook, the value of collaterals, etc. are the considerations leading to the final decision on limits.</a:t>
            </a:r>
            <a:r>
              <a:rPr lang="en-NL" dirty="0">
                <a:solidFill>
                  <a:srgbClr val="58595B"/>
                </a:solidFill>
              </a:rPr>
              <a:t> </a:t>
            </a:r>
            <a:r>
              <a:rPr lang="en-US" dirty="0">
                <a:solidFill>
                  <a:srgbClr val="58595B"/>
                </a:solidFill>
              </a:rPr>
              <a:t> </a:t>
            </a:r>
            <a:endParaRPr lang="en-NL" dirty="0">
              <a:solidFill>
                <a:srgbClr val="58595B"/>
              </a:solidFill>
            </a:endParaRPr>
          </a:p>
          <a:p>
            <a:pPr marL="0" marR="0" lvl="0" indent="0" algn="just" defTabSz="1087636" rtl="0" eaLnBrk="1" fontAlgn="auto" latinLnBrk="0" hangingPunct="1">
              <a:lnSpc>
                <a:spcPct val="100000"/>
              </a:lnSpc>
              <a:spcBef>
                <a:spcPts val="0"/>
              </a:spcBef>
              <a:spcAft>
                <a:spcPts val="0"/>
              </a:spcAft>
              <a:buClrTx/>
              <a:buSzTx/>
              <a:buFont typeface="Arial"/>
              <a:buNone/>
              <a:tabLst/>
              <a:defRPr/>
            </a:pPr>
            <a:endParaRPr kumimoji="0" lang="en-US" b="0" i="0" u="none" strike="noStrike" kern="1200" cap="none" spc="0" normalizeH="0" baseline="0" noProof="0" dirty="0">
              <a:ln>
                <a:noFill/>
              </a:ln>
              <a:solidFill>
                <a:srgbClr val="58595B"/>
              </a:solidFill>
              <a:effectLst/>
              <a:uLnTx/>
              <a:uFillTx/>
              <a:ea typeface="Lato Light" panose="020F0502020204030203" pitchFamily="34" charset="0"/>
            </a:endParaRPr>
          </a:p>
        </p:txBody>
      </p:sp>
      <p:sp>
        <p:nvSpPr>
          <p:cNvPr id="21" name="TextBox 7">
            <a:extLst>
              <a:ext uri="{FF2B5EF4-FFF2-40B4-BE49-F238E27FC236}">
                <a16:creationId xmlns:a16="http://schemas.microsoft.com/office/drawing/2014/main" id="{9B2EF22B-F510-1C0F-6D4F-2315914D1A50}"/>
              </a:ext>
            </a:extLst>
          </p:cNvPr>
          <p:cNvSpPr txBox="1"/>
          <p:nvPr/>
        </p:nvSpPr>
        <p:spPr>
          <a:xfrm>
            <a:off x="2918790" y="4753953"/>
            <a:ext cx="2035545" cy="307777"/>
          </a:xfrm>
          <a:prstGeom prst="rect">
            <a:avLst/>
          </a:prstGeom>
          <a:noFill/>
        </p:spPr>
        <p:txBody>
          <a:bodyPr wrap="square" l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5" normalizeH="0" baseline="0" noProof="0">
                <a:ln>
                  <a:noFill/>
                </a:ln>
                <a:solidFill>
                  <a:srgbClr val="58595B"/>
                </a:solidFill>
                <a:effectLst/>
                <a:uLnTx/>
                <a:uFillTx/>
                <a:latin typeface="Open Sans"/>
                <a:ea typeface="+mn-ea"/>
                <a:cs typeface="Poppins" pitchFamily="2" charset="77"/>
              </a:rPr>
              <a:t>Decision process</a:t>
            </a:r>
          </a:p>
        </p:txBody>
      </p:sp>
      <p:sp>
        <p:nvSpPr>
          <p:cNvPr id="22" name="TextBox 8">
            <a:extLst>
              <a:ext uri="{FF2B5EF4-FFF2-40B4-BE49-F238E27FC236}">
                <a16:creationId xmlns:a16="http://schemas.microsoft.com/office/drawing/2014/main" id="{834976D5-EB7B-5089-4AF9-9252866AEB99}"/>
              </a:ext>
            </a:extLst>
          </p:cNvPr>
          <p:cNvSpPr txBox="1"/>
          <p:nvPr/>
        </p:nvSpPr>
        <p:spPr>
          <a:xfrm>
            <a:off x="2918791" y="5024530"/>
            <a:ext cx="1908000" cy="773289"/>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just">
              <a:defRPr/>
            </a:pPr>
            <a:r>
              <a:rPr lang="en-GB" dirty="0">
                <a:solidFill>
                  <a:srgbClr val="58595B"/>
                </a:solidFill>
              </a:rPr>
              <a:t>Borrowers’ liquidity and industry cyclicality determine their ability to pay, location and interest rate lead to the current value of collaterals. Hence banks develop credit risk models.</a:t>
            </a:r>
            <a:endParaRPr lang="en-US" dirty="0">
              <a:solidFill>
                <a:srgbClr val="58595B"/>
              </a:solidFill>
            </a:endParaRPr>
          </a:p>
        </p:txBody>
      </p:sp>
      <p:sp>
        <p:nvSpPr>
          <p:cNvPr id="23" name="TextBox 9">
            <a:extLst>
              <a:ext uri="{FF2B5EF4-FFF2-40B4-BE49-F238E27FC236}">
                <a16:creationId xmlns:a16="http://schemas.microsoft.com/office/drawing/2014/main" id="{031B5225-FC26-671C-B316-6F31229665C8}"/>
              </a:ext>
            </a:extLst>
          </p:cNvPr>
          <p:cNvSpPr txBox="1"/>
          <p:nvPr/>
        </p:nvSpPr>
        <p:spPr>
          <a:xfrm>
            <a:off x="5078227" y="4753953"/>
            <a:ext cx="2035545" cy="307777"/>
          </a:xfrm>
          <a:prstGeom prst="rect">
            <a:avLst/>
          </a:prstGeom>
          <a:noFill/>
        </p:spPr>
        <p:txBody>
          <a:bodyPr wrap="square" l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5" normalizeH="0" baseline="0" noProof="0" dirty="0">
                <a:ln>
                  <a:noFill/>
                </a:ln>
                <a:solidFill>
                  <a:srgbClr val="629DD1"/>
                </a:solidFill>
                <a:effectLst/>
                <a:uLnTx/>
                <a:uFillTx/>
                <a:latin typeface="Open Sans"/>
                <a:ea typeface="+mn-ea"/>
                <a:cs typeface="Poppins" pitchFamily="2" charset="77"/>
              </a:rPr>
              <a:t>Modelling Approaches</a:t>
            </a:r>
          </a:p>
        </p:txBody>
      </p:sp>
      <p:sp>
        <p:nvSpPr>
          <p:cNvPr id="24" name="TextBox 10">
            <a:extLst>
              <a:ext uri="{FF2B5EF4-FFF2-40B4-BE49-F238E27FC236}">
                <a16:creationId xmlns:a16="http://schemas.microsoft.com/office/drawing/2014/main" id="{897EB9DF-6747-264A-044D-DE59973C9173}"/>
              </a:ext>
            </a:extLst>
          </p:cNvPr>
          <p:cNvSpPr txBox="1"/>
          <p:nvPr/>
        </p:nvSpPr>
        <p:spPr>
          <a:xfrm>
            <a:off x="5078227" y="5024530"/>
            <a:ext cx="1908000" cy="773289"/>
          </a:xfrm>
          <a:prstGeom prst="rect">
            <a:avLst/>
          </a:prstGeom>
        </p:spPr>
        <p:txBody>
          <a:bodyPr vert="horz" wrap="square" lIns="0" tIns="45720" rIns="0" bIns="45720" rtlCol="0">
            <a:noAutofit/>
          </a:bodyPr>
          <a:lstStyle>
            <a:defPPr>
              <a:defRPr lang="en-NL"/>
            </a:defPPr>
            <a:lvl1pPr marR="0" lvl="0" indent="0" defTabSz="1087636" fontAlgn="auto">
              <a:lnSpc>
                <a:spcPct val="100000"/>
              </a:lnSpc>
              <a:spcBef>
                <a:spcPts val="0"/>
              </a:spcBef>
              <a:spcAft>
                <a:spcPts val="0"/>
              </a:spcAft>
              <a:buClrTx/>
              <a:buSzTx/>
              <a:buFont typeface="Arial"/>
              <a:buNone/>
              <a:tabLst/>
              <a:defRPr sz="1200">
                <a:solidFill>
                  <a:srgbClr val="A5A5A5"/>
                </a:solidFill>
                <a:latin typeface="Open Sans"/>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just"/>
            <a:r>
              <a:rPr lang="en-GB" dirty="0">
                <a:solidFill>
                  <a:srgbClr val="58595B"/>
                </a:solidFill>
                <a:latin typeface="+mn-lt"/>
              </a:rPr>
              <a:t>Three credit risk modelling approaches – Standardize (STA), F-IRB, and A-IRB – are allowed when a bank is calculating its own funds. </a:t>
            </a:r>
            <a:endParaRPr lang="en-US" dirty="0">
              <a:solidFill>
                <a:srgbClr val="58595B"/>
              </a:solidFill>
              <a:latin typeface="+mn-lt"/>
            </a:endParaRPr>
          </a:p>
        </p:txBody>
      </p:sp>
      <p:sp>
        <p:nvSpPr>
          <p:cNvPr id="25" name="TextBox 11">
            <a:extLst>
              <a:ext uri="{FF2B5EF4-FFF2-40B4-BE49-F238E27FC236}">
                <a16:creationId xmlns:a16="http://schemas.microsoft.com/office/drawing/2014/main" id="{9E79AF0E-AB92-7F6E-84BA-A7C927AEF09D}"/>
              </a:ext>
            </a:extLst>
          </p:cNvPr>
          <p:cNvSpPr txBox="1"/>
          <p:nvPr/>
        </p:nvSpPr>
        <p:spPr>
          <a:xfrm>
            <a:off x="7237665" y="4753953"/>
            <a:ext cx="2035545" cy="307777"/>
          </a:xfrm>
          <a:prstGeom prst="rect">
            <a:avLst/>
          </a:prstGeom>
          <a:noFill/>
        </p:spPr>
        <p:txBody>
          <a:bodyPr wrap="square" l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5" normalizeH="0" baseline="0" noProof="0" dirty="0">
                <a:ln>
                  <a:noFill/>
                </a:ln>
                <a:solidFill>
                  <a:srgbClr val="EFA083"/>
                </a:solidFill>
                <a:effectLst/>
                <a:uLnTx/>
                <a:uFillTx/>
                <a:latin typeface="Open Sans"/>
                <a:ea typeface="+mn-ea"/>
                <a:cs typeface="Poppins" pitchFamily="2" charset="77"/>
              </a:rPr>
              <a:t>Use in Europe</a:t>
            </a:r>
          </a:p>
        </p:txBody>
      </p:sp>
      <p:sp>
        <p:nvSpPr>
          <p:cNvPr id="26" name="TextBox 12">
            <a:extLst>
              <a:ext uri="{FF2B5EF4-FFF2-40B4-BE49-F238E27FC236}">
                <a16:creationId xmlns:a16="http://schemas.microsoft.com/office/drawing/2014/main" id="{0523AECD-67AC-C106-B1C6-B70F5BE7115E}"/>
              </a:ext>
            </a:extLst>
          </p:cNvPr>
          <p:cNvSpPr txBox="1"/>
          <p:nvPr/>
        </p:nvSpPr>
        <p:spPr>
          <a:xfrm>
            <a:off x="7237665" y="5024530"/>
            <a:ext cx="1908000" cy="773289"/>
          </a:xfrm>
          <a:prstGeom prst="rect">
            <a:avLst/>
          </a:prstGeom>
        </p:spPr>
        <p:txBody>
          <a:bodyPr vert="horz" wrap="square" lIns="0" tIns="45720" rIns="0" bIns="45720" rtlCol="0">
            <a:noAutofit/>
          </a:bodyPr>
          <a:lstStyle>
            <a:defPPr>
              <a:defRPr lang="en-NL"/>
            </a:defPPr>
            <a:lvl1pPr marR="0" lvl="0" indent="0" defTabSz="1087636" fontAlgn="auto">
              <a:lnSpc>
                <a:spcPct val="100000"/>
              </a:lnSpc>
              <a:spcBef>
                <a:spcPts val="0"/>
              </a:spcBef>
              <a:spcAft>
                <a:spcPts val="0"/>
              </a:spcAft>
              <a:buClrTx/>
              <a:buSzTx/>
              <a:buFont typeface="Arial"/>
              <a:buNone/>
              <a:tabLst/>
              <a:defRPr sz="1200">
                <a:solidFill>
                  <a:srgbClr val="A5A5A5"/>
                </a:solidFill>
                <a:latin typeface="Open Sans"/>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just"/>
            <a:r>
              <a:rPr lang="en-GB" dirty="0">
                <a:solidFill>
                  <a:srgbClr val="58595B"/>
                </a:solidFill>
                <a:latin typeface="+mn-lt"/>
              </a:rPr>
              <a:t>A-IRB is applied by banks in north-west Europe in particular, for it leads to the least capital reserve among all the approaches</a:t>
            </a:r>
            <a:endParaRPr lang="en-US" dirty="0">
              <a:solidFill>
                <a:srgbClr val="58595B"/>
              </a:solidFill>
              <a:latin typeface="+mn-lt"/>
            </a:endParaRPr>
          </a:p>
        </p:txBody>
      </p:sp>
      <p:sp>
        <p:nvSpPr>
          <p:cNvPr id="27" name="TextBox 13">
            <a:extLst>
              <a:ext uri="{FF2B5EF4-FFF2-40B4-BE49-F238E27FC236}">
                <a16:creationId xmlns:a16="http://schemas.microsoft.com/office/drawing/2014/main" id="{2BA97685-459A-8CD8-5D54-F05A006BACAC}"/>
              </a:ext>
            </a:extLst>
          </p:cNvPr>
          <p:cNvSpPr txBox="1"/>
          <p:nvPr/>
        </p:nvSpPr>
        <p:spPr>
          <a:xfrm>
            <a:off x="9394454" y="4753953"/>
            <a:ext cx="2035545" cy="307777"/>
          </a:xfrm>
          <a:prstGeom prst="rect">
            <a:avLst/>
          </a:prstGeom>
          <a:noFill/>
        </p:spPr>
        <p:txBody>
          <a:bodyPr wrap="square" l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5" normalizeH="0" baseline="0" noProof="0" dirty="0">
                <a:ln>
                  <a:noFill/>
                </a:ln>
                <a:solidFill>
                  <a:schemeClr val="accent2">
                    <a:lumMod val="75000"/>
                  </a:schemeClr>
                </a:solidFill>
                <a:effectLst/>
                <a:uLnTx/>
                <a:uFillTx/>
                <a:latin typeface="Open Sans"/>
                <a:ea typeface="+mn-ea"/>
                <a:cs typeface="Poppins" pitchFamily="2" charset="77"/>
              </a:rPr>
              <a:t>Complexity</a:t>
            </a:r>
          </a:p>
        </p:txBody>
      </p:sp>
      <p:sp>
        <p:nvSpPr>
          <p:cNvPr id="28" name="TextBox 14">
            <a:extLst>
              <a:ext uri="{FF2B5EF4-FFF2-40B4-BE49-F238E27FC236}">
                <a16:creationId xmlns:a16="http://schemas.microsoft.com/office/drawing/2014/main" id="{4354802B-6E29-1787-CF4E-51FFB9FAD63E}"/>
              </a:ext>
            </a:extLst>
          </p:cNvPr>
          <p:cNvSpPr txBox="1"/>
          <p:nvPr/>
        </p:nvSpPr>
        <p:spPr>
          <a:xfrm>
            <a:off x="9394454" y="5024530"/>
            <a:ext cx="1908000" cy="773289"/>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just" defTabSz="1087636" rtl="0" eaLnBrk="1" fontAlgn="auto" latinLnBrk="0" hangingPunct="1">
              <a:lnSpc>
                <a:spcPct val="100000"/>
              </a:lnSpc>
              <a:spcBef>
                <a:spcPts val="0"/>
              </a:spcBef>
              <a:spcAft>
                <a:spcPts val="0"/>
              </a:spcAft>
              <a:buClrTx/>
              <a:buSzTx/>
              <a:buFont typeface="Arial"/>
              <a:buNone/>
              <a:tabLst/>
              <a:defRPr/>
            </a:pPr>
            <a:r>
              <a:rPr lang="en-GB" dirty="0">
                <a:solidFill>
                  <a:srgbClr val="58595B"/>
                </a:solidFill>
              </a:rPr>
              <a:t>To make A-IRB models successful, quality controls on dataset are essential because data with sufficient granularity enable high performance models. </a:t>
            </a:r>
            <a:endParaRPr lang="en-US" dirty="0">
              <a:solidFill>
                <a:srgbClr val="58595B"/>
              </a:solidFill>
            </a:endParaRPr>
          </a:p>
        </p:txBody>
      </p:sp>
      <p:sp>
        <p:nvSpPr>
          <p:cNvPr id="31" name="Título 30">
            <a:extLst>
              <a:ext uri="{FF2B5EF4-FFF2-40B4-BE49-F238E27FC236}">
                <a16:creationId xmlns:a16="http://schemas.microsoft.com/office/drawing/2014/main" id="{FCB76D09-7F8D-F178-0503-612C9DA66951}"/>
              </a:ext>
            </a:extLst>
          </p:cNvPr>
          <p:cNvSpPr>
            <a:spLocks noGrp="1"/>
          </p:cNvSpPr>
          <p:nvPr>
            <p:ph type="title"/>
          </p:nvPr>
        </p:nvSpPr>
        <p:spPr/>
        <p:txBody>
          <a:bodyPr vert="horz">
            <a:normAutofit fontScale="90000"/>
          </a:bodyPr>
          <a:lstStyle/>
          <a:p>
            <a:r>
              <a:rPr lang="en-GB"/>
              <a:t>Credit Risk Models are at the heart of any Bank’s Model Landscape</a:t>
            </a:r>
            <a:endParaRPr lang="en-US"/>
          </a:p>
        </p:txBody>
      </p:sp>
      <p:sp>
        <p:nvSpPr>
          <p:cNvPr id="38" name="Rectangle 37">
            <a:extLst>
              <a:ext uri="{FF2B5EF4-FFF2-40B4-BE49-F238E27FC236}">
                <a16:creationId xmlns:a16="http://schemas.microsoft.com/office/drawing/2014/main" id="{24C2B495-AFDE-40DC-45F3-844B2E52DFFA}"/>
              </a:ext>
            </a:extLst>
          </p:cNvPr>
          <p:cNvSpPr/>
          <p:nvPr/>
        </p:nvSpPr>
        <p:spPr>
          <a:xfrm>
            <a:off x="10432760" y="-920824"/>
            <a:ext cx="2861281" cy="6083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r>
              <a:rPr lang="en-GB" sz="1200" dirty="0">
                <a:solidFill>
                  <a:srgbClr val="000000"/>
                </a:solidFill>
              </a:rPr>
              <a:t>Remove duplicate information from slide 4/5</a:t>
            </a:r>
          </a:p>
        </p:txBody>
      </p:sp>
      <p:sp>
        <p:nvSpPr>
          <p:cNvPr id="3" name="TextBox 2">
            <a:extLst>
              <a:ext uri="{FF2B5EF4-FFF2-40B4-BE49-F238E27FC236}">
                <a16:creationId xmlns:a16="http://schemas.microsoft.com/office/drawing/2014/main" id="{284B0A9C-6082-980A-E182-DA57E1B723AE}"/>
              </a:ext>
            </a:extLst>
          </p:cNvPr>
          <p:cNvSpPr txBox="1"/>
          <p:nvPr/>
        </p:nvSpPr>
        <p:spPr>
          <a:xfrm>
            <a:off x="386392" y="1030036"/>
            <a:ext cx="11449050" cy="738664"/>
          </a:xfrm>
          <a:prstGeom prst="rect">
            <a:avLst/>
          </a:prstGeom>
          <a:noFill/>
        </p:spPr>
        <p:txBody>
          <a:bodyPr wrap="square">
            <a:spAutoFit/>
          </a:bodyPr>
          <a:lstStyle/>
          <a:p>
            <a:pPr algn="just"/>
            <a:r>
              <a:rPr lang="en-GB" sz="1400" b="1" dirty="0">
                <a:solidFill>
                  <a:srgbClr val="58595B"/>
                </a:solidFill>
              </a:rPr>
              <a:t>Credit risk models</a:t>
            </a:r>
            <a:r>
              <a:rPr lang="en-GB" sz="1400" dirty="0">
                <a:solidFill>
                  <a:srgbClr val="58595B"/>
                </a:solidFill>
              </a:rPr>
              <a:t> are mathematical frameworks used by banks to </a:t>
            </a:r>
            <a:r>
              <a:rPr lang="en-GB" sz="1400" b="1" dirty="0">
                <a:solidFill>
                  <a:srgbClr val="58595B"/>
                </a:solidFill>
              </a:rPr>
              <a:t>estimate the credit risk associated with their lending and investment portfolios</a:t>
            </a:r>
            <a:r>
              <a:rPr lang="en-GB" sz="1400" dirty="0">
                <a:solidFill>
                  <a:srgbClr val="58595B"/>
                </a:solidFill>
              </a:rPr>
              <a:t>. Credit risk is the type of risk that borrowers default on their obligations, leading to losses for banks. Hence, these models </a:t>
            </a:r>
            <a:r>
              <a:rPr lang="en-GB" sz="1400" b="1" dirty="0">
                <a:solidFill>
                  <a:srgbClr val="58595B"/>
                </a:solidFill>
              </a:rPr>
              <a:t>assess borrowers' creditworthiness, probability of default, loss given default, and other risk parameters. </a:t>
            </a:r>
            <a:endParaRPr lang="en-NL" sz="1400" dirty="0">
              <a:solidFill>
                <a:srgbClr val="58595B"/>
              </a:solidFill>
            </a:endParaRPr>
          </a:p>
        </p:txBody>
      </p:sp>
      <p:grpSp>
        <p:nvGrpSpPr>
          <p:cNvPr id="39" name="Group 38">
            <a:extLst>
              <a:ext uri="{FF2B5EF4-FFF2-40B4-BE49-F238E27FC236}">
                <a16:creationId xmlns:a16="http://schemas.microsoft.com/office/drawing/2014/main" id="{37AA12D9-4220-C56C-4DA0-318632E26FCE}"/>
              </a:ext>
            </a:extLst>
          </p:cNvPr>
          <p:cNvGrpSpPr>
            <a:grpSpLocks noChangeAspect="1"/>
          </p:cNvGrpSpPr>
          <p:nvPr/>
        </p:nvGrpSpPr>
        <p:grpSpPr>
          <a:xfrm>
            <a:off x="1972356" y="2002241"/>
            <a:ext cx="8278872" cy="2158355"/>
            <a:chOff x="1742761" y="1933332"/>
            <a:chExt cx="8657699" cy="2257118"/>
          </a:xfrm>
        </p:grpSpPr>
        <p:sp>
          <p:nvSpPr>
            <p:cNvPr id="4" name="Freeform 63">
              <a:extLst>
                <a:ext uri="{FF2B5EF4-FFF2-40B4-BE49-F238E27FC236}">
                  <a16:creationId xmlns:a16="http://schemas.microsoft.com/office/drawing/2014/main" id="{836B7A35-6954-5496-4D43-994E9A507710}"/>
                </a:ext>
              </a:extLst>
            </p:cNvPr>
            <p:cNvSpPr>
              <a:spLocks noChangeAspect="1" noChangeArrowheads="1"/>
            </p:cNvSpPr>
            <p:nvPr/>
          </p:nvSpPr>
          <p:spPr bwMode="auto">
            <a:xfrm>
              <a:off x="1742761" y="1938757"/>
              <a:ext cx="1843576" cy="2251188"/>
            </a:xfrm>
            <a:custGeom>
              <a:avLst/>
              <a:gdLst>
                <a:gd name="T0" fmla="*/ 1525 w 3050"/>
                <a:gd name="T1" fmla="*/ 2470 h 3727"/>
                <a:gd name="T2" fmla="*/ 1525 w 3050"/>
                <a:gd name="T3" fmla="*/ 2470 h 3727"/>
                <a:gd name="T4" fmla="*/ 581 w 3050"/>
                <a:gd name="T5" fmla="*/ 1525 h 3727"/>
                <a:gd name="T6" fmla="*/ 581 w 3050"/>
                <a:gd name="T7" fmla="*/ 1525 h 3727"/>
                <a:gd name="T8" fmla="*/ 1525 w 3050"/>
                <a:gd name="T9" fmla="*/ 580 h 3727"/>
                <a:gd name="T10" fmla="*/ 1525 w 3050"/>
                <a:gd name="T11" fmla="*/ 580 h 3727"/>
                <a:gd name="T12" fmla="*/ 2470 w 3050"/>
                <a:gd name="T13" fmla="*/ 1525 h 3727"/>
                <a:gd name="T14" fmla="*/ 2470 w 3050"/>
                <a:gd name="T15" fmla="*/ 1525 h 3727"/>
                <a:gd name="T16" fmla="*/ 1525 w 3050"/>
                <a:gd name="T17" fmla="*/ 2470 h 3727"/>
                <a:gd name="T18" fmla="*/ 3049 w 3050"/>
                <a:gd name="T19" fmla="*/ 1525 h 3727"/>
                <a:gd name="T20" fmla="*/ 3049 w 3050"/>
                <a:gd name="T21" fmla="*/ 1525 h 3727"/>
                <a:gd name="T22" fmla="*/ 2603 w 3050"/>
                <a:gd name="T23" fmla="*/ 447 h 3727"/>
                <a:gd name="T24" fmla="*/ 2603 w 3050"/>
                <a:gd name="T25" fmla="*/ 447 h 3727"/>
                <a:gd name="T26" fmla="*/ 1525 w 3050"/>
                <a:gd name="T27" fmla="*/ 0 h 3727"/>
                <a:gd name="T28" fmla="*/ 1525 w 3050"/>
                <a:gd name="T29" fmla="*/ 0 h 3727"/>
                <a:gd name="T30" fmla="*/ 447 w 3050"/>
                <a:gd name="T31" fmla="*/ 447 h 3727"/>
                <a:gd name="T32" fmla="*/ 447 w 3050"/>
                <a:gd name="T33" fmla="*/ 447 h 3727"/>
                <a:gd name="T34" fmla="*/ 0 w 3050"/>
                <a:gd name="T35" fmla="*/ 1525 h 3727"/>
                <a:gd name="T36" fmla="*/ 0 w 3050"/>
                <a:gd name="T37" fmla="*/ 1525 h 3727"/>
                <a:gd name="T38" fmla="*/ 447 w 3050"/>
                <a:gd name="T39" fmla="*/ 2602 h 3727"/>
                <a:gd name="T40" fmla="*/ 447 w 3050"/>
                <a:gd name="T41" fmla="*/ 2602 h 3727"/>
                <a:gd name="T42" fmla="*/ 1112 w 3050"/>
                <a:gd name="T43" fmla="*/ 2992 h 3727"/>
                <a:gd name="T44" fmla="*/ 1112 w 3050"/>
                <a:gd name="T45" fmla="*/ 2992 h 3727"/>
                <a:gd name="T46" fmla="*/ 1042 w 3050"/>
                <a:gd name="T47" fmla="*/ 3242 h 3727"/>
                <a:gd name="T48" fmla="*/ 1042 w 3050"/>
                <a:gd name="T49" fmla="*/ 3242 h 3727"/>
                <a:gd name="T50" fmla="*/ 1525 w 3050"/>
                <a:gd name="T51" fmla="*/ 3726 h 3727"/>
                <a:gd name="T52" fmla="*/ 1525 w 3050"/>
                <a:gd name="T53" fmla="*/ 3726 h 3727"/>
                <a:gd name="T54" fmla="*/ 2009 w 3050"/>
                <a:gd name="T55" fmla="*/ 3242 h 3727"/>
                <a:gd name="T56" fmla="*/ 2009 w 3050"/>
                <a:gd name="T57" fmla="*/ 3242 h 3727"/>
                <a:gd name="T58" fmla="*/ 1939 w 3050"/>
                <a:gd name="T59" fmla="*/ 2992 h 3727"/>
                <a:gd name="T60" fmla="*/ 1939 w 3050"/>
                <a:gd name="T61" fmla="*/ 2992 h 3727"/>
                <a:gd name="T62" fmla="*/ 2603 w 3050"/>
                <a:gd name="T63" fmla="*/ 2602 h 3727"/>
                <a:gd name="T64" fmla="*/ 2603 w 3050"/>
                <a:gd name="T65" fmla="*/ 2602 h 3727"/>
                <a:gd name="T66" fmla="*/ 3049 w 3050"/>
                <a:gd name="T67" fmla="*/ 1525 h 3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0" h="3727">
                  <a:moveTo>
                    <a:pt x="1525" y="2470"/>
                  </a:moveTo>
                  <a:lnTo>
                    <a:pt x="1525" y="2470"/>
                  </a:lnTo>
                  <a:cubicBezTo>
                    <a:pt x="1004" y="2470"/>
                    <a:pt x="581" y="2046"/>
                    <a:pt x="581" y="1525"/>
                  </a:cubicBezTo>
                  <a:lnTo>
                    <a:pt x="581" y="1525"/>
                  </a:lnTo>
                  <a:cubicBezTo>
                    <a:pt x="581" y="1004"/>
                    <a:pt x="1004" y="580"/>
                    <a:pt x="1525" y="580"/>
                  </a:cubicBezTo>
                  <a:lnTo>
                    <a:pt x="1525" y="580"/>
                  </a:lnTo>
                  <a:cubicBezTo>
                    <a:pt x="2046" y="580"/>
                    <a:pt x="2470" y="1004"/>
                    <a:pt x="2470" y="1525"/>
                  </a:cubicBezTo>
                  <a:lnTo>
                    <a:pt x="2470" y="1525"/>
                  </a:lnTo>
                  <a:cubicBezTo>
                    <a:pt x="2470" y="2046"/>
                    <a:pt x="2046" y="2470"/>
                    <a:pt x="1525" y="2470"/>
                  </a:cubicBezTo>
                  <a:close/>
                  <a:moveTo>
                    <a:pt x="3049" y="1525"/>
                  </a:moveTo>
                  <a:lnTo>
                    <a:pt x="3049" y="1525"/>
                  </a:lnTo>
                  <a:cubicBezTo>
                    <a:pt x="3049" y="1118"/>
                    <a:pt x="2891" y="735"/>
                    <a:pt x="2603" y="447"/>
                  </a:cubicBezTo>
                  <a:lnTo>
                    <a:pt x="2603" y="447"/>
                  </a:lnTo>
                  <a:cubicBezTo>
                    <a:pt x="2315" y="159"/>
                    <a:pt x="1932" y="0"/>
                    <a:pt x="1525" y="0"/>
                  </a:cubicBezTo>
                  <a:lnTo>
                    <a:pt x="1525" y="0"/>
                  </a:lnTo>
                  <a:cubicBezTo>
                    <a:pt x="1118" y="0"/>
                    <a:pt x="735" y="159"/>
                    <a:pt x="447" y="447"/>
                  </a:cubicBezTo>
                  <a:lnTo>
                    <a:pt x="447" y="447"/>
                  </a:lnTo>
                  <a:cubicBezTo>
                    <a:pt x="159" y="735"/>
                    <a:pt x="0" y="1118"/>
                    <a:pt x="0" y="1525"/>
                  </a:cubicBezTo>
                  <a:lnTo>
                    <a:pt x="0" y="1525"/>
                  </a:lnTo>
                  <a:cubicBezTo>
                    <a:pt x="0" y="1932"/>
                    <a:pt x="159" y="2315"/>
                    <a:pt x="447" y="2602"/>
                  </a:cubicBezTo>
                  <a:lnTo>
                    <a:pt x="447" y="2602"/>
                  </a:lnTo>
                  <a:cubicBezTo>
                    <a:pt x="635" y="2790"/>
                    <a:pt x="863" y="2922"/>
                    <a:pt x="1112" y="2992"/>
                  </a:cubicBezTo>
                  <a:lnTo>
                    <a:pt x="1112" y="2992"/>
                  </a:lnTo>
                  <a:cubicBezTo>
                    <a:pt x="1067" y="3065"/>
                    <a:pt x="1042" y="3151"/>
                    <a:pt x="1042" y="3242"/>
                  </a:cubicBezTo>
                  <a:lnTo>
                    <a:pt x="1042" y="3242"/>
                  </a:lnTo>
                  <a:cubicBezTo>
                    <a:pt x="1042" y="3509"/>
                    <a:pt x="1258" y="3726"/>
                    <a:pt x="1525" y="3726"/>
                  </a:cubicBezTo>
                  <a:lnTo>
                    <a:pt x="1525" y="3726"/>
                  </a:lnTo>
                  <a:cubicBezTo>
                    <a:pt x="1792" y="3726"/>
                    <a:pt x="2009" y="3509"/>
                    <a:pt x="2009" y="3242"/>
                  </a:cubicBezTo>
                  <a:lnTo>
                    <a:pt x="2009" y="3242"/>
                  </a:lnTo>
                  <a:cubicBezTo>
                    <a:pt x="2009" y="3151"/>
                    <a:pt x="1984" y="3065"/>
                    <a:pt x="1939" y="2992"/>
                  </a:cubicBezTo>
                  <a:lnTo>
                    <a:pt x="1939" y="2992"/>
                  </a:lnTo>
                  <a:cubicBezTo>
                    <a:pt x="2188" y="2922"/>
                    <a:pt x="2416" y="2790"/>
                    <a:pt x="2603" y="2602"/>
                  </a:cubicBezTo>
                  <a:lnTo>
                    <a:pt x="2603" y="2602"/>
                  </a:lnTo>
                  <a:cubicBezTo>
                    <a:pt x="2891" y="2315"/>
                    <a:pt x="3049" y="1932"/>
                    <a:pt x="3049" y="1525"/>
                  </a:cubicBezTo>
                  <a:close/>
                </a:path>
              </a:pathLst>
            </a:custGeom>
            <a:solidFill>
              <a:srgbClr val="A1A1A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sp>
          <p:nvSpPr>
            <p:cNvPr id="5" name="Freeform 64">
              <a:extLst>
                <a:ext uri="{FF2B5EF4-FFF2-40B4-BE49-F238E27FC236}">
                  <a16:creationId xmlns:a16="http://schemas.microsoft.com/office/drawing/2014/main" id="{39056DED-1697-E4CE-80DA-686B3BE51525}"/>
                </a:ext>
              </a:extLst>
            </p:cNvPr>
            <p:cNvSpPr>
              <a:spLocks noChangeAspect="1" noChangeArrowheads="1"/>
            </p:cNvSpPr>
            <p:nvPr/>
          </p:nvSpPr>
          <p:spPr bwMode="auto">
            <a:xfrm>
              <a:off x="3445605" y="1933332"/>
              <a:ext cx="1843576" cy="2251188"/>
            </a:xfrm>
            <a:custGeom>
              <a:avLst/>
              <a:gdLst>
                <a:gd name="T0" fmla="*/ 1524 w 3050"/>
                <a:gd name="T1" fmla="*/ 2470 h 3727"/>
                <a:gd name="T2" fmla="*/ 1524 w 3050"/>
                <a:gd name="T3" fmla="*/ 2470 h 3727"/>
                <a:gd name="T4" fmla="*/ 580 w 3050"/>
                <a:gd name="T5" fmla="*/ 1525 h 3727"/>
                <a:gd name="T6" fmla="*/ 580 w 3050"/>
                <a:gd name="T7" fmla="*/ 1525 h 3727"/>
                <a:gd name="T8" fmla="*/ 1524 w 3050"/>
                <a:gd name="T9" fmla="*/ 580 h 3727"/>
                <a:gd name="T10" fmla="*/ 1524 w 3050"/>
                <a:gd name="T11" fmla="*/ 580 h 3727"/>
                <a:gd name="T12" fmla="*/ 2469 w 3050"/>
                <a:gd name="T13" fmla="*/ 1525 h 3727"/>
                <a:gd name="T14" fmla="*/ 2469 w 3050"/>
                <a:gd name="T15" fmla="*/ 1525 h 3727"/>
                <a:gd name="T16" fmla="*/ 1524 w 3050"/>
                <a:gd name="T17" fmla="*/ 2470 h 3727"/>
                <a:gd name="T18" fmla="*/ 3049 w 3050"/>
                <a:gd name="T19" fmla="*/ 1525 h 3727"/>
                <a:gd name="T20" fmla="*/ 3049 w 3050"/>
                <a:gd name="T21" fmla="*/ 1525 h 3727"/>
                <a:gd name="T22" fmla="*/ 2603 w 3050"/>
                <a:gd name="T23" fmla="*/ 447 h 3727"/>
                <a:gd name="T24" fmla="*/ 2603 w 3050"/>
                <a:gd name="T25" fmla="*/ 447 h 3727"/>
                <a:gd name="T26" fmla="*/ 1524 w 3050"/>
                <a:gd name="T27" fmla="*/ 0 h 3727"/>
                <a:gd name="T28" fmla="*/ 1524 w 3050"/>
                <a:gd name="T29" fmla="*/ 0 h 3727"/>
                <a:gd name="T30" fmla="*/ 447 w 3050"/>
                <a:gd name="T31" fmla="*/ 447 h 3727"/>
                <a:gd name="T32" fmla="*/ 447 w 3050"/>
                <a:gd name="T33" fmla="*/ 447 h 3727"/>
                <a:gd name="T34" fmla="*/ 0 w 3050"/>
                <a:gd name="T35" fmla="*/ 1525 h 3727"/>
                <a:gd name="T36" fmla="*/ 0 w 3050"/>
                <a:gd name="T37" fmla="*/ 1525 h 3727"/>
                <a:gd name="T38" fmla="*/ 447 w 3050"/>
                <a:gd name="T39" fmla="*/ 2602 h 3727"/>
                <a:gd name="T40" fmla="*/ 447 w 3050"/>
                <a:gd name="T41" fmla="*/ 2602 h 3727"/>
                <a:gd name="T42" fmla="*/ 1111 w 3050"/>
                <a:gd name="T43" fmla="*/ 2992 h 3727"/>
                <a:gd name="T44" fmla="*/ 1111 w 3050"/>
                <a:gd name="T45" fmla="*/ 2992 h 3727"/>
                <a:gd name="T46" fmla="*/ 1041 w 3050"/>
                <a:gd name="T47" fmla="*/ 3242 h 3727"/>
                <a:gd name="T48" fmla="*/ 1041 w 3050"/>
                <a:gd name="T49" fmla="*/ 3242 h 3727"/>
                <a:gd name="T50" fmla="*/ 1524 w 3050"/>
                <a:gd name="T51" fmla="*/ 3726 h 3727"/>
                <a:gd name="T52" fmla="*/ 1524 w 3050"/>
                <a:gd name="T53" fmla="*/ 3726 h 3727"/>
                <a:gd name="T54" fmla="*/ 2008 w 3050"/>
                <a:gd name="T55" fmla="*/ 3242 h 3727"/>
                <a:gd name="T56" fmla="*/ 2008 w 3050"/>
                <a:gd name="T57" fmla="*/ 3242 h 3727"/>
                <a:gd name="T58" fmla="*/ 1938 w 3050"/>
                <a:gd name="T59" fmla="*/ 2992 h 3727"/>
                <a:gd name="T60" fmla="*/ 1938 w 3050"/>
                <a:gd name="T61" fmla="*/ 2992 h 3727"/>
                <a:gd name="T62" fmla="*/ 2603 w 3050"/>
                <a:gd name="T63" fmla="*/ 2602 h 3727"/>
                <a:gd name="T64" fmla="*/ 2603 w 3050"/>
                <a:gd name="T65" fmla="*/ 2602 h 3727"/>
                <a:gd name="T66" fmla="*/ 3049 w 3050"/>
                <a:gd name="T67" fmla="*/ 1525 h 3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0" h="3727">
                  <a:moveTo>
                    <a:pt x="1524" y="2470"/>
                  </a:moveTo>
                  <a:lnTo>
                    <a:pt x="1524" y="2470"/>
                  </a:lnTo>
                  <a:cubicBezTo>
                    <a:pt x="1004" y="2470"/>
                    <a:pt x="580" y="2046"/>
                    <a:pt x="580" y="1525"/>
                  </a:cubicBezTo>
                  <a:lnTo>
                    <a:pt x="580" y="1525"/>
                  </a:lnTo>
                  <a:cubicBezTo>
                    <a:pt x="580" y="1004"/>
                    <a:pt x="1004" y="580"/>
                    <a:pt x="1524" y="580"/>
                  </a:cubicBezTo>
                  <a:lnTo>
                    <a:pt x="1524" y="580"/>
                  </a:lnTo>
                  <a:cubicBezTo>
                    <a:pt x="2045" y="580"/>
                    <a:pt x="2469" y="1004"/>
                    <a:pt x="2469" y="1525"/>
                  </a:cubicBezTo>
                  <a:lnTo>
                    <a:pt x="2469" y="1525"/>
                  </a:lnTo>
                  <a:cubicBezTo>
                    <a:pt x="2469" y="2046"/>
                    <a:pt x="2045" y="2470"/>
                    <a:pt x="1524" y="2470"/>
                  </a:cubicBezTo>
                  <a:close/>
                  <a:moveTo>
                    <a:pt x="3049" y="1525"/>
                  </a:moveTo>
                  <a:lnTo>
                    <a:pt x="3049" y="1525"/>
                  </a:lnTo>
                  <a:cubicBezTo>
                    <a:pt x="3049" y="1118"/>
                    <a:pt x="2891" y="735"/>
                    <a:pt x="2603" y="447"/>
                  </a:cubicBezTo>
                  <a:lnTo>
                    <a:pt x="2603" y="447"/>
                  </a:lnTo>
                  <a:cubicBezTo>
                    <a:pt x="2315" y="159"/>
                    <a:pt x="1932" y="0"/>
                    <a:pt x="1524" y="0"/>
                  </a:cubicBezTo>
                  <a:lnTo>
                    <a:pt x="1524" y="0"/>
                  </a:lnTo>
                  <a:cubicBezTo>
                    <a:pt x="1117" y="0"/>
                    <a:pt x="734" y="159"/>
                    <a:pt x="447" y="447"/>
                  </a:cubicBezTo>
                  <a:lnTo>
                    <a:pt x="447" y="447"/>
                  </a:lnTo>
                  <a:cubicBezTo>
                    <a:pt x="159" y="735"/>
                    <a:pt x="0" y="1118"/>
                    <a:pt x="0" y="1525"/>
                  </a:cubicBezTo>
                  <a:lnTo>
                    <a:pt x="0" y="1525"/>
                  </a:lnTo>
                  <a:cubicBezTo>
                    <a:pt x="0" y="1932"/>
                    <a:pt x="159" y="2315"/>
                    <a:pt x="447" y="2602"/>
                  </a:cubicBezTo>
                  <a:lnTo>
                    <a:pt x="447" y="2602"/>
                  </a:lnTo>
                  <a:cubicBezTo>
                    <a:pt x="634" y="2790"/>
                    <a:pt x="862" y="2922"/>
                    <a:pt x="1111" y="2992"/>
                  </a:cubicBezTo>
                  <a:lnTo>
                    <a:pt x="1111" y="2992"/>
                  </a:lnTo>
                  <a:cubicBezTo>
                    <a:pt x="1066" y="3065"/>
                    <a:pt x="1041" y="3151"/>
                    <a:pt x="1041" y="3242"/>
                  </a:cubicBezTo>
                  <a:lnTo>
                    <a:pt x="1041" y="3242"/>
                  </a:lnTo>
                  <a:cubicBezTo>
                    <a:pt x="1041" y="3509"/>
                    <a:pt x="1258" y="3726"/>
                    <a:pt x="1524" y="3726"/>
                  </a:cubicBezTo>
                  <a:lnTo>
                    <a:pt x="1524" y="3726"/>
                  </a:lnTo>
                  <a:cubicBezTo>
                    <a:pt x="1792" y="3726"/>
                    <a:pt x="2008" y="3509"/>
                    <a:pt x="2008" y="3242"/>
                  </a:cubicBezTo>
                  <a:lnTo>
                    <a:pt x="2008" y="3242"/>
                  </a:lnTo>
                  <a:cubicBezTo>
                    <a:pt x="2008" y="3151"/>
                    <a:pt x="1983" y="3065"/>
                    <a:pt x="1938" y="2992"/>
                  </a:cubicBezTo>
                  <a:lnTo>
                    <a:pt x="1938" y="2992"/>
                  </a:lnTo>
                  <a:cubicBezTo>
                    <a:pt x="2187" y="2922"/>
                    <a:pt x="2415" y="2790"/>
                    <a:pt x="2603" y="2602"/>
                  </a:cubicBezTo>
                  <a:lnTo>
                    <a:pt x="2603" y="2602"/>
                  </a:lnTo>
                  <a:cubicBezTo>
                    <a:pt x="2891" y="2315"/>
                    <a:pt x="3049" y="1932"/>
                    <a:pt x="3049" y="1525"/>
                  </a:cubicBezTo>
                  <a:close/>
                </a:path>
              </a:pathLst>
            </a:custGeom>
            <a:solidFill>
              <a:schemeClr val="tx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sp>
          <p:nvSpPr>
            <p:cNvPr id="6" name="Freeform 65">
              <a:extLst>
                <a:ext uri="{FF2B5EF4-FFF2-40B4-BE49-F238E27FC236}">
                  <a16:creationId xmlns:a16="http://schemas.microsoft.com/office/drawing/2014/main" id="{930B316A-D766-607B-2D18-57C647EA37C2}"/>
                </a:ext>
              </a:extLst>
            </p:cNvPr>
            <p:cNvSpPr>
              <a:spLocks noChangeAspect="1" noChangeArrowheads="1"/>
            </p:cNvSpPr>
            <p:nvPr/>
          </p:nvSpPr>
          <p:spPr bwMode="auto">
            <a:xfrm>
              <a:off x="5148449" y="1939262"/>
              <a:ext cx="1843576" cy="2251188"/>
            </a:xfrm>
            <a:custGeom>
              <a:avLst/>
              <a:gdLst>
                <a:gd name="T0" fmla="*/ 1525 w 3050"/>
                <a:gd name="T1" fmla="*/ 2470 h 3727"/>
                <a:gd name="T2" fmla="*/ 1525 w 3050"/>
                <a:gd name="T3" fmla="*/ 2470 h 3727"/>
                <a:gd name="T4" fmla="*/ 581 w 3050"/>
                <a:gd name="T5" fmla="*/ 1525 h 3727"/>
                <a:gd name="T6" fmla="*/ 581 w 3050"/>
                <a:gd name="T7" fmla="*/ 1525 h 3727"/>
                <a:gd name="T8" fmla="*/ 1525 w 3050"/>
                <a:gd name="T9" fmla="*/ 580 h 3727"/>
                <a:gd name="T10" fmla="*/ 1525 w 3050"/>
                <a:gd name="T11" fmla="*/ 580 h 3727"/>
                <a:gd name="T12" fmla="*/ 2469 w 3050"/>
                <a:gd name="T13" fmla="*/ 1525 h 3727"/>
                <a:gd name="T14" fmla="*/ 2469 w 3050"/>
                <a:gd name="T15" fmla="*/ 1525 h 3727"/>
                <a:gd name="T16" fmla="*/ 1525 w 3050"/>
                <a:gd name="T17" fmla="*/ 2470 h 3727"/>
                <a:gd name="T18" fmla="*/ 3049 w 3050"/>
                <a:gd name="T19" fmla="*/ 1525 h 3727"/>
                <a:gd name="T20" fmla="*/ 3049 w 3050"/>
                <a:gd name="T21" fmla="*/ 1525 h 3727"/>
                <a:gd name="T22" fmla="*/ 2602 w 3050"/>
                <a:gd name="T23" fmla="*/ 447 h 3727"/>
                <a:gd name="T24" fmla="*/ 2602 w 3050"/>
                <a:gd name="T25" fmla="*/ 447 h 3727"/>
                <a:gd name="T26" fmla="*/ 1525 w 3050"/>
                <a:gd name="T27" fmla="*/ 0 h 3727"/>
                <a:gd name="T28" fmla="*/ 1525 w 3050"/>
                <a:gd name="T29" fmla="*/ 0 h 3727"/>
                <a:gd name="T30" fmla="*/ 447 w 3050"/>
                <a:gd name="T31" fmla="*/ 447 h 3727"/>
                <a:gd name="T32" fmla="*/ 447 w 3050"/>
                <a:gd name="T33" fmla="*/ 447 h 3727"/>
                <a:gd name="T34" fmla="*/ 0 w 3050"/>
                <a:gd name="T35" fmla="*/ 1525 h 3727"/>
                <a:gd name="T36" fmla="*/ 0 w 3050"/>
                <a:gd name="T37" fmla="*/ 1525 h 3727"/>
                <a:gd name="T38" fmla="*/ 447 w 3050"/>
                <a:gd name="T39" fmla="*/ 2602 h 3727"/>
                <a:gd name="T40" fmla="*/ 447 w 3050"/>
                <a:gd name="T41" fmla="*/ 2602 h 3727"/>
                <a:gd name="T42" fmla="*/ 1111 w 3050"/>
                <a:gd name="T43" fmla="*/ 2992 h 3727"/>
                <a:gd name="T44" fmla="*/ 1111 w 3050"/>
                <a:gd name="T45" fmla="*/ 2992 h 3727"/>
                <a:gd name="T46" fmla="*/ 1041 w 3050"/>
                <a:gd name="T47" fmla="*/ 3242 h 3727"/>
                <a:gd name="T48" fmla="*/ 1041 w 3050"/>
                <a:gd name="T49" fmla="*/ 3242 h 3727"/>
                <a:gd name="T50" fmla="*/ 1525 w 3050"/>
                <a:gd name="T51" fmla="*/ 3726 h 3727"/>
                <a:gd name="T52" fmla="*/ 1525 w 3050"/>
                <a:gd name="T53" fmla="*/ 3726 h 3727"/>
                <a:gd name="T54" fmla="*/ 2008 w 3050"/>
                <a:gd name="T55" fmla="*/ 3242 h 3727"/>
                <a:gd name="T56" fmla="*/ 2008 w 3050"/>
                <a:gd name="T57" fmla="*/ 3242 h 3727"/>
                <a:gd name="T58" fmla="*/ 1938 w 3050"/>
                <a:gd name="T59" fmla="*/ 2992 h 3727"/>
                <a:gd name="T60" fmla="*/ 1938 w 3050"/>
                <a:gd name="T61" fmla="*/ 2992 h 3727"/>
                <a:gd name="T62" fmla="*/ 2602 w 3050"/>
                <a:gd name="T63" fmla="*/ 2602 h 3727"/>
                <a:gd name="T64" fmla="*/ 2602 w 3050"/>
                <a:gd name="T65" fmla="*/ 2602 h 3727"/>
                <a:gd name="T66" fmla="*/ 3049 w 3050"/>
                <a:gd name="T67" fmla="*/ 1525 h 3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0" h="3727">
                  <a:moveTo>
                    <a:pt x="1525" y="2470"/>
                  </a:moveTo>
                  <a:lnTo>
                    <a:pt x="1525" y="2470"/>
                  </a:lnTo>
                  <a:cubicBezTo>
                    <a:pt x="1004" y="2470"/>
                    <a:pt x="581" y="2046"/>
                    <a:pt x="581" y="1525"/>
                  </a:cubicBezTo>
                  <a:lnTo>
                    <a:pt x="581" y="1525"/>
                  </a:lnTo>
                  <a:cubicBezTo>
                    <a:pt x="581" y="1004"/>
                    <a:pt x="1004" y="580"/>
                    <a:pt x="1525" y="580"/>
                  </a:cubicBezTo>
                  <a:lnTo>
                    <a:pt x="1525" y="580"/>
                  </a:lnTo>
                  <a:cubicBezTo>
                    <a:pt x="2045" y="580"/>
                    <a:pt x="2469" y="1004"/>
                    <a:pt x="2469" y="1525"/>
                  </a:cubicBezTo>
                  <a:lnTo>
                    <a:pt x="2469" y="1525"/>
                  </a:lnTo>
                  <a:cubicBezTo>
                    <a:pt x="2469" y="2046"/>
                    <a:pt x="2045" y="2470"/>
                    <a:pt x="1525" y="2470"/>
                  </a:cubicBezTo>
                  <a:close/>
                  <a:moveTo>
                    <a:pt x="3049" y="1525"/>
                  </a:moveTo>
                  <a:lnTo>
                    <a:pt x="3049" y="1525"/>
                  </a:lnTo>
                  <a:cubicBezTo>
                    <a:pt x="3049" y="1118"/>
                    <a:pt x="2890" y="735"/>
                    <a:pt x="2602" y="447"/>
                  </a:cubicBezTo>
                  <a:lnTo>
                    <a:pt x="2602" y="447"/>
                  </a:lnTo>
                  <a:cubicBezTo>
                    <a:pt x="2314" y="159"/>
                    <a:pt x="1931" y="0"/>
                    <a:pt x="1525" y="0"/>
                  </a:cubicBezTo>
                  <a:lnTo>
                    <a:pt x="1525" y="0"/>
                  </a:lnTo>
                  <a:cubicBezTo>
                    <a:pt x="1118" y="0"/>
                    <a:pt x="735" y="159"/>
                    <a:pt x="447" y="447"/>
                  </a:cubicBezTo>
                  <a:lnTo>
                    <a:pt x="447" y="447"/>
                  </a:lnTo>
                  <a:cubicBezTo>
                    <a:pt x="159" y="735"/>
                    <a:pt x="0" y="1118"/>
                    <a:pt x="0" y="1525"/>
                  </a:cubicBezTo>
                  <a:lnTo>
                    <a:pt x="0" y="1525"/>
                  </a:lnTo>
                  <a:cubicBezTo>
                    <a:pt x="0" y="1932"/>
                    <a:pt x="159" y="2315"/>
                    <a:pt x="447" y="2602"/>
                  </a:cubicBezTo>
                  <a:lnTo>
                    <a:pt x="447" y="2602"/>
                  </a:lnTo>
                  <a:cubicBezTo>
                    <a:pt x="635" y="2790"/>
                    <a:pt x="863" y="2922"/>
                    <a:pt x="1111" y="2992"/>
                  </a:cubicBezTo>
                  <a:lnTo>
                    <a:pt x="1111" y="2992"/>
                  </a:lnTo>
                  <a:cubicBezTo>
                    <a:pt x="1067" y="3065"/>
                    <a:pt x="1041" y="3151"/>
                    <a:pt x="1041" y="3242"/>
                  </a:cubicBezTo>
                  <a:lnTo>
                    <a:pt x="1041" y="3242"/>
                  </a:lnTo>
                  <a:cubicBezTo>
                    <a:pt x="1041" y="3509"/>
                    <a:pt x="1258" y="3726"/>
                    <a:pt x="1525" y="3726"/>
                  </a:cubicBezTo>
                  <a:lnTo>
                    <a:pt x="1525" y="3726"/>
                  </a:lnTo>
                  <a:cubicBezTo>
                    <a:pt x="1791" y="3726"/>
                    <a:pt x="2008" y="3509"/>
                    <a:pt x="2008" y="3242"/>
                  </a:cubicBezTo>
                  <a:lnTo>
                    <a:pt x="2008" y="3242"/>
                  </a:lnTo>
                  <a:cubicBezTo>
                    <a:pt x="2008" y="3151"/>
                    <a:pt x="1983" y="3065"/>
                    <a:pt x="1938" y="2992"/>
                  </a:cubicBezTo>
                  <a:lnTo>
                    <a:pt x="1938" y="2992"/>
                  </a:lnTo>
                  <a:cubicBezTo>
                    <a:pt x="2187" y="2922"/>
                    <a:pt x="2414" y="2790"/>
                    <a:pt x="2602" y="2602"/>
                  </a:cubicBezTo>
                  <a:lnTo>
                    <a:pt x="2602" y="2602"/>
                  </a:lnTo>
                  <a:cubicBezTo>
                    <a:pt x="2890" y="2315"/>
                    <a:pt x="3049" y="1932"/>
                    <a:pt x="3049" y="1525"/>
                  </a:cubicBezTo>
                  <a:close/>
                </a:path>
              </a:pathLst>
            </a:custGeom>
            <a:solidFill>
              <a:srgbClr val="629DD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sp>
          <p:nvSpPr>
            <p:cNvPr id="7" name="Freeform 66">
              <a:extLst>
                <a:ext uri="{FF2B5EF4-FFF2-40B4-BE49-F238E27FC236}">
                  <a16:creationId xmlns:a16="http://schemas.microsoft.com/office/drawing/2014/main" id="{BFADAA0A-FDEB-CA47-E6CC-DFDA0EC3B354}"/>
                </a:ext>
              </a:extLst>
            </p:cNvPr>
            <p:cNvSpPr>
              <a:spLocks noChangeAspect="1" noChangeArrowheads="1"/>
            </p:cNvSpPr>
            <p:nvPr/>
          </p:nvSpPr>
          <p:spPr bwMode="auto">
            <a:xfrm>
              <a:off x="6851294" y="1933332"/>
              <a:ext cx="1843576" cy="2251188"/>
            </a:xfrm>
            <a:custGeom>
              <a:avLst/>
              <a:gdLst>
                <a:gd name="T0" fmla="*/ 1524 w 3050"/>
                <a:gd name="T1" fmla="*/ 2470 h 3727"/>
                <a:gd name="T2" fmla="*/ 1524 w 3050"/>
                <a:gd name="T3" fmla="*/ 2470 h 3727"/>
                <a:gd name="T4" fmla="*/ 580 w 3050"/>
                <a:gd name="T5" fmla="*/ 1525 h 3727"/>
                <a:gd name="T6" fmla="*/ 580 w 3050"/>
                <a:gd name="T7" fmla="*/ 1525 h 3727"/>
                <a:gd name="T8" fmla="*/ 1524 w 3050"/>
                <a:gd name="T9" fmla="*/ 580 h 3727"/>
                <a:gd name="T10" fmla="*/ 1524 w 3050"/>
                <a:gd name="T11" fmla="*/ 580 h 3727"/>
                <a:gd name="T12" fmla="*/ 2469 w 3050"/>
                <a:gd name="T13" fmla="*/ 1525 h 3727"/>
                <a:gd name="T14" fmla="*/ 2469 w 3050"/>
                <a:gd name="T15" fmla="*/ 1525 h 3727"/>
                <a:gd name="T16" fmla="*/ 1524 w 3050"/>
                <a:gd name="T17" fmla="*/ 2470 h 3727"/>
                <a:gd name="T18" fmla="*/ 3049 w 3050"/>
                <a:gd name="T19" fmla="*/ 1525 h 3727"/>
                <a:gd name="T20" fmla="*/ 3049 w 3050"/>
                <a:gd name="T21" fmla="*/ 1525 h 3727"/>
                <a:gd name="T22" fmla="*/ 2603 w 3050"/>
                <a:gd name="T23" fmla="*/ 447 h 3727"/>
                <a:gd name="T24" fmla="*/ 2603 w 3050"/>
                <a:gd name="T25" fmla="*/ 447 h 3727"/>
                <a:gd name="T26" fmla="*/ 1524 w 3050"/>
                <a:gd name="T27" fmla="*/ 0 h 3727"/>
                <a:gd name="T28" fmla="*/ 1524 w 3050"/>
                <a:gd name="T29" fmla="*/ 0 h 3727"/>
                <a:gd name="T30" fmla="*/ 446 w 3050"/>
                <a:gd name="T31" fmla="*/ 447 h 3727"/>
                <a:gd name="T32" fmla="*/ 446 w 3050"/>
                <a:gd name="T33" fmla="*/ 447 h 3727"/>
                <a:gd name="T34" fmla="*/ 0 w 3050"/>
                <a:gd name="T35" fmla="*/ 1525 h 3727"/>
                <a:gd name="T36" fmla="*/ 0 w 3050"/>
                <a:gd name="T37" fmla="*/ 1525 h 3727"/>
                <a:gd name="T38" fmla="*/ 446 w 3050"/>
                <a:gd name="T39" fmla="*/ 2602 h 3727"/>
                <a:gd name="T40" fmla="*/ 446 w 3050"/>
                <a:gd name="T41" fmla="*/ 2602 h 3727"/>
                <a:gd name="T42" fmla="*/ 1110 w 3050"/>
                <a:gd name="T43" fmla="*/ 2992 h 3727"/>
                <a:gd name="T44" fmla="*/ 1110 w 3050"/>
                <a:gd name="T45" fmla="*/ 2992 h 3727"/>
                <a:gd name="T46" fmla="*/ 1041 w 3050"/>
                <a:gd name="T47" fmla="*/ 3242 h 3727"/>
                <a:gd name="T48" fmla="*/ 1041 w 3050"/>
                <a:gd name="T49" fmla="*/ 3242 h 3727"/>
                <a:gd name="T50" fmla="*/ 1524 w 3050"/>
                <a:gd name="T51" fmla="*/ 3726 h 3727"/>
                <a:gd name="T52" fmla="*/ 1524 w 3050"/>
                <a:gd name="T53" fmla="*/ 3726 h 3727"/>
                <a:gd name="T54" fmla="*/ 2008 w 3050"/>
                <a:gd name="T55" fmla="*/ 3242 h 3727"/>
                <a:gd name="T56" fmla="*/ 2008 w 3050"/>
                <a:gd name="T57" fmla="*/ 3242 h 3727"/>
                <a:gd name="T58" fmla="*/ 1939 w 3050"/>
                <a:gd name="T59" fmla="*/ 2992 h 3727"/>
                <a:gd name="T60" fmla="*/ 1939 w 3050"/>
                <a:gd name="T61" fmla="*/ 2992 h 3727"/>
                <a:gd name="T62" fmla="*/ 2603 w 3050"/>
                <a:gd name="T63" fmla="*/ 2602 h 3727"/>
                <a:gd name="T64" fmla="*/ 2603 w 3050"/>
                <a:gd name="T65" fmla="*/ 2602 h 3727"/>
                <a:gd name="T66" fmla="*/ 3049 w 3050"/>
                <a:gd name="T67" fmla="*/ 1525 h 3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0" h="3727">
                  <a:moveTo>
                    <a:pt x="1524" y="2470"/>
                  </a:moveTo>
                  <a:lnTo>
                    <a:pt x="1524" y="2470"/>
                  </a:lnTo>
                  <a:cubicBezTo>
                    <a:pt x="1004" y="2470"/>
                    <a:pt x="580" y="2046"/>
                    <a:pt x="580" y="1525"/>
                  </a:cubicBezTo>
                  <a:lnTo>
                    <a:pt x="580" y="1525"/>
                  </a:lnTo>
                  <a:cubicBezTo>
                    <a:pt x="580" y="1004"/>
                    <a:pt x="1004" y="580"/>
                    <a:pt x="1524" y="580"/>
                  </a:cubicBezTo>
                  <a:lnTo>
                    <a:pt x="1524" y="580"/>
                  </a:lnTo>
                  <a:cubicBezTo>
                    <a:pt x="2046" y="580"/>
                    <a:pt x="2469" y="1004"/>
                    <a:pt x="2469" y="1525"/>
                  </a:cubicBezTo>
                  <a:lnTo>
                    <a:pt x="2469" y="1525"/>
                  </a:lnTo>
                  <a:cubicBezTo>
                    <a:pt x="2469" y="2046"/>
                    <a:pt x="2046" y="2470"/>
                    <a:pt x="1524" y="2470"/>
                  </a:cubicBezTo>
                  <a:close/>
                  <a:moveTo>
                    <a:pt x="3049" y="1525"/>
                  </a:moveTo>
                  <a:lnTo>
                    <a:pt x="3049" y="1525"/>
                  </a:lnTo>
                  <a:cubicBezTo>
                    <a:pt x="3049" y="1118"/>
                    <a:pt x="2891" y="735"/>
                    <a:pt x="2603" y="447"/>
                  </a:cubicBezTo>
                  <a:lnTo>
                    <a:pt x="2603" y="447"/>
                  </a:lnTo>
                  <a:cubicBezTo>
                    <a:pt x="2315" y="159"/>
                    <a:pt x="1932" y="0"/>
                    <a:pt x="1524" y="0"/>
                  </a:cubicBezTo>
                  <a:lnTo>
                    <a:pt x="1524" y="0"/>
                  </a:lnTo>
                  <a:cubicBezTo>
                    <a:pt x="1117" y="0"/>
                    <a:pt x="735" y="159"/>
                    <a:pt x="446" y="447"/>
                  </a:cubicBezTo>
                  <a:lnTo>
                    <a:pt x="446" y="447"/>
                  </a:lnTo>
                  <a:cubicBezTo>
                    <a:pt x="159" y="735"/>
                    <a:pt x="0" y="1118"/>
                    <a:pt x="0" y="1525"/>
                  </a:cubicBezTo>
                  <a:lnTo>
                    <a:pt x="0" y="1525"/>
                  </a:lnTo>
                  <a:cubicBezTo>
                    <a:pt x="0" y="1932"/>
                    <a:pt x="159" y="2315"/>
                    <a:pt x="446" y="2602"/>
                  </a:cubicBezTo>
                  <a:lnTo>
                    <a:pt x="446" y="2602"/>
                  </a:lnTo>
                  <a:cubicBezTo>
                    <a:pt x="634" y="2790"/>
                    <a:pt x="862" y="2922"/>
                    <a:pt x="1110" y="2992"/>
                  </a:cubicBezTo>
                  <a:lnTo>
                    <a:pt x="1110" y="2992"/>
                  </a:lnTo>
                  <a:cubicBezTo>
                    <a:pt x="1066" y="3065"/>
                    <a:pt x="1041" y="3151"/>
                    <a:pt x="1041" y="3242"/>
                  </a:cubicBezTo>
                  <a:lnTo>
                    <a:pt x="1041" y="3242"/>
                  </a:lnTo>
                  <a:cubicBezTo>
                    <a:pt x="1041" y="3509"/>
                    <a:pt x="1258" y="3726"/>
                    <a:pt x="1524" y="3726"/>
                  </a:cubicBezTo>
                  <a:lnTo>
                    <a:pt x="1524" y="3726"/>
                  </a:lnTo>
                  <a:cubicBezTo>
                    <a:pt x="1792" y="3726"/>
                    <a:pt x="2008" y="3509"/>
                    <a:pt x="2008" y="3242"/>
                  </a:cubicBezTo>
                  <a:lnTo>
                    <a:pt x="2008" y="3242"/>
                  </a:lnTo>
                  <a:cubicBezTo>
                    <a:pt x="2008" y="3151"/>
                    <a:pt x="1983" y="3065"/>
                    <a:pt x="1939" y="2992"/>
                  </a:cubicBezTo>
                  <a:lnTo>
                    <a:pt x="1939" y="2992"/>
                  </a:lnTo>
                  <a:cubicBezTo>
                    <a:pt x="2188" y="2922"/>
                    <a:pt x="2415" y="2790"/>
                    <a:pt x="2603" y="2602"/>
                  </a:cubicBezTo>
                  <a:lnTo>
                    <a:pt x="2603" y="2602"/>
                  </a:lnTo>
                  <a:cubicBezTo>
                    <a:pt x="2891" y="2315"/>
                    <a:pt x="3049" y="1932"/>
                    <a:pt x="3049" y="1525"/>
                  </a:cubicBezTo>
                  <a:close/>
                </a:path>
              </a:pathLst>
            </a:custGeom>
            <a:solidFill>
              <a:schemeClr val="accent4">
                <a:alpha val="89859"/>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sp>
          <p:nvSpPr>
            <p:cNvPr id="8" name="Freeform 67">
              <a:extLst>
                <a:ext uri="{FF2B5EF4-FFF2-40B4-BE49-F238E27FC236}">
                  <a16:creationId xmlns:a16="http://schemas.microsoft.com/office/drawing/2014/main" id="{E5097408-0A1E-A19C-EC86-B8297469B7AF}"/>
                </a:ext>
              </a:extLst>
            </p:cNvPr>
            <p:cNvSpPr>
              <a:spLocks noChangeAspect="1" noChangeArrowheads="1"/>
            </p:cNvSpPr>
            <p:nvPr/>
          </p:nvSpPr>
          <p:spPr bwMode="auto">
            <a:xfrm>
              <a:off x="8556884" y="1933332"/>
              <a:ext cx="1843576" cy="2251188"/>
            </a:xfrm>
            <a:custGeom>
              <a:avLst/>
              <a:gdLst>
                <a:gd name="T0" fmla="*/ 1525 w 3051"/>
                <a:gd name="T1" fmla="*/ 2470 h 3727"/>
                <a:gd name="T2" fmla="*/ 1525 w 3051"/>
                <a:gd name="T3" fmla="*/ 2470 h 3727"/>
                <a:gd name="T4" fmla="*/ 581 w 3051"/>
                <a:gd name="T5" fmla="*/ 1525 h 3727"/>
                <a:gd name="T6" fmla="*/ 581 w 3051"/>
                <a:gd name="T7" fmla="*/ 1525 h 3727"/>
                <a:gd name="T8" fmla="*/ 1525 w 3051"/>
                <a:gd name="T9" fmla="*/ 580 h 3727"/>
                <a:gd name="T10" fmla="*/ 1525 w 3051"/>
                <a:gd name="T11" fmla="*/ 580 h 3727"/>
                <a:gd name="T12" fmla="*/ 2470 w 3051"/>
                <a:gd name="T13" fmla="*/ 1525 h 3727"/>
                <a:gd name="T14" fmla="*/ 2470 w 3051"/>
                <a:gd name="T15" fmla="*/ 1525 h 3727"/>
                <a:gd name="T16" fmla="*/ 1525 w 3051"/>
                <a:gd name="T17" fmla="*/ 2470 h 3727"/>
                <a:gd name="T18" fmla="*/ 3050 w 3051"/>
                <a:gd name="T19" fmla="*/ 1525 h 3727"/>
                <a:gd name="T20" fmla="*/ 3050 w 3051"/>
                <a:gd name="T21" fmla="*/ 1525 h 3727"/>
                <a:gd name="T22" fmla="*/ 2603 w 3051"/>
                <a:gd name="T23" fmla="*/ 447 h 3727"/>
                <a:gd name="T24" fmla="*/ 2603 w 3051"/>
                <a:gd name="T25" fmla="*/ 447 h 3727"/>
                <a:gd name="T26" fmla="*/ 1525 w 3051"/>
                <a:gd name="T27" fmla="*/ 0 h 3727"/>
                <a:gd name="T28" fmla="*/ 1525 w 3051"/>
                <a:gd name="T29" fmla="*/ 0 h 3727"/>
                <a:gd name="T30" fmla="*/ 447 w 3051"/>
                <a:gd name="T31" fmla="*/ 447 h 3727"/>
                <a:gd name="T32" fmla="*/ 447 w 3051"/>
                <a:gd name="T33" fmla="*/ 447 h 3727"/>
                <a:gd name="T34" fmla="*/ 0 w 3051"/>
                <a:gd name="T35" fmla="*/ 1525 h 3727"/>
                <a:gd name="T36" fmla="*/ 0 w 3051"/>
                <a:gd name="T37" fmla="*/ 1525 h 3727"/>
                <a:gd name="T38" fmla="*/ 447 w 3051"/>
                <a:gd name="T39" fmla="*/ 2602 h 3727"/>
                <a:gd name="T40" fmla="*/ 447 w 3051"/>
                <a:gd name="T41" fmla="*/ 2602 h 3727"/>
                <a:gd name="T42" fmla="*/ 1111 w 3051"/>
                <a:gd name="T43" fmla="*/ 2992 h 3727"/>
                <a:gd name="T44" fmla="*/ 1111 w 3051"/>
                <a:gd name="T45" fmla="*/ 2992 h 3727"/>
                <a:gd name="T46" fmla="*/ 1041 w 3051"/>
                <a:gd name="T47" fmla="*/ 3242 h 3727"/>
                <a:gd name="T48" fmla="*/ 1041 w 3051"/>
                <a:gd name="T49" fmla="*/ 3242 h 3727"/>
                <a:gd name="T50" fmla="*/ 1525 w 3051"/>
                <a:gd name="T51" fmla="*/ 3726 h 3727"/>
                <a:gd name="T52" fmla="*/ 1525 w 3051"/>
                <a:gd name="T53" fmla="*/ 3726 h 3727"/>
                <a:gd name="T54" fmla="*/ 2009 w 3051"/>
                <a:gd name="T55" fmla="*/ 3242 h 3727"/>
                <a:gd name="T56" fmla="*/ 2009 w 3051"/>
                <a:gd name="T57" fmla="*/ 3242 h 3727"/>
                <a:gd name="T58" fmla="*/ 1939 w 3051"/>
                <a:gd name="T59" fmla="*/ 2992 h 3727"/>
                <a:gd name="T60" fmla="*/ 1939 w 3051"/>
                <a:gd name="T61" fmla="*/ 2992 h 3727"/>
                <a:gd name="T62" fmla="*/ 2603 w 3051"/>
                <a:gd name="T63" fmla="*/ 2602 h 3727"/>
                <a:gd name="T64" fmla="*/ 2603 w 3051"/>
                <a:gd name="T65" fmla="*/ 2602 h 3727"/>
                <a:gd name="T66" fmla="*/ 3050 w 3051"/>
                <a:gd name="T67" fmla="*/ 1525 h 3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1" h="3727">
                  <a:moveTo>
                    <a:pt x="1525" y="2470"/>
                  </a:moveTo>
                  <a:lnTo>
                    <a:pt x="1525" y="2470"/>
                  </a:lnTo>
                  <a:cubicBezTo>
                    <a:pt x="1004" y="2470"/>
                    <a:pt x="581" y="2046"/>
                    <a:pt x="581" y="1525"/>
                  </a:cubicBezTo>
                  <a:lnTo>
                    <a:pt x="581" y="1525"/>
                  </a:lnTo>
                  <a:cubicBezTo>
                    <a:pt x="581" y="1004"/>
                    <a:pt x="1004" y="580"/>
                    <a:pt x="1525" y="580"/>
                  </a:cubicBezTo>
                  <a:lnTo>
                    <a:pt x="1525" y="580"/>
                  </a:lnTo>
                  <a:cubicBezTo>
                    <a:pt x="2046" y="580"/>
                    <a:pt x="2470" y="1004"/>
                    <a:pt x="2470" y="1525"/>
                  </a:cubicBezTo>
                  <a:lnTo>
                    <a:pt x="2470" y="1525"/>
                  </a:lnTo>
                  <a:cubicBezTo>
                    <a:pt x="2470" y="2046"/>
                    <a:pt x="2046" y="2470"/>
                    <a:pt x="1525" y="2470"/>
                  </a:cubicBezTo>
                  <a:close/>
                  <a:moveTo>
                    <a:pt x="3050" y="1525"/>
                  </a:moveTo>
                  <a:lnTo>
                    <a:pt x="3050" y="1525"/>
                  </a:lnTo>
                  <a:cubicBezTo>
                    <a:pt x="3050" y="1118"/>
                    <a:pt x="2891" y="735"/>
                    <a:pt x="2603" y="447"/>
                  </a:cubicBezTo>
                  <a:lnTo>
                    <a:pt x="2603" y="447"/>
                  </a:lnTo>
                  <a:cubicBezTo>
                    <a:pt x="2315" y="159"/>
                    <a:pt x="1933" y="0"/>
                    <a:pt x="1525" y="0"/>
                  </a:cubicBezTo>
                  <a:lnTo>
                    <a:pt x="1525" y="0"/>
                  </a:lnTo>
                  <a:cubicBezTo>
                    <a:pt x="1118" y="0"/>
                    <a:pt x="735" y="159"/>
                    <a:pt x="447" y="447"/>
                  </a:cubicBezTo>
                  <a:lnTo>
                    <a:pt x="447" y="447"/>
                  </a:lnTo>
                  <a:cubicBezTo>
                    <a:pt x="159" y="735"/>
                    <a:pt x="0" y="1118"/>
                    <a:pt x="0" y="1525"/>
                  </a:cubicBezTo>
                  <a:lnTo>
                    <a:pt x="0" y="1525"/>
                  </a:lnTo>
                  <a:cubicBezTo>
                    <a:pt x="0" y="1932"/>
                    <a:pt x="159" y="2315"/>
                    <a:pt x="447" y="2602"/>
                  </a:cubicBezTo>
                  <a:lnTo>
                    <a:pt x="447" y="2602"/>
                  </a:lnTo>
                  <a:cubicBezTo>
                    <a:pt x="635" y="2790"/>
                    <a:pt x="863" y="2922"/>
                    <a:pt x="1111" y="2992"/>
                  </a:cubicBezTo>
                  <a:lnTo>
                    <a:pt x="1111" y="2992"/>
                  </a:lnTo>
                  <a:cubicBezTo>
                    <a:pt x="1067" y="3065"/>
                    <a:pt x="1041" y="3151"/>
                    <a:pt x="1041" y="3242"/>
                  </a:cubicBezTo>
                  <a:lnTo>
                    <a:pt x="1041" y="3242"/>
                  </a:lnTo>
                  <a:cubicBezTo>
                    <a:pt x="1041" y="3509"/>
                    <a:pt x="1258" y="3726"/>
                    <a:pt x="1525" y="3726"/>
                  </a:cubicBezTo>
                  <a:lnTo>
                    <a:pt x="1525" y="3726"/>
                  </a:lnTo>
                  <a:cubicBezTo>
                    <a:pt x="1792" y="3726"/>
                    <a:pt x="2009" y="3509"/>
                    <a:pt x="2009" y="3242"/>
                  </a:cubicBezTo>
                  <a:lnTo>
                    <a:pt x="2009" y="3242"/>
                  </a:lnTo>
                  <a:cubicBezTo>
                    <a:pt x="2009" y="3151"/>
                    <a:pt x="1983" y="3065"/>
                    <a:pt x="1939" y="2992"/>
                  </a:cubicBezTo>
                  <a:lnTo>
                    <a:pt x="1939" y="2992"/>
                  </a:lnTo>
                  <a:cubicBezTo>
                    <a:pt x="2188" y="2922"/>
                    <a:pt x="2416" y="2790"/>
                    <a:pt x="2603" y="2602"/>
                  </a:cubicBezTo>
                  <a:lnTo>
                    <a:pt x="2603" y="2602"/>
                  </a:lnTo>
                  <a:cubicBezTo>
                    <a:pt x="2891" y="2315"/>
                    <a:pt x="3050" y="1932"/>
                    <a:pt x="3050" y="1525"/>
                  </a:cubicBezTo>
                  <a:close/>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sp>
          <p:nvSpPr>
            <p:cNvPr id="13" name="Freeform 24">
              <a:extLst>
                <a:ext uri="{FF2B5EF4-FFF2-40B4-BE49-F238E27FC236}">
                  <a16:creationId xmlns:a16="http://schemas.microsoft.com/office/drawing/2014/main" id="{EDDE4872-EF8B-995D-CF92-A51B96B8A94F}"/>
                </a:ext>
              </a:extLst>
            </p:cNvPr>
            <p:cNvSpPr>
              <a:spLocks noChangeArrowheads="1"/>
            </p:cNvSpPr>
            <p:nvPr/>
          </p:nvSpPr>
          <p:spPr bwMode="auto">
            <a:xfrm>
              <a:off x="9178522" y="2581511"/>
              <a:ext cx="651600" cy="584406"/>
            </a:xfrm>
            <a:custGeom>
              <a:avLst/>
              <a:gdLst>
                <a:gd name="connsiteX0" fmla="*/ 793468 w 1303199"/>
                <a:gd name="connsiteY0" fmla="*/ 1087625 h 1168811"/>
                <a:gd name="connsiteX1" fmla="*/ 809948 w 1303199"/>
                <a:gd name="connsiteY1" fmla="*/ 1103378 h 1168811"/>
                <a:gd name="connsiteX2" fmla="*/ 809948 w 1303199"/>
                <a:gd name="connsiteY2" fmla="*/ 1153058 h 1168811"/>
                <a:gd name="connsiteX3" fmla="*/ 793468 w 1303199"/>
                <a:gd name="connsiteY3" fmla="*/ 1168811 h 1168811"/>
                <a:gd name="connsiteX4" fmla="*/ 778166 w 1303199"/>
                <a:gd name="connsiteY4" fmla="*/ 1153058 h 1168811"/>
                <a:gd name="connsiteX5" fmla="*/ 778166 w 1303199"/>
                <a:gd name="connsiteY5" fmla="*/ 1103378 h 1168811"/>
                <a:gd name="connsiteX6" fmla="*/ 793468 w 1303199"/>
                <a:gd name="connsiteY6" fmla="*/ 1087625 h 1168811"/>
                <a:gd name="connsiteX7" fmla="*/ 513232 w 1303199"/>
                <a:gd name="connsiteY7" fmla="*/ 1087625 h 1168811"/>
                <a:gd name="connsiteX8" fmla="*/ 529712 w 1303199"/>
                <a:gd name="connsiteY8" fmla="*/ 1103378 h 1168811"/>
                <a:gd name="connsiteX9" fmla="*/ 529712 w 1303199"/>
                <a:gd name="connsiteY9" fmla="*/ 1153058 h 1168811"/>
                <a:gd name="connsiteX10" fmla="*/ 513232 w 1303199"/>
                <a:gd name="connsiteY10" fmla="*/ 1168811 h 1168811"/>
                <a:gd name="connsiteX11" fmla="*/ 498020 w 1303199"/>
                <a:gd name="connsiteY11" fmla="*/ 1153058 h 1168811"/>
                <a:gd name="connsiteX12" fmla="*/ 498020 w 1303199"/>
                <a:gd name="connsiteY12" fmla="*/ 1103378 h 1168811"/>
                <a:gd name="connsiteX13" fmla="*/ 513232 w 1303199"/>
                <a:gd name="connsiteY13" fmla="*/ 1087625 h 1168811"/>
                <a:gd name="connsiteX14" fmla="*/ 111348 w 1303199"/>
                <a:gd name="connsiteY14" fmla="*/ 823958 h 1168811"/>
                <a:gd name="connsiteX15" fmla="*/ 391228 w 1303199"/>
                <a:gd name="connsiteY15" fmla="*/ 823958 h 1168811"/>
                <a:gd name="connsiteX16" fmla="*/ 501934 w 1303199"/>
                <a:gd name="connsiteY16" fmla="*/ 941794 h 1168811"/>
                <a:gd name="connsiteX17" fmla="*/ 501934 w 1303199"/>
                <a:gd name="connsiteY17" fmla="*/ 944274 h 1168811"/>
                <a:gd name="connsiteX18" fmla="*/ 510642 w 1303199"/>
                <a:gd name="connsiteY18" fmla="*/ 944274 h 1168811"/>
                <a:gd name="connsiteX19" fmla="*/ 789278 w 1303199"/>
                <a:gd name="connsiteY19" fmla="*/ 944274 h 1168811"/>
                <a:gd name="connsiteX20" fmla="*/ 801716 w 1303199"/>
                <a:gd name="connsiteY20" fmla="*/ 944274 h 1168811"/>
                <a:gd name="connsiteX21" fmla="*/ 801716 w 1303199"/>
                <a:gd name="connsiteY21" fmla="*/ 941794 h 1168811"/>
                <a:gd name="connsiteX22" fmla="*/ 912424 w 1303199"/>
                <a:gd name="connsiteY22" fmla="*/ 823958 h 1168811"/>
                <a:gd name="connsiteX23" fmla="*/ 1191058 w 1303199"/>
                <a:gd name="connsiteY23" fmla="*/ 823958 h 1168811"/>
                <a:gd name="connsiteX24" fmla="*/ 1303010 w 1303199"/>
                <a:gd name="connsiteY24" fmla="*/ 941794 h 1168811"/>
                <a:gd name="connsiteX25" fmla="*/ 1290572 w 1303199"/>
                <a:gd name="connsiteY25" fmla="*/ 961640 h 1168811"/>
                <a:gd name="connsiteX26" fmla="*/ 1271912 w 1303199"/>
                <a:gd name="connsiteY26" fmla="*/ 950476 h 1168811"/>
                <a:gd name="connsiteX27" fmla="*/ 1191058 w 1303199"/>
                <a:gd name="connsiteY27" fmla="*/ 856208 h 1168811"/>
                <a:gd name="connsiteX28" fmla="*/ 912424 w 1303199"/>
                <a:gd name="connsiteY28" fmla="*/ 856208 h 1168811"/>
                <a:gd name="connsiteX29" fmla="*/ 832814 w 1303199"/>
                <a:gd name="connsiteY29" fmla="*/ 949236 h 1168811"/>
                <a:gd name="connsiteX30" fmla="*/ 901228 w 1303199"/>
                <a:gd name="connsiteY30" fmla="*/ 1062110 h 1168811"/>
                <a:gd name="connsiteX31" fmla="*/ 919888 w 1303199"/>
                <a:gd name="connsiteY31" fmla="*/ 1146455 h 1168811"/>
                <a:gd name="connsiteX32" fmla="*/ 907448 w 1303199"/>
                <a:gd name="connsiteY32" fmla="*/ 1166301 h 1168811"/>
                <a:gd name="connsiteX33" fmla="*/ 887546 w 1303199"/>
                <a:gd name="connsiteY33" fmla="*/ 1153897 h 1168811"/>
                <a:gd name="connsiteX34" fmla="*/ 870130 w 1303199"/>
                <a:gd name="connsiteY34" fmla="*/ 1069552 h 1168811"/>
                <a:gd name="connsiteX35" fmla="*/ 789278 w 1303199"/>
                <a:gd name="connsiteY35" fmla="*/ 976524 h 1168811"/>
                <a:gd name="connsiteX36" fmla="*/ 510642 w 1303199"/>
                <a:gd name="connsiteY36" fmla="*/ 976524 h 1168811"/>
                <a:gd name="connsiteX37" fmla="*/ 431032 w 1303199"/>
                <a:gd name="connsiteY37" fmla="*/ 1070792 h 1168811"/>
                <a:gd name="connsiteX38" fmla="*/ 409886 w 1303199"/>
                <a:gd name="connsiteY38" fmla="*/ 1155138 h 1168811"/>
                <a:gd name="connsiteX39" fmla="*/ 393716 w 1303199"/>
                <a:gd name="connsiteY39" fmla="*/ 1166301 h 1168811"/>
                <a:gd name="connsiteX40" fmla="*/ 389984 w 1303199"/>
                <a:gd name="connsiteY40" fmla="*/ 1166301 h 1168811"/>
                <a:gd name="connsiteX41" fmla="*/ 378788 w 1303199"/>
                <a:gd name="connsiteY41" fmla="*/ 1146455 h 1168811"/>
                <a:gd name="connsiteX42" fmla="*/ 399934 w 1303199"/>
                <a:gd name="connsiteY42" fmla="*/ 1062110 h 1168811"/>
                <a:gd name="connsiteX43" fmla="*/ 470838 w 1303199"/>
                <a:gd name="connsiteY43" fmla="*/ 949236 h 1168811"/>
                <a:gd name="connsiteX44" fmla="*/ 391228 w 1303199"/>
                <a:gd name="connsiteY44" fmla="*/ 856208 h 1168811"/>
                <a:gd name="connsiteX45" fmla="*/ 111348 w 1303199"/>
                <a:gd name="connsiteY45" fmla="*/ 856208 h 1168811"/>
                <a:gd name="connsiteX46" fmla="*/ 31738 w 1303199"/>
                <a:gd name="connsiteY46" fmla="*/ 950476 h 1168811"/>
                <a:gd name="connsiteX47" fmla="*/ 11836 w 1303199"/>
                <a:gd name="connsiteY47" fmla="*/ 961640 h 1168811"/>
                <a:gd name="connsiteX48" fmla="*/ 640 w 1303199"/>
                <a:gd name="connsiteY48" fmla="*/ 941794 h 1168811"/>
                <a:gd name="connsiteX49" fmla="*/ 111348 w 1303199"/>
                <a:gd name="connsiteY49" fmla="*/ 823958 h 1168811"/>
                <a:gd name="connsiteX50" fmla="*/ 653950 w 1303199"/>
                <a:gd name="connsiteY50" fmla="*/ 708074 h 1168811"/>
                <a:gd name="connsiteX51" fmla="*/ 557914 w 1303199"/>
                <a:gd name="connsiteY51" fmla="*/ 804108 h 1168811"/>
                <a:gd name="connsiteX52" fmla="*/ 653950 w 1303199"/>
                <a:gd name="connsiteY52" fmla="*/ 900143 h 1168811"/>
                <a:gd name="connsiteX53" fmla="*/ 749986 w 1303199"/>
                <a:gd name="connsiteY53" fmla="*/ 804108 h 1168811"/>
                <a:gd name="connsiteX54" fmla="*/ 653950 w 1303199"/>
                <a:gd name="connsiteY54" fmla="*/ 708074 h 1168811"/>
                <a:gd name="connsiteX55" fmla="*/ 653950 w 1303199"/>
                <a:gd name="connsiteY55" fmla="*/ 675646 h 1168811"/>
                <a:gd name="connsiteX56" fmla="*/ 782414 w 1303199"/>
                <a:gd name="connsiteY56" fmla="*/ 804108 h 1168811"/>
                <a:gd name="connsiteX57" fmla="*/ 653950 w 1303199"/>
                <a:gd name="connsiteY57" fmla="*/ 932570 h 1168811"/>
                <a:gd name="connsiteX58" fmla="*/ 525486 w 1303199"/>
                <a:gd name="connsiteY58" fmla="*/ 804108 h 1168811"/>
                <a:gd name="connsiteX59" fmla="*/ 653950 w 1303199"/>
                <a:gd name="connsiteY59" fmla="*/ 675646 h 1168811"/>
                <a:gd name="connsiteX60" fmla="*/ 1055564 w 1303199"/>
                <a:gd name="connsiteY60" fmla="*/ 588474 h 1168811"/>
                <a:gd name="connsiteX61" fmla="*/ 957810 w 1303199"/>
                <a:gd name="connsiteY61" fmla="*/ 684508 h 1168811"/>
                <a:gd name="connsiteX62" fmla="*/ 1055564 w 1303199"/>
                <a:gd name="connsiteY62" fmla="*/ 779296 h 1168811"/>
                <a:gd name="connsiteX63" fmla="*/ 1152064 w 1303199"/>
                <a:gd name="connsiteY63" fmla="*/ 684508 h 1168811"/>
                <a:gd name="connsiteX64" fmla="*/ 1055564 w 1303199"/>
                <a:gd name="connsiteY64" fmla="*/ 588474 h 1168811"/>
                <a:gd name="connsiteX65" fmla="*/ 252326 w 1303199"/>
                <a:gd name="connsiteY65" fmla="*/ 588474 h 1168811"/>
                <a:gd name="connsiteX66" fmla="*/ 155824 w 1303199"/>
                <a:gd name="connsiteY66" fmla="*/ 684508 h 1168811"/>
                <a:gd name="connsiteX67" fmla="*/ 252326 w 1303199"/>
                <a:gd name="connsiteY67" fmla="*/ 779296 h 1168811"/>
                <a:gd name="connsiteX68" fmla="*/ 348826 w 1303199"/>
                <a:gd name="connsiteY68" fmla="*/ 684508 h 1168811"/>
                <a:gd name="connsiteX69" fmla="*/ 252326 w 1303199"/>
                <a:gd name="connsiteY69" fmla="*/ 588474 h 1168811"/>
                <a:gd name="connsiteX70" fmla="*/ 1055564 w 1303199"/>
                <a:gd name="connsiteY70" fmla="*/ 554799 h 1168811"/>
                <a:gd name="connsiteX71" fmla="*/ 1183396 w 1303199"/>
                <a:gd name="connsiteY71" fmla="*/ 684508 h 1168811"/>
                <a:gd name="connsiteX72" fmla="*/ 1055564 w 1303199"/>
                <a:gd name="connsiteY72" fmla="*/ 811723 h 1168811"/>
                <a:gd name="connsiteX73" fmla="*/ 926478 w 1303199"/>
                <a:gd name="connsiteY73" fmla="*/ 684508 h 1168811"/>
                <a:gd name="connsiteX74" fmla="*/ 1055564 w 1303199"/>
                <a:gd name="connsiteY74" fmla="*/ 554799 h 1168811"/>
                <a:gd name="connsiteX75" fmla="*/ 252326 w 1303199"/>
                <a:gd name="connsiteY75" fmla="*/ 554799 h 1168811"/>
                <a:gd name="connsiteX76" fmla="*/ 381410 w 1303199"/>
                <a:gd name="connsiteY76" fmla="*/ 684508 h 1168811"/>
                <a:gd name="connsiteX77" fmla="*/ 252326 w 1303199"/>
                <a:gd name="connsiteY77" fmla="*/ 811723 h 1168811"/>
                <a:gd name="connsiteX78" fmla="*/ 124492 w 1303199"/>
                <a:gd name="connsiteY78" fmla="*/ 684508 h 1168811"/>
                <a:gd name="connsiteX79" fmla="*/ 252326 w 1303199"/>
                <a:gd name="connsiteY79" fmla="*/ 554799 h 1168811"/>
                <a:gd name="connsiteX80" fmla="*/ 709666 w 1303199"/>
                <a:gd name="connsiteY80" fmla="*/ 32502 h 1168811"/>
                <a:gd name="connsiteX81" fmla="*/ 672274 w 1303199"/>
                <a:gd name="connsiteY81" fmla="*/ 70003 h 1168811"/>
                <a:gd name="connsiteX82" fmla="*/ 672274 w 1303199"/>
                <a:gd name="connsiteY82" fmla="*/ 171258 h 1168811"/>
                <a:gd name="connsiteX83" fmla="*/ 656070 w 1303199"/>
                <a:gd name="connsiteY83" fmla="*/ 171258 h 1168811"/>
                <a:gd name="connsiteX84" fmla="*/ 586268 w 1303199"/>
                <a:gd name="connsiteY84" fmla="*/ 241261 h 1168811"/>
                <a:gd name="connsiteX85" fmla="*/ 656070 w 1303199"/>
                <a:gd name="connsiteY85" fmla="*/ 311264 h 1168811"/>
                <a:gd name="connsiteX86" fmla="*/ 672274 w 1303199"/>
                <a:gd name="connsiteY86" fmla="*/ 311264 h 1168811"/>
                <a:gd name="connsiteX87" fmla="*/ 672274 w 1303199"/>
                <a:gd name="connsiteY87" fmla="*/ 413769 h 1168811"/>
                <a:gd name="connsiteX88" fmla="*/ 709666 w 1303199"/>
                <a:gd name="connsiteY88" fmla="*/ 451271 h 1168811"/>
                <a:gd name="connsiteX89" fmla="*/ 779468 w 1303199"/>
                <a:gd name="connsiteY89" fmla="*/ 451271 h 1168811"/>
                <a:gd name="connsiteX90" fmla="*/ 880430 w 1303199"/>
                <a:gd name="connsiteY90" fmla="*/ 363767 h 1168811"/>
                <a:gd name="connsiteX91" fmla="*/ 982638 w 1303199"/>
                <a:gd name="connsiteY91" fmla="*/ 451271 h 1168811"/>
                <a:gd name="connsiteX92" fmla="*/ 1058670 w 1303199"/>
                <a:gd name="connsiteY92" fmla="*/ 451271 h 1168811"/>
                <a:gd name="connsiteX93" fmla="*/ 1094818 w 1303199"/>
                <a:gd name="connsiteY93" fmla="*/ 413769 h 1168811"/>
                <a:gd name="connsiteX94" fmla="*/ 1094818 w 1303199"/>
                <a:gd name="connsiteY94" fmla="*/ 126256 h 1168811"/>
                <a:gd name="connsiteX95" fmla="*/ 1001334 w 1303199"/>
                <a:gd name="connsiteY95" fmla="*/ 32502 h 1168811"/>
                <a:gd name="connsiteX96" fmla="*/ 312052 w 1303199"/>
                <a:gd name="connsiteY96" fmla="*/ 32502 h 1168811"/>
                <a:gd name="connsiteX97" fmla="*/ 217322 w 1303199"/>
                <a:gd name="connsiteY97" fmla="*/ 126256 h 1168811"/>
                <a:gd name="connsiteX98" fmla="*/ 217322 w 1303199"/>
                <a:gd name="connsiteY98" fmla="*/ 413769 h 1168811"/>
                <a:gd name="connsiteX99" fmla="*/ 253468 w 1303199"/>
                <a:gd name="connsiteY99" fmla="*/ 451271 h 1168811"/>
                <a:gd name="connsiteX100" fmla="*/ 331994 w 1303199"/>
                <a:gd name="connsiteY100" fmla="*/ 451271 h 1168811"/>
                <a:gd name="connsiteX101" fmla="*/ 358170 w 1303199"/>
                <a:gd name="connsiteY101" fmla="*/ 475022 h 1168811"/>
                <a:gd name="connsiteX102" fmla="*/ 429216 w 1303199"/>
                <a:gd name="connsiteY102" fmla="*/ 537525 h 1168811"/>
                <a:gd name="connsiteX103" fmla="*/ 499018 w 1303199"/>
                <a:gd name="connsiteY103" fmla="*/ 475022 h 1168811"/>
                <a:gd name="connsiteX104" fmla="*/ 525192 w 1303199"/>
                <a:gd name="connsiteY104" fmla="*/ 451271 h 1168811"/>
                <a:gd name="connsiteX105" fmla="*/ 603718 w 1303199"/>
                <a:gd name="connsiteY105" fmla="*/ 451271 h 1168811"/>
                <a:gd name="connsiteX106" fmla="*/ 639866 w 1303199"/>
                <a:gd name="connsiteY106" fmla="*/ 413769 h 1168811"/>
                <a:gd name="connsiteX107" fmla="*/ 639866 w 1303199"/>
                <a:gd name="connsiteY107" fmla="*/ 342516 h 1168811"/>
                <a:gd name="connsiteX108" fmla="*/ 553862 w 1303199"/>
                <a:gd name="connsiteY108" fmla="*/ 241261 h 1168811"/>
                <a:gd name="connsiteX109" fmla="*/ 639866 w 1303199"/>
                <a:gd name="connsiteY109" fmla="*/ 140007 h 1168811"/>
                <a:gd name="connsiteX110" fmla="*/ 639866 w 1303199"/>
                <a:gd name="connsiteY110" fmla="*/ 70003 h 1168811"/>
                <a:gd name="connsiteX111" fmla="*/ 603718 w 1303199"/>
                <a:gd name="connsiteY111" fmla="*/ 32502 h 1168811"/>
                <a:gd name="connsiteX112" fmla="*/ 312052 w 1303199"/>
                <a:gd name="connsiteY112" fmla="*/ 0 h 1168811"/>
                <a:gd name="connsiteX113" fmla="*/ 603718 w 1303199"/>
                <a:gd name="connsiteY113" fmla="*/ 0 h 1168811"/>
                <a:gd name="connsiteX114" fmla="*/ 656070 w 1303199"/>
                <a:gd name="connsiteY114" fmla="*/ 23751 h 1168811"/>
                <a:gd name="connsiteX115" fmla="*/ 709666 w 1303199"/>
                <a:gd name="connsiteY115" fmla="*/ 0 h 1168811"/>
                <a:gd name="connsiteX116" fmla="*/ 1001334 w 1303199"/>
                <a:gd name="connsiteY116" fmla="*/ 0 h 1168811"/>
                <a:gd name="connsiteX117" fmla="*/ 1128472 w 1303199"/>
                <a:gd name="connsiteY117" fmla="*/ 126256 h 1168811"/>
                <a:gd name="connsiteX118" fmla="*/ 1128472 w 1303199"/>
                <a:gd name="connsiteY118" fmla="*/ 413769 h 1168811"/>
                <a:gd name="connsiteX119" fmla="*/ 1058670 w 1303199"/>
                <a:gd name="connsiteY119" fmla="*/ 482522 h 1168811"/>
                <a:gd name="connsiteX120" fmla="*/ 977652 w 1303199"/>
                <a:gd name="connsiteY120" fmla="*/ 482522 h 1168811"/>
                <a:gd name="connsiteX121" fmla="*/ 951476 w 1303199"/>
                <a:gd name="connsiteY121" fmla="*/ 458771 h 1168811"/>
                <a:gd name="connsiteX122" fmla="*/ 880430 w 1303199"/>
                <a:gd name="connsiteY122" fmla="*/ 396268 h 1168811"/>
                <a:gd name="connsiteX123" fmla="*/ 810628 w 1303199"/>
                <a:gd name="connsiteY123" fmla="*/ 458771 h 1168811"/>
                <a:gd name="connsiteX124" fmla="*/ 785700 w 1303199"/>
                <a:gd name="connsiteY124" fmla="*/ 482522 h 1168811"/>
                <a:gd name="connsiteX125" fmla="*/ 709666 w 1303199"/>
                <a:gd name="connsiteY125" fmla="*/ 482522 h 1168811"/>
                <a:gd name="connsiteX126" fmla="*/ 656070 w 1303199"/>
                <a:gd name="connsiteY126" fmla="*/ 458771 h 1168811"/>
                <a:gd name="connsiteX127" fmla="*/ 603718 w 1303199"/>
                <a:gd name="connsiteY127" fmla="*/ 482522 h 1168811"/>
                <a:gd name="connsiteX128" fmla="*/ 530178 w 1303199"/>
                <a:gd name="connsiteY128" fmla="*/ 482522 h 1168811"/>
                <a:gd name="connsiteX129" fmla="*/ 429216 w 1303199"/>
                <a:gd name="connsiteY129" fmla="*/ 570026 h 1168811"/>
                <a:gd name="connsiteX130" fmla="*/ 328254 w 1303199"/>
                <a:gd name="connsiteY130" fmla="*/ 482522 h 1168811"/>
                <a:gd name="connsiteX131" fmla="*/ 253468 w 1303199"/>
                <a:gd name="connsiteY131" fmla="*/ 482522 h 1168811"/>
                <a:gd name="connsiteX132" fmla="*/ 184914 w 1303199"/>
                <a:gd name="connsiteY132" fmla="*/ 413769 h 1168811"/>
                <a:gd name="connsiteX133" fmla="*/ 184914 w 1303199"/>
                <a:gd name="connsiteY133" fmla="*/ 126256 h 1168811"/>
                <a:gd name="connsiteX134" fmla="*/ 312052 w 1303199"/>
                <a:gd name="connsiteY134" fmla="*/ 0 h 116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303199" h="1168811">
                  <a:moveTo>
                    <a:pt x="793468" y="1087625"/>
                  </a:moveTo>
                  <a:cubicBezTo>
                    <a:pt x="801708" y="1087625"/>
                    <a:pt x="809948" y="1094896"/>
                    <a:pt x="809948" y="1103378"/>
                  </a:cubicBezTo>
                  <a:lnTo>
                    <a:pt x="809948" y="1153058"/>
                  </a:lnTo>
                  <a:cubicBezTo>
                    <a:pt x="809948" y="1161540"/>
                    <a:pt x="801708" y="1168811"/>
                    <a:pt x="793468" y="1168811"/>
                  </a:cubicBezTo>
                  <a:cubicBezTo>
                    <a:pt x="785228" y="1168811"/>
                    <a:pt x="778166" y="1161540"/>
                    <a:pt x="778166" y="1153058"/>
                  </a:cubicBezTo>
                  <a:lnTo>
                    <a:pt x="778166" y="1103378"/>
                  </a:lnTo>
                  <a:cubicBezTo>
                    <a:pt x="778166" y="1094896"/>
                    <a:pt x="785228" y="1087625"/>
                    <a:pt x="793468" y="1087625"/>
                  </a:cubicBezTo>
                  <a:close/>
                  <a:moveTo>
                    <a:pt x="513232" y="1087625"/>
                  </a:moveTo>
                  <a:cubicBezTo>
                    <a:pt x="523374" y="1087625"/>
                    <a:pt x="529712" y="1094896"/>
                    <a:pt x="529712" y="1103378"/>
                  </a:cubicBezTo>
                  <a:lnTo>
                    <a:pt x="529712" y="1153058"/>
                  </a:lnTo>
                  <a:cubicBezTo>
                    <a:pt x="529712" y="1161540"/>
                    <a:pt x="523374" y="1168811"/>
                    <a:pt x="513232" y="1168811"/>
                  </a:cubicBezTo>
                  <a:cubicBezTo>
                    <a:pt x="504360" y="1168811"/>
                    <a:pt x="498020" y="1161540"/>
                    <a:pt x="498020" y="1153058"/>
                  </a:cubicBezTo>
                  <a:lnTo>
                    <a:pt x="498020" y="1103378"/>
                  </a:lnTo>
                  <a:cubicBezTo>
                    <a:pt x="498020" y="1094896"/>
                    <a:pt x="504360" y="1087625"/>
                    <a:pt x="513232" y="1087625"/>
                  </a:cubicBezTo>
                  <a:close/>
                  <a:moveTo>
                    <a:pt x="111348" y="823958"/>
                  </a:moveTo>
                  <a:lnTo>
                    <a:pt x="391228" y="823958"/>
                  </a:lnTo>
                  <a:cubicBezTo>
                    <a:pt x="458398" y="823958"/>
                    <a:pt x="475812" y="850006"/>
                    <a:pt x="501934" y="941794"/>
                  </a:cubicBezTo>
                  <a:cubicBezTo>
                    <a:pt x="501934" y="943034"/>
                    <a:pt x="501934" y="944274"/>
                    <a:pt x="501934" y="944274"/>
                  </a:cubicBezTo>
                  <a:cubicBezTo>
                    <a:pt x="505666" y="944274"/>
                    <a:pt x="508154" y="944274"/>
                    <a:pt x="510642" y="944274"/>
                  </a:cubicBezTo>
                  <a:lnTo>
                    <a:pt x="789278" y="944274"/>
                  </a:lnTo>
                  <a:cubicBezTo>
                    <a:pt x="794252" y="944274"/>
                    <a:pt x="796740" y="944274"/>
                    <a:pt x="801716" y="944274"/>
                  </a:cubicBezTo>
                  <a:cubicBezTo>
                    <a:pt x="801716" y="944274"/>
                    <a:pt x="801716" y="943034"/>
                    <a:pt x="801716" y="941794"/>
                  </a:cubicBezTo>
                  <a:cubicBezTo>
                    <a:pt x="826594" y="850006"/>
                    <a:pt x="844008" y="823958"/>
                    <a:pt x="912424" y="823958"/>
                  </a:cubicBezTo>
                  <a:lnTo>
                    <a:pt x="1191058" y="823958"/>
                  </a:lnTo>
                  <a:cubicBezTo>
                    <a:pt x="1259474" y="823958"/>
                    <a:pt x="1276888" y="850006"/>
                    <a:pt x="1303010" y="941794"/>
                  </a:cubicBezTo>
                  <a:cubicBezTo>
                    <a:pt x="1304254" y="950476"/>
                    <a:pt x="1299278" y="960399"/>
                    <a:pt x="1290572" y="961640"/>
                  </a:cubicBezTo>
                  <a:cubicBezTo>
                    <a:pt x="1283108" y="964120"/>
                    <a:pt x="1273156" y="959159"/>
                    <a:pt x="1271912" y="950476"/>
                  </a:cubicBezTo>
                  <a:cubicBezTo>
                    <a:pt x="1244546" y="856208"/>
                    <a:pt x="1232108" y="856208"/>
                    <a:pt x="1191058" y="856208"/>
                  </a:cubicBezTo>
                  <a:lnTo>
                    <a:pt x="912424" y="856208"/>
                  </a:lnTo>
                  <a:cubicBezTo>
                    <a:pt x="871374" y="856208"/>
                    <a:pt x="858936" y="856208"/>
                    <a:pt x="832814" y="949236"/>
                  </a:cubicBezTo>
                  <a:cubicBezTo>
                    <a:pt x="866400" y="961640"/>
                    <a:pt x="881326" y="993889"/>
                    <a:pt x="901228" y="1062110"/>
                  </a:cubicBezTo>
                  <a:lnTo>
                    <a:pt x="919888" y="1146455"/>
                  </a:lnTo>
                  <a:cubicBezTo>
                    <a:pt x="921132" y="1155138"/>
                    <a:pt x="916156" y="1165061"/>
                    <a:pt x="907448" y="1166301"/>
                  </a:cubicBezTo>
                  <a:cubicBezTo>
                    <a:pt x="898740" y="1168782"/>
                    <a:pt x="890034" y="1162580"/>
                    <a:pt x="887546" y="1153897"/>
                  </a:cubicBezTo>
                  <a:lnTo>
                    <a:pt x="870130" y="1069552"/>
                  </a:lnTo>
                  <a:cubicBezTo>
                    <a:pt x="842766" y="976524"/>
                    <a:pt x="830326" y="976524"/>
                    <a:pt x="789278" y="976524"/>
                  </a:cubicBezTo>
                  <a:lnTo>
                    <a:pt x="510642" y="976524"/>
                  </a:lnTo>
                  <a:cubicBezTo>
                    <a:pt x="469594" y="976524"/>
                    <a:pt x="457154" y="976524"/>
                    <a:pt x="431032" y="1070792"/>
                  </a:cubicBezTo>
                  <a:lnTo>
                    <a:pt x="409886" y="1155138"/>
                  </a:lnTo>
                  <a:cubicBezTo>
                    <a:pt x="407398" y="1161340"/>
                    <a:pt x="401178" y="1166301"/>
                    <a:pt x="393716" y="1166301"/>
                  </a:cubicBezTo>
                  <a:cubicBezTo>
                    <a:pt x="392472" y="1166301"/>
                    <a:pt x="391228" y="1166301"/>
                    <a:pt x="389984" y="1166301"/>
                  </a:cubicBezTo>
                  <a:cubicBezTo>
                    <a:pt x="381276" y="1163820"/>
                    <a:pt x="376300" y="1155138"/>
                    <a:pt x="378788" y="1146455"/>
                  </a:cubicBezTo>
                  <a:lnTo>
                    <a:pt x="399934" y="1062110"/>
                  </a:lnTo>
                  <a:cubicBezTo>
                    <a:pt x="418594" y="992649"/>
                    <a:pt x="434764" y="960399"/>
                    <a:pt x="470838" y="949236"/>
                  </a:cubicBezTo>
                  <a:cubicBezTo>
                    <a:pt x="443472" y="856208"/>
                    <a:pt x="431032" y="856208"/>
                    <a:pt x="391228" y="856208"/>
                  </a:cubicBezTo>
                  <a:lnTo>
                    <a:pt x="111348" y="856208"/>
                  </a:lnTo>
                  <a:cubicBezTo>
                    <a:pt x="70300" y="856208"/>
                    <a:pt x="59104" y="856208"/>
                    <a:pt x="31738" y="950476"/>
                  </a:cubicBezTo>
                  <a:cubicBezTo>
                    <a:pt x="30494" y="959159"/>
                    <a:pt x="20544" y="964120"/>
                    <a:pt x="11836" y="961640"/>
                  </a:cubicBezTo>
                  <a:cubicBezTo>
                    <a:pt x="3128" y="960399"/>
                    <a:pt x="-1848" y="950476"/>
                    <a:pt x="640" y="941794"/>
                  </a:cubicBezTo>
                  <a:cubicBezTo>
                    <a:pt x="26762" y="850006"/>
                    <a:pt x="44178" y="823958"/>
                    <a:pt x="111348" y="823958"/>
                  </a:cubicBezTo>
                  <a:close/>
                  <a:moveTo>
                    <a:pt x="653950" y="708074"/>
                  </a:moveTo>
                  <a:cubicBezTo>
                    <a:pt x="600320" y="708074"/>
                    <a:pt x="557914" y="751726"/>
                    <a:pt x="557914" y="804108"/>
                  </a:cubicBezTo>
                  <a:cubicBezTo>
                    <a:pt x="557914" y="857738"/>
                    <a:pt x="600320" y="900143"/>
                    <a:pt x="653950" y="900143"/>
                  </a:cubicBezTo>
                  <a:cubicBezTo>
                    <a:pt x="707580" y="900143"/>
                    <a:pt x="749986" y="857738"/>
                    <a:pt x="749986" y="804108"/>
                  </a:cubicBezTo>
                  <a:cubicBezTo>
                    <a:pt x="749986" y="751726"/>
                    <a:pt x="707580" y="708074"/>
                    <a:pt x="653950" y="708074"/>
                  </a:cubicBezTo>
                  <a:close/>
                  <a:moveTo>
                    <a:pt x="653950" y="675646"/>
                  </a:moveTo>
                  <a:cubicBezTo>
                    <a:pt x="723794" y="675646"/>
                    <a:pt x="782414" y="733018"/>
                    <a:pt x="782414" y="804108"/>
                  </a:cubicBezTo>
                  <a:cubicBezTo>
                    <a:pt x="782414" y="875199"/>
                    <a:pt x="723794" y="932570"/>
                    <a:pt x="653950" y="932570"/>
                  </a:cubicBezTo>
                  <a:cubicBezTo>
                    <a:pt x="582858" y="932570"/>
                    <a:pt x="525486" y="875199"/>
                    <a:pt x="525486" y="804108"/>
                  </a:cubicBezTo>
                  <a:cubicBezTo>
                    <a:pt x="525486" y="733018"/>
                    <a:pt x="582858" y="675646"/>
                    <a:pt x="653950" y="675646"/>
                  </a:cubicBezTo>
                  <a:close/>
                  <a:moveTo>
                    <a:pt x="1055564" y="588474"/>
                  </a:moveTo>
                  <a:cubicBezTo>
                    <a:pt x="1001674" y="588474"/>
                    <a:pt x="957810" y="630879"/>
                    <a:pt x="957810" y="684508"/>
                  </a:cubicBezTo>
                  <a:cubicBezTo>
                    <a:pt x="957810" y="736891"/>
                    <a:pt x="1001674" y="779296"/>
                    <a:pt x="1055564" y="779296"/>
                  </a:cubicBezTo>
                  <a:cubicBezTo>
                    <a:pt x="1108200" y="779296"/>
                    <a:pt x="1152064" y="736891"/>
                    <a:pt x="1152064" y="684508"/>
                  </a:cubicBezTo>
                  <a:cubicBezTo>
                    <a:pt x="1152064" y="630879"/>
                    <a:pt x="1108200" y="588474"/>
                    <a:pt x="1055564" y="588474"/>
                  </a:cubicBezTo>
                  <a:close/>
                  <a:moveTo>
                    <a:pt x="252326" y="588474"/>
                  </a:moveTo>
                  <a:cubicBezTo>
                    <a:pt x="199688" y="588474"/>
                    <a:pt x="155824" y="630879"/>
                    <a:pt x="155824" y="684508"/>
                  </a:cubicBezTo>
                  <a:cubicBezTo>
                    <a:pt x="155824" y="736891"/>
                    <a:pt x="199688" y="779296"/>
                    <a:pt x="252326" y="779296"/>
                  </a:cubicBezTo>
                  <a:cubicBezTo>
                    <a:pt x="304962" y="779296"/>
                    <a:pt x="348826" y="736891"/>
                    <a:pt x="348826" y="684508"/>
                  </a:cubicBezTo>
                  <a:cubicBezTo>
                    <a:pt x="348826" y="630879"/>
                    <a:pt x="304962" y="588474"/>
                    <a:pt x="252326" y="588474"/>
                  </a:cubicBezTo>
                  <a:close/>
                  <a:moveTo>
                    <a:pt x="1055564" y="554799"/>
                  </a:moveTo>
                  <a:cubicBezTo>
                    <a:pt x="1125746" y="554799"/>
                    <a:pt x="1183396" y="613418"/>
                    <a:pt x="1183396" y="684508"/>
                  </a:cubicBezTo>
                  <a:cubicBezTo>
                    <a:pt x="1183396" y="754352"/>
                    <a:pt x="1125746" y="811723"/>
                    <a:pt x="1055564" y="811723"/>
                  </a:cubicBezTo>
                  <a:cubicBezTo>
                    <a:pt x="984128" y="811723"/>
                    <a:pt x="926478" y="754352"/>
                    <a:pt x="926478" y="684508"/>
                  </a:cubicBezTo>
                  <a:cubicBezTo>
                    <a:pt x="926478" y="613418"/>
                    <a:pt x="984128" y="554799"/>
                    <a:pt x="1055564" y="554799"/>
                  </a:cubicBezTo>
                  <a:close/>
                  <a:moveTo>
                    <a:pt x="252326" y="554799"/>
                  </a:moveTo>
                  <a:cubicBezTo>
                    <a:pt x="323760" y="554799"/>
                    <a:pt x="381410" y="613418"/>
                    <a:pt x="381410" y="684508"/>
                  </a:cubicBezTo>
                  <a:cubicBezTo>
                    <a:pt x="381410" y="754352"/>
                    <a:pt x="323760" y="811723"/>
                    <a:pt x="252326" y="811723"/>
                  </a:cubicBezTo>
                  <a:cubicBezTo>
                    <a:pt x="180890" y="811723"/>
                    <a:pt x="124492" y="754352"/>
                    <a:pt x="124492" y="684508"/>
                  </a:cubicBezTo>
                  <a:cubicBezTo>
                    <a:pt x="124492" y="613418"/>
                    <a:pt x="180890" y="554799"/>
                    <a:pt x="252326" y="554799"/>
                  </a:cubicBezTo>
                  <a:close/>
                  <a:moveTo>
                    <a:pt x="709666" y="32502"/>
                  </a:moveTo>
                  <a:cubicBezTo>
                    <a:pt x="688478" y="32502"/>
                    <a:pt x="672274" y="48752"/>
                    <a:pt x="672274" y="70003"/>
                  </a:cubicBezTo>
                  <a:lnTo>
                    <a:pt x="672274" y="171258"/>
                  </a:lnTo>
                  <a:lnTo>
                    <a:pt x="656070" y="171258"/>
                  </a:lnTo>
                  <a:cubicBezTo>
                    <a:pt x="617430" y="171258"/>
                    <a:pt x="586268" y="202509"/>
                    <a:pt x="586268" y="241261"/>
                  </a:cubicBezTo>
                  <a:cubicBezTo>
                    <a:pt x="586268" y="280013"/>
                    <a:pt x="617430" y="311264"/>
                    <a:pt x="656070" y="311264"/>
                  </a:cubicBezTo>
                  <a:lnTo>
                    <a:pt x="672274" y="311264"/>
                  </a:lnTo>
                  <a:lnTo>
                    <a:pt x="672274" y="413769"/>
                  </a:lnTo>
                  <a:cubicBezTo>
                    <a:pt x="672274" y="433770"/>
                    <a:pt x="688478" y="451271"/>
                    <a:pt x="709666" y="451271"/>
                  </a:cubicBezTo>
                  <a:lnTo>
                    <a:pt x="779468" y="451271"/>
                  </a:lnTo>
                  <a:cubicBezTo>
                    <a:pt x="786946" y="401268"/>
                    <a:pt x="829326" y="363767"/>
                    <a:pt x="880430" y="363767"/>
                  </a:cubicBezTo>
                  <a:cubicBezTo>
                    <a:pt x="931534" y="363767"/>
                    <a:pt x="975160" y="401268"/>
                    <a:pt x="982638" y="451271"/>
                  </a:cubicBezTo>
                  <a:lnTo>
                    <a:pt x="1058670" y="451271"/>
                  </a:lnTo>
                  <a:cubicBezTo>
                    <a:pt x="1079860" y="451271"/>
                    <a:pt x="1094818" y="433770"/>
                    <a:pt x="1094818" y="413769"/>
                  </a:cubicBezTo>
                  <a:lnTo>
                    <a:pt x="1094818" y="126256"/>
                  </a:lnTo>
                  <a:cubicBezTo>
                    <a:pt x="1094818" y="75004"/>
                    <a:pt x="1053684" y="32502"/>
                    <a:pt x="1001334" y="32502"/>
                  </a:cubicBezTo>
                  <a:close/>
                  <a:moveTo>
                    <a:pt x="312052" y="32502"/>
                  </a:moveTo>
                  <a:cubicBezTo>
                    <a:pt x="259700" y="32502"/>
                    <a:pt x="217322" y="75004"/>
                    <a:pt x="217322" y="126256"/>
                  </a:cubicBezTo>
                  <a:lnTo>
                    <a:pt x="217322" y="413769"/>
                  </a:lnTo>
                  <a:cubicBezTo>
                    <a:pt x="217322" y="433770"/>
                    <a:pt x="233526" y="451271"/>
                    <a:pt x="253468" y="451271"/>
                  </a:cubicBezTo>
                  <a:lnTo>
                    <a:pt x="331994" y="451271"/>
                  </a:lnTo>
                  <a:cubicBezTo>
                    <a:pt x="345706" y="451271"/>
                    <a:pt x="356924" y="460021"/>
                    <a:pt x="358170" y="475022"/>
                  </a:cubicBezTo>
                  <a:cubicBezTo>
                    <a:pt x="363156" y="510023"/>
                    <a:pt x="393070" y="537525"/>
                    <a:pt x="429216" y="537525"/>
                  </a:cubicBezTo>
                  <a:cubicBezTo>
                    <a:pt x="465364" y="537525"/>
                    <a:pt x="494032" y="510023"/>
                    <a:pt x="499018" y="475022"/>
                  </a:cubicBezTo>
                  <a:cubicBezTo>
                    <a:pt x="500264" y="460021"/>
                    <a:pt x="511482" y="451271"/>
                    <a:pt x="525192" y="451271"/>
                  </a:cubicBezTo>
                  <a:lnTo>
                    <a:pt x="603718" y="451271"/>
                  </a:lnTo>
                  <a:cubicBezTo>
                    <a:pt x="623662" y="451271"/>
                    <a:pt x="639866" y="433770"/>
                    <a:pt x="639866" y="413769"/>
                  </a:cubicBezTo>
                  <a:lnTo>
                    <a:pt x="639866" y="342516"/>
                  </a:lnTo>
                  <a:cubicBezTo>
                    <a:pt x="591254" y="335015"/>
                    <a:pt x="553862" y="292514"/>
                    <a:pt x="553862" y="241261"/>
                  </a:cubicBezTo>
                  <a:cubicBezTo>
                    <a:pt x="553862" y="190009"/>
                    <a:pt x="591254" y="147507"/>
                    <a:pt x="639866" y="140007"/>
                  </a:cubicBezTo>
                  <a:lnTo>
                    <a:pt x="639866" y="70003"/>
                  </a:lnTo>
                  <a:cubicBezTo>
                    <a:pt x="639866" y="48752"/>
                    <a:pt x="623662" y="32502"/>
                    <a:pt x="603718" y="32502"/>
                  </a:cubicBezTo>
                  <a:close/>
                  <a:moveTo>
                    <a:pt x="312052" y="0"/>
                  </a:moveTo>
                  <a:lnTo>
                    <a:pt x="603718" y="0"/>
                  </a:lnTo>
                  <a:cubicBezTo>
                    <a:pt x="624908" y="0"/>
                    <a:pt x="643606" y="10001"/>
                    <a:pt x="656070" y="23751"/>
                  </a:cubicBezTo>
                  <a:cubicBezTo>
                    <a:pt x="669780" y="10001"/>
                    <a:pt x="688478" y="0"/>
                    <a:pt x="709666" y="0"/>
                  </a:cubicBezTo>
                  <a:lnTo>
                    <a:pt x="1001334" y="0"/>
                  </a:lnTo>
                  <a:cubicBezTo>
                    <a:pt x="1071136" y="0"/>
                    <a:pt x="1128472" y="57503"/>
                    <a:pt x="1128472" y="126256"/>
                  </a:cubicBezTo>
                  <a:lnTo>
                    <a:pt x="1128472" y="413769"/>
                  </a:lnTo>
                  <a:cubicBezTo>
                    <a:pt x="1128472" y="451271"/>
                    <a:pt x="1097310" y="482522"/>
                    <a:pt x="1058670" y="482522"/>
                  </a:cubicBezTo>
                  <a:lnTo>
                    <a:pt x="977652" y="482522"/>
                  </a:lnTo>
                  <a:cubicBezTo>
                    <a:pt x="963942" y="482522"/>
                    <a:pt x="952724" y="472522"/>
                    <a:pt x="951476" y="458771"/>
                  </a:cubicBezTo>
                  <a:cubicBezTo>
                    <a:pt x="947738" y="423770"/>
                    <a:pt x="916576" y="396268"/>
                    <a:pt x="880430" y="396268"/>
                  </a:cubicBezTo>
                  <a:cubicBezTo>
                    <a:pt x="845528" y="396268"/>
                    <a:pt x="814368" y="423770"/>
                    <a:pt x="810628" y="458771"/>
                  </a:cubicBezTo>
                  <a:cubicBezTo>
                    <a:pt x="810628" y="472522"/>
                    <a:pt x="799410" y="482522"/>
                    <a:pt x="785700" y="482522"/>
                  </a:cubicBezTo>
                  <a:lnTo>
                    <a:pt x="709666" y="482522"/>
                  </a:lnTo>
                  <a:cubicBezTo>
                    <a:pt x="688478" y="482522"/>
                    <a:pt x="669780" y="473772"/>
                    <a:pt x="656070" y="458771"/>
                  </a:cubicBezTo>
                  <a:cubicBezTo>
                    <a:pt x="643606" y="473772"/>
                    <a:pt x="624908" y="482522"/>
                    <a:pt x="603718" y="482522"/>
                  </a:cubicBezTo>
                  <a:lnTo>
                    <a:pt x="530178" y="482522"/>
                  </a:lnTo>
                  <a:cubicBezTo>
                    <a:pt x="521454" y="532524"/>
                    <a:pt x="479074" y="570026"/>
                    <a:pt x="429216" y="570026"/>
                  </a:cubicBezTo>
                  <a:cubicBezTo>
                    <a:pt x="378112" y="570026"/>
                    <a:pt x="335734" y="532524"/>
                    <a:pt x="328254" y="482522"/>
                  </a:cubicBezTo>
                  <a:lnTo>
                    <a:pt x="253468" y="482522"/>
                  </a:lnTo>
                  <a:cubicBezTo>
                    <a:pt x="214828" y="482522"/>
                    <a:pt x="184914" y="451271"/>
                    <a:pt x="184914" y="413769"/>
                  </a:cubicBezTo>
                  <a:lnTo>
                    <a:pt x="184914" y="126256"/>
                  </a:lnTo>
                  <a:cubicBezTo>
                    <a:pt x="184914" y="57503"/>
                    <a:pt x="241004" y="0"/>
                    <a:pt x="312052" y="0"/>
                  </a:cubicBez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grpSp>
          <p:nvGrpSpPr>
            <p:cNvPr id="36" name="Group 35">
              <a:extLst>
                <a:ext uri="{FF2B5EF4-FFF2-40B4-BE49-F238E27FC236}">
                  <a16:creationId xmlns:a16="http://schemas.microsoft.com/office/drawing/2014/main" id="{9F851257-8712-1831-6E46-62EF9B6DFAF6}"/>
                </a:ext>
              </a:extLst>
            </p:cNvPr>
            <p:cNvGrpSpPr/>
            <p:nvPr/>
          </p:nvGrpSpPr>
          <p:grpSpPr>
            <a:xfrm>
              <a:off x="4146894" y="2548554"/>
              <a:ext cx="498319" cy="652080"/>
              <a:chOff x="4146894" y="2513882"/>
              <a:chExt cx="498319" cy="652080"/>
            </a:xfrm>
          </p:grpSpPr>
          <p:sp>
            <p:nvSpPr>
              <p:cNvPr id="10" name="Freeform 21">
                <a:extLst>
                  <a:ext uri="{FF2B5EF4-FFF2-40B4-BE49-F238E27FC236}">
                    <a16:creationId xmlns:a16="http://schemas.microsoft.com/office/drawing/2014/main" id="{75BA9F3B-B4D7-F9E1-3EF7-90D9DB55D8FA}"/>
                  </a:ext>
                </a:extLst>
              </p:cNvPr>
              <p:cNvSpPr>
                <a:spLocks noChangeArrowheads="1"/>
              </p:cNvSpPr>
              <p:nvPr/>
            </p:nvSpPr>
            <p:spPr bwMode="auto">
              <a:xfrm>
                <a:off x="4146894" y="2513882"/>
                <a:ext cx="498319" cy="652080"/>
              </a:xfrm>
              <a:custGeom>
                <a:avLst/>
                <a:gdLst>
                  <a:gd name="connsiteX0" fmla="*/ 508391 w 996637"/>
                  <a:gd name="connsiteY0" fmla="*/ 1208469 h 1304159"/>
                  <a:gd name="connsiteX1" fmla="*/ 524260 w 996637"/>
                  <a:gd name="connsiteY1" fmla="*/ 1224235 h 1304159"/>
                  <a:gd name="connsiteX2" fmla="*/ 524260 w 996637"/>
                  <a:gd name="connsiteY2" fmla="*/ 1286086 h 1304159"/>
                  <a:gd name="connsiteX3" fmla="*/ 508391 w 996637"/>
                  <a:gd name="connsiteY3" fmla="*/ 1300639 h 1304159"/>
                  <a:gd name="connsiteX4" fmla="*/ 492522 w 996637"/>
                  <a:gd name="connsiteY4" fmla="*/ 1286086 h 1304159"/>
                  <a:gd name="connsiteX5" fmla="*/ 492522 w 996637"/>
                  <a:gd name="connsiteY5" fmla="*/ 1224235 h 1304159"/>
                  <a:gd name="connsiteX6" fmla="*/ 508391 w 996637"/>
                  <a:gd name="connsiteY6" fmla="*/ 1208469 h 1304159"/>
                  <a:gd name="connsiteX7" fmla="*/ 156178 w 996637"/>
                  <a:gd name="connsiteY7" fmla="*/ 1208469 h 1304159"/>
                  <a:gd name="connsiteX8" fmla="*/ 172657 w 996637"/>
                  <a:gd name="connsiteY8" fmla="*/ 1224235 h 1304159"/>
                  <a:gd name="connsiteX9" fmla="*/ 172657 w 996637"/>
                  <a:gd name="connsiteY9" fmla="*/ 1286086 h 1304159"/>
                  <a:gd name="connsiteX10" fmla="*/ 156178 w 996637"/>
                  <a:gd name="connsiteY10" fmla="*/ 1300639 h 1304159"/>
                  <a:gd name="connsiteX11" fmla="*/ 140966 w 996637"/>
                  <a:gd name="connsiteY11" fmla="*/ 1286086 h 1304159"/>
                  <a:gd name="connsiteX12" fmla="*/ 140966 w 996637"/>
                  <a:gd name="connsiteY12" fmla="*/ 1224235 h 1304159"/>
                  <a:gd name="connsiteX13" fmla="*/ 156178 w 996637"/>
                  <a:gd name="connsiteY13" fmla="*/ 1208469 h 1304159"/>
                  <a:gd name="connsiteX14" fmla="*/ 161450 w 996637"/>
                  <a:gd name="connsiteY14" fmla="*/ 1032693 h 1304159"/>
                  <a:gd name="connsiteX15" fmla="*/ 511739 w 996637"/>
                  <a:gd name="connsiteY15" fmla="*/ 1032693 h 1304159"/>
                  <a:gd name="connsiteX16" fmla="*/ 646369 w 996637"/>
                  <a:gd name="connsiteY16" fmla="*/ 1177510 h 1304159"/>
                  <a:gd name="connsiteX17" fmla="*/ 670054 w 996637"/>
                  <a:gd name="connsiteY17" fmla="*/ 1284874 h 1304159"/>
                  <a:gd name="connsiteX18" fmla="*/ 657588 w 996637"/>
                  <a:gd name="connsiteY18" fmla="*/ 1303600 h 1304159"/>
                  <a:gd name="connsiteX19" fmla="*/ 638890 w 996637"/>
                  <a:gd name="connsiteY19" fmla="*/ 1292364 h 1304159"/>
                  <a:gd name="connsiteX20" fmla="*/ 615205 w 996637"/>
                  <a:gd name="connsiteY20" fmla="*/ 1185000 h 1304159"/>
                  <a:gd name="connsiteX21" fmla="*/ 511739 w 996637"/>
                  <a:gd name="connsiteY21" fmla="*/ 1065152 h 1304159"/>
                  <a:gd name="connsiteX22" fmla="*/ 161450 w 996637"/>
                  <a:gd name="connsiteY22" fmla="*/ 1065152 h 1304159"/>
                  <a:gd name="connsiteX23" fmla="*/ 57984 w 996637"/>
                  <a:gd name="connsiteY23" fmla="*/ 1186249 h 1304159"/>
                  <a:gd name="connsiteX24" fmla="*/ 31805 w 996637"/>
                  <a:gd name="connsiteY24" fmla="*/ 1292364 h 1304159"/>
                  <a:gd name="connsiteX25" fmla="*/ 15600 w 996637"/>
                  <a:gd name="connsiteY25" fmla="*/ 1303600 h 1304159"/>
                  <a:gd name="connsiteX26" fmla="*/ 11860 w 996637"/>
                  <a:gd name="connsiteY26" fmla="*/ 1303600 h 1304159"/>
                  <a:gd name="connsiteX27" fmla="*/ 641 w 996637"/>
                  <a:gd name="connsiteY27" fmla="*/ 1283625 h 1304159"/>
                  <a:gd name="connsiteX28" fmla="*/ 26819 w 996637"/>
                  <a:gd name="connsiteY28" fmla="*/ 1177510 h 1304159"/>
                  <a:gd name="connsiteX29" fmla="*/ 161450 w 996637"/>
                  <a:gd name="connsiteY29" fmla="*/ 1032693 h 1304159"/>
                  <a:gd name="connsiteX30" fmla="*/ 335348 w 996637"/>
                  <a:gd name="connsiteY30" fmla="*/ 723307 h 1304159"/>
                  <a:gd name="connsiteX31" fmla="*/ 211854 w 996637"/>
                  <a:gd name="connsiteY31" fmla="*/ 848050 h 1304159"/>
                  <a:gd name="connsiteX32" fmla="*/ 335348 w 996637"/>
                  <a:gd name="connsiteY32" fmla="*/ 971546 h 1304159"/>
                  <a:gd name="connsiteX33" fmla="*/ 458842 w 996637"/>
                  <a:gd name="connsiteY33" fmla="*/ 848050 h 1304159"/>
                  <a:gd name="connsiteX34" fmla="*/ 335348 w 996637"/>
                  <a:gd name="connsiteY34" fmla="*/ 723307 h 1304159"/>
                  <a:gd name="connsiteX35" fmla="*/ 541333 w 996637"/>
                  <a:gd name="connsiteY35" fmla="*/ 714931 h 1304159"/>
                  <a:gd name="connsiteX36" fmla="*/ 525063 w 996637"/>
                  <a:gd name="connsiteY36" fmla="*/ 731201 h 1304159"/>
                  <a:gd name="connsiteX37" fmla="*/ 541333 w 996637"/>
                  <a:gd name="connsiteY37" fmla="*/ 746220 h 1304159"/>
                  <a:gd name="connsiteX38" fmla="*/ 557604 w 996637"/>
                  <a:gd name="connsiteY38" fmla="*/ 731201 h 1304159"/>
                  <a:gd name="connsiteX39" fmla="*/ 541333 w 996637"/>
                  <a:gd name="connsiteY39" fmla="*/ 714931 h 1304159"/>
                  <a:gd name="connsiteX40" fmla="*/ 335348 w 996637"/>
                  <a:gd name="connsiteY40" fmla="*/ 692121 h 1304159"/>
                  <a:gd name="connsiteX41" fmla="*/ 491275 w 996637"/>
                  <a:gd name="connsiteY41" fmla="*/ 848050 h 1304159"/>
                  <a:gd name="connsiteX42" fmla="*/ 335348 w 996637"/>
                  <a:gd name="connsiteY42" fmla="*/ 1003979 h 1304159"/>
                  <a:gd name="connsiteX43" fmla="*/ 179421 w 996637"/>
                  <a:gd name="connsiteY43" fmla="*/ 848050 h 1304159"/>
                  <a:gd name="connsiteX44" fmla="*/ 335348 w 996637"/>
                  <a:gd name="connsiteY44" fmla="*/ 692121 h 1304159"/>
                  <a:gd name="connsiteX45" fmla="*/ 541333 w 996637"/>
                  <a:gd name="connsiteY45" fmla="*/ 681138 h 1304159"/>
                  <a:gd name="connsiteX46" fmla="*/ 590144 w 996637"/>
                  <a:gd name="connsiteY46" fmla="*/ 731201 h 1304159"/>
                  <a:gd name="connsiteX47" fmla="*/ 541333 w 996637"/>
                  <a:gd name="connsiteY47" fmla="*/ 778761 h 1304159"/>
                  <a:gd name="connsiteX48" fmla="*/ 492522 w 996637"/>
                  <a:gd name="connsiteY48" fmla="*/ 731201 h 1304159"/>
                  <a:gd name="connsiteX49" fmla="*/ 541333 w 996637"/>
                  <a:gd name="connsiteY49" fmla="*/ 681138 h 1304159"/>
                  <a:gd name="connsiteX50" fmla="*/ 544707 w 996637"/>
                  <a:gd name="connsiteY50" fmla="*/ 526457 h 1304159"/>
                  <a:gd name="connsiteX51" fmla="*/ 492881 w 996637"/>
                  <a:gd name="connsiteY51" fmla="*/ 579517 h 1304159"/>
                  <a:gd name="connsiteX52" fmla="*/ 544707 w 996637"/>
                  <a:gd name="connsiteY52" fmla="*/ 631343 h 1304159"/>
                  <a:gd name="connsiteX53" fmla="*/ 596533 w 996637"/>
                  <a:gd name="connsiteY53" fmla="*/ 579517 h 1304159"/>
                  <a:gd name="connsiteX54" fmla="*/ 544707 w 996637"/>
                  <a:gd name="connsiteY54" fmla="*/ 526457 h 1304159"/>
                  <a:gd name="connsiteX55" fmla="*/ 544707 w 996637"/>
                  <a:gd name="connsiteY55" fmla="*/ 494374 h 1304159"/>
                  <a:gd name="connsiteX56" fmla="*/ 628616 w 996637"/>
                  <a:gd name="connsiteY56" fmla="*/ 579517 h 1304159"/>
                  <a:gd name="connsiteX57" fmla="*/ 544707 w 996637"/>
                  <a:gd name="connsiteY57" fmla="*/ 663426 h 1304159"/>
                  <a:gd name="connsiteX58" fmla="*/ 459564 w 996637"/>
                  <a:gd name="connsiteY58" fmla="*/ 579517 h 1304159"/>
                  <a:gd name="connsiteX59" fmla="*/ 544707 w 996637"/>
                  <a:gd name="connsiteY59" fmla="*/ 494374 h 1304159"/>
                  <a:gd name="connsiteX60" fmla="*/ 728026 w 996637"/>
                  <a:gd name="connsiteY60" fmla="*/ 32272 h 1304159"/>
                  <a:gd name="connsiteX61" fmla="*/ 637245 w 996637"/>
                  <a:gd name="connsiteY61" fmla="*/ 70749 h 1304159"/>
                  <a:gd name="connsiteX62" fmla="*/ 616104 w 996637"/>
                  <a:gd name="connsiteY62" fmla="*/ 73232 h 1304159"/>
                  <a:gd name="connsiteX63" fmla="*/ 543977 w 996637"/>
                  <a:gd name="connsiteY63" fmla="*/ 49649 h 1304159"/>
                  <a:gd name="connsiteX64" fmla="*/ 461902 w 996637"/>
                  <a:gd name="connsiteY64" fmla="*/ 79438 h 1304159"/>
                  <a:gd name="connsiteX65" fmla="*/ 439517 w 996637"/>
                  <a:gd name="connsiteY65" fmla="*/ 79438 h 1304159"/>
                  <a:gd name="connsiteX66" fmla="*/ 353711 w 996637"/>
                  <a:gd name="connsiteY66" fmla="*/ 44684 h 1304159"/>
                  <a:gd name="connsiteX67" fmla="*/ 274122 w 996637"/>
                  <a:gd name="connsiteY67" fmla="*/ 73232 h 1304159"/>
                  <a:gd name="connsiteX68" fmla="*/ 255469 w 996637"/>
                  <a:gd name="connsiteY68" fmla="*/ 75714 h 1304159"/>
                  <a:gd name="connsiteX69" fmla="*/ 198264 w 996637"/>
                  <a:gd name="connsiteY69" fmla="*/ 62061 h 1304159"/>
                  <a:gd name="connsiteX70" fmla="*/ 177124 w 996637"/>
                  <a:gd name="connsiteY70" fmla="*/ 64543 h 1304159"/>
                  <a:gd name="connsiteX71" fmla="*/ 72664 w 996637"/>
                  <a:gd name="connsiteY71" fmla="*/ 173770 h 1304159"/>
                  <a:gd name="connsiteX72" fmla="*/ 92561 w 996637"/>
                  <a:gd name="connsiteY72" fmla="*/ 255690 h 1304159"/>
                  <a:gd name="connsiteX73" fmla="*/ 93805 w 996637"/>
                  <a:gd name="connsiteY73" fmla="*/ 265620 h 1304159"/>
                  <a:gd name="connsiteX74" fmla="*/ 93805 w 996637"/>
                  <a:gd name="connsiteY74" fmla="*/ 271826 h 1304159"/>
                  <a:gd name="connsiteX75" fmla="*/ 143547 w 996637"/>
                  <a:gd name="connsiteY75" fmla="*/ 384777 h 1304159"/>
                  <a:gd name="connsiteX76" fmla="*/ 163444 w 996637"/>
                  <a:gd name="connsiteY76" fmla="*/ 402154 h 1304159"/>
                  <a:gd name="connsiteX77" fmla="*/ 254225 w 996637"/>
                  <a:gd name="connsiteY77" fmla="*/ 430701 h 1304159"/>
                  <a:gd name="connsiteX78" fmla="*/ 307699 w 996637"/>
                  <a:gd name="connsiteY78" fmla="*/ 430701 h 1304159"/>
                  <a:gd name="connsiteX79" fmla="*/ 320134 w 996637"/>
                  <a:gd name="connsiteY79" fmla="*/ 436908 h 1304159"/>
                  <a:gd name="connsiteX80" fmla="*/ 418377 w 996637"/>
                  <a:gd name="connsiteY80" fmla="*/ 482832 h 1304159"/>
                  <a:gd name="connsiteX81" fmla="*/ 509157 w 996637"/>
                  <a:gd name="connsiteY81" fmla="*/ 444355 h 1304159"/>
                  <a:gd name="connsiteX82" fmla="*/ 542734 w 996637"/>
                  <a:gd name="connsiteY82" fmla="*/ 430701 h 1304159"/>
                  <a:gd name="connsiteX83" fmla="*/ 572579 w 996637"/>
                  <a:gd name="connsiteY83" fmla="*/ 441872 h 1304159"/>
                  <a:gd name="connsiteX84" fmla="*/ 652168 w 996637"/>
                  <a:gd name="connsiteY84" fmla="*/ 470420 h 1304159"/>
                  <a:gd name="connsiteX85" fmla="*/ 713103 w 996637"/>
                  <a:gd name="connsiteY85" fmla="*/ 455526 h 1304159"/>
                  <a:gd name="connsiteX86" fmla="*/ 754141 w 996637"/>
                  <a:gd name="connsiteY86" fmla="*/ 450561 h 1304159"/>
                  <a:gd name="connsiteX87" fmla="*/ 795179 w 996637"/>
                  <a:gd name="connsiteY87" fmla="*/ 458008 h 1304159"/>
                  <a:gd name="connsiteX88" fmla="*/ 922023 w 996637"/>
                  <a:gd name="connsiteY88" fmla="*/ 331404 h 1304159"/>
                  <a:gd name="connsiteX89" fmla="*/ 922023 w 996637"/>
                  <a:gd name="connsiteY89" fmla="*/ 327681 h 1304159"/>
                  <a:gd name="connsiteX90" fmla="*/ 922023 w 996637"/>
                  <a:gd name="connsiteY90" fmla="*/ 325198 h 1304159"/>
                  <a:gd name="connsiteX91" fmla="*/ 925754 w 996637"/>
                  <a:gd name="connsiteY91" fmla="*/ 312786 h 1304159"/>
                  <a:gd name="connsiteX92" fmla="*/ 963061 w 996637"/>
                  <a:gd name="connsiteY92" fmla="*/ 223419 h 1304159"/>
                  <a:gd name="connsiteX93" fmla="*/ 846165 w 996637"/>
                  <a:gd name="connsiteY93" fmla="*/ 96815 h 1304159"/>
                  <a:gd name="connsiteX94" fmla="*/ 833729 w 996637"/>
                  <a:gd name="connsiteY94" fmla="*/ 89368 h 1304159"/>
                  <a:gd name="connsiteX95" fmla="*/ 728026 w 996637"/>
                  <a:gd name="connsiteY95" fmla="*/ 32272 h 1304159"/>
                  <a:gd name="connsiteX96" fmla="*/ 728026 w 996637"/>
                  <a:gd name="connsiteY96" fmla="*/ 0 h 1304159"/>
                  <a:gd name="connsiteX97" fmla="*/ 857357 w 996637"/>
                  <a:gd name="connsiteY97" fmla="*/ 65785 h 1304159"/>
                  <a:gd name="connsiteX98" fmla="*/ 996637 w 996637"/>
                  <a:gd name="connsiteY98" fmla="*/ 223419 h 1304159"/>
                  <a:gd name="connsiteX99" fmla="*/ 954356 w 996637"/>
                  <a:gd name="connsiteY99" fmla="*/ 330163 h 1304159"/>
                  <a:gd name="connsiteX100" fmla="*/ 954356 w 996637"/>
                  <a:gd name="connsiteY100" fmla="*/ 331404 h 1304159"/>
                  <a:gd name="connsiteX101" fmla="*/ 795179 w 996637"/>
                  <a:gd name="connsiteY101" fmla="*/ 490280 h 1304159"/>
                  <a:gd name="connsiteX102" fmla="*/ 744192 w 996637"/>
                  <a:gd name="connsiteY102" fmla="*/ 481591 h 1304159"/>
                  <a:gd name="connsiteX103" fmla="*/ 728026 w 996637"/>
                  <a:gd name="connsiteY103" fmla="*/ 482832 h 1304159"/>
                  <a:gd name="connsiteX104" fmla="*/ 652168 w 996637"/>
                  <a:gd name="connsiteY104" fmla="*/ 502692 h 1304159"/>
                  <a:gd name="connsiteX105" fmla="*/ 551439 w 996637"/>
                  <a:gd name="connsiteY105" fmla="*/ 466697 h 1304159"/>
                  <a:gd name="connsiteX106" fmla="*/ 531542 w 996637"/>
                  <a:gd name="connsiteY106" fmla="*/ 466697 h 1304159"/>
                  <a:gd name="connsiteX107" fmla="*/ 418377 w 996637"/>
                  <a:gd name="connsiteY107" fmla="*/ 515104 h 1304159"/>
                  <a:gd name="connsiteX108" fmla="*/ 300237 w 996637"/>
                  <a:gd name="connsiteY108" fmla="*/ 462973 h 1304159"/>
                  <a:gd name="connsiteX109" fmla="*/ 254225 w 996637"/>
                  <a:gd name="connsiteY109" fmla="*/ 462973 h 1304159"/>
                  <a:gd name="connsiteX110" fmla="*/ 144791 w 996637"/>
                  <a:gd name="connsiteY110" fmla="*/ 429460 h 1304159"/>
                  <a:gd name="connsiteX111" fmla="*/ 119919 w 996637"/>
                  <a:gd name="connsiteY111" fmla="*/ 408360 h 1304159"/>
                  <a:gd name="connsiteX112" fmla="*/ 61472 w 996637"/>
                  <a:gd name="connsiteY112" fmla="*/ 271826 h 1304159"/>
                  <a:gd name="connsiteX113" fmla="*/ 61472 w 996637"/>
                  <a:gd name="connsiteY113" fmla="*/ 269344 h 1304159"/>
                  <a:gd name="connsiteX114" fmla="*/ 40331 w 996637"/>
                  <a:gd name="connsiteY114" fmla="*/ 170047 h 1304159"/>
                  <a:gd name="connsiteX115" fmla="*/ 172149 w 996637"/>
                  <a:gd name="connsiteY115" fmla="*/ 32272 h 1304159"/>
                  <a:gd name="connsiteX116" fmla="*/ 260443 w 996637"/>
                  <a:gd name="connsiteY116" fmla="*/ 43443 h 1304159"/>
                  <a:gd name="connsiteX117" fmla="*/ 353711 w 996637"/>
                  <a:gd name="connsiteY117" fmla="*/ 12412 h 1304159"/>
                  <a:gd name="connsiteX118" fmla="*/ 451953 w 996637"/>
                  <a:gd name="connsiteY118" fmla="*/ 45925 h 1304159"/>
                  <a:gd name="connsiteX119" fmla="*/ 543977 w 996637"/>
                  <a:gd name="connsiteY119" fmla="*/ 17377 h 1304159"/>
                  <a:gd name="connsiteX120" fmla="*/ 624809 w 996637"/>
                  <a:gd name="connsiteY120" fmla="*/ 39719 h 1304159"/>
                  <a:gd name="connsiteX121" fmla="*/ 728026 w 996637"/>
                  <a:gd name="connsiteY121" fmla="*/ 0 h 130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96637" h="1304159">
                    <a:moveTo>
                      <a:pt x="508391" y="1208469"/>
                    </a:moveTo>
                    <a:cubicBezTo>
                      <a:pt x="516936" y="1208469"/>
                      <a:pt x="524260" y="1214533"/>
                      <a:pt x="524260" y="1224235"/>
                    </a:cubicBezTo>
                    <a:lnTo>
                      <a:pt x="524260" y="1286086"/>
                    </a:lnTo>
                    <a:cubicBezTo>
                      <a:pt x="524260" y="1294576"/>
                      <a:pt x="516936" y="1300639"/>
                      <a:pt x="508391" y="1300639"/>
                    </a:cubicBezTo>
                    <a:cubicBezTo>
                      <a:pt x="499846" y="1300639"/>
                      <a:pt x="492522" y="1294576"/>
                      <a:pt x="492522" y="1286086"/>
                    </a:cubicBezTo>
                    <a:lnTo>
                      <a:pt x="492522" y="1224235"/>
                    </a:lnTo>
                    <a:cubicBezTo>
                      <a:pt x="492522" y="1214533"/>
                      <a:pt x="499846" y="1208469"/>
                      <a:pt x="508391" y="1208469"/>
                    </a:cubicBezTo>
                    <a:close/>
                    <a:moveTo>
                      <a:pt x="156178" y="1208469"/>
                    </a:moveTo>
                    <a:cubicBezTo>
                      <a:pt x="166319" y="1208469"/>
                      <a:pt x="172657" y="1214533"/>
                      <a:pt x="172657" y="1224235"/>
                    </a:cubicBezTo>
                    <a:lnTo>
                      <a:pt x="172657" y="1286086"/>
                    </a:lnTo>
                    <a:cubicBezTo>
                      <a:pt x="172657" y="1294576"/>
                      <a:pt x="166319" y="1300639"/>
                      <a:pt x="156178" y="1300639"/>
                    </a:cubicBezTo>
                    <a:cubicBezTo>
                      <a:pt x="147304" y="1300639"/>
                      <a:pt x="140966" y="1294576"/>
                      <a:pt x="140966" y="1286086"/>
                    </a:cubicBezTo>
                    <a:lnTo>
                      <a:pt x="140966" y="1224235"/>
                    </a:lnTo>
                    <a:cubicBezTo>
                      <a:pt x="140966" y="1214533"/>
                      <a:pt x="147304" y="1208469"/>
                      <a:pt x="156178" y="1208469"/>
                    </a:cubicBezTo>
                    <a:close/>
                    <a:moveTo>
                      <a:pt x="161450" y="1032693"/>
                    </a:moveTo>
                    <a:lnTo>
                      <a:pt x="511739" y="1032693"/>
                    </a:lnTo>
                    <a:cubicBezTo>
                      <a:pt x="590273" y="1032693"/>
                      <a:pt x="612712" y="1057662"/>
                      <a:pt x="646369" y="1177510"/>
                    </a:cubicBezTo>
                    <a:lnTo>
                      <a:pt x="670054" y="1284874"/>
                    </a:lnTo>
                    <a:cubicBezTo>
                      <a:pt x="672547" y="1293613"/>
                      <a:pt x="666315" y="1302352"/>
                      <a:pt x="657588" y="1303600"/>
                    </a:cubicBezTo>
                    <a:cubicBezTo>
                      <a:pt x="648862" y="1306097"/>
                      <a:pt x="640136" y="1299855"/>
                      <a:pt x="638890" y="1292364"/>
                    </a:cubicBezTo>
                    <a:lnTo>
                      <a:pt x="615205" y="1185000"/>
                    </a:lnTo>
                    <a:cubicBezTo>
                      <a:pt x="582794" y="1070146"/>
                      <a:pt x="566588" y="1065152"/>
                      <a:pt x="511739" y="1065152"/>
                    </a:cubicBezTo>
                    <a:lnTo>
                      <a:pt x="161450" y="1065152"/>
                    </a:lnTo>
                    <a:cubicBezTo>
                      <a:pt x="106600" y="1065152"/>
                      <a:pt x="90395" y="1070146"/>
                      <a:pt x="57984" y="1186249"/>
                    </a:cubicBezTo>
                    <a:lnTo>
                      <a:pt x="31805" y="1292364"/>
                    </a:lnTo>
                    <a:cubicBezTo>
                      <a:pt x="29312" y="1299855"/>
                      <a:pt x="23079" y="1303600"/>
                      <a:pt x="15600" y="1303600"/>
                    </a:cubicBezTo>
                    <a:cubicBezTo>
                      <a:pt x="14353" y="1303600"/>
                      <a:pt x="13107" y="1303600"/>
                      <a:pt x="11860" y="1303600"/>
                    </a:cubicBezTo>
                    <a:cubicBezTo>
                      <a:pt x="3134" y="1302352"/>
                      <a:pt x="-1852" y="1292364"/>
                      <a:pt x="641" y="1283625"/>
                    </a:cubicBezTo>
                    <a:lnTo>
                      <a:pt x="26819" y="1177510"/>
                    </a:lnTo>
                    <a:cubicBezTo>
                      <a:pt x="60477" y="1057662"/>
                      <a:pt x="84162" y="1032693"/>
                      <a:pt x="161450" y="1032693"/>
                    </a:cubicBezTo>
                    <a:close/>
                    <a:moveTo>
                      <a:pt x="335348" y="723307"/>
                    </a:moveTo>
                    <a:cubicBezTo>
                      <a:pt x="267987" y="723307"/>
                      <a:pt x="211854" y="779441"/>
                      <a:pt x="211854" y="848050"/>
                    </a:cubicBezTo>
                    <a:cubicBezTo>
                      <a:pt x="211854" y="915411"/>
                      <a:pt x="267987" y="971546"/>
                      <a:pt x="335348" y="971546"/>
                    </a:cubicBezTo>
                    <a:cubicBezTo>
                      <a:pt x="403956" y="971546"/>
                      <a:pt x="458842" y="915411"/>
                      <a:pt x="458842" y="848050"/>
                    </a:cubicBezTo>
                    <a:cubicBezTo>
                      <a:pt x="458842" y="779441"/>
                      <a:pt x="403956" y="723307"/>
                      <a:pt x="335348" y="723307"/>
                    </a:cubicBezTo>
                    <a:close/>
                    <a:moveTo>
                      <a:pt x="541333" y="714931"/>
                    </a:moveTo>
                    <a:cubicBezTo>
                      <a:pt x="531321" y="714931"/>
                      <a:pt x="525063" y="721188"/>
                      <a:pt x="525063" y="731201"/>
                    </a:cubicBezTo>
                    <a:cubicBezTo>
                      <a:pt x="525063" y="738710"/>
                      <a:pt x="531321" y="746220"/>
                      <a:pt x="541333" y="746220"/>
                    </a:cubicBezTo>
                    <a:cubicBezTo>
                      <a:pt x="550094" y="746220"/>
                      <a:pt x="557604" y="738710"/>
                      <a:pt x="557604" y="731201"/>
                    </a:cubicBezTo>
                    <a:cubicBezTo>
                      <a:pt x="557604" y="721188"/>
                      <a:pt x="550094" y="714931"/>
                      <a:pt x="541333" y="714931"/>
                    </a:cubicBezTo>
                    <a:close/>
                    <a:moveTo>
                      <a:pt x="335348" y="692121"/>
                    </a:moveTo>
                    <a:cubicBezTo>
                      <a:pt x="421419" y="692121"/>
                      <a:pt x="491275" y="761977"/>
                      <a:pt x="491275" y="848050"/>
                    </a:cubicBezTo>
                    <a:cubicBezTo>
                      <a:pt x="491275" y="934123"/>
                      <a:pt x="421419" y="1003979"/>
                      <a:pt x="335348" y="1003979"/>
                    </a:cubicBezTo>
                    <a:cubicBezTo>
                      <a:pt x="249276" y="1003979"/>
                      <a:pt x="179421" y="934123"/>
                      <a:pt x="179421" y="848050"/>
                    </a:cubicBezTo>
                    <a:cubicBezTo>
                      <a:pt x="179421" y="761977"/>
                      <a:pt x="249276" y="692121"/>
                      <a:pt x="335348" y="692121"/>
                    </a:cubicBezTo>
                    <a:close/>
                    <a:moveTo>
                      <a:pt x="541333" y="681138"/>
                    </a:moveTo>
                    <a:cubicBezTo>
                      <a:pt x="567616" y="681138"/>
                      <a:pt x="590144" y="703667"/>
                      <a:pt x="590144" y="731201"/>
                    </a:cubicBezTo>
                    <a:cubicBezTo>
                      <a:pt x="590144" y="757484"/>
                      <a:pt x="567616" y="778761"/>
                      <a:pt x="541333" y="778761"/>
                    </a:cubicBezTo>
                    <a:cubicBezTo>
                      <a:pt x="513799" y="778761"/>
                      <a:pt x="492522" y="757484"/>
                      <a:pt x="492522" y="731201"/>
                    </a:cubicBezTo>
                    <a:cubicBezTo>
                      <a:pt x="492522" y="703667"/>
                      <a:pt x="513799" y="681138"/>
                      <a:pt x="541333" y="681138"/>
                    </a:cubicBezTo>
                    <a:close/>
                    <a:moveTo>
                      <a:pt x="544707" y="526457"/>
                    </a:moveTo>
                    <a:cubicBezTo>
                      <a:pt x="516326" y="526457"/>
                      <a:pt x="492881" y="549902"/>
                      <a:pt x="492881" y="579517"/>
                    </a:cubicBezTo>
                    <a:cubicBezTo>
                      <a:pt x="492881" y="607898"/>
                      <a:pt x="516326" y="631343"/>
                      <a:pt x="544707" y="631343"/>
                    </a:cubicBezTo>
                    <a:cubicBezTo>
                      <a:pt x="573088" y="631343"/>
                      <a:pt x="596533" y="607898"/>
                      <a:pt x="596533" y="579517"/>
                    </a:cubicBezTo>
                    <a:cubicBezTo>
                      <a:pt x="596533" y="549902"/>
                      <a:pt x="573088" y="526457"/>
                      <a:pt x="544707" y="526457"/>
                    </a:cubicBezTo>
                    <a:close/>
                    <a:moveTo>
                      <a:pt x="544707" y="494374"/>
                    </a:moveTo>
                    <a:cubicBezTo>
                      <a:pt x="591597" y="494374"/>
                      <a:pt x="628616" y="532627"/>
                      <a:pt x="628616" y="579517"/>
                    </a:cubicBezTo>
                    <a:cubicBezTo>
                      <a:pt x="628616" y="626408"/>
                      <a:pt x="591597" y="663426"/>
                      <a:pt x="544707" y="663426"/>
                    </a:cubicBezTo>
                    <a:cubicBezTo>
                      <a:pt x="497817" y="663426"/>
                      <a:pt x="459564" y="626408"/>
                      <a:pt x="459564" y="579517"/>
                    </a:cubicBezTo>
                    <a:cubicBezTo>
                      <a:pt x="459564" y="532627"/>
                      <a:pt x="497817" y="494374"/>
                      <a:pt x="544707" y="494374"/>
                    </a:cubicBezTo>
                    <a:close/>
                    <a:moveTo>
                      <a:pt x="728026" y="32272"/>
                    </a:moveTo>
                    <a:cubicBezTo>
                      <a:pt x="694449" y="32272"/>
                      <a:pt x="660873" y="45925"/>
                      <a:pt x="637245" y="70749"/>
                    </a:cubicBezTo>
                    <a:cubicBezTo>
                      <a:pt x="632271" y="76956"/>
                      <a:pt x="622322" y="78197"/>
                      <a:pt x="616104" y="73232"/>
                    </a:cubicBezTo>
                    <a:cubicBezTo>
                      <a:pt x="594964" y="58337"/>
                      <a:pt x="570092" y="49649"/>
                      <a:pt x="543977" y="49649"/>
                    </a:cubicBezTo>
                    <a:cubicBezTo>
                      <a:pt x="514132" y="49649"/>
                      <a:pt x="485529" y="59579"/>
                      <a:pt x="461902" y="79438"/>
                    </a:cubicBezTo>
                    <a:cubicBezTo>
                      <a:pt x="455684" y="85644"/>
                      <a:pt x="445735" y="84403"/>
                      <a:pt x="439517" y="79438"/>
                    </a:cubicBezTo>
                    <a:cubicBezTo>
                      <a:pt x="417133" y="57096"/>
                      <a:pt x="386044" y="44684"/>
                      <a:pt x="353711" y="44684"/>
                    </a:cubicBezTo>
                    <a:cubicBezTo>
                      <a:pt x="325109" y="44684"/>
                      <a:pt x="295263" y="54614"/>
                      <a:pt x="274122" y="73232"/>
                    </a:cubicBezTo>
                    <a:cubicBezTo>
                      <a:pt x="267904" y="78197"/>
                      <a:pt x="261687" y="78197"/>
                      <a:pt x="255469" y="75714"/>
                    </a:cubicBezTo>
                    <a:cubicBezTo>
                      <a:pt x="238059" y="67026"/>
                      <a:pt x="218161" y="62061"/>
                      <a:pt x="198264" y="62061"/>
                    </a:cubicBezTo>
                    <a:cubicBezTo>
                      <a:pt x="192046" y="62061"/>
                      <a:pt x="184585" y="62061"/>
                      <a:pt x="177124" y="64543"/>
                    </a:cubicBezTo>
                    <a:cubicBezTo>
                      <a:pt x="122406" y="73232"/>
                      <a:pt x="78882" y="117916"/>
                      <a:pt x="72664" y="173770"/>
                    </a:cubicBezTo>
                    <a:cubicBezTo>
                      <a:pt x="68933" y="202318"/>
                      <a:pt x="75151" y="232107"/>
                      <a:pt x="92561" y="255690"/>
                    </a:cubicBezTo>
                    <a:cubicBezTo>
                      <a:pt x="93805" y="259414"/>
                      <a:pt x="93805" y="261896"/>
                      <a:pt x="93805" y="265620"/>
                    </a:cubicBezTo>
                    <a:lnTo>
                      <a:pt x="93805" y="271826"/>
                    </a:lnTo>
                    <a:cubicBezTo>
                      <a:pt x="93805" y="314027"/>
                      <a:pt x="111214" y="354987"/>
                      <a:pt x="143547" y="384777"/>
                    </a:cubicBezTo>
                    <a:cubicBezTo>
                      <a:pt x="148521" y="392224"/>
                      <a:pt x="155983" y="397189"/>
                      <a:pt x="163444" y="402154"/>
                    </a:cubicBezTo>
                    <a:cubicBezTo>
                      <a:pt x="190803" y="420772"/>
                      <a:pt x="221892" y="430701"/>
                      <a:pt x="254225" y="430701"/>
                    </a:cubicBezTo>
                    <a:lnTo>
                      <a:pt x="307699" y="430701"/>
                    </a:lnTo>
                    <a:cubicBezTo>
                      <a:pt x="312673" y="430701"/>
                      <a:pt x="316404" y="433184"/>
                      <a:pt x="320134" y="436908"/>
                    </a:cubicBezTo>
                    <a:cubicBezTo>
                      <a:pt x="345006" y="465455"/>
                      <a:pt x="379826" y="482832"/>
                      <a:pt x="418377" y="482832"/>
                    </a:cubicBezTo>
                    <a:cubicBezTo>
                      <a:pt x="451953" y="482832"/>
                      <a:pt x="484286" y="469179"/>
                      <a:pt x="509157" y="444355"/>
                    </a:cubicBezTo>
                    <a:cubicBezTo>
                      <a:pt x="516619" y="435666"/>
                      <a:pt x="529054" y="430701"/>
                      <a:pt x="542734" y="430701"/>
                    </a:cubicBezTo>
                    <a:cubicBezTo>
                      <a:pt x="552682" y="430701"/>
                      <a:pt x="563874" y="434425"/>
                      <a:pt x="572579" y="441872"/>
                    </a:cubicBezTo>
                    <a:cubicBezTo>
                      <a:pt x="594964" y="459249"/>
                      <a:pt x="622322" y="470420"/>
                      <a:pt x="652168" y="470420"/>
                    </a:cubicBezTo>
                    <a:cubicBezTo>
                      <a:pt x="673309" y="470420"/>
                      <a:pt x="694449" y="464214"/>
                      <a:pt x="713103" y="455526"/>
                    </a:cubicBezTo>
                    <a:cubicBezTo>
                      <a:pt x="725539" y="446837"/>
                      <a:pt x="740462" y="446837"/>
                      <a:pt x="754141" y="450561"/>
                    </a:cubicBezTo>
                    <a:cubicBezTo>
                      <a:pt x="767820" y="455526"/>
                      <a:pt x="781499" y="458008"/>
                      <a:pt x="795179" y="458008"/>
                    </a:cubicBezTo>
                    <a:cubicBezTo>
                      <a:pt x="866062" y="458008"/>
                      <a:pt x="922023" y="400912"/>
                      <a:pt x="922023" y="331404"/>
                    </a:cubicBezTo>
                    <a:cubicBezTo>
                      <a:pt x="922023" y="330163"/>
                      <a:pt x="922023" y="328922"/>
                      <a:pt x="922023" y="327681"/>
                    </a:cubicBezTo>
                    <a:lnTo>
                      <a:pt x="922023" y="325198"/>
                    </a:lnTo>
                    <a:cubicBezTo>
                      <a:pt x="922023" y="320233"/>
                      <a:pt x="923267" y="316510"/>
                      <a:pt x="925754" y="312786"/>
                    </a:cubicBezTo>
                    <a:cubicBezTo>
                      <a:pt x="950625" y="289203"/>
                      <a:pt x="963061" y="256932"/>
                      <a:pt x="963061" y="223419"/>
                    </a:cubicBezTo>
                    <a:cubicBezTo>
                      <a:pt x="963061" y="157634"/>
                      <a:pt x="912075" y="101780"/>
                      <a:pt x="846165" y="96815"/>
                    </a:cubicBezTo>
                    <a:cubicBezTo>
                      <a:pt x="842435" y="96815"/>
                      <a:pt x="837460" y="93091"/>
                      <a:pt x="833729" y="89368"/>
                    </a:cubicBezTo>
                    <a:cubicBezTo>
                      <a:pt x="810102" y="54614"/>
                      <a:pt x="771551" y="32272"/>
                      <a:pt x="728026" y="32272"/>
                    </a:cubicBezTo>
                    <a:close/>
                    <a:moveTo>
                      <a:pt x="728026" y="0"/>
                    </a:moveTo>
                    <a:cubicBezTo>
                      <a:pt x="779012" y="0"/>
                      <a:pt x="826268" y="24825"/>
                      <a:pt x="857357" y="65785"/>
                    </a:cubicBezTo>
                    <a:cubicBezTo>
                      <a:pt x="935702" y="75714"/>
                      <a:pt x="996637" y="142740"/>
                      <a:pt x="996637" y="223419"/>
                    </a:cubicBezTo>
                    <a:cubicBezTo>
                      <a:pt x="996637" y="263138"/>
                      <a:pt x="980471" y="300374"/>
                      <a:pt x="954356" y="330163"/>
                    </a:cubicBezTo>
                    <a:lnTo>
                      <a:pt x="954356" y="331404"/>
                    </a:lnTo>
                    <a:cubicBezTo>
                      <a:pt x="954356" y="419531"/>
                      <a:pt x="882229" y="490280"/>
                      <a:pt x="795179" y="490280"/>
                    </a:cubicBezTo>
                    <a:cubicBezTo>
                      <a:pt x="777769" y="490280"/>
                      <a:pt x="760359" y="487797"/>
                      <a:pt x="744192" y="481591"/>
                    </a:cubicBezTo>
                    <a:cubicBezTo>
                      <a:pt x="739218" y="480350"/>
                      <a:pt x="733000" y="480350"/>
                      <a:pt x="728026" y="482832"/>
                    </a:cubicBezTo>
                    <a:cubicBezTo>
                      <a:pt x="704398" y="496486"/>
                      <a:pt x="679527" y="502692"/>
                      <a:pt x="652168" y="502692"/>
                    </a:cubicBezTo>
                    <a:cubicBezTo>
                      <a:pt x="614861" y="502692"/>
                      <a:pt x="580041" y="490280"/>
                      <a:pt x="551439" y="466697"/>
                    </a:cubicBezTo>
                    <a:cubicBezTo>
                      <a:pt x="546464" y="461732"/>
                      <a:pt x="536516" y="462973"/>
                      <a:pt x="531542" y="466697"/>
                    </a:cubicBezTo>
                    <a:cubicBezTo>
                      <a:pt x="501696" y="497727"/>
                      <a:pt x="460658" y="515104"/>
                      <a:pt x="418377" y="515104"/>
                    </a:cubicBezTo>
                    <a:cubicBezTo>
                      <a:pt x="373608" y="515104"/>
                      <a:pt x="331327" y="496486"/>
                      <a:pt x="300237" y="462973"/>
                    </a:cubicBezTo>
                    <a:lnTo>
                      <a:pt x="254225" y="462973"/>
                    </a:lnTo>
                    <a:cubicBezTo>
                      <a:pt x="215674" y="462973"/>
                      <a:pt x="178367" y="450561"/>
                      <a:pt x="144791" y="429460"/>
                    </a:cubicBezTo>
                    <a:cubicBezTo>
                      <a:pt x="136086" y="423254"/>
                      <a:pt x="127381" y="415807"/>
                      <a:pt x="119919" y="408360"/>
                    </a:cubicBezTo>
                    <a:cubicBezTo>
                      <a:pt x="82612" y="372364"/>
                      <a:pt x="61472" y="322716"/>
                      <a:pt x="61472" y="271826"/>
                    </a:cubicBezTo>
                    <a:lnTo>
                      <a:pt x="61472" y="269344"/>
                    </a:lnTo>
                    <a:cubicBezTo>
                      <a:pt x="44062" y="239555"/>
                      <a:pt x="36600" y="204801"/>
                      <a:pt x="40331" y="170047"/>
                    </a:cubicBezTo>
                    <a:cubicBezTo>
                      <a:pt x="49036" y="100539"/>
                      <a:pt x="102509" y="43443"/>
                      <a:pt x="172149" y="32272"/>
                    </a:cubicBezTo>
                    <a:cubicBezTo>
                      <a:pt x="201995" y="27307"/>
                      <a:pt x="233084" y="31031"/>
                      <a:pt x="260443" y="43443"/>
                    </a:cubicBezTo>
                    <a:cubicBezTo>
                      <a:pt x="287801" y="23583"/>
                      <a:pt x="321378" y="12412"/>
                      <a:pt x="353711" y="12412"/>
                    </a:cubicBezTo>
                    <a:cubicBezTo>
                      <a:pt x="389774" y="12412"/>
                      <a:pt x="424594" y="24825"/>
                      <a:pt x="451953" y="45925"/>
                    </a:cubicBezTo>
                    <a:cubicBezTo>
                      <a:pt x="479312" y="27307"/>
                      <a:pt x="510401" y="17377"/>
                      <a:pt x="543977" y="17377"/>
                    </a:cubicBezTo>
                    <a:cubicBezTo>
                      <a:pt x="572579" y="17377"/>
                      <a:pt x="599938" y="24825"/>
                      <a:pt x="624809" y="39719"/>
                    </a:cubicBezTo>
                    <a:cubicBezTo>
                      <a:pt x="653412" y="13654"/>
                      <a:pt x="689475" y="0"/>
                      <a:pt x="728026" y="0"/>
                    </a:cubicBezTo>
                    <a:close/>
                  </a:path>
                </a:pathLst>
              </a:custGeom>
              <a:solidFill>
                <a:schemeClr val="tx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Poppins" pitchFamily="2" charset="77"/>
                  <a:ea typeface="+mn-ea"/>
                  <a:cs typeface="+mn-cs"/>
                </a:endParaRPr>
              </a:p>
            </p:txBody>
          </p:sp>
          <p:pic>
            <p:nvPicPr>
              <p:cNvPr id="32" name="Graphic 31" descr="Decision chart with solid fill">
                <a:extLst>
                  <a:ext uri="{FF2B5EF4-FFF2-40B4-BE49-F238E27FC236}">
                    <a16:creationId xmlns:a16="http://schemas.microsoft.com/office/drawing/2014/main" id="{066A21B5-36A9-B0FB-25A0-2365BFB9AB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8878" y="2546839"/>
                <a:ext cx="318812" cy="176994"/>
              </a:xfrm>
              <a:prstGeom prst="rect">
                <a:avLst/>
              </a:prstGeom>
            </p:spPr>
          </p:pic>
        </p:grpSp>
        <p:pic>
          <p:nvPicPr>
            <p:cNvPr id="34" name="Graphic 33" descr="Presentation with bar chart with solid fill">
              <a:extLst>
                <a:ext uri="{FF2B5EF4-FFF2-40B4-BE49-F238E27FC236}">
                  <a16:creationId xmlns:a16="http://schemas.microsoft.com/office/drawing/2014/main" id="{06A4C06D-3CCF-C78C-A5B3-53962BA159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72833" y="2603919"/>
              <a:ext cx="631412" cy="631412"/>
            </a:xfrm>
            <a:prstGeom prst="rect">
              <a:avLst/>
            </a:prstGeom>
          </p:spPr>
        </p:pic>
        <p:pic>
          <p:nvPicPr>
            <p:cNvPr id="12" name="Graphic 11" descr="Europe with solid fill">
              <a:extLst>
                <a:ext uri="{FF2B5EF4-FFF2-40B4-BE49-F238E27FC236}">
                  <a16:creationId xmlns:a16="http://schemas.microsoft.com/office/drawing/2014/main" id="{81D4AD31-97E3-FDFC-7364-A463337D40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8193" y="2416514"/>
              <a:ext cx="914400" cy="914400"/>
            </a:xfrm>
            <a:prstGeom prst="rect">
              <a:avLst/>
            </a:prstGeom>
          </p:spPr>
        </p:pic>
        <p:pic>
          <p:nvPicPr>
            <p:cNvPr id="33" name="Graphic 32" descr="Money outline">
              <a:extLst>
                <a:ext uri="{FF2B5EF4-FFF2-40B4-BE49-F238E27FC236}">
                  <a16:creationId xmlns:a16="http://schemas.microsoft.com/office/drawing/2014/main" id="{B45D4191-5466-CBDE-3C26-398DF5964D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82651" y="2485423"/>
              <a:ext cx="749403" cy="749403"/>
            </a:xfrm>
            <a:prstGeom prst="rect">
              <a:avLst/>
            </a:prstGeom>
          </p:spPr>
        </p:pic>
      </p:grpSp>
    </p:spTree>
    <p:extLst>
      <p:ext uri="{BB962C8B-B14F-4D97-AF65-F5344CB8AC3E}">
        <p14:creationId xmlns:p14="http://schemas.microsoft.com/office/powerpoint/2010/main" val="10489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EA9A65-A84B-8CDC-A00E-C5B2B57E2FF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BEEA9A65-A84B-8CDC-A00E-C5B2B57E2FF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36E824DB-66E0-6298-27A8-F059BBF1F348}"/>
              </a:ext>
            </a:extLst>
          </p:cNvPr>
          <p:cNvSpPr>
            <a:spLocks noGrp="1"/>
          </p:cNvSpPr>
          <p:nvPr>
            <p:ph type="title"/>
          </p:nvPr>
        </p:nvSpPr>
        <p:spPr/>
        <p:txBody>
          <a:bodyPr vert="horz"/>
          <a:lstStyle/>
          <a:p>
            <a:r>
              <a:rPr lang="en-GB" dirty="0"/>
              <a:t>Quality data ensures successful model (re-)development</a:t>
            </a:r>
            <a:endParaRPr lang="en-US"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grpSp>
        <p:nvGrpSpPr>
          <p:cNvPr id="103" name="Group 102">
            <a:extLst>
              <a:ext uri="{FF2B5EF4-FFF2-40B4-BE49-F238E27FC236}">
                <a16:creationId xmlns:a16="http://schemas.microsoft.com/office/drawing/2014/main" id="{B6AC25C6-75CC-CFC9-D66D-EF78DAF46FAF}"/>
              </a:ext>
            </a:extLst>
          </p:cNvPr>
          <p:cNvGrpSpPr/>
          <p:nvPr/>
        </p:nvGrpSpPr>
        <p:grpSpPr>
          <a:xfrm>
            <a:off x="682906" y="1138455"/>
            <a:ext cx="10963987" cy="1656000"/>
            <a:chOff x="682906" y="1138455"/>
            <a:chExt cx="10963987" cy="1656000"/>
          </a:xfrm>
        </p:grpSpPr>
        <p:sp>
          <p:nvSpPr>
            <p:cNvPr id="50" name="TextBox 49">
              <a:extLst>
                <a:ext uri="{FF2B5EF4-FFF2-40B4-BE49-F238E27FC236}">
                  <a16:creationId xmlns:a16="http://schemas.microsoft.com/office/drawing/2014/main" id="{4DF66511-1EA1-DEA4-E0F0-60E231183AB3}"/>
                </a:ext>
              </a:extLst>
            </p:cNvPr>
            <p:cNvSpPr txBox="1"/>
            <p:nvPr/>
          </p:nvSpPr>
          <p:spPr>
            <a:xfrm>
              <a:off x="2646893" y="1143153"/>
              <a:ext cx="9000000" cy="1646605"/>
            </a:xfrm>
            <a:prstGeom prst="rect">
              <a:avLst/>
            </a:prstGeom>
            <a:noFill/>
          </p:spPr>
          <p:txBody>
            <a:bodyPr wrap="square">
              <a:spAutoFit/>
            </a:bodyPr>
            <a:lstStyle/>
            <a:p>
              <a:pPr algn="just">
                <a:spcAft>
                  <a:spcPts val="1200"/>
                </a:spcAft>
              </a:pPr>
              <a:r>
                <a:rPr lang="en-GB" sz="1600" b="1" dirty="0">
                  <a:solidFill>
                    <a:schemeClr val="accent2">
                      <a:lumMod val="50000"/>
                    </a:schemeClr>
                  </a:solidFill>
                  <a:ea typeface="Verdana" panose="020B0604030504040204" pitchFamily="34" charset="0"/>
                </a:rPr>
                <a:t>Why PERDARR was introduced?</a:t>
              </a:r>
            </a:p>
            <a:p>
              <a:pPr marL="285750" indent="-285750" algn="just">
                <a:lnSpc>
                  <a:spcPct val="100000"/>
                </a:lnSpc>
                <a:buFont typeface="Arial" panose="020B0604020202020204" pitchFamily="34" charset="0"/>
                <a:buChar char="•"/>
              </a:pPr>
              <a:r>
                <a:rPr lang="en-GB" sz="1400" dirty="0">
                  <a:solidFill>
                    <a:srgbClr val="58595B"/>
                  </a:solidFill>
                  <a:ea typeface="Verdana" panose="020B0604030504040204" pitchFamily="34" charset="0"/>
                </a:rPr>
                <a:t>The 2008 global financial crisis exposed that many banks lacked the ability to aggregate risk data quickly and accurately across business lines and between legal entities. </a:t>
              </a:r>
            </a:p>
            <a:p>
              <a:pPr marL="285750" indent="-285750" algn="just">
                <a:lnSpc>
                  <a:spcPct val="100000"/>
                </a:lnSpc>
                <a:spcBef>
                  <a:spcPts val="600"/>
                </a:spcBef>
                <a:buFont typeface="Arial" panose="020B0604020202020204" pitchFamily="34" charset="0"/>
                <a:buChar char="•"/>
              </a:pPr>
              <a:r>
                <a:rPr lang="en-GB" sz="1400" dirty="0">
                  <a:solidFill>
                    <a:srgbClr val="58595B"/>
                  </a:solidFill>
                  <a:ea typeface="Verdana" panose="020B0604030504040204" pitchFamily="34" charset="0"/>
                </a:rPr>
                <a:t>As a result, t</a:t>
              </a:r>
              <a:r>
                <a:rPr lang="en-NL" sz="1400" dirty="0">
                  <a:solidFill>
                    <a:srgbClr val="58595B"/>
                  </a:solidFill>
                  <a:ea typeface="Verdana" panose="020B0604030504040204" pitchFamily="34" charset="0"/>
                </a:rPr>
                <a:t>he </a:t>
              </a:r>
              <a:r>
                <a:rPr lang="en-GB" sz="1400" b="1" dirty="0">
                  <a:solidFill>
                    <a:schemeClr val="accent2">
                      <a:lumMod val="50000"/>
                    </a:schemeClr>
                  </a:solidFill>
                  <a:ea typeface="Verdana" panose="020B0604030504040204" pitchFamily="34" charset="0"/>
                </a:rPr>
                <a:t>Policies, Exceptions, Reports, Data Aggregation, and Risk Reporting (</a:t>
              </a:r>
              <a:r>
                <a:rPr lang="en-NL" sz="1400" b="1" dirty="0">
                  <a:solidFill>
                    <a:schemeClr val="accent2">
                      <a:lumMod val="50000"/>
                    </a:schemeClr>
                  </a:solidFill>
                  <a:ea typeface="Verdana" panose="020B0604030504040204" pitchFamily="34" charset="0"/>
                </a:rPr>
                <a:t>PERDARR</a:t>
              </a:r>
              <a:r>
                <a:rPr lang="en-GB" sz="1400" b="1" dirty="0">
                  <a:solidFill>
                    <a:schemeClr val="accent2">
                      <a:lumMod val="50000"/>
                    </a:schemeClr>
                  </a:solidFill>
                  <a:ea typeface="Verdana" panose="020B0604030504040204" pitchFamily="34" charset="0"/>
                </a:rPr>
                <a:t>)</a:t>
              </a:r>
              <a:r>
                <a:rPr lang="en-GB" sz="1400" dirty="0">
                  <a:solidFill>
                    <a:srgbClr val="58595B"/>
                  </a:solidFill>
                  <a:ea typeface="Verdana" panose="020B0604030504040204" pitchFamily="34" charset="0"/>
                </a:rPr>
                <a:t>, also known as </a:t>
              </a:r>
              <a:r>
                <a:rPr lang="en-GB" sz="1400" b="1" dirty="0">
                  <a:solidFill>
                    <a:schemeClr val="accent2">
                      <a:lumMod val="50000"/>
                    </a:schemeClr>
                  </a:solidFill>
                  <a:ea typeface="Verdana" panose="020B0604030504040204" pitchFamily="34" charset="0"/>
                </a:rPr>
                <a:t>the BCBS 239 principles</a:t>
              </a:r>
              <a:r>
                <a:rPr lang="en-GB" sz="1400" dirty="0">
                  <a:solidFill>
                    <a:srgbClr val="58595B"/>
                  </a:solidFill>
                  <a:ea typeface="Verdana" panose="020B0604030504040204" pitchFamily="34" charset="0"/>
                </a:rPr>
                <a:t>,</a:t>
              </a:r>
              <a:r>
                <a:rPr lang="en-GB" sz="1400" b="1" dirty="0">
                  <a:solidFill>
                    <a:srgbClr val="00B0F0"/>
                  </a:solidFill>
                  <a:ea typeface="Verdana" panose="020B0604030504040204" pitchFamily="34" charset="0"/>
                </a:rPr>
                <a:t> </a:t>
              </a:r>
              <a:r>
                <a:rPr lang="en-NL" sz="1400" dirty="0">
                  <a:solidFill>
                    <a:srgbClr val="58595B"/>
                  </a:solidFill>
                  <a:ea typeface="Verdana" panose="020B0604030504040204" pitchFamily="34" charset="0"/>
                </a:rPr>
                <a:t>was </a:t>
              </a:r>
              <a:r>
                <a:rPr lang="en-GB" sz="1400" dirty="0">
                  <a:solidFill>
                    <a:srgbClr val="58595B"/>
                  </a:solidFill>
                  <a:ea typeface="Verdana" panose="020B0604030504040204" pitchFamily="34" charset="0"/>
                </a:rPr>
                <a:t> </a:t>
              </a:r>
              <a:r>
                <a:rPr lang="en-NL" sz="1400" dirty="0">
                  <a:solidFill>
                    <a:srgbClr val="58595B"/>
                  </a:solidFill>
                  <a:ea typeface="Verdana" panose="020B0604030504040204" pitchFamily="34" charset="0"/>
                </a:rPr>
                <a:t>introduced by the Financial Stability Board (FSB) </a:t>
              </a:r>
              <a:r>
                <a:rPr lang="en-GB" sz="1400" dirty="0">
                  <a:solidFill>
                    <a:srgbClr val="58595B"/>
                  </a:solidFill>
                  <a:ea typeface="Verdana" panose="020B0604030504040204" pitchFamily="34" charset="0"/>
                </a:rPr>
                <a:t>in 2013 </a:t>
              </a:r>
              <a:r>
                <a:rPr lang="en-NL" sz="1400" dirty="0">
                  <a:solidFill>
                    <a:srgbClr val="58595B"/>
                  </a:solidFill>
                  <a:ea typeface="Verdana" panose="020B0604030504040204" pitchFamily="34" charset="0"/>
                </a:rPr>
                <a:t>to address the weaknesses in risk data aggregation and reporting </a:t>
              </a:r>
              <a:r>
                <a:rPr lang="en-GB" sz="1400" dirty="0">
                  <a:solidFill>
                    <a:srgbClr val="58595B"/>
                  </a:solidFill>
                  <a:ea typeface="Verdana" panose="020B0604030504040204" pitchFamily="34" charset="0"/>
                </a:rPr>
                <a:t>of financial institutions</a:t>
              </a:r>
              <a:r>
                <a:rPr lang="en-NL" sz="1400" dirty="0">
                  <a:solidFill>
                    <a:srgbClr val="58595B"/>
                  </a:solidFill>
                  <a:ea typeface="Verdana" panose="020B0604030504040204" pitchFamily="34" charset="0"/>
                </a:rPr>
                <a:t>.</a:t>
              </a:r>
              <a:r>
                <a:rPr lang="en-GB" sz="1400" dirty="0">
                  <a:solidFill>
                    <a:srgbClr val="58595B"/>
                  </a:solidFill>
                  <a:ea typeface="Verdana" panose="020B0604030504040204" pitchFamily="34" charset="0"/>
                </a:rPr>
                <a:t> </a:t>
              </a:r>
            </a:p>
          </p:txBody>
        </p:sp>
        <p:grpSp>
          <p:nvGrpSpPr>
            <p:cNvPr id="96" name="Group 95">
              <a:extLst>
                <a:ext uri="{FF2B5EF4-FFF2-40B4-BE49-F238E27FC236}">
                  <a16:creationId xmlns:a16="http://schemas.microsoft.com/office/drawing/2014/main" id="{93C91037-D3A1-6677-7FD2-5751E7E87F51}"/>
                </a:ext>
              </a:extLst>
            </p:cNvPr>
            <p:cNvGrpSpPr/>
            <p:nvPr/>
          </p:nvGrpSpPr>
          <p:grpSpPr>
            <a:xfrm>
              <a:off x="682906" y="1138455"/>
              <a:ext cx="1721260" cy="1656000"/>
              <a:chOff x="682906" y="1147648"/>
              <a:chExt cx="1721260" cy="1692000"/>
            </a:xfrm>
          </p:grpSpPr>
          <p:sp>
            <p:nvSpPr>
              <p:cNvPr id="84" name="Google Shape;645;p27">
                <a:extLst>
                  <a:ext uri="{FF2B5EF4-FFF2-40B4-BE49-F238E27FC236}">
                    <a16:creationId xmlns:a16="http://schemas.microsoft.com/office/drawing/2014/main" id="{EA4C6E58-2AFE-15F7-9593-A7F954507A08}"/>
                  </a:ext>
                </a:extLst>
              </p:cNvPr>
              <p:cNvSpPr>
                <a:spLocks noChangeAspect="1"/>
              </p:cNvSpPr>
              <p:nvPr/>
            </p:nvSpPr>
            <p:spPr>
              <a:xfrm>
                <a:off x="682906" y="1147648"/>
                <a:ext cx="1721260" cy="1692000"/>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chemeClr val="accent2">
                  <a:lumMod val="75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en-NL"/>
                </a:defPPr>
                <a:lvl1pPr marL="0" algn="l" defTabSz="914400" rtl="0" eaLnBrk="1" latinLnBrk="0" hangingPunct="1">
                  <a:defRPr sz="1800" kern="1200">
                    <a:solidFill>
                      <a:srgbClr val="6D6E71"/>
                    </a:solidFill>
                    <a:latin typeface="Calibri" panose="020F0502020204030204"/>
                  </a:defRPr>
                </a:lvl1pPr>
                <a:lvl2pPr marL="457200" algn="l" defTabSz="914400" rtl="0" eaLnBrk="1" latinLnBrk="0" hangingPunct="1">
                  <a:defRPr sz="1800" kern="1200">
                    <a:solidFill>
                      <a:srgbClr val="6D6E71"/>
                    </a:solidFill>
                    <a:latin typeface="Calibri" panose="020F0502020204030204"/>
                  </a:defRPr>
                </a:lvl2pPr>
                <a:lvl3pPr marL="914400" algn="l" defTabSz="914400" rtl="0" eaLnBrk="1" latinLnBrk="0" hangingPunct="1">
                  <a:defRPr sz="1800" kern="1200">
                    <a:solidFill>
                      <a:srgbClr val="6D6E71"/>
                    </a:solidFill>
                    <a:latin typeface="Calibri" panose="020F0502020204030204"/>
                  </a:defRPr>
                </a:lvl3pPr>
                <a:lvl4pPr marL="1371600" algn="l" defTabSz="914400" rtl="0" eaLnBrk="1" latinLnBrk="0" hangingPunct="1">
                  <a:defRPr sz="1800" kern="1200">
                    <a:solidFill>
                      <a:srgbClr val="6D6E71"/>
                    </a:solidFill>
                    <a:latin typeface="Calibri" panose="020F0502020204030204"/>
                  </a:defRPr>
                </a:lvl4pPr>
                <a:lvl5pPr marL="1828800" algn="l" defTabSz="914400" rtl="0" eaLnBrk="1" latinLnBrk="0" hangingPunct="1">
                  <a:defRPr sz="1800" kern="1200">
                    <a:solidFill>
                      <a:srgbClr val="6D6E71"/>
                    </a:solidFill>
                    <a:latin typeface="Calibri" panose="020F0502020204030204"/>
                  </a:defRPr>
                </a:lvl5pPr>
                <a:lvl6pPr marL="2286000" algn="l" defTabSz="914400" rtl="0" eaLnBrk="1" latinLnBrk="0" hangingPunct="1">
                  <a:defRPr sz="1800" kern="1200">
                    <a:solidFill>
                      <a:srgbClr val="6D6E71"/>
                    </a:solidFill>
                    <a:latin typeface="Calibri" panose="020F0502020204030204"/>
                  </a:defRPr>
                </a:lvl6pPr>
                <a:lvl7pPr marL="2743200" algn="l" defTabSz="914400" rtl="0" eaLnBrk="1" latinLnBrk="0" hangingPunct="1">
                  <a:defRPr sz="1800" kern="1200">
                    <a:solidFill>
                      <a:srgbClr val="6D6E71"/>
                    </a:solidFill>
                    <a:latin typeface="Calibri" panose="020F0502020204030204"/>
                  </a:defRPr>
                </a:lvl7pPr>
                <a:lvl8pPr marL="3200400" algn="l" defTabSz="914400" rtl="0" eaLnBrk="1" latinLnBrk="0" hangingPunct="1">
                  <a:defRPr sz="1800" kern="1200">
                    <a:solidFill>
                      <a:srgbClr val="6D6E71"/>
                    </a:solidFill>
                    <a:latin typeface="Calibri" panose="020F0502020204030204"/>
                  </a:defRPr>
                </a:lvl8pPr>
                <a:lvl9pPr marL="3657600" algn="l" defTabSz="914400" rtl="0" eaLnBrk="1" latinLnBrk="0" hangingPunct="1">
                  <a:defRPr sz="1800" kern="1200">
                    <a:solidFill>
                      <a:srgbClr val="6D6E71"/>
                    </a:solidFill>
                    <a:latin typeface="Calibri" panose="020F0502020204030204"/>
                  </a:defRPr>
                </a:lvl9pPr>
              </a:lstStyle>
              <a:p>
                <a:pPr marL="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87" name="Graphic 86" descr="Database with solid fill">
                <a:extLst>
                  <a:ext uri="{FF2B5EF4-FFF2-40B4-BE49-F238E27FC236}">
                    <a16:creationId xmlns:a16="http://schemas.microsoft.com/office/drawing/2014/main" id="{6D7AF21A-1219-03BE-596D-62B0C8E4D8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6336" y="1537319"/>
                <a:ext cx="914400" cy="914400"/>
              </a:xfrm>
              <a:prstGeom prst="rect">
                <a:avLst/>
              </a:prstGeom>
            </p:spPr>
          </p:pic>
        </p:grpSp>
      </p:grpSp>
      <p:grpSp>
        <p:nvGrpSpPr>
          <p:cNvPr id="105" name="Group 104">
            <a:extLst>
              <a:ext uri="{FF2B5EF4-FFF2-40B4-BE49-F238E27FC236}">
                <a16:creationId xmlns:a16="http://schemas.microsoft.com/office/drawing/2014/main" id="{CC32319A-82D1-6FE2-5D12-4B884FA656DA}"/>
              </a:ext>
            </a:extLst>
          </p:cNvPr>
          <p:cNvGrpSpPr/>
          <p:nvPr/>
        </p:nvGrpSpPr>
        <p:grpSpPr>
          <a:xfrm>
            <a:off x="682906" y="4933489"/>
            <a:ext cx="10963987" cy="1656000"/>
            <a:chOff x="682906" y="4933489"/>
            <a:chExt cx="10963987" cy="1656000"/>
          </a:xfrm>
        </p:grpSpPr>
        <p:sp>
          <p:nvSpPr>
            <p:cNvPr id="78" name="TextBox 77">
              <a:extLst>
                <a:ext uri="{FF2B5EF4-FFF2-40B4-BE49-F238E27FC236}">
                  <a16:creationId xmlns:a16="http://schemas.microsoft.com/office/drawing/2014/main" id="{7EF2FB20-D756-E1DA-3CDB-110E020096EA}"/>
                </a:ext>
              </a:extLst>
            </p:cNvPr>
            <p:cNvSpPr txBox="1"/>
            <p:nvPr/>
          </p:nvSpPr>
          <p:spPr>
            <a:xfrm>
              <a:off x="2646893" y="4938187"/>
              <a:ext cx="9000000" cy="1646605"/>
            </a:xfrm>
            <a:prstGeom prst="rect">
              <a:avLst/>
            </a:prstGeom>
            <a:noFill/>
          </p:spPr>
          <p:txBody>
            <a:bodyPr wrap="square">
              <a:spAutoFit/>
            </a:bodyPr>
            <a:lstStyle/>
            <a:p>
              <a:pPr marL="0" marR="0" lvl="0" indent="0" algn="just" defTabSz="914400" rtl="0" eaLnBrk="1" fontAlgn="auto" latinLnBrk="0" hangingPunct="1">
                <a:lnSpc>
                  <a:spcPct val="100000"/>
                </a:lnSpc>
                <a:spcAft>
                  <a:spcPts val="1200"/>
                </a:spcAft>
                <a:buClrTx/>
                <a:buSzTx/>
                <a:buFontTx/>
                <a:buNone/>
                <a:tabLst/>
                <a:defRPr/>
              </a:pPr>
              <a:r>
                <a:rPr kumimoji="0" lang="en-GB" sz="1600" b="1" i="0" u="none" strike="noStrike" kern="1200" cap="none" spc="0" normalizeH="0" baseline="0" noProof="0" dirty="0">
                  <a:ln>
                    <a:noFill/>
                  </a:ln>
                  <a:solidFill>
                    <a:schemeClr val="bg1">
                      <a:lumMod val="50000"/>
                    </a:schemeClr>
                  </a:solidFill>
                  <a:effectLst/>
                  <a:uLnTx/>
                  <a:uFillTx/>
                  <a:latin typeface="Open Sans"/>
                  <a:ea typeface="Verdana" panose="020B0604030504040204" pitchFamily="34" charset="0"/>
                  <a:cs typeface="+mn-cs"/>
                </a:rPr>
                <a:t>What value banks can create by adopting PERDARR?</a:t>
              </a:r>
              <a:endParaRPr lang="en-GB" sz="1400" dirty="0">
                <a:solidFill>
                  <a:schemeClr val="bg1">
                    <a:lumMod val="50000"/>
                  </a:schemeClr>
                </a:solidFill>
                <a:ea typeface="Verdana" panose="020B0604030504040204" pitchFamily="34" charset="0"/>
              </a:endParaRPr>
            </a:p>
            <a:p>
              <a:pPr marL="285750" indent="-285750" algn="just">
                <a:lnSpc>
                  <a:spcPct val="100000"/>
                </a:lnSpc>
                <a:spcAft>
                  <a:spcPts val="600"/>
                </a:spcAft>
                <a:buFont typeface="Arial" panose="020B0604020202020204" pitchFamily="34" charset="0"/>
                <a:buChar char="•"/>
              </a:pPr>
              <a:r>
                <a:rPr lang="en-GB" sz="1400" dirty="0">
                  <a:solidFill>
                    <a:srgbClr val="58595B"/>
                  </a:solidFill>
                  <a:ea typeface="Verdana" panose="020B0604030504040204" pitchFamily="34" charset="0"/>
                </a:rPr>
                <a:t>Banks can  create a comprehensive framework around their risk data aggregation and reporting practices by adhering to the guidelines of PERDARR. The benefits are translated as </a:t>
              </a:r>
            </a:p>
            <a:p>
              <a:pPr marL="742950" lvl="1" indent="-285750" algn="just">
                <a:buClr>
                  <a:srgbClr val="58595B"/>
                </a:buClr>
                <a:buFont typeface="Courier New" panose="02070309020205020404" pitchFamily="49" charset="0"/>
                <a:buChar char="-"/>
              </a:pPr>
              <a:r>
                <a:rPr lang="en-GB" sz="1400" b="1" dirty="0">
                  <a:solidFill>
                    <a:schemeClr val="bg1">
                      <a:lumMod val="50000"/>
                    </a:schemeClr>
                  </a:solidFill>
                  <a:ea typeface="Verdana" panose="020B0604030504040204" pitchFamily="34" charset="0"/>
                </a:rPr>
                <a:t>High-quality decision-making</a:t>
              </a:r>
              <a:r>
                <a:rPr lang="en-GB" sz="1400" dirty="0">
                  <a:solidFill>
                    <a:srgbClr val="58595B"/>
                  </a:solidFill>
                  <a:ea typeface="Verdana" panose="020B0604030504040204" pitchFamily="34" charset="0"/>
                </a:rPr>
                <a:t> on lending and the overarching risk strategy</a:t>
              </a:r>
            </a:p>
            <a:p>
              <a:pPr marL="742950" lvl="1" indent="-285750" algn="just">
                <a:buClr>
                  <a:srgbClr val="58595B"/>
                </a:buClr>
                <a:buFont typeface="Courier New" panose="02070309020205020404" pitchFamily="49" charset="0"/>
                <a:buChar char="-"/>
              </a:pPr>
              <a:r>
                <a:rPr lang="en-GB" sz="1400" dirty="0">
                  <a:solidFill>
                    <a:srgbClr val="58595B"/>
                  </a:solidFill>
                  <a:ea typeface="Verdana" panose="020B0604030504040204" pitchFamily="34" charset="0"/>
                </a:rPr>
                <a:t>More accurate risk assessments, potentially resulting in </a:t>
              </a:r>
              <a:r>
                <a:rPr lang="en-GB" sz="1400" b="1" dirty="0">
                  <a:solidFill>
                    <a:schemeClr val="bg1">
                      <a:lumMod val="50000"/>
                    </a:schemeClr>
                  </a:solidFill>
                  <a:ea typeface="Verdana" panose="020B0604030504040204" pitchFamily="34" charset="0"/>
                </a:rPr>
                <a:t>lower capital requirements</a:t>
              </a:r>
            </a:p>
            <a:p>
              <a:pPr marL="742950" lvl="1" indent="-285750" algn="just">
                <a:buClr>
                  <a:srgbClr val="58595B"/>
                </a:buClr>
                <a:buFont typeface="Courier New" panose="02070309020205020404" pitchFamily="49" charset="0"/>
                <a:buChar char="-"/>
              </a:pPr>
              <a:r>
                <a:rPr lang="en-GB" sz="1400" dirty="0">
                  <a:solidFill>
                    <a:srgbClr val="58595B"/>
                  </a:solidFill>
                  <a:ea typeface="Verdana" panose="020B0604030504040204" pitchFamily="34" charset="0"/>
                </a:rPr>
                <a:t>More effective cross-functional alignment and </a:t>
              </a:r>
              <a:r>
                <a:rPr lang="en-GB" sz="1400" b="1" dirty="0">
                  <a:solidFill>
                    <a:schemeClr val="bg1">
                      <a:lumMod val="50000"/>
                    </a:schemeClr>
                  </a:solidFill>
                  <a:ea typeface="Verdana" panose="020B0604030504040204" pitchFamily="34" charset="0"/>
                </a:rPr>
                <a:t>improved operational efficiency</a:t>
              </a:r>
            </a:p>
          </p:txBody>
        </p:sp>
        <p:grpSp>
          <p:nvGrpSpPr>
            <p:cNvPr id="97" name="Group 96">
              <a:extLst>
                <a:ext uri="{FF2B5EF4-FFF2-40B4-BE49-F238E27FC236}">
                  <a16:creationId xmlns:a16="http://schemas.microsoft.com/office/drawing/2014/main" id="{EB3D82B2-31D0-5D76-EA6D-065B13066196}"/>
                </a:ext>
              </a:extLst>
            </p:cNvPr>
            <p:cNvGrpSpPr/>
            <p:nvPr/>
          </p:nvGrpSpPr>
          <p:grpSpPr>
            <a:xfrm>
              <a:off x="682906" y="4933489"/>
              <a:ext cx="1721260" cy="1656000"/>
              <a:chOff x="682906" y="4827822"/>
              <a:chExt cx="1721260" cy="1692000"/>
            </a:xfrm>
          </p:grpSpPr>
          <p:sp>
            <p:nvSpPr>
              <p:cNvPr id="94" name="Google Shape;645;p27">
                <a:extLst>
                  <a:ext uri="{FF2B5EF4-FFF2-40B4-BE49-F238E27FC236}">
                    <a16:creationId xmlns:a16="http://schemas.microsoft.com/office/drawing/2014/main" id="{94EBDA16-2A1D-7437-48D7-58A596F5BE13}"/>
                  </a:ext>
                </a:extLst>
              </p:cNvPr>
              <p:cNvSpPr>
                <a:spLocks noChangeAspect="1"/>
              </p:cNvSpPr>
              <p:nvPr/>
            </p:nvSpPr>
            <p:spPr>
              <a:xfrm>
                <a:off x="682906" y="4827822"/>
                <a:ext cx="1721260" cy="1692000"/>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en-NL"/>
                </a:defPPr>
                <a:lvl1pPr marL="0" algn="l" defTabSz="914400" rtl="0" eaLnBrk="1" latinLnBrk="0" hangingPunct="1">
                  <a:defRPr sz="1800" kern="1200">
                    <a:solidFill>
                      <a:srgbClr val="6D6E71"/>
                    </a:solidFill>
                    <a:latin typeface="Calibri" panose="020F0502020204030204"/>
                  </a:defRPr>
                </a:lvl1pPr>
                <a:lvl2pPr marL="457200" algn="l" defTabSz="914400" rtl="0" eaLnBrk="1" latinLnBrk="0" hangingPunct="1">
                  <a:defRPr sz="1800" kern="1200">
                    <a:solidFill>
                      <a:srgbClr val="6D6E71"/>
                    </a:solidFill>
                    <a:latin typeface="Calibri" panose="020F0502020204030204"/>
                  </a:defRPr>
                </a:lvl2pPr>
                <a:lvl3pPr marL="914400" algn="l" defTabSz="914400" rtl="0" eaLnBrk="1" latinLnBrk="0" hangingPunct="1">
                  <a:defRPr sz="1800" kern="1200">
                    <a:solidFill>
                      <a:srgbClr val="6D6E71"/>
                    </a:solidFill>
                    <a:latin typeface="Calibri" panose="020F0502020204030204"/>
                  </a:defRPr>
                </a:lvl3pPr>
                <a:lvl4pPr marL="1371600" algn="l" defTabSz="914400" rtl="0" eaLnBrk="1" latinLnBrk="0" hangingPunct="1">
                  <a:defRPr sz="1800" kern="1200">
                    <a:solidFill>
                      <a:srgbClr val="6D6E71"/>
                    </a:solidFill>
                    <a:latin typeface="Calibri" panose="020F0502020204030204"/>
                  </a:defRPr>
                </a:lvl4pPr>
                <a:lvl5pPr marL="1828800" algn="l" defTabSz="914400" rtl="0" eaLnBrk="1" latinLnBrk="0" hangingPunct="1">
                  <a:defRPr sz="1800" kern="1200">
                    <a:solidFill>
                      <a:srgbClr val="6D6E71"/>
                    </a:solidFill>
                    <a:latin typeface="Calibri" panose="020F0502020204030204"/>
                  </a:defRPr>
                </a:lvl5pPr>
                <a:lvl6pPr marL="2286000" algn="l" defTabSz="914400" rtl="0" eaLnBrk="1" latinLnBrk="0" hangingPunct="1">
                  <a:defRPr sz="1800" kern="1200">
                    <a:solidFill>
                      <a:srgbClr val="6D6E71"/>
                    </a:solidFill>
                    <a:latin typeface="Calibri" panose="020F0502020204030204"/>
                  </a:defRPr>
                </a:lvl6pPr>
                <a:lvl7pPr marL="2743200" algn="l" defTabSz="914400" rtl="0" eaLnBrk="1" latinLnBrk="0" hangingPunct="1">
                  <a:defRPr sz="1800" kern="1200">
                    <a:solidFill>
                      <a:srgbClr val="6D6E71"/>
                    </a:solidFill>
                    <a:latin typeface="Calibri" panose="020F0502020204030204"/>
                  </a:defRPr>
                </a:lvl7pPr>
                <a:lvl8pPr marL="3200400" algn="l" defTabSz="914400" rtl="0" eaLnBrk="1" latinLnBrk="0" hangingPunct="1">
                  <a:defRPr sz="1800" kern="1200">
                    <a:solidFill>
                      <a:srgbClr val="6D6E71"/>
                    </a:solidFill>
                    <a:latin typeface="Calibri" panose="020F0502020204030204"/>
                  </a:defRPr>
                </a:lvl8pPr>
                <a:lvl9pPr marL="3657600" algn="l" defTabSz="914400" rtl="0" eaLnBrk="1" latinLnBrk="0" hangingPunct="1">
                  <a:defRPr sz="1800" kern="1200">
                    <a:solidFill>
                      <a:srgbClr val="6D6E71"/>
                    </a:solidFill>
                    <a:latin typeface="Calibri" panose="020F0502020204030204"/>
                  </a:defRPr>
                </a:lvl9pPr>
              </a:lstStyle>
              <a:p>
                <a:pPr marL="0" lvl="0" indent="0" algn="l">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95" name="Graphique 146" descr="Bank">
                <a:extLst>
                  <a:ext uri="{FF2B5EF4-FFF2-40B4-BE49-F238E27FC236}">
                    <a16:creationId xmlns:a16="http://schemas.microsoft.com/office/drawing/2014/main" id="{89156C87-5969-3C86-7294-EC437B3AE1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6336" y="5165995"/>
                <a:ext cx="914400" cy="914400"/>
              </a:xfrm>
              <a:prstGeom prst="rect">
                <a:avLst/>
              </a:prstGeom>
            </p:spPr>
          </p:pic>
        </p:grpSp>
      </p:grpSp>
      <p:grpSp>
        <p:nvGrpSpPr>
          <p:cNvPr id="104" name="Group 103">
            <a:extLst>
              <a:ext uri="{FF2B5EF4-FFF2-40B4-BE49-F238E27FC236}">
                <a16:creationId xmlns:a16="http://schemas.microsoft.com/office/drawing/2014/main" id="{A5C34314-9CB3-A9FE-D2AD-96F136C0B0D9}"/>
              </a:ext>
            </a:extLst>
          </p:cNvPr>
          <p:cNvGrpSpPr/>
          <p:nvPr/>
        </p:nvGrpSpPr>
        <p:grpSpPr>
          <a:xfrm>
            <a:off x="682906" y="2932948"/>
            <a:ext cx="10963987" cy="1862048"/>
            <a:chOff x="682906" y="2905321"/>
            <a:chExt cx="10963987" cy="1862048"/>
          </a:xfrm>
        </p:grpSpPr>
        <p:sp>
          <p:nvSpPr>
            <p:cNvPr id="56" name="TextBox 55">
              <a:extLst>
                <a:ext uri="{FF2B5EF4-FFF2-40B4-BE49-F238E27FC236}">
                  <a16:creationId xmlns:a16="http://schemas.microsoft.com/office/drawing/2014/main" id="{44B6D1D8-5CE8-778E-793B-7EEDDFC5F1ED}"/>
                </a:ext>
              </a:extLst>
            </p:cNvPr>
            <p:cNvSpPr txBox="1"/>
            <p:nvPr/>
          </p:nvSpPr>
          <p:spPr>
            <a:xfrm>
              <a:off x="2646893" y="2905321"/>
              <a:ext cx="9000000" cy="1862048"/>
            </a:xfrm>
            <a:prstGeom prst="rect">
              <a:avLst/>
            </a:prstGeom>
            <a:noFill/>
          </p:spPr>
          <p:txBody>
            <a:bodyPr wrap="square">
              <a:spAutoFit/>
            </a:bodyPr>
            <a:lstStyle/>
            <a:p>
              <a:pPr marL="0" marR="0" lvl="0" indent="0" algn="l" defTabSz="914400" rtl="0" eaLnBrk="1" fontAlgn="auto" latinLnBrk="0" hangingPunct="1">
                <a:lnSpc>
                  <a:spcPct val="100000"/>
                </a:lnSpc>
                <a:spcAft>
                  <a:spcPts val="1200"/>
                </a:spcAft>
                <a:buClrTx/>
                <a:buSzTx/>
                <a:buFontTx/>
                <a:buNone/>
                <a:tabLst/>
                <a:defRPr/>
              </a:pPr>
              <a:r>
                <a:rPr kumimoji="0" lang="en-GB" sz="1600" b="1" i="0" u="none" strike="noStrike" kern="1200" cap="none" spc="0" normalizeH="0" baseline="0" noProof="0" dirty="0">
                  <a:ln>
                    <a:noFill/>
                  </a:ln>
                  <a:solidFill>
                    <a:srgbClr val="629DD1"/>
                  </a:solidFill>
                  <a:effectLst/>
                  <a:uLnTx/>
                  <a:uFillTx/>
                  <a:latin typeface="Open Sans"/>
                  <a:ea typeface="Verdana" panose="020B0604030504040204" pitchFamily="34" charset="0"/>
                  <a:cs typeface="+mn-cs"/>
                </a:rPr>
                <a:t>What is PERDARR about?</a:t>
              </a:r>
              <a:endParaRPr lang="en-GB" sz="1400" dirty="0">
                <a:solidFill>
                  <a:srgbClr val="58595B"/>
                </a:solidFill>
                <a:ea typeface="Verdana" panose="020B0604030504040204" pitchFamily="34" charset="0"/>
              </a:endParaRPr>
            </a:p>
            <a:p>
              <a:pPr marL="285750" indent="-285750" algn="just">
                <a:lnSpc>
                  <a:spcPct val="100000"/>
                </a:lnSpc>
                <a:buFont typeface="Arial" panose="020B0604020202020204" pitchFamily="34" charset="0"/>
                <a:buChar char="•"/>
              </a:pPr>
              <a:r>
                <a:rPr lang="en-NL" sz="1400" dirty="0">
                  <a:solidFill>
                    <a:srgbClr val="58595B"/>
                  </a:solidFill>
                  <a:ea typeface="Verdana" panose="020B0604030504040204" pitchFamily="34" charset="0"/>
                </a:rPr>
                <a:t>The </a:t>
              </a:r>
              <a:r>
                <a:rPr lang="en-GB" sz="1400" dirty="0">
                  <a:solidFill>
                    <a:srgbClr val="58595B"/>
                  </a:solidFill>
                  <a:ea typeface="Verdana" panose="020B0604030504040204" pitchFamily="34" charset="0"/>
                </a:rPr>
                <a:t>PERDARR</a:t>
              </a:r>
              <a:r>
                <a:rPr lang="en-NL" sz="1400" dirty="0">
                  <a:solidFill>
                    <a:srgbClr val="58595B"/>
                  </a:solidFill>
                  <a:ea typeface="Verdana" panose="020B0604030504040204" pitchFamily="34" charset="0"/>
                </a:rPr>
                <a:t> cover</a:t>
              </a:r>
              <a:r>
                <a:rPr lang="en-GB" sz="1400" dirty="0">
                  <a:solidFill>
                    <a:srgbClr val="58595B"/>
                  </a:solidFill>
                  <a:ea typeface="Verdana" panose="020B0604030504040204" pitchFamily="34" charset="0"/>
                </a:rPr>
                <a:t>s</a:t>
              </a:r>
              <a:r>
                <a:rPr lang="en-NL" sz="1400" dirty="0">
                  <a:solidFill>
                    <a:srgbClr val="58595B"/>
                  </a:solidFill>
                  <a:ea typeface="Verdana" panose="020B0604030504040204" pitchFamily="34" charset="0"/>
                </a:rPr>
                <a:t> key areas</a:t>
              </a:r>
              <a:r>
                <a:rPr lang="en-GB" sz="1400" dirty="0">
                  <a:solidFill>
                    <a:srgbClr val="58595B"/>
                  </a:solidFill>
                  <a:ea typeface="Verdana" panose="020B0604030504040204" pitchFamily="34" charset="0"/>
                </a:rPr>
                <a:t> </a:t>
              </a:r>
              <a:r>
                <a:rPr lang="en-NL" sz="1400" b="1" dirty="0">
                  <a:solidFill>
                    <a:srgbClr val="629DD1"/>
                  </a:solidFill>
                  <a:ea typeface="Verdana" panose="020B0604030504040204" pitchFamily="34" charset="0"/>
                </a:rPr>
                <a:t>governance and infrastructure, risk data aggregation capabilities, risk reporting practices, and supervisory review</a:t>
              </a:r>
              <a:r>
                <a:rPr lang="en-GB" sz="1400" dirty="0">
                  <a:solidFill>
                    <a:srgbClr val="58595B"/>
                  </a:solidFill>
                  <a:ea typeface="Verdana" panose="020B0604030504040204" pitchFamily="34" charset="0"/>
                </a:rPr>
                <a:t> </a:t>
              </a:r>
              <a:r>
                <a:rPr lang="en-NL" sz="1400" dirty="0">
                  <a:solidFill>
                    <a:srgbClr val="58595B"/>
                  </a:solidFill>
                  <a:ea typeface="Verdana" panose="020B0604030504040204" pitchFamily="34" charset="0"/>
                </a:rPr>
                <a:t>to </a:t>
              </a:r>
              <a:r>
                <a:rPr lang="en-GB" sz="1400" dirty="0">
                  <a:solidFill>
                    <a:srgbClr val="58595B"/>
                  </a:solidFill>
                  <a:ea typeface="Verdana" panose="020B0604030504040204" pitchFamily="34" charset="0"/>
                </a:rPr>
                <a:t>prompt </a:t>
              </a:r>
              <a:r>
                <a:rPr lang="en-NL" sz="1400" dirty="0">
                  <a:solidFill>
                    <a:srgbClr val="58595B"/>
                  </a:solidFill>
                  <a:ea typeface="Verdana" panose="020B0604030504040204" pitchFamily="34" charset="0"/>
                </a:rPr>
                <a:t>banks establish sound risk data aggregation capabilities and produce accurate and timely risk reports. </a:t>
              </a:r>
              <a:endParaRPr lang="en-GB" sz="1400" dirty="0">
                <a:solidFill>
                  <a:srgbClr val="58595B"/>
                </a:solidFill>
                <a:ea typeface="Verdana" panose="020B0604030504040204" pitchFamily="34" charset="0"/>
              </a:endParaRPr>
            </a:p>
            <a:p>
              <a:pPr marL="285750" indent="-285750" algn="just">
                <a:lnSpc>
                  <a:spcPct val="100000"/>
                </a:lnSpc>
                <a:spcBef>
                  <a:spcPts val="600"/>
                </a:spcBef>
                <a:buFont typeface="Arial" panose="020B0604020202020204" pitchFamily="34" charset="0"/>
                <a:buChar char="•"/>
              </a:pPr>
              <a:r>
                <a:rPr lang="en-NL" sz="1400" dirty="0">
                  <a:solidFill>
                    <a:srgbClr val="58595B"/>
                  </a:solidFill>
                  <a:ea typeface="Verdana" panose="020B0604030504040204" pitchFamily="34" charset="0"/>
                </a:rPr>
                <a:t>The principle</a:t>
              </a:r>
              <a:r>
                <a:rPr lang="en-GB" sz="1400" dirty="0">
                  <a:solidFill>
                    <a:srgbClr val="58595B"/>
                  </a:solidFill>
                  <a:ea typeface="Verdana" panose="020B0604030504040204" pitchFamily="34" charset="0"/>
                </a:rPr>
                <a:t>s took effect in January 2016</a:t>
              </a:r>
              <a:r>
                <a:rPr lang="en-NL" sz="1400" dirty="0">
                  <a:solidFill>
                    <a:srgbClr val="58595B"/>
                  </a:solidFill>
                  <a:ea typeface="Verdana" panose="020B0604030504040204" pitchFamily="34" charset="0"/>
                </a:rPr>
                <a:t> </a:t>
              </a:r>
              <a:r>
                <a:rPr lang="en-GB" sz="1400" dirty="0">
                  <a:solidFill>
                    <a:srgbClr val="58595B"/>
                  </a:solidFill>
                  <a:ea typeface="Verdana" panose="020B0604030504040204" pitchFamily="34" charset="0"/>
                </a:rPr>
                <a:t>for</a:t>
              </a:r>
              <a:r>
                <a:rPr lang="en-NL" sz="1400" dirty="0">
                  <a:solidFill>
                    <a:srgbClr val="58595B"/>
                  </a:solidFill>
                  <a:ea typeface="Verdana" panose="020B0604030504040204" pitchFamily="34" charset="0"/>
                </a:rPr>
                <a:t> globally systemically important banks (G-</a:t>
              </a:r>
              <a:r>
                <a:rPr lang="en-NL" sz="1400" dirty="0" err="1">
                  <a:solidFill>
                    <a:srgbClr val="58595B"/>
                  </a:solidFill>
                  <a:ea typeface="Verdana" panose="020B0604030504040204" pitchFamily="34" charset="0"/>
                </a:rPr>
                <a:t>SIBs</a:t>
              </a:r>
              <a:r>
                <a:rPr lang="en-NL" sz="1400" dirty="0">
                  <a:solidFill>
                    <a:srgbClr val="58595B"/>
                  </a:solidFill>
                  <a:ea typeface="Verdana" panose="020B0604030504040204" pitchFamily="34" charset="0"/>
                </a:rPr>
                <a:t>) and </a:t>
              </a:r>
              <a:r>
                <a:rPr lang="en-GB" sz="1400" dirty="0">
                  <a:solidFill>
                    <a:srgbClr val="58595B"/>
                  </a:solidFill>
                  <a:ea typeface="Verdana" panose="020B0604030504040204" pitchFamily="34" charset="0"/>
                </a:rPr>
                <a:t>three years after designation for </a:t>
              </a:r>
              <a:r>
                <a:rPr lang="en-NL" sz="1400" dirty="0">
                  <a:solidFill>
                    <a:srgbClr val="58595B"/>
                  </a:solidFill>
                  <a:ea typeface="Verdana" panose="020B0604030504040204" pitchFamily="34" charset="0"/>
                </a:rPr>
                <a:t>other significant banks</a:t>
              </a:r>
              <a:r>
                <a:rPr lang="en-GB" sz="1400" dirty="0">
                  <a:solidFill>
                    <a:srgbClr val="58595B"/>
                  </a:solidFill>
                  <a:ea typeface="Verdana" panose="020B0604030504040204" pitchFamily="34" charset="0"/>
                </a:rPr>
                <a:t> (O-SIBs). Nowadays, </a:t>
              </a:r>
              <a:r>
                <a:rPr lang="en-NL" sz="1400" b="1" dirty="0">
                  <a:solidFill>
                    <a:srgbClr val="629DD1"/>
                  </a:solidFill>
                  <a:ea typeface="Verdana" panose="020B0604030504040204" pitchFamily="34" charset="0"/>
                </a:rPr>
                <a:t>many banks worldwide have adopted these principles as best practices</a:t>
              </a:r>
              <a:r>
                <a:rPr lang="en-GB" sz="1400" b="1" dirty="0">
                  <a:solidFill>
                    <a:srgbClr val="629DD1"/>
                  </a:solidFill>
                  <a:ea typeface="Verdana" panose="020B0604030504040204" pitchFamily="34" charset="0"/>
                </a:rPr>
                <a:t> in their own data quality control framework</a:t>
              </a:r>
              <a:r>
                <a:rPr lang="en-GB" sz="1400" dirty="0">
                  <a:solidFill>
                    <a:srgbClr val="58595B"/>
                  </a:solidFill>
                  <a:ea typeface="Verdana" panose="020B0604030504040204" pitchFamily="34" charset="0"/>
                </a:rPr>
                <a:t>.</a:t>
              </a:r>
              <a:endParaRPr lang="en-NL" sz="1400" dirty="0">
                <a:solidFill>
                  <a:srgbClr val="58595B"/>
                </a:solidFill>
                <a:ea typeface="Verdana" panose="020B0604030504040204" pitchFamily="34" charset="0"/>
              </a:endParaRPr>
            </a:p>
          </p:txBody>
        </p:sp>
        <p:grpSp>
          <p:nvGrpSpPr>
            <p:cNvPr id="92" name="Group 91">
              <a:extLst>
                <a:ext uri="{FF2B5EF4-FFF2-40B4-BE49-F238E27FC236}">
                  <a16:creationId xmlns:a16="http://schemas.microsoft.com/office/drawing/2014/main" id="{90D13C8F-C3FE-C7D0-F231-8B9A61E3E1C9}"/>
                </a:ext>
              </a:extLst>
            </p:cNvPr>
            <p:cNvGrpSpPr/>
            <p:nvPr/>
          </p:nvGrpSpPr>
          <p:grpSpPr>
            <a:xfrm>
              <a:off x="682906" y="3008345"/>
              <a:ext cx="1692000" cy="1656000"/>
              <a:chOff x="438302" y="2941240"/>
              <a:chExt cx="1692000" cy="1721260"/>
            </a:xfrm>
          </p:grpSpPr>
          <p:sp>
            <p:nvSpPr>
              <p:cNvPr id="85" name="Google Shape;645;p27">
                <a:extLst>
                  <a:ext uri="{FF2B5EF4-FFF2-40B4-BE49-F238E27FC236}">
                    <a16:creationId xmlns:a16="http://schemas.microsoft.com/office/drawing/2014/main" id="{2434BF0A-4236-BAF1-E787-5D25D29805D7}"/>
                  </a:ext>
                </a:extLst>
              </p:cNvPr>
              <p:cNvSpPr>
                <a:spLocks noChangeAspect="1"/>
              </p:cNvSpPr>
              <p:nvPr/>
            </p:nvSpPr>
            <p:spPr>
              <a:xfrm rot="16200000">
                <a:off x="423672" y="2955870"/>
                <a:ext cx="1721260" cy="1692000"/>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629DD1"/>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en-NL"/>
                </a:defPPr>
                <a:lvl1pPr marL="0" algn="l" defTabSz="914400" rtl="0" eaLnBrk="1" latinLnBrk="0" hangingPunct="1">
                  <a:defRPr sz="1800" kern="1200">
                    <a:solidFill>
                      <a:srgbClr val="6D6E71"/>
                    </a:solidFill>
                    <a:latin typeface="Calibri" panose="020F0502020204030204"/>
                  </a:defRPr>
                </a:lvl1pPr>
                <a:lvl2pPr marL="457200" algn="l" defTabSz="914400" rtl="0" eaLnBrk="1" latinLnBrk="0" hangingPunct="1">
                  <a:defRPr sz="1800" kern="1200">
                    <a:solidFill>
                      <a:srgbClr val="6D6E71"/>
                    </a:solidFill>
                    <a:latin typeface="Calibri" panose="020F0502020204030204"/>
                  </a:defRPr>
                </a:lvl2pPr>
                <a:lvl3pPr marL="914400" algn="l" defTabSz="914400" rtl="0" eaLnBrk="1" latinLnBrk="0" hangingPunct="1">
                  <a:defRPr sz="1800" kern="1200">
                    <a:solidFill>
                      <a:srgbClr val="6D6E71"/>
                    </a:solidFill>
                    <a:latin typeface="Calibri" panose="020F0502020204030204"/>
                  </a:defRPr>
                </a:lvl3pPr>
                <a:lvl4pPr marL="1371600" algn="l" defTabSz="914400" rtl="0" eaLnBrk="1" latinLnBrk="0" hangingPunct="1">
                  <a:defRPr sz="1800" kern="1200">
                    <a:solidFill>
                      <a:srgbClr val="6D6E71"/>
                    </a:solidFill>
                    <a:latin typeface="Calibri" panose="020F0502020204030204"/>
                  </a:defRPr>
                </a:lvl4pPr>
                <a:lvl5pPr marL="1828800" algn="l" defTabSz="914400" rtl="0" eaLnBrk="1" latinLnBrk="0" hangingPunct="1">
                  <a:defRPr sz="1800" kern="1200">
                    <a:solidFill>
                      <a:srgbClr val="6D6E71"/>
                    </a:solidFill>
                    <a:latin typeface="Calibri" panose="020F0502020204030204"/>
                  </a:defRPr>
                </a:lvl5pPr>
                <a:lvl6pPr marL="2286000" algn="l" defTabSz="914400" rtl="0" eaLnBrk="1" latinLnBrk="0" hangingPunct="1">
                  <a:defRPr sz="1800" kern="1200">
                    <a:solidFill>
                      <a:srgbClr val="6D6E71"/>
                    </a:solidFill>
                    <a:latin typeface="Calibri" panose="020F0502020204030204"/>
                  </a:defRPr>
                </a:lvl6pPr>
                <a:lvl7pPr marL="2743200" algn="l" defTabSz="914400" rtl="0" eaLnBrk="1" latinLnBrk="0" hangingPunct="1">
                  <a:defRPr sz="1800" kern="1200">
                    <a:solidFill>
                      <a:srgbClr val="6D6E71"/>
                    </a:solidFill>
                    <a:latin typeface="Calibri" panose="020F0502020204030204"/>
                  </a:defRPr>
                </a:lvl7pPr>
                <a:lvl8pPr marL="3200400" algn="l" defTabSz="914400" rtl="0" eaLnBrk="1" latinLnBrk="0" hangingPunct="1">
                  <a:defRPr sz="1800" kern="1200">
                    <a:solidFill>
                      <a:srgbClr val="6D6E71"/>
                    </a:solidFill>
                    <a:latin typeface="Calibri" panose="020F0502020204030204"/>
                  </a:defRPr>
                </a:lvl8pPr>
                <a:lvl9pPr marL="3657600" algn="l" defTabSz="914400" rtl="0" eaLnBrk="1" latinLnBrk="0" hangingPunct="1">
                  <a:defRPr sz="1800" kern="1200">
                    <a:solidFill>
                      <a:srgbClr val="6D6E71"/>
                    </a:solidFill>
                    <a:latin typeface="Calibri" panose="020F0502020204030204"/>
                  </a:defRPr>
                </a:lvl9pPr>
              </a:lstStyle>
              <a:p>
                <a:pPr marL="0" lvl="0" indent="0" algn="l" rtl="0">
                  <a:spcBef>
                    <a:spcPts val="0"/>
                  </a:spcBef>
                  <a:spcAft>
                    <a:spcPts val="0"/>
                  </a:spcAft>
                  <a:buNone/>
                </a:pPr>
                <a:endParaRPr dirty="0">
                  <a:solidFill>
                    <a:srgbClr val="629DD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9" name="Graphic 88" descr="Document with solid fill">
                <a:extLst>
                  <a:ext uri="{FF2B5EF4-FFF2-40B4-BE49-F238E27FC236}">
                    <a16:creationId xmlns:a16="http://schemas.microsoft.com/office/drawing/2014/main" id="{BD7881E8-730A-EBBB-D6B3-17D029B155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7102" y="3344669"/>
                <a:ext cx="914400" cy="914400"/>
              </a:xfrm>
              <a:prstGeom prst="rect">
                <a:avLst/>
              </a:prstGeom>
            </p:spPr>
          </p:pic>
        </p:grpSp>
      </p:grpSp>
      <p:sp>
        <p:nvSpPr>
          <p:cNvPr id="106" name="Rectangle 105">
            <a:extLst>
              <a:ext uri="{FF2B5EF4-FFF2-40B4-BE49-F238E27FC236}">
                <a16:creationId xmlns:a16="http://schemas.microsoft.com/office/drawing/2014/main" id="{57B0FCBB-3258-6A82-4A62-17218AF936D3}"/>
              </a:ext>
            </a:extLst>
          </p:cNvPr>
          <p:cNvSpPr/>
          <p:nvPr/>
        </p:nvSpPr>
        <p:spPr>
          <a:xfrm>
            <a:off x="9677689" y="-1299187"/>
            <a:ext cx="3490822" cy="1089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r>
              <a:rPr lang="en-GB" sz="1200" dirty="0">
                <a:solidFill>
                  <a:srgbClr val="000000"/>
                </a:solidFill>
                <a:hlinkClick r:id="rId12"/>
              </a:rPr>
              <a:t>https://www.bis.org/publ/bcbs239.pdf</a:t>
            </a:r>
            <a:endParaRPr lang="en-GB" sz="1200" dirty="0">
              <a:solidFill>
                <a:srgbClr val="000000"/>
              </a:solidFill>
            </a:endParaRPr>
          </a:p>
          <a:p>
            <a:pPr marL="171450" indent="-171450">
              <a:buFontTx/>
              <a:buChar char="-"/>
            </a:pPr>
            <a:r>
              <a:rPr lang="en-GB" sz="1200" dirty="0">
                <a:solidFill>
                  <a:srgbClr val="000000"/>
                </a:solidFill>
              </a:rPr>
              <a:t>Reduce the amount of text regarding PEDDAR</a:t>
            </a:r>
          </a:p>
          <a:p>
            <a:pPr marL="171450" indent="-171450">
              <a:buFontTx/>
              <a:buChar char="-"/>
            </a:pPr>
            <a:r>
              <a:rPr lang="en-GB" sz="1200" dirty="0">
                <a:solidFill>
                  <a:srgbClr val="000000"/>
                </a:solidFill>
              </a:rPr>
              <a:t>Add more practical points: what’s the value for banks to adhere to PEDDAR</a:t>
            </a:r>
          </a:p>
        </p:txBody>
      </p:sp>
    </p:spTree>
    <p:extLst>
      <p:ext uri="{BB962C8B-B14F-4D97-AF65-F5344CB8AC3E}">
        <p14:creationId xmlns:p14="http://schemas.microsoft.com/office/powerpoint/2010/main" val="261693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to 50" hidden="1">
            <a:extLst>
              <a:ext uri="{FF2B5EF4-FFF2-40B4-BE49-F238E27FC236}">
                <a16:creationId xmlns:a16="http://schemas.microsoft.com/office/drawing/2014/main" id="{EB6C2B4C-0B2A-E214-A3CE-604F36F32D6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1" name="Objeto 50" hidden="1">
                        <a:extLst>
                          <a:ext uri="{FF2B5EF4-FFF2-40B4-BE49-F238E27FC236}">
                            <a16:creationId xmlns:a16="http://schemas.microsoft.com/office/drawing/2014/main" id="{EB6C2B4C-0B2A-E214-A3CE-604F36F32D6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2" name="Título 41">
            <a:extLst>
              <a:ext uri="{FF2B5EF4-FFF2-40B4-BE49-F238E27FC236}">
                <a16:creationId xmlns:a16="http://schemas.microsoft.com/office/drawing/2014/main" id="{BFEAEA2A-AD1F-08D8-F50C-F706FA50DC3E}"/>
              </a:ext>
            </a:extLst>
          </p:cNvPr>
          <p:cNvSpPr>
            <a:spLocks noGrp="1"/>
          </p:cNvSpPr>
          <p:nvPr>
            <p:ph type="title"/>
          </p:nvPr>
        </p:nvSpPr>
        <p:spPr/>
        <p:txBody>
          <a:bodyPr vert="horz" anchor="ctr">
            <a:normAutofit fontScale="90000"/>
          </a:bodyPr>
          <a:lstStyle/>
          <a:p>
            <a:r>
              <a:rPr lang="en-GB" dirty="0"/>
              <a:t>Customer Demands and Regulatory Requirement are The Main Drivers Of Historical Data Remediation</a:t>
            </a:r>
            <a:endParaRPr lang="en-US" dirty="0"/>
          </a:p>
        </p:txBody>
      </p:sp>
      <p:grpSp>
        <p:nvGrpSpPr>
          <p:cNvPr id="6" name="Group 5">
            <a:extLst>
              <a:ext uri="{FF2B5EF4-FFF2-40B4-BE49-F238E27FC236}">
                <a16:creationId xmlns:a16="http://schemas.microsoft.com/office/drawing/2014/main" id="{0731C43B-1EF4-E2F4-D22C-773888CC0D72}"/>
              </a:ext>
            </a:extLst>
          </p:cNvPr>
          <p:cNvGrpSpPr/>
          <p:nvPr/>
        </p:nvGrpSpPr>
        <p:grpSpPr>
          <a:xfrm>
            <a:off x="370366" y="1442412"/>
            <a:ext cx="11451268" cy="4896140"/>
            <a:chOff x="384174" y="1510872"/>
            <a:chExt cx="11451268" cy="4896140"/>
          </a:xfrm>
        </p:grpSpPr>
        <p:grpSp>
          <p:nvGrpSpPr>
            <p:cNvPr id="2" name="Group 1">
              <a:extLst>
                <a:ext uri="{FF2B5EF4-FFF2-40B4-BE49-F238E27FC236}">
                  <a16:creationId xmlns:a16="http://schemas.microsoft.com/office/drawing/2014/main" id="{9DB829D6-D2F7-A7F4-6855-4B41F5EF7B1C}"/>
                </a:ext>
              </a:extLst>
            </p:cNvPr>
            <p:cNvGrpSpPr/>
            <p:nvPr/>
          </p:nvGrpSpPr>
          <p:grpSpPr>
            <a:xfrm>
              <a:off x="384174" y="1510872"/>
              <a:ext cx="11451268" cy="1521757"/>
              <a:chOff x="384174" y="1510872"/>
              <a:chExt cx="11046989" cy="1521757"/>
            </a:xfrm>
          </p:grpSpPr>
          <p:sp>
            <p:nvSpPr>
              <p:cNvPr id="16" name="Freeform 297">
                <a:extLst>
                  <a:ext uri="{FF2B5EF4-FFF2-40B4-BE49-F238E27FC236}">
                    <a16:creationId xmlns:a16="http://schemas.microsoft.com/office/drawing/2014/main" id="{20453230-3599-C1C3-84B2-CEDE2ED06536}"/>
                  </a:ext>
                </a:extLst>
              </p:cNvPr>
              <p:cNvSpPr>
                <a:spLocks noChangeArrowheads="1"/>
              </p:cNvSpPr>
              <p:nvPr/>
            </p:nvSpPr>
            <p:spPr bwMode="auto">
              <a:xfrm>
                <a:off x="1543456" y="1532909"/>
                <a:ext cx="518233" cy="1493652"/>
              </a:xfrm>
              <a:custGeom>
                <a:avLst/>
                <a:gdLst>
                  <a:gd name="T0" fmla="*/ 761 w 762"/>
                  <a:gd name="T1" fmla="*/ 0 h 2062"/>
                  <a:gd name="T2" fmla="*/ 761 w 762"/>
                  <a:gd name="T3" fmla="*/ 2061 h 2062"/>
                  <a:gd name="T4" fmla="*/ 0 w 762"/>
                  <a:gd name="T5" fmla="*/ 1364 h 2062"/>
                  <a:gd name="T6" fmla="*/ 0 w 762"/>
                  <a:gd name="T7" fmla="*/ 696 h 2062"/>
                  <a:gd name="T8" fmla="*/ 761 w 762"/>
                  <a:gd name="T9" fmla="*/ 0 h 2062"/>
                </a:gdLst>
                <a:ahLst/>
                <a:cxnLst>
                  <a:cxn ang="0">
                    <a:pos x="T0" y="T1"/>
                  </a:cxn>
                  <a:cxn ang="0">
                    <a:pos x="T2" y="T3"/>
                  </a:cxn>
                  <a:cxn ang="0">
                    <a:pos x="T4" y="T5"/>
                  </a:cxn>
                  <a:cxn ang="0">
                    <a:pos x="T6" y="T7"/>
                  </a:cxn>
                  <a:cxn ang="0">
                    <a:pos x="T8" y="T9"/>
                  </a:cxn>
                </a:cxnLst>
                <a:rect l="0" t="0" r="r" b="b"/>
                <a:pathLst>
                  <a:path w="762" h="2062">
                    <a:moveTo>
                      <a:pt x="761" y="0"/>
                    </a:moveTo>
                    <a:lnTo>
                      <a:pt x="761" y="2061"/>
                    </a:lnTo>
                    <a:lnTo>
                      <a:pt x="0" y="1364"/>
                    </a:lnTo>
                    <a:lnTo>
                      <a:pt x="0" y="696"/>
                    </a:lnTo>
                    <a:lnTo>
                      <a:pt x="761" y="0"/>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17" name="Freeform 298">
                <a:extLst>
                  <a:ext uri="{FF2B5EF4-FFF2-40B4-BE49-F238E27FC236}">
                    <a16:creationId xmlns:a16="http://schemas.microsoft.com/office/drawing/2014/main" id="{2CE4F22D-2059-13A6-9F90-C362F33361ED}"/>
                  </a:ext>
                </a:extLst>
              </p:cNvPr>
              <p:cNvSpPr>
                <a:spLocks noChangeArrowheads="1"/>
              </p:cNvSpPr>
              <p:nvPr/>
            </p:nvSpPr>
            <p:spPr bwMode="auto">
              <a:xfrm>
                <a:off x="2056541" y="1520629"/>
                <a:ext cx="9374622" cy="1512000"/>
              </a:xfrm>
              <a:custGeom>
                <a:avLst/>
                <a:gdLst>
                  <a:gd name="T0" fmla="*/ 666 w 5277"/>
                  <a:gd name="T1" fmla="*/ 0 h 2062"/>
                  <a:gd name="T2" fmla="*/ 5276 w 5277"/>
                  <a:gd name="T3" fmla="*/ 0 h 2062"/>
                  <a:gd name="T4" fmla="*/ 5276 w 5277"/>
                  <a:gd name="T5" fmla="*/ 2061 h 2062"/>
                  <a:gd name="T6" fmla="*/ 666 w 5277"/>
                  <a:gd name="T7" fmla="*/ 2061 h 2062"/>
                  <a:gd name="T8" fmla="*/ 0 w 5277"/>
                  <a:gd name="T9" fmla="*/ 2061 h 2062"/>
                  <a:gd name="T10" fmla="*/ 0 w 5277"/>
                  <a:gd name="T11" fmla="*/ 0 h 2062"/>
                  <a:gd name="T12" fmla="*/ 666 w 5277"/>
                  <a:gd name="T13" fmla="*/ 0 h 2062"/>
                </a:gdLst>
                <a:ahLst/>
                <a:cxnLst>
                  <a:cxn ang="0">
                    <a:pos x="T0" y="T1"/>
                  </a:cxn>
                  <a:cxn ang="0">
                    <a:pos x="T2" y="T3"/>
                  </a:cxn>
                  <a:cxn ang="0">
                    <a:pos x="T4" y="T5"/>
                  </a:cxn>
                  <a:cxn ang="0">
                    <a:pos x="T6" y="T7"/>
                  </a:cxn>
                  <a:cxn ang="0">
                    <a:pos x="T8" y="T9"/>
                  </a:cxn>
                  <a:cxn ang="0">
                    <a:pos x="T10" y="T11"/>
                  </a:cxn>
                  <a:cxn ang="0">
                    <a:pos x="T12" y="T13"/>
                  </a:cxn>
                </a:cxnLst>
                <a:rect l="0" t="0" r="r" b="b"/>
                <a:pathLst>
                  <a:path w="5277" h="2062">
                    <a:moveTo>
                      <a:pt x="666" y="0"/>
                    </a:moveTo>
                    <a:lnTo>
                      <a:pt x="5276" y="0"/>
                    </a:lnTo>
                    <a:lnTo>
                      <a:pt x="5276" y="2061"/>
                    </a:lnTo>
                    <a:lnTo>
                      <a:pt x="666" y="2061"/>
                    </a:lnTo>
                    <a:lnTo>
                      <a:pt x="0" y="2061"/>
                    </a:lnTo>
                    <a:lnTo>
                      <a:pt x="0" y="0"/>
                    </a:lnTo>
                    <a:lnTo>
                      <a:pt x="666" y="0"/>
                    </a:ln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18" name="Freeform 299">
                <a:extLst>
                  <a:ext uri="{FF2B5EF4-FFF2-40B4-BE49-F238E27FC236}">
                    <a16:creationId xmlns:a16="http://schemas.microsoft.com/office/drawing/2014/main" id="{DDCC536E-9528-49C2-DFAB-60EB461093C1}"/>
                  </a:ext>
                </a:extLst>
              </p:cNvPr>
              <p:cNvSpPr>
                <a:spLocks noChangeArrowheads="1"/>
              </p:cNvSpPr>
              <p:nvPr/>
            </p:nvSpPr>
            <p:spPr bwMode="auto">
              <a:xfrm>
                <a:off x="815534" y="1633207"/>
                <a:ext cx="730918" cy="1284168"/>
              </a:xfrm>
              <a:custGeom>
                <a:avLst/>
                <a:gdLst>
                  <a:gd name="T0" fmla="*/ 1073 w 1074"/>
                  <a:gd name="T1" fmla="*/ 570 h 1810"/>
                  <a:gd name="T2" fmla="*/ 1073 w 1074"/>
                  <a:gd name="T3" fmla="*/ 904 h 1810"/>
                  <a:gd name="T4" fmla="*/ 1073 w 1074"/>
                  <a:gd name="T5" fmla="*/ 1238 h 1810"/>
                  <a:gd name="T6" fmla="*/ 0 w 1074"/>
                  <a:gd name="T7" fmla="*/ 1809 h 1810"/>
                  <a:gd name="T8" fmla="*/ 0 w 1074"/>
                  <a:gd name="T9" fmla="*/ 904 h 1810"/>
                  <a:gd name="T10" fmla="*/ 0 w 1074"/>
                  <a:gd name="T11" fmla="*/ 0 h 1810"/>
                  <a:gd name="T12" fmla="*/ 1073 w 1074"/>
                  <a:gd name="T13" fmla="*/ 570 h 1810"/>
                </a:gdLst>
                <a:ahLst/>
                <a:cxnLst>
                  <a:cxn ang="0">
                    <a:pos x="T0" y="T1"/>
                  </a:cxn>
                  <a:cxn ang="0">
                    <a:pos x="T2" y="T3"/>
                  </a:cxn>
                  <a:cxn ang="0">
                    <a:pos x="T4" y="T5"/>
                  </a:cxn>
                  <a:cxn ang="0">
                    <a:pos x="T6" y="T7"/>
                  </a:cxn>
                  <a:cxn ang="0">
                    <a:pos x="T8" y="T9"/>
                  </a:cxn>
                  <a:cxn ang="0">
                    <a:pos x="T10" y="T11"/>
                  </a:cxn>
                  <a:cxn ang="0">
                    <a:pos x="T12" y="T13"/>
                  </a:cxn>
                </a:cxnLst>
                <a:rect l="0" t="0" r="r" b="b"/>
                <a:pathLst>
                  <a:path w="1074" h="1810">
                    <a:moveTo>
                      <a:pt x="1073" y="570"/>
                    </a:moveTo>
                    <a:lnTo>
                      <a:pt x="1073" y="904"/>
                    </a:lnTo>
                    <a:lnTo>
                      <a:pt x="1073" y="1238"/>
                    </a:lnTo>
                    <a:lnTo>
                      <a:pt x="0" y="1809"/>
                    </a:lnTo>
                    <a:lnTo>
                      <a:pt x="0" y="904"/>
                    </a:lnTo>
                    <a:lnTo>
                      <a:pt x="0" y="0"/>
                    </a:lnTo>
                    <a:lnTo>
                      <a:pt x="1073" y="570"/>
                    </a:ln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19" name="Freeform 300">
                <a:extLst>
                  <a:ext uri="{FF2B5EF4-FFF2-40B4-BE49-F238E27FC236}">
                    <a16:creationId xmlns:a16="http://schemas.microsoft.com/office/drawing/2014/main" id="{069BACF1-4121-5B51-9E80-07A05BAC858E}"/>
                  </a:ext>
                </a:extLst>
              </p:cNvPr>
              <p:cNvSpPr>
                <a:spLocks noChangeArrowheads="1"/>
              </p:cNvSpPr>
              <p:nvPr/>
            </p:nvSpPr>
            <p:spPr bwMode="auto">
              <a:xfrm>
                <a:off x="1538308" y="1510872"/>
                <a:ext cx="518233" cy="1512000"/>
              </a:xfrm>
              <a:custGeom>
                <a:avLst/>
                <a:gdLst>
                  <a:gd name="T0" fmla="*/ 761 w 762"/>
                  <a:gd name="T1" fmla="*/ 0 h 2062"/>
                  <a:gd name="T2" fmla="*/ 761 w 762"/>
                  <a:gd name="T3" fmla="*/ 2061 h 2062"/>
                  <a:gd name="T4" fmla="*/ 0 w 762"/>
                  <a:gd name="T5" fmla="*/ 1364 h 2062"/>
                  <a:gd name="T6" fmla="*/ 0 w 762"/>
                  <a:gd name="T7" fmla="*/ 696 h 2062"/>
                  <a:gd name="T8" fmla="*/ 761 w 762"/>
                  <a:gd name="T9" fmla="*/ 0 h 2062"/>
                </a:gdLst>
                <a:ahLst/>
                <a:cxnLst>
                  <a:cxn ang="0">
                    <a:pos x="T0" y="T1"/>
                  </a:cxn>
                  <a:cxn ang="0">
                    <a:pos x="T2" y="T3"/>
                  </a:cxn>
                  <a:cxn ang="0">
                    <a:pos x="T4" y="T5"/>
                  </a:cxn>
                  <a:cxn ang="0">
                    <a:pos x="T6" y="T7"/>
                  </a:cxn>
                  <a:cxn ang="0">
                    <a:pos x="T8" y="T9"/>
                  </a:cxn>
                </a:cxnLst>
                <a:rect l="0" t="0" r="r" b="b"/>
                <a:pathLst>
                  <a:path w="762" h="2062">
                    <a:moveTo>
                      <a:pt x="761" y="0"/>
                    </a:moveTo>
                    <a:lnTo>
                      <a:pt x="761" y="2061"/>
                    </a:lnTo>
                    <a:lnTo>
                      <a:pt x="0" y="1364"/>
                    </a:lnTo>
                    <a:lnTo>
                      <a:pt x="0" y="696"/>
                    </a:lnTo>
                    <a:lnTo>
                      <a:pt x="761" y="0"/>
                    </a:lnTo>
                  </a:path>
                </a:pathLst>
              </a:custGeom>
              <a:solidFill>
                <a:srgbClr val="FFFFFF">
                  <a:alpha val="3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36" name="TextBox 11">
                <a:extLst>
                  <a:ext uri="{FF2B5EF4-FFF2-40B4-BE49-F238E27FC236}">
                    <a16:creationId xmlns:a16="http://schemas.microsoft.com/office/drawing/2014/main" id="{0EFEF15E-F2C5-A205-B166-352FACF73304}"/>
                  </a:ext>
                </a:extLst>
              </p:cNvPr>
              <p:cNvSpPr txBox="1"/>
              <p:nvPr/>
            </p:nvSpPr>
            <p:spPr>
              <a:xfrm>
                <a:off x="2277643" y="1591262"/>
                <a:ext cx="3936890" cy="276999"/>
              </a:xfrm>
              <a:prstGeom prst="rect">
                <a:avLst/>
              </a:prstGeom>
              <a:noFill/>
              <a:effectLst/>
            </p:spPr>
            <p:txBody>
              <a:bodyPr wrap="square" lIns="0" r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30" normalizeH="0" baseline="0" noProof="0" dirty="0">
                    <a:ln>
                      <a:noFill/>
                    </a:ln>
                    <a:solidFill>
                      <a:srgbClr val="FFFFFF"/>
                    </a:solidFill>
                    <a:effectLst/>
                    <a:uLnTx/>
                    <a:uFillTx/>
                    <a:ea typeface="+mn-ea"/>
                    <a:cs typeface="Poppins" pitchFamily="2" charset="77"/>
                  </a:rPr>
                  <a:t>Legacy System</a:t>
                </a:r>
                <a:endParaRPr kumimoji="0" lang="en-US" sz="1200" b="1" i="0" u="none" strike="noStrike" kern="1200" cap="none" spc="-30" normalizeH="0" baseline="0" noProof="0" dirty="0">
                  <a:ln>
                    <a:noFill/>
                  </a:ln>
                  <a:solidFill>
                    <a:srgbClr val="FFFFFF"/>
                  </a:solidFill>
                  <a:effectLst/>
                  <a:uLnTx/>
                  <a:uFillTx/>
                  <a:ea typeface="+mn-ea"/>
                  <a:cs typeface="Poppins" pitchFamily="2" charset="77"/>
                </a:endParaRPr>
              </a:p>
            </p:txBody>
          </p:sp>
          <p:sp>
            <p:nvSpPr>
              <p:cNvPr id="37" name="TextBox 12">
                <a:extLst>
                  <a:ext uri="{FF2B5EF4-FFF2-40B4-BE49-F238E27FC236}">
                    <a16:creationId xmlns:a16="http://schemas.microsoft.com/office/drawing/2014/main" id="{D037B5EC-EE92-E560-E690-F551B5E3F0F8}"/>
                  </a:ext>
                </a:extLst>
              </p:cNvPr>
              <p:cNvSpPr txBox="1"/>
              <p:nvPr/>
            </p:nvSpPr>
            <p:spPr>
              <a:xfrm>
                <a:off x="2277642" y="1884096"/>
                <a:ext cx="8948723" cy="1092607"/>
              </a:xfrm>
              <a:prstGeom prst="rect">
                <a:avLst/>
              </a:prstGeom>
              <a:noFill/>
              <a:effectLst/>
            </p:spPr>
            <p:txBody>
              <a:bodyPr wrap="square" lIns="0" tIns="0" rIns="0" bIns="0" rtlCol="0">
                <a:spAutoFit/>
              </a:bodyPr>
              <a:lstStyle>
                <a:defPPr>
                  <a:defRPr lang="en-US"/>
                </a:defPPr>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marR="0" lvl="0" indent="-171450" algn="just"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100" dirty="0">
                    <a:solidFill>
                      <a:srgbClr val="FFFFFF"/>
                    </a:solidFill>
                    <a:latin typeface="+mn-lt"/>
                  </a:rPr>
                  <a:t>Legacy systems were usually built on outdated data formats, databases, or data storage methods, which are no longer compatible with modern systems or industry standards.</a:t>
                </a:r>
                <a:endParaRPr kumimoji="0" lang="en-GB" sz="1100" b="0" i="0" u="none" strike="noStrike" kern="1200" cap="none" spc="0" normalizeH="0" baseline="0" noProof="0" dirty="0">
                  <a:ln>
                    <a:noFill/>
                  </a:ln>
                  <a:solidFill>
                    <a:srgbClr val="FFFFFF"/>
                  </a:solidFill>
                  <a:effectLst/>
                  <a:uLnTx/>
                  <a:uFillTx/>
                  <a:latin typeface="+mn-lt"/>
                  <a:ea typeface="Verdana" panose="020B0604030504040204" pitchFamily="34" charset="0"/>
                </a:endParaRPr>
              </a:p>
              <a:p>
                <a:pPr marL="171450" marR="0" lvl="0" indent="-171450" algn="just"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rgbClr val="FFFFFF"/>
                    </a:solidFill>
                    <a:effectLst/>
                    <a:uLnTx/>
                    <a:uFillTx/>
                    <a:latin typeface="+mn-lt"/>
                    <a:ea typeface="Verdana" panose="020B0604030504040204" pitchFamily="34" charset="0"/>
                  </a:rPr>
                  <a:t>Over time, legacy systems may have accumulated redundant and duplicate data, which can lead to data integrity issues and complicate data management and analysis efforts.</a:t>
                </a:r>
              </a:p>
              <a:p>
                <a:pPr marL="171450" marR="0" lvl="0" indent="-171450" algn="just"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rgbClr val="FFFFFF"/>
                    </a:solidFill>
                    <a:effectLst/>
                    <a:uLnTx/>
                    <a:uFillTx/>
                    <a:latin typeface="+mn-lt"/>
                    <a:ea typeface="Verdana" panose="020B0604030504040204" pitchFamily="34" charset="0"/>
                  </a:rPr>
                  <a:t>Older systems might not have robust data governance practices in place, such as data quality control, data lineage, or data retention policies. This lack of data governance can lead to data inaccuracies, inconsistencies, and potential compliance issues.</a:t>
                </a:r>
                <a:endParaRPr kumimoji="0" lang="en-US" sz="1100" b="0" i="0" u="none" strike="noStrike" kern="1200" cap="none" spc="0" normalizeH="0" baseline="0" noProof="0" dirty="0">
                  <a:ln>
                    <a:noFill/>
                  </a:ln>
                  <a:solidFill>
                    <a:srgbClr val="FFFFFF"/>
                  </a:solidFill>
                  <a:effectLst/>
                  <a:uLnTx/>
                  <a:uFillTx/>
                  <a:latin typeface="+mn-lt"/>
                  <a:ea typeface="Verdana" panose="020B0604030504040204" pitchFamily="34" charset="0"/>
                </a:endParaRPr>
              </a:p>
            </p:txBody>
          </p:sp>
          <p:sp>
            <p:nvSpPr>
              <p:cNvPr id="44" name="TextBox 19">
                <a:extLst>
                  <a:ext uri="{FF2B5EF4-FFF2-40B4-BE49-F238E27FC236}">
                    <a16:creationId xmlns:a16="http://schemas.microsoft.com/office/drawing/2014/main" id="{C8999EB4-9FF0-D89A-559B-F3DB95FAFB1C}"/>
                  </a:ext>
                </a:extLst>
              </p:cNvPr>
              <p:cNvSpPr txBox="1"/>
              <p:nvPr/>
            </p:nvSpPr>
            <p:spPr>
              <a:xfrm>
                <a:off x="384174" y="1962687"/>
                <a:ext cx="649193" cy="588810"/>
              </a:xfrm>
              <a:prstGeom prst="rect">
                <a:avLst/>
              </a:prstGeom>
              <a:solidFill>
                <a:schemeClr val="bg1">
                  <a:lumMod val="95000"/>
                </a:schemeClr>
              </a:solidFill>
              <a:effectLst/>
            </p:spPr>
            <p:txBody>
              <a:bodyPr vert="horz" lIns="0" tIns="0" rIns="0" bIns="0" anchor="ctr"/>
              <a:lstStyle>
                <a:defPPr>
                  <a:defRPr lang="en-US"/>
                </a:defPPr>
                <a:lvl1pPr algn="ctr">
                  <a:defRPr sz="1200" b="1">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rPr>
                  <a:t>01</a:t>
                </a:r>
              </a:p>
            </p:txBody>
          </p:sp>
        </p:grpSp>
        <p:grpSp>
          <p:nvGrpSpPr>
            <p:cNvPr id="4" name="Group 3">
              <a:extLst>
                <a:ext uri="{FF2B5EF4-FFF2-40B4-BE49-F238E27FC236}">
                  <a16:creationId xmlns:a16="http://schemas.microsoft.com/office/drawing/2014/main" id="{A10681D8-5BEA-6409-3219-F3823EDE43C5}"/>
                </a:ext>
              </a:extLst>
            </p:cNvPr>
            <p:cNvGrpSpPr/>
            <p:nvPr/>
          </p:nvGrpSpPr>
          <p:grpSpPr>
            <a:xfrm>
              <a:off x="384174" y="3205375"/>
              <a:ext cx="11451267" cy="1516890"/>
              <a:chOff x="384174" y="3207559"/>
              <a:chExt cx="11451267" cy="1516890"/>
            </a:xfrm>
          </p:grpSpPr>
          <p:sp>
            <p:nvSpPr>
              <p:cNvPr id="20" name="Freeform 301">
                <a:extLst>
                  <a:ext uri="{FF2B5EF4-FFF2-40B4-BE49-F238E27FC236}">
                    <a16:creationId xmlns:a16="http://schemas.microsoft.com/office/drawing/2014/main" id="{34BCF1CA-9D59-3ADD-7F1F-08E886076C16}"/>
                  </a:ext>
                </a:extLst>
              </p:cNvPr>
              <p:cNvSpPr>
                <a:spLocks noChangeArrowheads="1"/>
              </p:cNvSpPr>
              <p:nvPr/>
            </p:nvSpPr>
            <p:spPr bwMode="auto">
              <a:xfrm>
                <a:off x="1543456" y="3212449"/>
                <a:ext cx="518233" cy="1493652"/>
              </a:xfrm>
              <a:custGeom>
                <a:avLst/>
                <a:gdLst>
                  <a:gd name="T0" fmla="*/ 761 w 762"/>
                  <a:gd name="T1" fmla="*/ 0 h 2062"/>
                  <a:gd name="T2" fmla="*/ 761 w 762"/>
                  <a:gd name="T3" fmla="*/ 2061 h 2062"/>
                  <a:gd name="T4" fmla="*/ 0 w 762"/>
                  <a:gd name="T5" fmla="*/ 1364 h 2062"/>
                  <a:gd name="T6" fmla="*/ 0 w 762"/>
                  <a:gd name="T7" fmla="*/ 696 h 2062"/>
                  <a:gd name="T8" fmla="*/ 761 w 762"/>
                  <a:gd name="T9" fmla="*/ 0 h 2062"/>
                </a:gdLst>
                <a:ahLst/>
                <a:cxnLst>
                  <a:cxn ang="0">
                    <a:pos x="T0" y="T1"/>
                  </a:cxn>
                  <a:cxn ang="0">
                    <a:pos x="T2" y="T3"/>
                  </a:cxn>
                  <a:cxn ang="0">
                    <a:pos x="T4" y="T5"/>
                  </a:cxn>
                  <a:cxn ang="0">
                    <a:pos x="T6" y="T7"/>
                  </a:cxn>
                  <a:cxn ang="0">
                    <a:pos x="T8" y="T9"/>
                  </a:cxn>
                </a:cxnLst>
                <a:rect l="0" t="0" r="r" b="b"/>
                <a:pathLst>
                  <a:path w="762" h="2062">
                    <a:moveTo>
                      <a:pt x="761" y="0"/>
                    </a:moveTo>
                    <a:lnTo>
                      <a:pt x="761" y="2061"/>
                    </a:lnTo>
                    <a:lnTo>
                      <a:pt x="0" y="1364"/>
                    </a:lnTo>
                    <a:lnTo>
                      <a:pt x="0" y="696"/>
                    </a:lnTo>
                    <a:lnTo>
                      <a:pt x="761"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21" name="Freeform 302">
                <a:extLst>
                  <a:ext uri="{FF2B5EF4-FFF2-40B4-BE49-F238E27FC236}">
                    <a16:creationId xmlns:a16="http://schemas.microsoft.com/office/drawing/2014/main" id="{F48037D2-D2DE-C062-D1B1-F9330A3D8F9A}"/>
                  </a:ext>
                </a:extLst>
              </p:cNvPr>
              <p:cNvSpPr>
                <a:spLocks noChangeArrowheads="1"/>
              </p:cNvSpPr>
              <p:nvPr/>
            </p:nvSpPr>
            <p:spPr bwMode="auto">
              <a:xfrm>
                <a:off x="2061690" y="3212449"/>
                <a:ext cx="9773751" cy="1512000"/>
              </a:xfrm>
              <a:custGeom>
                <a:avLst/>
                <a:gdLst>
                  <a:gd name="T0" fmla="*/ 666 w 5277"/>
                  <a:gd name="T1" fmla="*/ 0 h 2062"/>
                  <a:gd name="T2" fmla="*/ 5276 w 5277"/>
                  <a:gd name="T3" fmla="*/ 0 h 2062"/>
                  <a:gd name="T4" fmla="*/ 5276 w 5277"/>
                  <a:gd name="T5" fmla="*/ 2061 h 2062"/>
                  <a:gd name="T6" fmla="*/ 666 w 5277"/>
                  <a:gd name="T7" fmla="*/ 2061 h 2062"/>
                  <a:gd name="T8" fmla="*/ 0 w 5277"/>
                  <a:gd name="T9" fmla="*/ 2061 h 2062"/>
                  <a:gd name="T10" fmla="*/ 0 w 5277"/>
                  <a:gd name="T11" fmla="*/ 0 h 2062"/>
                  <a:gd name="T12" fmla="*/ 666 w 5277"/>
                  <a:gd name="T13" fmla="*/ 0 h 2062"/>
                </a:gdLst>
                <a:ahLst/>
                <a:cxnLst>
                  <a:cxn ang="0">
                    <a:pos x="T0" y="T1"/>
                  </a:cxn>
                  <a:cxn ang="0">
                    <a:pos x="T2" y="T3"/>
                  </a:cxn>
                  <a:cxn ang="0">
                    <a:pos x="T4" y="T5"/>
                  </a:cxn>
                  <a:cxn ang="0">
                    <a:pos x="T6" y="T7"/>
                  </a:cxn>
                  <a:cxn ang="0">
                    <a:pos x="T8" y="T9"/>
                  </a:cxn>
                  <a:cxn ang="0">
                    <a:pos x="T10" y="T11"/>
                  </a:cxn>
                  <a:cxn ang="0">
                    <a:pos x="T12" y="T13"/>
                  </a:cxn>
                </a:cxnLst>
                <a:rect l="0" t="0" r="r" b="b"/>
                <a:pathLst>
                  <a:path w="5277" h="2062">
                    <a:moveTo>
                      <a:pt x="666" y="0"/>
                    </a:moveTo>
                    <a:lnTo>
                      <a:pt x="5276" y="0"/>
                    </a:lnTo>
                    <a:lnTo>
                      <a:pt x="5276" y="2061"/>
                    </a:lnTo>
                    <a:lnTo>
                      <a:pt x="666" y="2061"/>
                    </a:lnTo>
                    <a:lnTo>
                      <a:pt x="0" y="2061"/>
                    </a:lnTo>
                    <a:lnTo>
                      <a:pt x="0" y="0"/>
                    </a:lnTo>
                    <a:lnTo>
                      <a:pt x="666" y="0"/>
                    </a:lnTo>
                  </a:path>
                </a:pathLst>
              </a:custGeom>
              <a:solidFill>
                <a:schemeClr val="tx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22" name="Freeform 303">
                <a:extLst>
                  <a:ext uri="{FF2B5EF4-FFF2-40B4-BE49-F238E27FC236}">
                    <a16:creationId xmlns:a16="http://schemas.microsoft.com/office/drawing/2014/main" id="{0B917AF6-35BD-50EB-B7C9-900292008FF4}"/>
                  </a:ext>
                </a:extLst>
              </p:cNvPr>
              <p:cNvSpPr>
                <a:spLocks noChangeArrowheads="1"/>
              </p:cNvSpPr>
              <p:nvPr/>
            </p:nvSpPr>
            <p:spPr bwMode="auto">
              <a:xfrm>
                <a:off x="815534" y="3321371"/>
                <a:ext cx="730918" cy="1284168"/>
              </a:xfrm>
              <a:custGeom>
                <a:avLst/>
                <a:gdLst>
                  <a:gd name="T0" fmla="*/ 1073 w 1074"/>
                  <a:gd name="T1" fmla="*/ 570 h 1810"/>
                  <a:gd name="T2" fmla="*/ 1073 w 1074"/>
                  <a:gd name="T3" fmla="*/ 904 h 1810"/>
                  <a:gd name="T4" fmla="*/ 1073 w 1074"/>
                  <a:gd name="T5" fmla="*/ 1238 h 1810"/>
                  <a:gd name="T6" fmla="*/ 0 w 1074"/>
                  <a:gd name="T7" fmla="*/ 1809 h 1810"/>
                  <a:gd name="T8" fmla="*/ 0 w 1074"/>
                  <a:gd name="T9" fmla="*/ 904 h 1810"/>
                  <a:gd name="T10" fmla="*/ 0 w 1074"/>
                  <a:gd name="T11" fmla="*/ 0 h 1810"/>
                  <a:gd name="T12" fmla="*/ 1073 w 1074"/>
                  <a:gd name="T13" fmla="*/ 570 h 1810"/>
                </a:gdLst>
                <a:ahLst/>
                <a:cxnLst>
                  <a:cxn ang="0">
                    <a:pos x="T0" y="T1"/>
                  </a:cxn>
                  <a:cxn ang="0">
                    <a:pos x="T2" y="T3"/>
                  </a:cxn>
                  <a:cxn ang="0">
                    <a:pos x="T4" y="T5"/>
                  </a:cxn>
                  <a:cxn ang="0">
                    <a:pos x="T6" y="T7"/>
                  </a:cxn>
                  <a:cxn ang="0">
                    <a:pos x="T8" y="T9"/>
                  </a:cxn>
                  <a:cxn ang="0">
                    <a:pos x="T10" y="T11"/>
                  </a:cxn>
                  <a:cxn ang="0">
                    <a:pos x="T12" y="T13"/>
                  </a:cxn>
                </a:cxnLst>
                <a:rect l="0" t="0" r="r" b="b"/>
                <a:pathLst>
                  <a:path w="1074" h="1810">
                    <a:moveTo>
                      <a:pt x="1073" y="570"/>
                    </a:moveTo>
                    <a:lnTo>
                      <a:pt x="1073" y="904"/>
                    </a:lnTo>
                    <a:lnTo>
                      <a:pt x="1073" y="1238"/>
                    </a:lnTo>
                    <a:lnTo>
                      <a:pt x="0" y="1809"/>
                    </a:lnTo>
                    <a:lnTo>
                      <a:pt x="0" y="904"/>
                    </a:lnTo>
                    <a:lnTo>
                      <a:pt x="0" y="0"/>
                    </a:lnTo>
                    <a:lnTo>
                      <a:pt x="1073" y="570"/>
                    </a:lnTo>
                  </a:path>
                </a:pathLst>
              </a:custGeom>
              <a:solidFill>
                <a:schemeClr val="tx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23" name="Freeform 304">
                <a:extLst>
                  <a:ext uri="{FF2B5EF4-FFF2-40B4-BE49-F238E27FC236}">
                    <a16:creationId xmlns:a16="http://schemas.microsoft.com/office/drawing/2014/main" id="{8DD55E8A-6641-BFD7-00EE-116BFA26D1F7}"/>
                  </a:ext>
                </a:extLst>
              </p:cNvPr>
              <p:cNvSpPr>
                <a:spLocks noChangeArrowheads="1"/>
              </p:cNvSpPr>
              <p:nvPr/>
            </p:nvSpPr>
            <p:spPr bwMode="auto">
              <a:xfrm>
                <a:off x="1543455" y="3207559"/>
                <a:ext cx="518233" cy="1512000"/>
              </a:xfrm>
              <a:custGeom>
                <a:avLst/>
                <a:gdLst>
                  <a:gd name="T0" fmla="*/ 761 w 762"/>
                  <a:gd name="T1" fmla="*/ 0 h 2062"/>
                  <a:gd name="T2" fmla="*/ 761 w 762"/>
                  <a:gd name="T3" fmla="*/ 2061 h 2062"/>
                  <a:gd name="T4" fmla="*/ 0 w 762"/>
                  <a:gd name="T5" fmla="*/ 1364 h 2062"/>
                  <a:gd name="T6" fmla="*/ 0 w 762"/>
                  <a:gd name="T7" fmla="*/ 696 h 2062"/>
                  <a:gd name="T8" fmla="*/ 761 w 762"/>
                  <a:gd name="T9" fmla="*/ 0 h 2062"/>
                </a:gdLst>
                <a:ahLst/>
                <a:cxnLst>
                  <a:cxn ang="0">
                    <a:pos x="T0" y="T1"/>
                  </a:cxn>
                  <a:cxn ang="0">
                    <a:pos x="T2" y="T3"/>
                  </a:cxn>
                  <a:cxn ang="0">
                    <a:pos x="T4" y="T5"/>
                  </a:cxn>
                  <a:cxn ang="0">
                    <a:pos x="T6" y="T7"/>
                  </a:cxn>
                  <a:cxn ang="0">
                    <a:pos x="T8" y="T9"/>
                  </a:cxn>
                </a:cxnLst>
                <a:rect l="0" t="0" r="r" b="b"/>
                <a:pathLst>
                  <a:path w="762" h="2062">
                    <a:moveTo>
                      <a:pt x="761" y="0"/>
                    </a:moveTo>
                    <a:lnTo>
                      <a:pt x="761" y="2061"/>
                    </a:lnTo>
                    <a:lnTo>
                      <a:pt x="0" y="1364"/>
                    </a:lnTo>
                    <a:lnTo>
                      <a:pt x="0" y="696"/>
                    </a:lnTo>
                    <a:lnTo>
                      <a:pt x="761" y="0"/>
                    </a:lnTo>
                  </a:path>
                </a:pathLst>
              </a:custGeom>
              <a:solidFill>
                <a:schemeClr val="tx2">
                  <a:lumMod val="75000"/>
                  <a:alpha val="3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38" name="TextBox 13">
                <a:extLst>
                  <a:ext uri="{FF2B5EF4-FFF2-40B4-BE49-F238E27FC236}">
                    <a16:creationId xmlns:a16="http://schemas.microsoft.com/office/drawing/2014/main" id="{14F35A8B-8201-3C46-6FE7-FE101B5AAB35}"/>
                  </a:ext>
                </a:extLst>
              </p:cNvPr>
              <p:cNvSpPr txBox="1"/>
              <p:nvPr/>
            </p:nvSpPr>
            <p:spPr>
              <a:xfrm>
                <a:off x="2277643" y="3281980"/>
                <a:ext cx="3143062" cy="276999"/>
              </a:xfrm>
              <a:prstGeom prst="rect">
                <a:avLst/>
              </a:prstGeom>
              <a:noFill/>
              <a:effectLst/>
            </p:spPr>
            <p:txBody>
              <a:bodyPr wrap="square" lIns="0" rIns="0" rtlCol="0" anchor="b">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spc="-30" dirty="0">
                    <a:solidFill>
                      <a:srgbClr val="FFFFFF"/>
                    </a:solidFill>
                    <a:cs typeface="Poppins" pitchFamily="2" charset="77"/>
                  </a:rPr>
                  <a:t>Changes in Customers’ Journey</a:t>
                </a:r>
                <a:endParaRPr kumimoji="0" lang="en-US" sz="1200" b="1" i="0" u="none" strike="noStrike" kern="1200" cap="none" spc="-30" normalizeH="0" baseline="0" noProof="0" dirty="0">
                  <a:ln>
                    <a:noFill/>
                  </a:ln>
                  <a:solidFill>
                    <a:srgbClr val="FFFFFF"/>
                  </a:solidFill>
                  <a:effectLst/>
                  <a:uLnTx/>
                  <a:uFillTx/>
                  <a:ea typeface="+mn-ea"/>
                  <a:cs typeface="Poppins" pitchFamily="2" charset="77"/>
                </a:endParaRPr>
              </a:p>
            </p:txBody>
          </p:sp>
          <p:sp>
            <p:nvSpPr>
              <p:cNvPr id="39" name="TextBox 14">
                <a:extLst>
                  <a:ext uri="{FF2B5EF4-FFF2-40B4-BE49-F238E27FC236}">
                    <a16:creationId xmlns:a16="http://schemas.microsoft.com/office/drawing/2014/main" id="{057C3E31-2FE8-752F-94DB-2FE0D0057073}"/>
                  </a:ext>
                </a:extLst>
              </p:cNvPr>
              <p:cNvSpPr txBox="1"/>
              <p:nvPr/>
            </p:nvSpPr>
            <p:spPr>
              <a:xfrm>
                <a:off x="2277642" y="3595756"/>
                <a:ext cx="9345507" cy="777136"/>
              </a:xfrm>
              <a:prstGeom prst="rect">
                <a:avLst/>
              </a:prstGeom>
              <a:noFill/>
              <a:effectLst/>
            </p:spPr>
            <p:txBody>
              <a:bodyPr wrap="square" lIns="0" tIns="0" rIns="0" bIns="0" rtlCol="0">
                <a:spAutoFit/>
              </a:bodyPr>
              <a:lstStyle>
                <a:defPPr>
                  <a:defRPr lang="en-US"/>
                </a:defPPr>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FFFFFF"/>
                    </a:solidFill>
                    <a:effectLst/>
                    <a:uLnTx/>
                    <a:uFillTx/>
                    <a:latin typeface="+mn-lt"/>
                    <a:ea typeface="Verdana" panose="020B0604030504040204" pitchFamily="34" charset="0"/>
                  </a:rPr>
                  <a:t>From customer take-in to exiting, banks acquire and store tremendous amount of data that are fundamental to build effective credit risk models. </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FFFFFF"/>
                    </a:solidFill>
                    <a:effectLst/>
                    <a:uLnTx/>
                    <a:uFillTx/>
                    <a:latin typeface="+mn-lt"/>
                    <a:ea typeface="Verdana" panose="020B0604030504040204" pitchFamily="34" charset="0"/>
                  </a:rPr>
                  <a:t>Customers labelled high-risk in the business line A can be risk-free in the business line B. Data is nuanced in meanings within the organisation that a common data language is significantly lack of. </a:t>
                </a:r>
                <a:endParaRPr kumimoji="0" lang="en-US" sz="1200" b="0" i="0" u="none" strike="noStrike" kern="1200" cap="none" spc="0" normalizeH="0" baseline="0" noProof="0" dirty="0">
                  <a:ln>
                    <a:noFill/>
                  </a:ln>
                  <a:solidFill>
                    <a:srgbClr val="FFFFFF"/>
                  </a:solidFill>
                  <a:effectLst/>
                  <a:uLnTx/>
                  <a:uFillTx/>
                  <a:latin typeface="+mn-lt"/>
                  <a:ea typeface="Verdana" panose="020B0604030504040204" pitchFamily="34" charset="0"/>
                </a:endParaRPr>
              </a:p>
            </p:txBody>
          </p:sp>
          <p:sp>
            <p:nvSpPr>
              <p:cNvPr id="45" name="TextBox 20">
                <a:extLst>
                  <a:ext uri="{FF2B5EF4-FFF2-40B4-BE49-F238E27FC236}">
                    <a16:creationId xmlns:a16="http://schemas.microsoft.com/office/drawing/2014/main" id="{ACACCB38-8647-D362-82BF-3AC80459AA0A}"/>
                  </a:ext>
                </a:extLst>
              </p:cNvPr>
              <p:cNvSpPr txBox="1"/>
              <p:nvPr/>
            </p:nvSpPr>
            <p:spPr>
              <a:xfrm>
                <a:off x="384174" y="3623188"/>
                <a:ext cx="649193" cy="588810"/>
              </a:xfrm>
              <a:prstGeom prst="rect">
                <a:avLst/>
              </a:prstGeom>
              <a:solidFill>
                <a:schemeClr val="bg1">
                  <a:lumMod val="95000"/>
                </a:schemeClr>
              </a:solidFill>
              <a:effectLst/>
            </p:spPr>
            <p:txBody>
              <a:bodyPr vert="horz" lIns="0" tIns="0" rIns="0" bIns="0" anchor="ctr"/>
              <a:lstStyle>
                <a:defPPr>
                  <a:defRPr lang="en-US"/>
                </a:defPPr>
                <a:lvl1pPr algn="ctr">
                  <a:defRPr sz="1200" b="1">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Verdana" panose="020B0604030504040204" pitchFamily="34" charset="0"/>
                    <a:ea typeface="Verdana" panose="020B0604030504040204" pitchFamily="34" charset="0"/>
                  </a:rPr>
                  <a:t>02</a:t>
                </a:r>
              </a:p>
            </p:txBody>
          </p:sp>
        </p:grpSp>
        <p:grpSp>
          <p:nvGrpSpPr>
            <p:cNvPr id="5" name="Group 4">
              <a:extLst>
                <a:ext uri="{FF2B5EF4-FFF2-40B4-BE49-F238E27FC236}">
                  <a16:creationId xmlns:a16="http://schemas.microsoft.com/office/drawing/2014/main" id="{ED42A3FC-9D89-641A-2829-8D4B3FE29B05}"/>
                </a:ext>
              </a:extLst>
            </p:cNvPr>
            <p:cNvGrpSpPr/>
            <p:nvPr/>
          </p:nvGrpSpPr>
          <p:grpSpPr>
            <a:xfrm>
              <a:off x="384174" y="4895012"/>
              <a:ext cx="11451265" cy="1512000"/>
              <a:chOff x="384174" y="4895012"/>
              <a:chExt cx="11451265" cy="1512000"/>
            </a:xfrm>
          </p:grpSpPr>
          <p:sp>
            <p:nvSpPr>
              <p:cNvPr id="24" name="Freeform 305">
                <a:extLst>
                  <a:ext uri="{FF2B5EF4-FFF2-40B4-BE49-F238E27FC236}">
                    <a16:creationId xmlns:a16="http://schemas.microsoft.com/office/drawing/2014/main" id="{1626A9FC-1306-EA29-E401-0DA9AD7AD72E}"/>
                  </a:ext>
                </a:extLst>
              </p:cNvPr>
              <p:cNvSpPr>
                <a:spLocks noChangeArrowheads="1"/>
              </p:cNvSpPr>
              <p:nvPr/>
            </p:nvSpPr>
            <p:spPr bwMode="auto">
              <a:xfrm>
                <a:off x="1543456" y="4895012"/>
                <a:ext cx="518233" cy="1512000"/>
              </a:xfrm>
              <a:custGeom>
                <a:avLst/>
                <a:gdLst>
                  <a:gd name="T0" fmla="*/ 761 w 762"/>
                  <a:gd name="T1" fmla="*/ 0 h 2062"/>
                  <a:gd name="T2" fmla="*/ 761 w 762"/>
                  <a:gd name="T3" fmla="*/ 2061 h 2062"/>
                  <a:gd name="T4" fmla="*/ 0 w 762"/>
                  <a:gd name="T5" fmla="*/ 1364 h 2062"/>
                  <a:gd name="T6" fmla="*/ 0 w 762"/>
                  <a:gd name="T7" fmla="*/ 696 h 2062"/>
                  <a:gd name="T8" fmla="*/ 761 w 762"/>
                  <a:gd name="T9" fmla="*/ 0 h 2062"/>
                </a:gdLst>
                <a:ahLst/>
                <a:cxnLst>
                  <a:cxn ang="0">
                    <a:pos x="T0" y="T1"/>
                  </a:cxn>
                  <a:cxn ang="0">
                    <a:pos x="T2" y="T3"/>
                  </a:cxn>
                  <a:cxn ang="0">
                    <a:pos x="T4" y="T5"/>
                  </a:cxn>
                  <a:cxn ang="0">
                    <a:pos x="T6" y="T7"/>
                  </a:cxn>
                  <a:cxn ang="0">
                    <a:pos x="T8" y="T9"/>
                  </a:cxn>
                </a:cxnLst>
                <a:rect l="0" t="0" r="r" b="b"/>
                <a:pathLst>
                  <a:path w="762" h="2062">
                    <a:moveTo>
                      <a:pt x="761" y="0"/>
                    </a:moveTo>
                    <a:lnTo>
                      <a:pt x="761" y="2061"/>
                    </a:lnTo>
                    <a:lnTo>
                      <a:pt x="0" y="1364"/>
                    </a:lnTo>
                    <a:lnTo>
                      <a:pt x="0" y="696"/>
                    </a:lnTo>
                    <a:lnTo>
                      <a:pt x="761" y="0"/>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25" name="Freeform 306">
                <a:extLst>
                  <a:ext uri="{FF2B5EF4-FFF2-40B4-BE49-F238E27FC236}">
                    <a16:creationId xmlns:a16="http://schemas.microsoft.com/office/drawing/2014/main" id="{29ED6221-BF41-2E6D-C73E-A7C8EEC194A0}"/>
                  </a:ext>
                </a:extLst>
              </p:cNvPr>
              <p:cNvSpPr>
                <a:spLocks noChangeArrowheads="1"/>
              </p:cNvSpPr>
              <p:nvPr/>
            </p:nvSpPr>
            <p:spPr bwMode="auto">
              <a:xfrm>
                <a:off x="2061688" y="4895012"/>
                <a:ext cx="9773751" cy="1512000"/>
              </a:xfrm>
              <a:custGeom>
                <a:avLst/>
                <a:gdLst>
                  <a:gd name="T0" fmla="*/ 666 w 5276"/>
                  <a:gd name="T1" fmla="*/ 0 h 2062"/>
                  <a:gd name="T2" fmla="*/ 5275 w 5276"/>
                  <a:gd name="T3" fmla="*/ 0 h 2062"/>
                  <a:gd name="T4" fmla="*/ 5275 w 5276"/>
                  <a:gd name="T5" fmla="*/ 2061 h 2062"/>
                  <a:gd name="T6" fmla="*/ 666 w 5276"/>
                  <a:gd name="T7" fmla="*/ 2061 h 2062"/>
                  <a:gd name="T8" fmla="*/ 0 w 5276"/>
                  <a:gd name="T9" fmla="*/ 2061 h 2062"/>
                  <a:gd name="T10" fmla="*/ 0 w 5276"/>
                  <a:gd name="T11" fmla="*/ 0 h 2062"/>
                  <a:gd name="T12" fmla="*/ 666 w 5276"/>
                  <a:gd name="T13" fmla="*/ 0 h 2062"/>
                </a:gdLst>
                <a:ahLst/>
                <a:cxnLst>
                  <a:cxn ang="0">
                    <a:pos x="T0" y="T1"/>
                  </a:cxn>
                  <a:cxn ang="0">
                    <a:pos x="T2" y="T3"/>
                  </a:cxn>
                  <a:cxn ang="0">
                    <a:pos x="T4" y="T5"/>
                  </a:cxn>
                  <a:cxn ang="0">
                    <a:pos x="T6" y="T7"/>
                  </a:cxn>
                  <a:cxn ang="0">
                    <a:pos x="T8" y="T9"/>
                  </a:cxn>
                  <a:cxn ang="0">
                    <a:pos x="T10" y="T11"/>
                  </a:cxn>
                  <a:cxn ang="0">
                    <a:pos x="T12" y="T13"/>
                  </a:cxn>
                </a:cxnLst>
                <a:rect l="0" t="0" r="r" b="b"/>
                <a:pathLst>
                  <a:path w="5276" h="2062">
                    <a:moveTo>
                      <a:pt x="666" y="0"/>
                    </a:moveTo>
                    <a:lnTo>
                      <a:pt x="5275" y="0"/>
                    </a:lnTo>
                    <a:lnTo>
                      <a:pt x="5275" y="2061"/>
                    </a:lnTo>
                    <a:lnTo>
                      <a:pt x="666" y="2061"/>
                    </a:lnTo>
                    <a:lnTo>
                      <a:pt x="0" y="2061"/>
                    </a:lnTo>
                    <a:lnTo>
                      <a:pt x="0" y="0"/>
                    </a:lnTo>
                    <a:lnTo>
                      <a:pt x="666" y="0"/>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26" name="Freeform 307">
                <a:extLst>
                  <a:ext uri="{FF2B5EF4-FFF2-40B4-BE49-F238E27FC236}">
                    <a16:creationId xmlns:a16="http://schemas.microsoft.com/office/drawing/2014/main" id="{EA88FBFB-D331-865C-0A22-ECBDFCA40D02}"/>
                  </a:ext>
                </a:extLst>
              </p:cNvPr>
              <p:cNvSpPr>
                <a:spLocks noChangeArrowheads="1"/>
              </p:cNvSpPr>
              <p:nvPr/>
            </p:nvSpPr>
            <p:spPr bwMode="auto">
              <a:xfrm>
                <a:off x="815534" y="4982614"/>
                <a:ext cx="730918" cy="1310282"/>
              </a:xfrm>
              <a:custGeom>
                <a:avLst/>
                <a:gdLst>
                  <a:gd name="T0" fmla="*/ 1073 w 1074"/>
                  <a:gd name="T1" fmla="*/ 570 h 1810"/>
                  <a:gd name="T2" fmla="*/ 1073 w 1074"/>
                  <a:gd name="T3" fmla="*/ 904 h 1810"/>
                  <a:gd name="T4" fmla="*/ 1073 w 1074"/>
                  <a:gd name="T5" fmla="*/ 1238 h 1810"/>
                  <a:gd name="T6" fmla="*/ 0 w 1074"/>
                  <a:gd name="T7" fmla="*/ 1809 h 1810"/>
                  <a:gd name="T8" fmla="*/ 0 w 1074"/>
                  <a:gd name="T9" fmla="*/ 904 h 1810"/>
                  <a:gd name="T10" fmla="*/ 0 w 1074"/>
                  <a:gd name="T11" fmla="*/ 0 h 1810"/>
                  <a:gd name="T12" fmla="*/ 1073 w 1074"/>
                  <a:gd name="T13" fmla="*/ 570 h 1810"/>
                </a:gdLst>
                <a:ahLst/>
                <a:cxnLst>
                  <a:cxn ang="0">
                    <a:pos x="T0" y="T1"/>
                  </a:cxn>
                  <a:cxn ang="0">
                    <a:pos x="T2" y="T3"/>
                  </a:cxn>
                  <a:cxn ang="0">
                    <a:pos x="T4" y="T5"/>
                  </a:cxn>
                  <a:cxn ang="0">
                    <a:pos x="T6" y="T7"/>
                  </a:cxn>
                  <a:cxn ang="0">
                    <a:pos x="T8" y="T9"/>
                  </a:cxn>
                  <a:cxn ang="0">
                    <a:pos x="T10" y="T11"/>
                  </a:cxn>
                  <a:cxn ang="0">
                    <a:pos x="T12" y="T13"/>
                  </a:cxn>
                </a:cxnLst>
                <a:rect l="0" t="0" r="r" b="b"/>
                <a:pathLst>
                  <a:path w="1074" h="1810">
                    <a:moveTo>
                      <a:pt x="1073" y="570"/>
                    </a:moveTo>
                    <a:lnTo>
                      <a:pt x="1073" y="904"/>
                    </a:lnTo>
                    <a:lnTo>
                      <a:pt x="1073" y="1238"/>
                    </a:lnTo>
                    <a:lnTo>
                      <a:pt x="0" y="1809"/>
                    </a:lnTo>
                    <a:lnTo>
                      <a:pt x="0" y="904"/>
                    </a:lnTo>
                    <a:lnTo>
                      <a:pt x="0" y="0"/>
                    </a:lnTo>
                    <a:lnTo>
                      <a:pt x="1073" y="57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5A5A5"/>
                  </a:solidFill>
                  <a:effectLst/>
                  <a:uLnTx/>
                  <a:uFillTx/>
                  <a:latin typeface="Open Sans"/>
                  <a:ea typeface="+mn-ea"/>
                  <a:cs typeface="+mn-cs"/>
                </a:endParaRPr>
              </a:p>
            </p:txBody>
          </p:sp>
          <p:sp>
            <p:nvSpPr>
              <p:cNvPr id="40" name="TextBox 15">
                <a:extLst>
                  <a:ext uri="{FF2B5EF4-FFF2-40B4-BE49-F238E27FC236}">
                    <a16:creationId xmlns:a16="http://schemas.microsoft.com/office/drawing/2014/main" id="{763DA963-881D-5046-735F-E5F7BC80143F}"/>
                  </a:ext>
                </a:extLst>
              </p:cNvPr>
              <p:cNvSpPr txBox="1"/>
              <p:nvPr/>
            </p:nvSpPr>
            <p:spPr>
              <a:xfrm>
                <a:off x="2277643" y="4978846"/>
                <a:ext cx="3143062" cy="276999"/>
              </a:xfrm>
              <a:prstGeom prst="rect">
                <a:avLst/>
              </a:prstGeom>
              <a:noFill/>
              <a:effectLst/>
            </p:spPr>
            <p:txBody>
              <a:bodyPr wrap="square" lIns="0" rIns="0" rtlCol="0" anchor="b">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dirty="0">
                    <a:ln>
                      <a:noFill/>
                    </a:ln>
                    <a:solidFill>
                      <a:srgbClr val="FFFFFF"/>
                    </a:solidFill>
                    <a:effectLst/>
                    <a:uLnTx/>
                    <a:uFillTx/>
                    <a:ea typeface="+mn-ea"/>
                    <a:cs typeface="Poppins" pitchFamily="2" charset="77"/>
                  </a:rPr>
                  <a:t>Evolution in Regulatory Requirements</a:t>
                </a:r>
              </a:p>
            </p:txBody>
          </p:sp>
          <p:sp>
            <p:nvSpPr>
              <p:cNvPr id="41" name="TextBox 16">
                <a:extLst>
                  <a:ext uri="{FF2B5EF4-FFF2-40B4-BE49-F238E27FC236}">
                    <a16:creationId xmlns:a16="http://schemas.microsoft.com/office/drawing/2014/main" id="{507D6C6F-01EE-8E99-3310-55074A0B2E17}"/>
                  </a:ext>
                </a:extLst>
              </p:cNvPr>
              <p:cNvSpPr txBox="1"/>
              <p:nvPr/>
            </p:nvSpPr>
            <p:spPr>
              <a:xfrm>
                <a:off x="2277643" y="5292622"/>
                <a:ext cx="9345506" cy="1000274"/>
              </a:xfrm>
              <a:prstGeom prst="rect">
                <a:avLst/>
              </a:prstGeom>
              <a:noFill/>
              <a:effectLst/>
            </p:spPr>
            <p:txBody>
              <a:bodyPr wrap="square" lIns="0" tIns="0" rIns="0" bIns="0" rtlCol="0">
                <a:spAutoFit/>
              </a:bodyPr>
              <a:lstStyle>
                <a:defPPr>
                  <a:defRPr lang="en-US"/>
                </a:defPPr>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marR="0" lvl="0" indent="-171450" algn="just"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dirty="0">
                    <a:solidFill>
                      <a:srgbClr val="FFFFFF"/>
                    </a:solidFill>
                    <a:latin typeface="+mn-lt"/>
                  </a:rPr>
                  <a:t>T</a:t>
                </a:r>
                <a:r>
                  <a:rPr kumimoji="0" lang="en-GB" sz="1200" b="0" i="0" u="none" strike="noStrike" kern="1200" cap="none" spc="0" normalizeH="0" baseline="0" noProof="0" dirty="0">
                    <a:ln>
                      <a:noFill/>
                    </a:ln>
                    <a:solidFill>
                      <a:srgbClr val="FFFFFF"/>
                    </a:solidFill>
                    <a:effectLst/>
                    <a:uLnTx/>
                    <a:uFillTx/>
                    <a:latin typeface="+mn-lt"/>
                    <a:ea typeface="Verdana" panose="020B0604030504040204" pitchFamily="34" charset="0"/>
                  </a:rPr>
                  <a:t>o harmonise the definition of default across the EU prudential framework and improve consistency, European Central Bank (ECB) announced the standardised definition of default in 2016. </a:t>
                </a:r>
              </a:p>
              <a:p>
                <a:pPr marL="171450" marR="0" lvl="0" indent="-171450" algn="just"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dirty="0">
                    <a:solidFill>
                      <a:srgbClr val="FFFFFF"/>
                    </a:solidFill>
                    <a:latin typeface="+mn-lt"/>
                  </a:rPr>
                  <a:t>D</a:t>
                </a:r>
                <a:r>
                  <a:rPr kumimoji="0" lang="en-GB" sz="1200" b="0" i="0" u="none" strike="noStrike" kern="1200" cap="none" spc="0" normalizeH="0" baseline="0" noProof="0" dirty="0" err="1">
                    <a:ln>
                      <a:noFill/>
                    </a:ln>
                    <a:solidFill>
                      <a:srgbClr val="FFFFFF"/>
                    </a:solidFill>
                    <a:effectLst/>
                    <a:uLnTx/>
                    <a:uFillTx/>
                    <a:latin typeface="+mn-lt"/>
                    <a:ea typeface="Verdana" panose="020B0604030504040204" pitchFamily="34" charset="0"/>
                  </a:rPr>
                  <a:t>efinition</a:t>
                </a:r>
                <a:r>
                  <a:rPr kumimoji="0" lang="en-GB" sz="1200" b="0" i="0" u="none" strike="noStrike" kern="1200" cap="none" spc="0" normalizeH="0" baseline="0" noProof="0" dirty="0">
                    <a:ln>
                      <a:noFill/>
                    </a:ln>
                    <a:solidFill>
                      <a:srgbClr val="FFFFFF"/>
                    </a:solidFill>
                    <a:effectLst/>
                    <a:uLnTx/>
                    <a:uFillTx/>
                    <a:latin typeface="+mn-lt"/>
                    <a:ea typeface="Verdana" panose="020B0604030504040204" pitchFamily="34" charset="0"/>
                  </a:rPr>
                  <a:t> of a dataset could change as time pass due to shifts of regulatory requirements or corporate strategy selection, leading to a discrepancy where remedial activities need to be carried out.</a:t>
                </a:r>
              </a:p>
              <a:p>
                <a:pPr marL="171450" marR="0" lvl="0" indent="-171450" algn="just"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FFFFFF"/>
                  </a:solidFill>
                  <a:effectLst/>
                  <a:uLnTx/>
                  <a:uFillTx/>
                  <a:latin typeface="+mn-lt"/>
                  <a:ea typeface="Verdana" panose="020B0604030504040204" pitchFamily="34" charset="0"/>
                </a:endParaRPr>
              </a:p>
            </p:txBody>
          </p:sp>
          <p:sp>
            <p:nvSpPr>
              <p:cNvPr id="46" name="TextBox 21">
                <a:extLst>
                  <a:ext uri="{FF2B5EF4-FFF2-40B4-BE49-F238E27FC236}">
                    <a16:creationId xmlns:a16="http://schemas.microsoft.com/office/drawing/2014/main" id="{227FA2B3-8750-DAE0-DAEC-FB39B4B375D2}"/>
                  </a:ext>
                </a:extLst>
              </p:cNvPr>
              <p:cNvSpPr txBox="1"/>
              <p:nvPr/>
            </p:nvSpPr>
            <p:spPr>
              <a:xfrm>
                <a:off x="384174" y="5292622"/>
                <a:ext cx="649193" cy="588810"/>
              </a:xfrm>
              <a:prstGeom prst="rect">
                <a:avLst/>
              </a:prstGeom>
              <a:solidFill>
                <a:schemeClr val="bg1">
                  <a:lumMod val="95000"/>
                </a:schemeClr>
              </a:solidFill>
              <a:effectLst/>
            </p:spPr>
            <p:txBody>
              <a:bodyPr vert="horz" lIns="0" tIns="0" rIns="0" bIns="0" anchor="ctr"/>
              <a:lstStyle>
                <a:defPPr>
                  <a:defRPr lang="en-US"/>
                </a:defPPr>
                <a:lvl1pPr algn="ctr">
                  <a:defRPr sz="1200" b="1">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lumMod val="50000"/>
                      </a:schemeClr>
                    </a:solidFill>
                    <a:effectLst/>
                    <a:uLnTx/>
                    <a:uFillTx/>
                    <a:latin typeface="Verdana" panose="020B0604030504040204" pitchFamily="34" charset="0"/>
                    <a:ea typeface="Verdana" panose="020B0604030504040204" pitchFamily="34" charset="0"/>
                  </a:rPr>
                  <a:t>03</a:t>
                </a:r>
              </a:p>
            </p:txBody>
          </p:sp>
        </p:grpSp>
      </p:grpSp>
      <p:sp>
        <p:nvSpPr>
          <p:cNvPr id="7" name="TextBox 6">
            <a:extLst>
              <a:ext uri="{FF2B5EF4-FFF2-40B4-BE49-F238E27FC236}">
                <a16:creationId xmlns:a16="http://schemas.microsoft.com/office/drawing/2014/main" id="{7F0729CF-9D3F-B8F3-0896-9CC9B70E013A}"/>
              </a:ext>
            </a:extLst>
          </p:cNvPr>
          <p:cNvSpPr txBox="1"/>
          <p:nvPr/>
        </p:nvSpPr>
        <p:spPr>
          <a:xfrm>
            <a:off x="370365" y="1024318"/>
            <a:ext cx="11451266" cy="307777"/>
          </a:xfrm>
          <a:prstGeom prst="rect">
            <a:avLst/>
          </a:prstGeom>
          <a:noFill/>
        </p:spPr>
        <p:txBody>
          <a:bodyPr wrap="square">
            <a:spAutoFit/>
          </a:bodyPr>
          <a:lstStyle/>
          <a:p>
            <a:pPr marL="0" indent="0" algn="just">
              <a:buNone/>
            </a:pPr>
            <a:r>
              <a:rPr lang="en-GB" sz="1400" b="0" dirty="0">
                <a:solidFill>
                  <a:srgbClr val="58595B"/>
                </a:solidFill>
              </a:rPr>
              <a:t>There are multiple scenario that can cause a large scale of data remediation exercise.</a:t>
            </a:r>
          </a:p>
        </p:txBody>
      </p:sp>
    </p:spTree>
    <p:extLst>
      <p:ext uri="{BB962C8B-B14F-4D97-AF65-F5344CB8AC3E}">
        <p14:creationId xmlns:p14="http://schemas.microsoft.com/office/powerpoint/2010/main" val="332254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4180DC-D25F-1FDF-1D67-31B48F0EE393}"/>
              </a:ext>
            </a:extLst>
          </p:cNvPr>
          <p:cNvSpPr>
            <a:spLocks noGrp="1"/>
          </p:cNvSpPr>
          <p:nvPr>
            <p:ph type="title"/>
          </p:nvPr>
        </p:nvSpPr>
        <p:spPr/>
        <p:txBody>
          <a:bodyPr>
            <a:normAutofit/>
          </a:bodyPr>
          <a:lstStyle/>
          <a:p>
            <a:r>
              <a:rPr lang="en-GB" dirty="0"/>
              <a:t>The EU demands banks to remediate data for their IRB models</a:t>
            </a:r>
            <a:endParaRPr lang="en-NL" dirty="0"/>
          </a:p>
        </p:txBody>
      </p:sp>
      <p:sp>
        <p:nvSpPr>
          <p:cNvPr id="42" name="TextBox 41">
            <a:extLst>
              <a:ext uri="{FF2B5EF4-FFF2-40B4-BE49-F238E27FC236}">
                <a16:creationId xmlns:a16="http://schemas.microsoft.com/office/drawing/2014/main" id="{D60CE837-D42A-C75F-119F-31B18111134D}"/>
              </a:ext>
            </a:extLst>
          </p:cNvPr>
          <p:cNvSpPr txBox="1"/>
          <p:nvPr/>
        </p:nvSpPr>
        <p:spPr>
          <a:xfrm>
            <a:off x="298518" y="1024318"/>
            <a:ext cx="11582167" cy="1169551"/>
          </a:xfrm>
          <a:prstGeom prst="rect">
            <a:avLst/>
          </a:prstGeom>
          <a:noFill/>
        </p:spPr>
        <p:txBody>
          <a:bodyPr wrap="square">
            <a:spAutoFit/>
          </a:bodyPr>
          <a:lstStyle/>
          <a:p>
            <a:pPr algn="just"/>
            <a:r>
              <a:rPr lang="en-GB" sz="1400" dirty="0">
                <a:solidFill>
                  <a:srgbClr val="58595B"/>
                </a:solidFill>
              </a:rPr>
              <a:t>In</a:t>
            </a:r>
            <a:r>
              <a:rPr lang="en-GB" sz="1400" b="0" dirty="0">
                <a:solidFill>
                  <a:srgbClr val="58595B"/>
                </a:solidFill>
              </a:rPr>
              <a:t> the latest decade, </a:t>
            </a:r>
            <a:r>
              <a:rPr lang="en-GB" sz="1400" b="1" dirty="0">
                <a:solidFill>
                  <a:srgbClr val="58595B"/>
                </a:solidFill>
              </a:rPr>
              <a:t>the European Central Bank (ECB) has launched several initiatives to request a strong data capabilities from its supervised entities</a:t>
            </a:r>
            <a:r>
              <a:rPr lang="en-GB" sz="1400" b="0" dirty="0">
                <a:solidFill>
                  <a:srgbClr val="58595B"/>
                </a:solidFill>
              </a:rPr>
              <a:t>. F</a:t>
            </a:r>
            <a:r>
              <a:rPr lang="en-GB" sz="1400" dirty="0">
                <a:solidFill>
                  <a:srgbClr val="58595B"/>
                </a:solidFill>
              </a:rPr>
              <a:t>rom meticulous data governance to crafting comprehensive reports, the supervised entities are </a:t>
            </a:r>
            <a:r>
              <a:rPr lang="en-GB" sz="1400" b="0" dirty="0">
                <a:solidFill>
                  <a:srgbClr val="58595B"/>
                </a:solidFill>
              </a:rPr>
              <a:t>expected have significant number of workloads to </a:t>
            </a:r>
            <a:r>
              <a:rPr lang="en-GB" sz="1400" dirty="0">
                <a:solidFill>
                  <a:srgbClr val="58595B"/>
                </a:solidFill>
              </a:rPr>
              <a:t>be fully compliant to </a:t>
            </a:r>
            <a:r>
              <a:rPr lang="en-GB" sz="1400" b="0" dirty="0">
                <a:solidFill>
                  <a:srgbClr val="58595B"/>
                </a:solidFill>
              </a:rPr>
              <a:t>the increasing regulatory requirements </a:t>
            </a:r>
            <a:r>
              <a:rPr lang="en-GB" sz="1400" dirty="0">
                <a:solidFill>
                  <a:srgbClr val="58595B"/>
                </a:solidFill>
              </a:rPr>
              <a:t>around</a:t>
            </a:r>
            <a:r>
              <a:rPr lang="en-GB" sz="1400" b="0" dirty="0">
                <a:solidFill>
                  <a:srgbClr val="58595B"/>
                </a:solidFill>
              </a:rPr>
              <a:t> risk data and the </a:t>
            </a:r>
            <a:r>
              <a:rPr lang="en-GB" sz="1400" dirty="0">
                <a:solidFill>
                  <a:srgbClr val="58595B"/>
                </a:solidFill>
              </a:rPr>
              <a:t>corresponding </a:t>
            </a:r>
            <a:r>
              <a:rPr lang="en-GB" sz="1400" b="0" dirty="0">
                <a:solidFill>
                  <a:srgbClr val="58595B"/>
                </a:solidFill>
              </a:rPr>
              <a:t>reporting. </a:t>
            </a:r>
            <a:r>
              <a:rPr lang="en-GB" sz="1400" dirty="0">
                <a:solidFill>
                  <a:srgbClr val="58595B"/>
                </a:solidFill>
              </a:rPr>
              <a:t>This requires </a:t>
            </a:r>
            <a:r>
              <a:rPr lang="en-GB" sz="1400" b="1" dirty="0">
                <a:solidFill>
                  <a:srgbClr val="58595B"/>
                </a:solidFill>
              </a:rPr>
              <a:t>a close collaboration of various functions</a:t>
            </a:r>
            <a:r>
              <a:rPr lang="en-GB" sz="1400" dirty="0">
                <a:solidFill>
                  <a:srgbClr val="58595B"/>
                </a:solidFill>
              </a:rPr>
              <a:t>, among others, policy, business, modelling and IT implementation</a:t>
            </a:r>
            <a:r>
              <a:rPr lang="en-GB" sz="1400" b="0" dirty="0">
                <a:solidFill>
                  <a:srgbClr val="58595B"/>
                </a:solidFill>
              </a:rPr>
              <a:t>. Setting up a </a:t>
            </a:r>
            <a:r>
              <a:rPr lang="en-GB" sz="1400" b="1" dirty="0">
                <a:solidFill>
                  <a:srgbClr val="58595B"/>
                </a:solidFill>
              </a:rPr>
              <a:t>PMO office </a:t>
            </a:r>
            <a:r>
              <a:rPr lang="en-GB" sz="1400" b="0" dirty="0">
                <a:solidFill>
                  <a:srgbClr val="58595B"/>
                </a:solidFill>
              </a:rPr>
              <a:t>helps facilitate </a:t>
            </a:r>
            <a:r>
              <a:rPr lang="en-GB" sz="1400" dirty="0">
                <a:solidFill>
                  <a:srgbClr val="58595B"/>
                </a:solidFill>
              </a:rPr>
              <a:t>the </a:t>
            </a:r>
            <a:r>
              <a:rPr lang="en-GB" sz="1400" b="0" dirty="0">
                <a:solidFill>
                  <a:srgbClr val="58595B"/>
                </a:solidFill>
              </a:rPr>
              <a:t>communication and hence ensure the success of this complex transformation. </a:t>
            </a:r>
          </a:p>
        </p:txBody>
      </p:sp>
      <p:grpSp>
        <p:nvGrpSpPr>
          <p:cNvPr id="5" name="Group 4">
            <a:extLst>
              <a:ext uri="{FF2B5EF4-FFF2-40B4-BE49-F238E27FC236}">
                <a16:creationId xmlns:a16="http://schemas.microsoft.com/office/drawing/2014/main" id="{597BBF84-6112-CF98-C537-C39E1521E0B1}"/>
              </a:ext>
            </a:extLst>
          </p:cNvPr>
          <p:cNvGrpSpPr/>
          <p:nvPr/>
        </p:nvGrpSpPr>
        <p:grpSpPr>
          <a:xfrm>
            <a:off x="330926" y="2412279"/>
            <a:ext cx="11530148" cy="4098588"/>
            <a:chOff x="330926" y="2417152"/>
            <a:chExt cx="11530148" cy="4098588"/>
          </a:xfrm>
        </p:grpSpPr>
        <p:sp>
          <p:nvSpPr>
            <p:cNvPr id="37" name="TextBox 36">
              <a:extLst>
                <a:ext uri="{FF2B5EF4-FFF2-40B4-BE49-F238E27FC236}">
                  <a16:creationId xmlns:a16="http://schemas.microsoft.com/office/drawing/2014/main" id="{E11E8E6F-5C97-0BA3-24D3-2D888D11C639}"/>
                </a:ext>
              </a:extLst>
            </p:cNvPr>
            <p:cNvSpPr txBox="1"/>
            <p:nvPr/>
          </p:nvSpPr>
          <p:spPr>
            <a:xfrm>
              <a:off x="8081074" y="2756243"/>
              <a:ext cx="3780000" cy="3759497"/>
            </a:xfrm>
            <a:prstGeom prst="rect">
              <a:avLst/>
            </a:prstGeom>
            <a:noFill/>
            <a:ln w="9525">
              <a:solidFill>
                <a:schemeClr val="bg1">
                  <a:lumMod val="50000"/>
                </a:schemeClr>
              </a:solidFill>
            </a:ln>
          </p:spPr>
          <p:txBody>
            <a:bodyPr wrap="square" lIns="180000" tIns="324000" rIns="180000" anchor="t">
              <a:noAutofit/>
            </a:bodyPr>
            <a:lstStyle/>
            <a:p>
              <a:pPr marL="171450" indent="-171450" algn="just">
                <a:spcAft>
                  <a:spcPts val="800"/>
                </a:spcAft>
                <a:buFont typeface="Arial" panose="020B0604020202020204" pitchFamily="34" charset="0"/>
                <a:buChar char="•"/>
              </a:pPr>
              <a:r>
                <a:rPr lang="en-GB" sz="1400" b="0" dirty="0">
                  <a:solidFill>
                    <a:srgbClr val="58595B"/>
                  </a:solidFill>
                </a:rPr>
                <a:t>In July 2023, the ECB has opened a public consultation on its </a:t>
              </a:r>
              <a:r>
                <a:rPr lang="en-GB" sz="1400" b="1" dirty="0">
                  <a:solidFill>
                    <a:schemeClr val="bg1">
                      <a:lumMod val="50000"/>
                    </a:schemeClr>
                  </a:solidFill>
                </a:rPr>
                <a:t>guide for effective risk data aggregation and risk reporting (RDARR)</a:t>
              </a:r>
              <a:r>
                <a:rPr lang="en-GB" sz="1400" b="0" dirty="0">
                  <a:solidFill>
                    <a:srgbClr val="58595B"/>
                  </a:solidFill>
                </a:rPr>
                <a:t>. </a:t>
              </a:r>
            </a:p>
            <a:p>
              <a:pPr marL="171450" indent="-171450" algn="just">
                <a:spcAft>
                  <a:spcPts val="800"/>
                </a:spcAft>
                <a:buFont typeface="Arial" panose="020B0604020202020204" pitchFamily="34" charset="0"/>
                <a:buChar char="•"/>
              </a:pPr>
              <a:r>
                <a:rPr lang="en-GB" sz="1400" b="0" dirty="0">
                  <a:solidFill>
                    <a:srgbClr val="58595B"/>
                  </a:solidFill>
                </a:rPr>
                <a:t>This guide is intended to assist banks improving their capabilities in RDARR by following good industry practices and adhering to the Basel Committee on Banking Supervision’s Principles (BCBS 239). </a:t>
              </a:r>
            </a:p>
            <a:p>
              <a:pPr marL="171450" indent="-171450" algn="just">
                <a:spcAft>
                  <a:spcPts val="800"/>
                </a:spcAft>
                <a:buFont typeface="Arial" panose="020B0604020202020204" pitchFamily="34" charset="0"/>
                <a:buChar char="•"/>
              </a:pPr>
              <a:r>
                <a:rPr lang="en-GB" sz="1400" dirty="0">
                  <a:solidFill>
                    <a:srgbClr val="58595B"/>
                  </a:solidFill>
                  <a:highlight>
                    <a:srgbClr val="FFFF00"/>
                  </a:highlight>
                </a:rPr>
                <a:t>…</a:t>
              </a:r>
              <a:endParaRPr lang="en-GB" sz="1400" b="0" dirty="0">
                <a:solidFill>
                  <a:srgbClr val="58595B"/>
                </a:solidFill>
                <a:highlight>
                  <a:srgbClr val="FFFF00"/>
                </a:highlight>
              </a:endParaRPr>
            </a:p>
          </p:txBody>
        </p:sp>
        <p:sp>
          <p:nvSpPr>
            <p:cNvPr id="30" name="TextBox 29">
              <a:extLst>
                <a:ext uri="{FF2B5EF4-FFF2-40B4-BE49-F238E27FC236}">
                  <a16:creationId xmlns:a16="http://schemas.microsoft.com/office/drawing/2014/main" id="{BF67E57F-217C-DC66-D912-45924E596765}"/>
                </a:ext>
              </a:extLst>
            </p:cNvPr>
            <p:cNvSpPr txBox="1"/>
            <p:nvPr/>
          </p:nvSpPr>
          <p:spPr>
            <a:xfrm>
              <a:off x="330926" y="2756243"/>
              <a:ext cx="3780000" cy="3759497"/>
            </a:xfrm>
            <a:prstGeom prst="rect">
              <a:avLst/>
            </a:prstGeom>
            <a:noFill/>
            <a:ln w="9525">
              <a:solidFill>
                <a:srgbClr val="629DD1"/>
              </a:solidFill>
            </a:ln>
          </p:spPr>
          <p:txBody>
            <a:bodyPr wrap="square" lIns="180000" tIns="324000" rIns="180000" anchor="t">
              <a:noAutofit/>
            </a:bodyPr>
            <a:lstStyle/>
            <a:p>
              <a:pPr marL="171450" indent="-171450" algn="just">
                <a:spcAft>
                  <a:spcPts val="800"/>
                </a:spcAft>
                <a:buFont typeface="Arial" panose="020B0604020202020204" pitchFamily="34" charset="0"/>
                <a:buChar char="•"/>
              </a:pPr>
              <a:r>
                <a:rPr lang="en-GB" sz="1400" dirty="0">
                  <a:solidFill>
                    <a:srgbClr val="58595B"/>
                  </a:solidFill>
                </a:rPr>
                <a:t>I</a:t>
              </a:r>
              <a:r>
                <a:rPr lang="en-GB" sz="1400" b="0" dirty="0">
                  <a:solidFill>
                    <a:srgbClr val="58595B"/>
                  </a:solidFill>
                </a:rPr>
                <a:t>n 2016, the ECB launched the </a:t>
              </a:r>
              <a:r>
                <a:rPr lang="en-GB" sz="1400" b="1" dirty="0">
                  <a:solidFill>
                    <a:srgbClr val="629DD1"/>
                  </a:solidFill>
                </a:rPr>
                <a:t>Targeted Review of Internal Models (TRIM) </a:t>
              </a:r>
              <a:r>
                <a:rPr lang="en-GB" sz="1400" b="0" dirty="0">
                  <a:solidFill>
                    <a:srgbClr val="58595B"/>
                  </a:solidFill>
                </a:rPr>
                <a:t>to ensure homogeneity among internal models used to calculate RWA. </a:t>
              </a:r>
            </a:p>
            <a:p>
              <a:pPr marL="171450" indent="-171450" algn="just">
                <a:spcAft>
                  <a:spcPts val="800"/>
                </a:spcAft>
                <a:buFont typeface="Arial" panose="020B0604020202020204" pitchFamily="34" charset="0"/>
                <a:buChar char="•"/>
              </a:pPr>
              <a:r>
                <a:rPr lang="en-GB" sz="1400" b="0" dirty="0">
                  <a:solidFill>
                    <a:srgbClr val="58595B"/>
                  </a:solidFill>
                </a:rPr>
                <a:t>During the TRIM investigation, the ECB carried out a thorough data quality review. Areas for instance data quality monitoring and internal controls, and roles and responsibilities allocation in data management required further improvement. Findings were issued, demanding banks to remediate data used in their current IRB models. </a:t>
              </a:r>
            </a:p>
          </p:txBody>
        </p:sp>
        <p:sp>
          <p:nvSpPr>
            <p:cNvPr id="33" name="TextBox 32">
              <a:extLst>
                <a:ext uri="{FF2B5EF4-FFF2-40B4-BE49-F238E27FC236}">
                  <a16:creationId xmlns:a16="http://schemas.microsoft.com/office/drawing/2014/main" id="{FBE8A9A6-2A85-9C27-0B4F-7BA6387D6841}"/>
                </a:ext>
              </a:extLst>
            </p:cNvPr>
            <p:cNvSpPr txBox="1"/>
            <p:nvPr/>
          </p:nvSpPr>
          <p:spPr>
            <a:xfrm>
              <a:off x="4199602" y="2756243"/>
              <a:ext cx="3780000" cy="3759497"/>
            </a:xfrm>
            <a:prstGeom prst="rect">
              <a:avLst/>
            </a:prstGeom>
            <a:noFill/>
            <a:ln w="9525">
              <a:solidFill>
                <a:schemeClr val="accent2">
                  <a:lumMod val="50000"/>
                </a:schemeClr>
              </a:solidFill>
            </a:ln>
          </p:spPr>
          <p:txBody>
            <a:bodyPr wrap="square" lIns="180000" tIns="324000" rIns="180000" anchor="t">
              <a:noAutofit/>
            </a:bodyPr>
            <a:lstStyle/>
            <a:p>
              <a:pPr marL="171450" indent="-171450" algn="just">
                <a:spcAft>
                  <a:spcPts val="800"/>
                </a:spcAft>
                <a:buFont typeface="Arial" panose="020B0604020202020204" pitchFamily="34" charset="0"/>
                <a:buChar char="•"/>
              </a:pPr>
              <a:r>
                <a:rPr lang="en-GB" sz="1400" b="0" dirty="0">
                  <a:solidFill>
                    <a:srgbClr val="58595B"/>
                  </a:solidFill>
                </a:rPr>
                <a:t>In 2016, the ECB announced that business model and profitability risk, credit risk, capital adequacy, risk governance and data quality, and liquidity are the top five supervisory priorities of the year, which materialised in </a:t>
              </a:r>
              <a:r>
                <a:rPr lang="en-GB" sz="1400" b="1" dirty="0">
                  <a:solidFill>
                    <a:schemeClr val="accent2">
                      <a:lumMod val="50000"/>
                    </a:schemeClr>
                  </a:solidFill>
                </a:rPr>
                <a:t>Supervisory Review and Evaluation Process (SREP) </a:t>
              </a:r>
              <a:r>
                <a:rPr lang="en-GB" sz="1400" b="0" dirty="0">
                  <a:solidFill>
                    <a:srgbClr val="58595B"/>
                  </a:solidFill>
                </a:rPr>
                <a:t>investigation. </a:t>
              </a:r>
            </a:p>
            <a:p>
              <a:pPr marL="171450" indent="-171450" algn="just">
                <a:spcAft>
                  <a:spcPts val="800"/>
                </a:spcAft>
                <a:buFont typeface="Arial" panose="020B0604020202020204" pitchFamily="34" charset="0"/>
                <a:buChar char="•"/>
              </a:pPr>
              <a:r>
                <a:rPr lang="en-GB" sz="1400" b="0" dirty="0">
                  <a:solidFill>
                    <a:srgbClr val="58595B"/>
                  </a:solidFill>
                </a:rPr>
                <a:t>The institution’s risk infrastructure, data aggregation and reporting is considered a main aspects in risk governance. While quality data sustain accurate demonstration of capital adequacy and liquidity adequacy.</a:t>
              </a:r>
            </a:p>
            <a:p>
              <a:pPr marL="285750" indent="-285750" algn="just">
                <a:spcAft>
                  <a:spcPts val="800"/>
                </a:spcAft>
                <a:buFont typeface="Arial" panose="020B0604020202020204" pitchFamily="34" charset="0"/>
                <a:buChar char="•"/>
              </a:pPr>
              <a:endParaRPr lang="en-NL" sz="1400" dirty="0">
                <a:solidFill>
                  <a:schemeClr val="bg1"/>
                </a:solidFill>
              </a:endParaRPr>
            </a:p>
          </p:txBody>
        </p:sp>
        <p:grpSp>
          <p:nvGrpSpPr>
            <p:cNvPr id="32" name="Group 31">
              <a:extLst>
                <a:ext uri="{FF2B5EF4-FFF2-40B4-BE49-F238E27FC236}">
                  <a16:creationId xmlns:a16="http://schemas.microsoft.com/office/drawing/2014/main" id="{3E5B474E-663E-8CEF-474E-9715DE3D45E5}"/>
                </a:ext>
              </a:extLst>
            </p:cNvPr>
            <p:cNvGrpSpPr/>
            <p:nvPr/>
          </p:nvGrpSpPr>
          <p:grpSpPr>
            <a:xfrm>
              <a:off x="450528" y="2424648"/>
              <a:ext cx="3528000" cy="504000"/>
              <a:chOff x="431165" y="1925238"/>
              <a:chExt cx="3816000" cy="504000"/>
            </a:xfrm>
            <a:effectLst>
              <a:outerShdw blurRad="50800" dist="38100" dir="2700000" algn="tl" rotWithShape="0">
                <a:schemeClr val="bg1">
                  <a:lumMod val="75000"/>
                  <a:alpha val="40000"/>
                </a:schemeClr>
              </a:outerShdw>
            </a:effectLst>
          </p:grpSpPr>
          <p:sp>
            <p:nvSpPr>
              <p:cNvPr id="24" name="TextBox 23">
                <a:extLst>
                  <a:ext uri="{FF2B5EF4-FFF2-40B4-BE49-F238E27FC236}">
                    <a16:creationId xmlns:a16="http://schemas.microsoft.com/office/drawing/2014/main" id="{F6F3DE33-C602-9132-2245-35AD01A8D2CB}"/>
                  </a:ext>
                </a:extLst>
              </p:cNvPr>
              <p:cNvSpPr txBox="1"/>
              <p:nvPr/>
            </p:nvSpPr>
            <p:spPr>
              <a:xfrm>
                <a:off x="431165" y="1925238"/>
                <a:ext cx="3816000" cy="504000"/>
              </a:xfrm>
              <a:prstGeom prst="rect">
                <a:avLst/>
              </a:prstGeom>
              <a:solidFill>
                <a:srgbClr val="629DD1"/>
              </a:solidFill>
              <a:effectLst>
                <a:outerShdw blurRad="50800" dist="50800" dir="2700000" algn="ctr" rotWithShape="0">
                  <a:schemeClr val="bg1">
                    <a:lumMod val="75000"/>
                    <a:alpha val="50000"/>
                  </a:schemeClr>
                </a:outerShdw>
              </a:effectLst>
            </p:spPr>
            <p:txBody>
              <a:bodyPr wrap="square" anchor="ctr">
                <a:noAutofit/>
              </a:bodyPr>
              <a:lstStyle/>
              <a:p>
                <a:pPr algn="just"/>
                <a:r>
                  <a:rPr lang="en-GB" sz="1400" b="1" dirty="0">
                    <a:solidFill>
                      <a:schemeClr val="bg1"/>
                    </a:solidFill>
                  </a:rPr>
                  <a:t>TRIM Mission was launched in 2016</a:t>
                </a:r>
                <a:endParaRPr lang="en-NL" sz="1400" dirty="0">
                  <a:solidFill>
                    <a:schemeClr val="bg1"/>
                  </a:solidFill>
                </a:endParaRPr>
              </a:p>
            </p:txBody>
          </p:sp>
          <p:pic>
            <p:nvPicPr>
              <p:cNvPr id="28" name="Picture 27">
                <a:extLst>
                  <a:ext uri="{FF2B5EF4-FFF2-40B4-BE49-F238E27FC236}">
                    <a16:creationId xmlns:a16="http://schemas.microsoft.com/office/drawing/2014/main" id="{105879CD-1C6A-6669-9DD1-DB6997754A00}"/>
                  </a:ext>
                </a:extLst>
              </p:cNvPr>
              <p:cNvPicPr>
                <a:picLocks/>
              </p:cNvPicPr>
              <p:nvPr/>
            </p:nvPicPr>
            <p:blipFill>
              <a:blip r:embed="rId3">
                <a:lum bright="70000" contrast="-70000"/>
                <a:extLst>
                  <a:ext uri="{BEBA8EAE-BF5A-486C-A8C5-ECC9F3942E4B}">
                    <a14:imgProps xmlns:a14="http://schemas.microsoft.com/office/drawing/2010/main">
                      <a14:imgLayer r:embed="rId4">
                        <a14:imgEffect>
                          <a14:brightnessContrast bright="100000" contrast="-70000"/>
                        </a14:imgEffect>
                      </a14:imgLayer>
                    </a14:imgProps>
                  </a:ext>
                </a:extLst>
              </a:blip>
              <a:stretch>
                <a:fillRect/>
              </a:stretch>
            </p:blipFill>
            <p:spPr>
              <a:xfrm>
                <a:off x="3928557" y="2051238"/>
                <a:ext cx="267120" cy="252000"/>
              </a:xfrm>
              <a:prstGeom prst="rect">
                <a:avLst/>
              </a:prstGeom>
            </p:spPr>
          </p:pic>
        </p:grpSp>
        <p:sp>
          <p:nvSpPr>
            <p:cNvPr id="39" name="TextBox 38">
              <a:extLst>
                <a:ext uri="{FF2B5EF4-FFF2-40B4-BE49-F238E27FC236}">
                  <a16:creationId xmlns:a16="http://schemas.microsoft.com/office/drawing/2014/main" id="{D854FC1B-65C9-25E2-6E7F-96DF51D88288}"/>
                </a:ext>
              </a:extLst>
            </p:cNvPr>
            <p:cNvSpPr txBox="1"/>
            <p:nvPr/>
          </p:nvSpPr>
          <p:spPr>
            <a:xfrm>
              <a:off x="8189073" y="2417152"/>
              <a:ext cx="3528000" cy="504000"/>
            </a:xfrm>
            <a:prstGeom prst="rect">
              <a:avLst/>
            </a:prstGeom>
            <a:solidFill>
              <a:schemeClr val="bg1">
                <a:lumMod val="50000"/>
              </a:schemeClr>
            </a:solidFill>
            <a:ln>
              <a:noFill/>
            </a:ln>
            <a:effectLst>
              <a:outerShdw blurRad="50800" dist="38100" dir="2700000" algn="tl" rotWithShape="0">
                <a:schemeClr val="bg1">
                  <a:lumMod val="50000"/>
                  <a:alpha val="50000"/>
                </a:schemeClr>
              </a:outerShdw>
            </a:effectLst>
          </p:spPr>
          <p:txBody>
            <a:bodyPr wrap="square" anchor="ctr">
              <a:noAutofit/>
            </a:bodyPr>
            <a:lstStyle/>
            <a:p>
              <a:r>
                <a:rPr lang="en-GB" sz="1400" b="1" dirty="0">
                  <a:solidFill>
                    <a:schemeClr val="bg1"/>
                  </a:solidFill>
                </a:rPr>
                <a:t>Guide on RDARR to gather good industry practices</a:t>
              </a:r>
              <a:endParaRPr lang="en-NL" sz="1400" dirty="0">
                <a:solidFill>
                  <a:schemeClr val="bg1"/>
                </a:solidFill>
              </a:endParaRPr>
            </a:p>
          </p:txBody>
        </p:sp>
        <p:grpSp>
          <p:nvGrpSpPr>
            <p:cNvPr id="50" name="Group 49">
              <a:extLst>
                <a:ext uri="{FF2B5EF4-FFF2-40B4-BE49-F238E27FC236}">
                  <a16:creationId xmlns:a16="http://schemas.microsoft.com/office/drawing/2014/main" id="{2C39922B-AE20-4708-0014-585F51C46841}"/>
                </a:ext>
              </a:extLst>
            </p:cNvPr>
            <p:cNvGrpSpPr/>
            <p:nvPr/>
          </p:nvGrpSpPr>
          <p:grpSpPr>
            <a:xfrm>
              <a:off x="4332000" y="2417152"/>
              <a:ext cx="3528000" cy="504000"/>
              <a:chOff x="4278000" y="1678830"/>
              <a:chExt cx="3528000" cy="504000"/>
            </a:xfrm>
          </p:grpSpPr>
          <p:sp>
            <p:nvSpPr>
              <p:cNvPr id="35" name="TextBox 34">
                <a:extLst>
                  <a:ext uri="{FF2B5EF4-FFF2-40B4-BE49-F238E27FC236}">
                    <a16:creationId xmlns:a16="http://schemas.microsoft.com/office/drawing/2014/main" id="{40B7B31D-85F8-DD0F-AFBB-E7A39CC99855}"/>
                  </a:ext>
                </a:extLst>
              </p:cNvPr>
              <p:cNvSpPr txBox="1"/>
              <p:nvPr/>
            </p:nvSpPr>
            <p:spPr>
              <a:xfrm>
                <a:off x="4278000" y="1678830"/>
                <a:ext cx="3528000" cy="504000"/>
              </a:xfrm>
              <a:prstGeom prst="rect">
                <a:avLst/>
              </a:prstGeom>
              <a:solidFill>
                <a:schemeClr val="accent2">
                  <a:lumMod val="50000"/>
                </a:schemeClr>
              </a:solidFill>
              <a:effectLst>
                <a:outerShdw blurRad="50800" dist="38100" dir="2700000" algn="tl" rotWithShape="0">
                  <a:schemeClr val="bg1">
                    <a:lumMod val="65000"/>
                    <a:alpha val="50000"/>
                  </a:schemeClr>
                </a:outerShdw>
              </a:effectLst>
            </p:spPr>
            <p:txBody>
              <a:bodyPr wrap="square" anchor="ctr">
                <a:noAutofit/>
              </a:bodyPr>
              <a:lstStyle/>
              <a:p>
                <a:r>
                  <a:rPr lang="en-GB" sz="1400" b="1" dirty="0">
                    <a:solidFill>
                      <a:schemeClr val="bg1"/>
                    </a:solidFill>
                  </a:rPr>
                  <a:t>SREP targets five supervisory priorities</a:t>
                </a:r>
                <a:endParaRPr lang="en-NL" sz="1400" dirty="0">
                  <a:solidFill>
                    <a:schemeClr val="bg1"/>
                  </a:solidFill>
                </a:endParaRPr>
              </a:p>
            </p:txBody>
          </p:sp>
          <p:pic>
            <p:nvPicPr>
              <p:cNvPr id="43" name="Picture 42">
                <a:extLst>
                  <a:ext uri="{FF2B5EF4-FFF2-40B4-BE49-F238E27FC236}">
                    <a16:creationId xmlns:a16="http://schemas.microsoft.com/office/drawing/2014/main" id="{2E11EFEE-BB1C-7710-396F-72242764899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7448574" y="1812326"/>
                <a:ext cx="252000" cy="252000"/>
              </a:xfrm>
              <a:prstGeom prst="rect">
                <a:avLst/>
              </a:prstGeom>
            </p:spPr>
          </p:pic>
        </p:grpSp>
        <p:pic>
          <p:nvPicPr>
            <p:cNvPr id="45" name="Picture 44">
              <a:extLst>
                <a:ext uri="{FF2B5EF4-FFF2-40B4-BE49-F238E27FC236}">
                  <a16:creationId xmlns:a16="http://schemas.microsoft.com/office/drawing/2014/main" id="{BE3DBEC5-6D38-14FF-3C47-AC21651EB424}"/>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11355807" y="2543152"/>
              <a:ext cx="252000" cy="252000"/>
            </a:xfrm>
            <a:prstGeom prst="rect">
              <a:avLst/>
            </a:prstGeom>
          </p:spPr>
        </p:pic>
      </p:grpSp>
    </p:spTree>
    <p:extLst>
      <p:ext uri="{BB962C8B-B14F-4D97-AF65-F5344CB8AC3E}">
        <p14:creationId xmlns:p14="http://schemas.microsoft.com/office/powerpoint/2010/main" val="4821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a:extLst>
              <a:ext uri="{FF2B5EF4-FFF2-40B4-BE49-F238E27FC236}">
                <a16:creationId xmlns:a16="http://schemas.microsoft.com/office/drawing/2014/main" id="{F81AFA2B-DF8C-EE45-01C7-22C0573DD1E7}"/>
              </a:ext>
            </a:extLst>
          </p:cNvPr>
          <p:cNvCxnSpPr/>
          <p:nvPr/>
        </p:nvCxnSpPr>
        <p:spPr>
          <a:xfrm>
            <a:off x="216787" y="4412340"/>
            <a:ext cx="11758425" cy="0"/>
          </a:xfrm>
          <a:prstGeom prst="line">
            <a:avLst/>
          </a:prstGeom>
          <a:ln w="50800">
            <a:gradFill flip="none" rotWithShape="1">
              <a:gsLst>
                <a:gs pos="100000">
                  <a:srgbClr val="00AEEF"/>
                </a:gs>
                <a:gs pos="0">
                  <a:schemeClr val="tx1"/>
                </a:gs>
                <a:gs pos="51000">
                  <a:srgbClr val="58595B"/>
                </a:gs>
                <a:gs pos="71000">
                  <a:srgbClr val="ADD8E6"/>
                </a:gs>
                <a:gs pos="29000">
                  <a:srgbClr val="BBBBBB"/>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7D3E1C-BDD9-7A93-BA65-2F4D2CD48B6E}"/>
              </a:ext>
            </a:extLst>
          </p:cNvPr>
          <p:cNvSpPr>
            <a:spLocks noGrp="1"/>
          </p:cNvSpPr>
          <p:nvPr>
            <p:ph type="title"/>
          </p:nvPr>
        </p:nvSpPr>
        <p:spPr/>
        <p:txBody>
          <a:bodyPr anchor="ct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Overcoming implementation </a:t>
            </a:r>
            <a:r>
              <a:rPr lang="en-US" dirty="0"/>
              <a:t>c</a:t>
            </a:r>
            <a:r>
              <a:rPr lang="en-US" dirty="0">
                <a:latin typeface="Open Sans" panose="020B0606030504020204" pitchFamily="34" charset="0"/>
                <a:ea typeface="Open Sans" panose="020B0606030504020204" pitchFamily="34" charset="0"/>
                <a:cs typeface="Open Sans" panose="020B0606030504020204" pitchFamily="34" charset="0"/>
              </a:rPr>
              <a:t>hallenges: Strategies for a smooth </a:t>
            </a:r>
            <a:r>
              <a:rPr lang="en-US" dirty="0"/>
              <a:t>t</a:t>
            </a:r>
            <a:r>
              <a:rPr lang="en-US" dirty="0">
                <a:latin typeface="Open Sans" panose="020B0606030504020204" pitchFamily="34" charset="0"/>
                <a:ea typeface="Open Sans" panose="020B0606030504020204" pitchFamily="34" charset="0"/>
                <a:cs typeface="Open Sans" panose="020B0606030504020204" pitchFamily="34" charset="0"/>
              </a:rPr>
              <a:t>ransition to new data landscape</a:t>
            </a:r>
            <a:endParaRPr lang="en-US" dirty="0"/>
          </a:p>
        </p:txBody>
      </p:sp>
      <p:sp>
        <p:nvSpPr>
          <p:cNvPr id="4" name="Slide Number Placeholder 3">
            <a:extLst>
              <a:ext uri="{FF2B5EF4-FFF2-40B4-BE49-F238E27FC236}">
                <a16:creationId xmlns:a16="http://schemas.microsoft.com/office/drawing/2014/main" id="{3A33640C-AA15-A5FD-6E9A-188BC1B3EC28}"/>
              </a:ext>
            </a:extLst>
          </p:cNvPr>
          <p:cNvSpPr>
            <a:spLocks noGrp="1"/>
          </p:cNvSpPr>
          <p:nvPr>
            <p:ph type="sldNum" sz="quarter" idx="12"/>
          </p:nvPr>
        </p:nvSpPr>
        <p:spPr/>
        <p:txBody>
          <a:bodyPr/>
          <a:lstStyle/>
          <a:p>
            <a:fld id="{176DD4EC-FA55-45CE-8BB9-EF8129236C33}" type="slidenum">
              <a:rPr lang="en-NL" smtClean="0"/>
              <a:pPr/>
              <a:t>8</a:t>
            </a:fld>
            <a:endParaRPr lang="en-NL"/>
          </a:p>
        </p:txBody>
      </p:sp>
      <p:sp>
        <p:nvSpPr>
          <p:cNvPr id="60" name="Google Shape;670;p27">
            <a:extLst>
              <a:ext uri="{FF2B5EF4-FFF2-40B4-BE49-F238E27FC236}">
                <a16:creationId xmlns:a16="http://schemas.microsoft.com/office/drawing/2014/main" id="{A5536E3B-F38A-20D6-4F9F-228E4135351D}"/>
              </a:ext>
            </a:extLst>
          </p:cNvPr>
          <p:cNvSpPr txBox="1"/>
          <p:nvPr/>
        </p:nvSpPr>
        <p:spPr>
          <a:xfrm>
            <a:off x="333729" y="2543992"/>
            <a:ext cx="3584668" cy="1163896"/>
          </a:xfrm>
          <a:prstGeom prst="rect">
            <a:avLst/>
          </a:prstGeom>
          <a:solidFill>
            <a:srgbClr val="00AEEF">
              <a:alpha val="8000"/>
            </a:srgbClr>
          </a:solidFill>
          <a:ln>
            <a:noFill/>
          </a:ln>
        </p:spPr>
        <p:txBody>
          <a:bodyPr spcFirstLastPara="1" wrap="square" lIns="91425" tIns="91425" rIns="91425" bIns="91425" anchor="t" anchorCtr="0">
            <a:noAutofit/>
          </a:bodyPr>
          <a:lstStyle/>
          <a:p>
            <a:pPr algn="ctr">
              <a:spcAft>
                <a:spcPts val="600"/>
              </a:spcAft>
            </a:pPr>
            <a:r>
              <a:rPr lang="en-US" sz="1600" b="1" dirty="0">
                <a:solidFill>
                  <a:srgbClr val="00AEEF"/>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Target Landscape</a:t>
            </a:r>
          </a:p>
          <a:p>
            <a:pPr algn="ctr">
              <a:spcAft>
                <a:spcPts val="1200"/>
              </a:spcAft>
            </a:pPr>
            <a:r>
              <a:rPr lang="en-GB" sz="1100" dirty="0">
                <a:solidFill>
                  <a:srgbClr val="5D5D5D"/>
                </a:solidFill>
                <a:latin typeface="Open Sans" panose="020B0606030504020204" pitchFamily="34" charset="0"/>
                <a:ea typeface="Open Sans" panose="020B0606030504020204" pitchFamily="34" charset="0"/>
                <a:cs typeface="Open Sans" panose="020B0606030504020204" pitchFamily="34" charset="0"/>
              </a:rPr>
              <a:t>Prepare your vision on the data for the modelling landscape.</a:t>
            </a:r>
          </a:p>
        </p:txBody>
      </p:sp>
      <p:sp>
        <p:nvSpPr>
          <p:cNvPr id="61" name="Google Shape;670;p27">
            <a:extLst>
              <a:ext uri="{FF2B5EF4-FFF2-40B4-BE49-F238E27FC236}">
                <a16:creationId xmlns:a16="http://schemas.microsoft.com/office/drawing/2014/main" id="{17DEA301-E0D2-78B3-84B8-955AE51B77F8}"/>
              </a:ext>
            </a:extLst>
          </p:cNvPr>
          <p:cNvSpPr txBox="1"/>
          <p:nvPr/>
        </p:nvSpPr>
        <p:spPr>
          <a:xfrm>
            <a:off x="4303666" y="2543992"/>
            <a:ext cx="3584668" cy="1163896"/>
          </a:xfrm>
          <a:prstGeom prst="rect">
            <a:avLst/>
          </a:prstGeom>
          <a:solidFill>
            <a:srgbClr val="58595B">
              <a:alpha val="8000"/>
            </a:srgbClr>
          </a:solidFill>
          <a:ln>
            <a:noFill/>
          </a:ln>
        </p:spPr>
        <p:txBody>
          <a:bodyPr spcFirstLastPara="1" wrap="square" lIns="91425" tIns="91425" rIns="91425" bIns="91425"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sym typeface="Fira Sans Extra Condensed Medium"/>
              </a:rPr>
              <a:t>Develop a strategic roadmap</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100" b="0" i="0" u="none" strike="noStrike" kern="0" cap="none" spc="0" normalizeH="0" baseline="0" noProof="0" dirty="0">
                <a:ln>
                  <a:noFill/>
                </a:ln>
                <a:solidFill>
                  <a:srgbClr val="5D5D5D"/>
                </a:solidFill>
                <a:effectLst/>
                <a:uLnTx/>
                <a:uFillTx/>
                <a:latin typeface="Open Sans" panose="020B0606030504020204" pitchFamily="34" charset="0"/>
                <a:ea typeface="Open Sans" panose="020B0606030504020204" pitchFamily="34" charset="0"/>
                <a:cs typeface="Open Sans" panose="020B0606030504020204" pitchFamily="34" charset="0"/>
              </a:rPr>
              <a:t>Create a roadmap including necessary steps, timelines, and resources required.</a:t>
            </a:r>
          </a:p>
        </p:txBody>
      </p:sp>
      <p:sp>
        <p:nvSpPr>
          <p:cNvPr id="64" name="Google Shape;670;p27">
            <a:extLst>
              <a:ext uri="{FF2B5EF4-FFF2-40B4-BE49-F238E27FC236}">
                <a16:creationId xmlns:a16="http://schemas.microsoft.com/office/drawing/2014/main" id="{58DD2BEB-1697-B038-1347-0152FB0CF980}"/>
              </a:ext>
            </a:extLst>
          </p:cNvPr>
          <p:cNvSpPr txBox="1"/>
          <p:nvPr/>
        </p:nvSpPr>
        <p:spPr>
          <a:xfrm>
            <a:off x="2346363" y="5148479"/>
            <a:ext cx="3584668" cy="1236474"/>
          </a:xfrm>
          <a:prstGeom prst="rect">
            <a:avLst/>
          </a:prstGeom>
          <a:solidFill>
            <a:srgbClr val="BBBBBB">
              <a:alpha val="8000"/>
            </a:srgbClr>
          </a:solidFill>
          <a:ln>
            <a:noFill/>
          </a:ln>
        </p:spPr>
        <p:txBody>
          <a:bodyPr spcFirstLastPara="1" wrap="square" lIns="91425" tIns="91425" rIns="91425" bIns="91425" anchor="t" anchorCtr="0">
            <a:noAutofit/>
          </a:bodyPr>
          <a:lstStyle/>
          <a:p>
            <a:pPr marL="0" marR="0" lvl="0" indent="0" algn="ctr" defTabSz="914400" eaLnBrk="1" fontAlgn="auto" latinLnBrk="0" hangingPunct="1">
              <a:lnSpc>
                <a:spcPct val="100000"/>
              </a:lnSpc>
              <a:spcBef>
                <a:spcPts val="3000"/>
              </a:spcBef>
              <a:spcAft>
                <a:spcPts val="600"/>
              </a:spcAft>
              <a:buClrTx/>
              <a:buSzTx/>
              <a:buFontTx/>
              <a:buNone/>
              <a:tabLst/>
              <a:defRPr/>
            </a:pPr>
            <a:r>
              <a:rPr kumimoji="0" lang="en-US" sz="1600" b="1" i="0" u="none" strike="noStrike" kern="0" cap="none" spc="0" normalizeH="0" baseline="0" noProof="0" dirty="0">
                <a:ln>
                  <a:noFill/>
                </a:ln>
                <a:solidFill>
                  <a:schemeClr val="accent1">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Fira Sans Extra Condensed Medium"/>
              </a:rPr>
              <a:t>Gap Analysis</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100" b="0" i="0" u="none" strike="noStrike" kern="0" cap="none" spc="0" normalizeH="0" baseline="0" noProof="0" dirty="0">
                <a:ln>
                  <a:noFill/>
                </a:ln>
                <a:solidFill>
                  <a:srgbClr val="5D5D5D"/>
                </a:solidFill>
                <a:effectLst/>
                <a:uLnTx/>
                <a:uFillTx/>
                <a:latin typeface="Open Sans" panose="020B0606030504020204" pitchFamily="34" charset="0"/>
                <a:ea typeface="Open Sans" panose="020B0606030504020204" pitchFamily="34" charset="0"/>
                <a:cs typeface="Open Sans" panose="020B0606030504020204" pitchFamily="34" charset="0"/>
              </a:rPr>
              <a:t>Conduct a thorough gap analysis to identify areas where your business needs to enhance.</a:t>
            </a:r>
          </a:p>
        </p:txBody>
      </p:sp>
      <p:sp>
        <p:nvSpPr>
          <p:cNvPr id="65" name="Google Shape;670;p27">
            <a:extLst>
              <a:ext uri="{FF2B5EF4-FFF2-40B4-BE49-F238E27FC236}">
                <a16:creationId xmlns:a16="http://schemas.microsoft.com/office/drawing/2014/main" id="{3D020587-FD8E-10E3-C64C-DA5E84324DA4}"/>
              </a:ext>
            </a:extLst>
          </p:cNvPr>
          <p:cNvSpPr txBox="1"/>
          <p:nvPr/>
        </p:nvSpPr>
        <p:spPr>
          <a:xfrm>
            <a:off x="6206937" y="5148478"/>
            <a:ext cx="3785536" cy="1236475"/>
          </a:xfrm>
          <a:prstGeom prst="rect">
            <a:avLst/>
          </a:prstGeom>
          <a:solidFill>
            <a:srgbClr val="618D98">
              <a:alpha val="8000"/>
            </a:srgbClr>
          </a:solidFill>
          <a:ln>
            <a:noFill/>
          </a:ln>
        </p:spPr>
        <p:txBody>
          <a:bodyPr spcFirstLastPara="1" wrap="square" lIns="91425" tIns="91425" rIns="91425" bIns="91425" anchor="t" anchorCtr="0">
            <a:noAutofit/>
          </a:bodyPr>
          <a:lstStyle/>
          <a:p>
            <a:pPr algn="ctr">
              <a:spcBef>
                <a:spcPts val="3000"/>
              </a:spcBef>
              <a:spcAft>
                <a:spcPts val="600"/>
              </a:spcAft>
            </a:pPr>
            <a:r>
              <a:rPr lang="en-US" sz="1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Engage Stakeholders</a:t>
            </a:r>
          </a:p>
          <a:p>
            <a:pPr algn="ctr">
              <a:spcAft>
                <a:spcPts val="1200"/>
              </a:spcAft>
            </a:pPr>
            <a:r>
              <a:rPr lang="en-US" sz="1100" dirty="0">
                <a:solidFill>
                  <a:srgbClr val="5D5D5D"/>
                </a:solidFill>
                <a:latin typeface="Open Sans" panose="020B0606030504020204" pitchFamily="34" charset="0"/>
                <a:ea typeface="Open Sans" panose="020B0606030504020204" pitchFamily="34" charset="0"/>
                <a:cs typeface="Open Sans" panose="020B0606030504020204" pitchFamily="34" charset="0"/>
              </a:rPr>
              <a:t>Engage all stakeholders, including senior management, employees, and third-party service providers.</a:t>
            </a:r>
          </a:p>
        </p:txBody>
      </p:sp>
      <p:sp>
        <p:nvSpPr>
          <p:cNvPr id="68" name="Google Shape;670;p27">
            <a:extLst>
              <a:ext uri="{FF2B5EF4-FFF2-40B4-BE49-F238E27FC236}">
                <a16:creationId xmlns:a16="http://schemas.microsoft.com/office/drawing/2014/main" id="{04E058C1-BCA1-C485-0330-D8156C802CE6}"/>
              </a:ext>
            </a:extLst>
          </p:cNvPr>
          <p:cNvSpPr txBox="1"/>
          <p:nvPr/>
        </p:nvSpPr>
        <p:spPr>
          <a:xfrm>
            <a:off x="8273603" y="2543992"/>
            <a:ext cx="3584668" cy="1163896"/>
          </a:xfrm>
          <a:prstGeom prst="rect">
            <a:avLst/>
          </a:prstGeom>
          <a:solidFill>
            <a:srgbClr val="00AEEF">
              <a:alpha val="8000"/>
            </a:srgbClr>
          </a:solidFill>
          <a:ln>
            <a:noFill/>
          </a:ln>
        </p:spPr>
        <p:txBody>
          <a:bodyPr spcFirstLastPara="1" wrap="square" lIns="91425" tIns="91425" rIns="91425" bIns="91425" anchor="t" anchorCtr="0">
            <a:noAutofit/>
          </a:bodyPr>
          <a:lstStyle/>
          <a:p>
            <a:pPr algn="ctr">
              <a:spcAft>
                <a:spcPts val="600"/>
              </a:spcAft>
            </a:pPr>
            <a:r>
              <a:rPr lang="en-US" sz="1600" b="1" dirty="0">
                <a:solidFill>
                  <a:srgbClr val="00AEEF"/>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Always Expert Advice</a:t>
            </a:r>
          </a:p>
          <a:p>
            <a:pPr algn="ctr">
              <a:spcAft>
                <a:spcPts val="600"/>
              </a:spcAft>
            </a:pPr>
            <a:r>
              <a:rPr lang="en-US" sz="1100" dirty="0">
                <a:solidFill>
                  <a:srgbClr val="5D5D5D"/>
                </a:solidFill>
                <a:latin typeface="Open Sans" panose="020B0606030504020204" pitchFamily="34" charset="0"/>
                <a:ea typeface="Open Sans" panose="020B0606030504020204" pitchFamily="34" charset="0"/>
                <a:cs typeface="Open Sans" panose="020B0606030504020204" pitchFamily="34" charset="0"/>
              </a:rPr>
              <a:t>Continually consult with advisors to navigate the complexities and ensure a successful delivery.</a:t>
            </a:r>
          </a:p>
        </p:txBody>
      </p:sp>
      <p:grpSp>
        <p:nvGrpSpPr>
          <p:cNvPr id="118" name="Group 117">
            <a:extLst>
              <a:ext uri="{FF2B5EF4-FFF2-40B4-BE49-F238E27FC236}">
                <a16:creationId xmlns:a16="http://schemas.microsoft.com/office/drawing/2014/main" id="{73AE0A82-03AC-754C-ABAF-FA7D6044428A}"/>
              </a:ext>
            </a:extLst>
          </p:cNvPr>
          <p:cNvGrpSpPr/>
          <p:nvPr/>
        </p:nvGrpSpPr>
        <p:grpSpPr>
          <a:xfrm>
            <a:off x="5733393" y="3359605"/>
            <a:ext cx="725215" cy="1418366"/>
            <a:chOff x="5389253" y="2855231"/>
            <a:chExt cx="725215" cy="1418366"/>
          </a:xfrm>
        </p:grpSpPr>
        <p:sp>
          <p:nvSpPr>
            <p:cNvPr id="71" name="Oval 70">
              <a:extLst>
                <a:ext uri="{FF2B5EF4-FFF2-40B4-BE49-F238E27FC236}">
                  <a16:creationId xmlns:a16="http://schemas.microsoft.com/office/drawing/2014/main" id="{37278EC6-0005-87B3-8D64-B6396AFFF5F9}"/>
                </a:ext>
              </a:extLst>
            </p:cNvPr>
            <p:cNvSpPr/>
            <p:nvPr/>
          </p:nvSpPr>
          <p:spPr>
            <a:xfrm>
              <a:off x="5389253" y="3548382"/>
              <a:ext cx="725215" cy="725215"/>
            </a:xfrm>
            <a:prstGeom prst="ellipse">
              <a:avLst/>
            </a:prstGeom>
            <a:solidFill>
              <a:sysClr val="window" lastClr="FFFFFF"/>
            </a:solidFill>
            <a:ln w="38100" cap="flat" cmpd="sng" algn="ctr">
              <a:solidFill>
                <a:srgbClr val="5859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nvGrpSpPr>
            <p:cNvPr id="82" name="Group 81">
              <a:extLst>
                <a:ext uri="{FF2B5EF4-FFF2-40B4-BE49-F238E27FC236}">
                  <a16:creationId xmlns:a16="http://schemas.microsoft.com/office/drawing/2014/main" id="{7B94BB97-A4E7-2CAC-F969-2D041D12F6DA}"/>
                </a:ext>
              </a:extLst>
            </p:cNvPr>
            <p:cNvGrpSpPr/>
            <p:nvPr/>
          </p:nvGrpSpPr>
          <p:grpSpPr>
            <a:xfrm>
              <a:off x="5669350" y="2855231"/>
              <a:ext cx="161658" cy="699513"/>
              <a:chOff x="2094599" y="2718812"/>
              <a:chExt cx="161658" cy="699513"/>
            </a:xfrm>
          </p:grpSpPr>
          <p:cxnSp>
            <p:nvCxnSpPr>
              <p:cNvPr id="83" name="Straight Connector 82">
                <a:extLst>
                  <a:ext uri="{FF2B5EF4-FFF2-40B4-BE49-F238E27FC236}">
                    <a16:creationId xmlns:a16="http://schemas.microsoft.com/office/drawing/2014/main" id="{3B1F6554-C387-78A6-5E45-82C100A2F9EF}"/>
                  </a:ext>
                </a:extLst>
              </p:cNvPr>
              <p:cNvCxnSpPr>
                <a:cxnSpLocks/>
              </p:cNvCxnSpPr>
              <p:nvPr/>
            </p:nvCxnSpPr>
            <p:spPr>
              <a:xfrm flipV="1">
                <a:off x="2175428" y="2837300"/>
                <a:ext cx="0" cy="581025"/>
              </a:xfrm>
              <a:prstGeom prst="line">
                <a:avLst/>
              </a:prstGeom>
              <a:noFill/>
              <a:ln w="38100" cap="flat" cmpd="sng" algn="ctr">
                <a:solidFill>
                  <a:srgbClr val="58595B"/>
                </a:solidFill>
                <a:prstDash val="solid"/>
                <a:miter lim="800000"/>
              </a:ln>
              <a:effectLst/>
            </p:spPr>
          </p:cxnSp>
          <p:sp>
            <p:nvSpPr>
              <p:cNvPr id="84" name="Oval 83">
                <a:extLst>
                  <a:ext uri="{FF2B5EF4-FFF2-40B4-BE49-F238E27FC236}">
                    <a16:creationId xmlns:a16="http://schemas.microsoft.com/office/drawing/2014/main" id="{64C14A28-0B24-F99A-D84A-975C98974AF8}"/>
                  </a:ext>
                </a:extLst>
              </p:cNvPr>
              <p:cNvSpPr/>
              <p:nvPr/>
            </p:nvSpPr>
            <p:spPr>
              <a:xfrm>
                <a:off x="2094599" y="2718812"/>
                <a:ext cx="161658" cy="161658"/>
              </a:xfrm>
              <a:prstGeom prst="ellipse">
                <a:avLst/>
              </a:prstGeom>
              <a:solidFill>
                <a:srgbClr val="58595B"/>
              </a:solidFill>
              <a:ln w="38100" cap="flat" cmpd="sng" algn="ctr">
                <a:solidFill>
                  <a:srgbClr val="5859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grpSp>
      <p:grpSp>
        <p:nvGrpSpPr>
          <p:cNvPr id="120" name="Group 119">
            <a:extLst>
              <a:ext uri="{FF2B5EF4-FFF2-40B4-BE49-F238E27FC236}">
                <a16:creationId xmlns:a16="http://schemas.microsoft.com/office/drawing/2014/main" id="{40F09545-BC82-FE9B-5DE6-04D0FB05DAB9}"/>
              </a:ext>
            </a:extLst>
          </p:cNvPr>
          <p:cNvGrpSpPr/>
          <p:nvPr/>
        </p:nvGrpSpPr>
        <p:grpSpPr>
          <a:xfrm>
            <a:off x="9684719" y="3359605"/>
            <a:ext cx="725215" cy="1418366"/>
            <a:chOff x="7801703" y="2855231"/>
            <a:chExt cx="725215" cy="1418366"/>
          </a:xfrm>
        </p:grpSpPr>
        <p:sp>
          <p:nvSpPr>
            <p:cNvPr id="75" name="Oval 74">
              <a:extLst>
                <a:ext uri="{FF2B5EF4-FFF2-40B4-BE49-F238E27FC236}">
                  <a16:creationId xmlns:a16="http://schemas.microsoft.com/office/drawing/2014/main" id="{169BCA09-A2BA-3D6B-03B6-E84AF3FEC285}"/>
                </a:ext>
              </a:extLst>
            </p:cNvPr>
            <p:cNvSpPr/>
            <p:nvPr/>
          </p:nvSpPr>
          <p:spPr>
            <a:xfrm>
              <a:off x="7801703" y="3548382"/>
              <a:ext cx="725215" cy="725215"/>
            </a:xfrm>
            <a:prstGeom prst="ellipse">
              <a:avLst/>
            </a:prstGeom>
            <a:solidFill>
              <a:sysClr val="window" lastClr="FFFFFF"/>
            </a:solidFill>
            <a:ln w="38100" cap="flat" cmpd="sng" algn="ctr">
              <a:solidFill>
                <a:srgbClr val="00A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nvGrpSpPr>
            <p:cNvPr id="85" name="Group 84">
              <a:extLst>
                <a:ext uri="{FF2B5EF4-FFF2-40B4-BE49-F238E27FC236}">
                  <a16:creationId xmlns:a16="http://schemas.microsoft.com/office/drawing/2014/main" id="{18993995-B564-1451-4102-70291EFD40C7}"/>
                </a:ext>
              </a:extLst>
            </p:cNvPr>
            <p:cNvGrpSpPr/>
            <p:nvPr/>
          </p:nvGrpSpPr>
          <p:grpSpPr>
            <a:xfrm>
              <a:off x="8077463" y="2855231"/>
              <a:ext cx="161658" cy="699513"/>
              <a:chOff x="1094889" y="2729487"/>
              <a:chExt cx="161658" cy="699513"/>
            </a:xfrm>
          </p:grpSpPr>
          <p:cxnSp>
            <p:nvCxnSpPr>
              <p:cNvPr id="86" name="Straight Connector 85">
                <a:extLst>
                  <a:ext uri="{FF2B5EF4-FFF2-40B4-BE49-F238E27FC236}">
                    <a16:creationId xmlns:a16="http://schemas.microsoft.com/office/drawing/2014/main" id="{F65C0961-FBFA-9508-DD46-A6C0B52C30FF}"/>
                  </a:ext>
                </a:extLst>
              </p:cNvPr>
              <p:cNvCxnSpPr>
                <a:cxnSpLocks/>
              </p:cNvCxnSpPr>
              <p:nvPr/>
            </p:nvCxnSpPr>
            <p:spPr>
              <a:xfrm flipV="1">
                <a:off x="1175718" y="2847975"/>
                <a:ext cx="0" cy="581025"/>
              </a:xfrm>
              <a:prstGeom prst="line">
                <a:avLst/>
              </a:prstGeom>
              <a:noFill/>
              <a:ln w="38100" cap="flat" cmpd="sng" algn="ctr">
                <a:solidFill>
                  <a:srgbClr val="00AEEF"/>
                </a:solidFill>
                <a:prstDash val="solid"/>
                <a:miter lim="800000"/>
              </a:ln>
              <a:effectLst/>
            </p:spPr>
          </p:cxnSp>
          <p:sp>
            <p:nvSpPr>
              <p:cNvPr id="87" name="Oval 86">
                <a:extLst>
                  <a:ext uri="{FF2B5EF4-FFF2-40B4-BE49-F238E27FC236}">
                    <a16:creationId xmlns:a16="http://schemas.microsoft.com/office/drawing/2014/main" id="{6BA75462-6920-F6D4-970A-862EFF66DDB1}"/>
                  </a:ext>
                </a:extLst>
              </p:cNvPr>
              <p:cNvSpPr/>
              <p:nvPr/>
            </p:nvSpPr>
            <p:spPr>
              <a:xfrm>
                <a:off x="1094889" y="2729487"/>
                <a:ext cx="161658" cy="161658"/>
              </a:xfrm>
              <a:prstGeom prst="ellipse">
                <a:avLst/>
              </a:prstGeom>
              <a:solidFill>
                <a:srgbClr val="00AEEF"/>
              </a:solidFill>
              <a:ln w="38100" cap="flat" cmpd="sng" algn="ctr">
                <a:solidFill>
                  <a:srgbClr val="00A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grpSp>
      <p:grpSp>
        <p:nvGrpSpPr>
          <p:cNvPr id="119" name="Group 118">
            <a:extLst>
              <a:ext uri="{FF2B5EF4-FFF2-40B4-BE49-F238E27FC236}">
                <a16:creationId xmlns:a16="http://schemas.microsoft.com/office/drawing/2014/main" id="{B17DD34E-70FF-D140-5FCC-6DF783D73051}"/>
              </a:ext>
            </a:extLst>
          </p:cNvPr>
          <p:cNvGrpSpPr/>
          <p:nvPr/>
        </p:nvGrpSpPr>
        <p:grpSpPr>
          <a:xfrm>
            <a:off x="7728547" y="4052756"/>
            <a:ext cx="725215" cy="1416577"/>
            <a:chOff x="6595478" y="3548382"/>
            <a:chExt cx="725215" cy="1416577"/>
          </a:xfrm>
        </p:grpSpPr>
        <p:sp>
          <p:nvSpPr>
            <p:cNvPr id="77" name="Oval 76">
              <a:extLst>
                <a:ext uri="{FF2B5EF4-FFF2-40B4-BE49-F238E27FC236}">
                  <a16:creationId xmlns:a16="http://schemas.microsoft.com/office/drawing/2014/main" id="{70DEEFCA-B779-DA53-5436-A339CEC7A2FB}"/>
                </a:ext>
              </a:extLst>
            </p:cNvPr>
            <p:cNvSpPr/>
            <p:nvPr/>
          </p:nvSpPr>
          <p:spPr>
            <a:xfrm>
              <a:off x="6595478" y="3548382"/>
              <a:ext cx="725215" cy="725215"/>
            </a:xfrm>
            <a:prstGeom prst="ellipse">
              <a:avLst/>
            </a:prstGeom>
            <a:solidFill>
              <a:sysClr val="window" lastClr="FFFFFF"/>
            </a:solidFill>
            <a:ln w="38100" cap="flat" cmpd="sng" algn="ctr">
              <a:solidFill>
                <a:schemeClr val="accent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nvGrpSpPr>
            <p:cNvPr id="100" name="Group 99">
              <a:extLst>
                <a:ext uri="{FF2B5EF4-FFF2-40B4-BE49-F238E27FC236}">
                  <a16:creationId xmlns:a16="http://schemas.microsoft.com/office/drawing/2014/main" id="{68C27826-DAAB-779C-7BB8-DA231E6E94C1}"/>
                </a:ext>
              </a:extLst>
            </p:cNvPr>
            <p:cNvGrpSpPr/>
            <p:nvPr/>
          </p:nvGrpSpPr>
          <p:grpSpPr>
            <a:xfrm rot="10800000">
              <a:off x="6896893" y="4265446"/>
              <a:ext cx="161658" cy="699513"/>
              <a:chOff x="1094889" y="2729487"/>
              <a:chExt cx="161658" cy="699513"/>
            </a:xfrm>
            <a:solidFill>
              <a:srgbClr val="ADD8E6"/>
            </a:solidFill>
          </p:grpSpPr>
          <p:cxnSp>
            <p:nvCxnSpPr>
              <p:cNvPr id="101" name="Straight Connector 100">
                <a:extLst>
                  <a:ext uri="{FF2B5EF4-FFF2-40B4-BE49-F238E27FC236}">
                    <a16:creationId xmlns:a16="http://schemas.microsoft.com/office/drawing/2014/main" id="{8C7B88B2-C3A7-1854-663B-3BDD35895432}"/>
                  </a:ext>
                </a:extLst>
              </p:cNvPr>
              <p:cNvCxnSpPr>
                <a:cxnSpLocks/>
              </p:cNvCxnSpPr>
              <p:nvPr/>
            </p:nvCxnSpPr>
            <p:spPr>
              <a:xfrm flipV="1">
                <a:off x="1175718" y="2847975"/>
                <a:ext cx="0" cy="581025"/>
              </a:xfrm>
              <a:prstGeom prst="line">
                <a:avLst/>
              </a:prstGeom>
              <a:grpFill/>
              <a:ln w="38100" cap="flat" cmpd="sng" algn="ctr">
                <a:solidFill>
                  <a:schemeClr val="accent2">
                    <a:lumMod val="75000"/>
                  </a:schemeClr>
                </a:solidFill>
                <a:prstDash val="solid"/>
                <a:miter lim="800000"/>
              </a:ln>
              <a:effectLst/>
            </p:spPr>
          </p:cxnSp>
          <p:sp>
            <p:nvSpPr>
              <p:cNvPr id="102" name="Oval 101">
                <a:extLst>
                  <a:ext uri="{FF2B5EF4-FFF2-40B4-BE49-F238E27FC236}">
                    <a16:creationId xmlns:a16="http://schemas.microsoft.com/office/drawing/2014/main" id="{871A89B8-EE43-C9E1-B702-45A3242CD31E}"/>
                  </a:ext>
                </a:extLst>
              </p:cNvPr>
              <p:cNvSpPr/>
              <p:nvPr/>
            </p:nvSpPr>
            <p:spPr>
              <a:xfrm>
                <a:off x="1094889" y="2729487"/>
                <a:ext cx="161658" cy="161658"/>
              </a:xfrm>
              <a:prstGeom prst="ellipse">
                <a:avLst/>
              </a:prstGeom>
              <a:solidFill>
                <a:schemeClr val="accent2">
                  <a:lumMod val="75000"/>
                </a:schemeClr>
              </a:solidFill>
              <a:ln w="38100" cap="flat" cmpd="sng" algn="ctr">
                <a:solidFill>
                  <a:schemeClr val="accent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grpSp>
      <p:sp>
        <p:nvSpPr>
          <p:cNvPr id="78" name="Oval 77">
            <a:extLst>
              <a:ext uri="{FF2B5EF4-FFF2-40B4-BE49-F238E27FC236}">
                <a16:creationId xmlns:a16="http://schemas.microsoft.com/office/drawing/2014/main" id="{ECBA827B-A461-6BED-DDB5-4EA39ED83F47}"/>
              </a:ext>
            </a:extLst>
          </p:cNvPr>
          <p:cNvSpPr/>
          <p:nvPr/>
        </p:nvSpPr>
        <p:spPr>
          <a:xfrm>
            <a:off x="3763516" y="4052752"/>
            <a:ext cx="725215" cy="725215"/>
          </a:xfrm>
          <a:prstGeom prst="ellipse">
            <a:avLst/>
          </a:prstGeom>
          <a:solidFill>
            <a:sysClr val="window" lastClr="FFFFFF"/>
          </a:solidFill>
          <a:ln w="38100" cap="flat" cmpd="sng" algn="ctr">
            <a:solidFill>
              <a:srgbClr val="BBBBB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nvGrpSpPr>
          <p:cNvPr id="103" name="Group 102">
            <a:extLst>
              <a:ext uri="{FF2B5EF4-FFF2-40B4-BE49-F238E27FC236}">
                <a16:creationId xmlns:a16="http://schemas.microsoft.com/office/drawing/2014/main" id="{D1008D0D-49F6-FCDE-78B7-C84B0548E847}"/>
              </a:ext>
            </a:extLst>
          </p:cNvPr>
          <p:cNvGrpSpPr/>
          <p:nvPr/>
        </p:nvGrpSpPr>
        <p:grpSpPr>
          <a:xfrm rot="10800000">
            <a:off x="4061920" y="4769820"/>
            <a:ext cx="161658" cy="699513"/>
            <a:chOff x="2094599" y="2718812"/>
            <a:chExt cx="161658" cy="699513"/>
          </a:xfrm>
        </p:grpSpPr>
        <p:cxnSp>
          <p:nvCxnSpPr>
            <p:cNvPr id="104" name="Straight Connector 103">
              <a:extLst>
                <a:ext uri="{FF2B5EF4-FFF2-40B4-BE49-F238E27FC236}">
                  <a16:creationId xmlns:a16="http://schemas.microsoft.com/office/drawing/2014/main" id="{C2933CC6-D4F3-9092-E3C4-B585903A2D6A}"/>
                </a:ext>
              </a:extLst>
            </p:cNvPr>
            <p:cNvCxnSpPr>
              <a:cxnSpLocks/>
            </p:cNvCxnSpPr>
            <p:nvPr/>
          </p:nvCxnSpPr>
          <p:spPr>
            <a:xfrm flipV="1">
              <a:off x="2175428" y="2837300"/>
              <a:ext cx="0" cy="581025"/>
            </a:xfrm>
            <a:prstGeom prst="line">
              <a:avLst/>
            </a:prstGeom>
            <a:noFill/>
            <a:ln w="38100" cap="flat" cmpd="sng" algn="ctr">
              <a:solidFill>
                <a:srgbClr val="BBBBBB"/>
              </a:solidFill>
              <a:prstDash val="solid"/>
              <a:miter lim="800000"/>
            </a:ln>
            <a:effectLst/>
          </p:spPr>
        </p:cxnSp>
        <p:sp>
          <p:nvSpPr>
            <p:cNvPr id="105" name="Oval 104">
              <a:extLst>
                <a:ext uri="{FF2B5EF4-FFF2-40B4-BE49-F238E27FC236}">
                  <a16:creationId xmlns:a16="http://schemas.microsoft.com/office/drawing/2014/main" id="{29FB4720-8E60-E02B-8BF7-C1EF93C56261}"/>
                </a:ext>
              </a:extLst>
            </p:cNvPr>
            <p:cNvSpPr/>
            <p:nvPr/>
          </p:nvSpPr>
          <p:spPr>
            <a:xfrm>
              <a:off x="2094599" y="2718812"/>
              <a:ext cx="161658" cy="161658"/>
            </a:xfrm>
            <a:prstGeom prst="ellipse">
              <a:avLst/>
            </a:prstGeom>
            <a:solidFill>
              <a:srgbClr val="BBBBBB"/>
            </a:solidFill>
            <a:ln w="38100" cap="flat" cmpd="sng" algn="ctr">
              <a:solidFill>
                <a:srgbClr val="BBBBB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pic>
        <p:nvPicPr>
          <p:cNvPr id="112" name="Picture 111" descr="A picture containing black, darkness&#10;&#10;Description automatically generated">
            <a:extLst>
              <a:ext uri="{FF2B5EF4-FFF2-40B4-BE49-F238E27FC236}">
                <a16:creationId xmlns:a16="http://schemas.microsoft.com/office/drawing/2014/main" id="{6BA6F26C-C8DD-759A-2BD8-93383A27FC51}"/>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830192" y="4129749"/>
            <a:ext cx="540000" cy="540000"/>
          </a:xfrm>
          <a:prstGeom prst="rect">
            <a:avLst/>
          </a:prstGeom>
        </p:spPr>
      </p:pic>
      <p:sp>
        <p:nvSpPr>
          <p:cNvPr id="122" name="TextBox 121">
            <a:extLst>
              <a:ext uri="{FF2B5EF4-FFF2-40B4-BE49-F238E27FC236}">
                <a16:creationId xmlns:a16="http://schemas.microsoft.com/office/drawing/2014/main" id="{3B1DB27E-F60D-DACA-4486-BC71A247FA9E}"/>
              </a:ext>
            </a:extLst>
          </p:cNvPr>
          <p:cNvSpPr txBox="1"/>
          <p:nvPr/>
        </p:nvSpPr>
        <p:spPr>
          <a:xfrm>
            <a:off x="333729" y="1046265"/>
            <a:ext cx="11524542" cy="738664"/>
          </a:xfrm>
          <a:prstGeom prst="rect">
            <a:avLst/>
          </a:prstGeom>
          <a:noFill/>
        </p:spPr>
        <p:txBody>
          <a:bodyPr wrap="square">
            <a:spAutoFit/>
          </a:bodyPr>
          <a:lstStyle/>
          <a:p>
            <a:pPr marL="0" indent="0" algn="just">
              <a:buNone/>
            </a:pPr>
            <a:r>
              <a:rPr kumimoji="0" lang="en-GB" sz="1400" b="0" i="0" u="none" strike="noStrike" kern="1200" cap="none" spc="0" normalizeH="0" baseline="0" noProof="0" dirty="0">
                <a:ln>
                  <a:noFill/>
                </a:ln>
                <a:solidFill>
                  <a:srgbClr val="525252"/>
                </a:solidFill>
                <a:effectLst/>
                <a:uLnTx/>
                <a:uFillTx/>
                <a:latin typeface="Open Sans"/>
                <a:ea typeface="+mn-ea"/>
                <a:cs typeface="+mn-cs"/>
              </a:rPr>
              <a:t>FiSer Consulting is a young, niche and independent consulting firm with an exclusive focus on international business transformation within Financial Services. Our people have a broad range of experience with all large Dutch banks, multiple international insurers and smaller clients. For all of these clients FiSer has helped to examine the data and modelling landscape.</a:t>
            </a:r>
            <a:endParaRPr lang="en-US" sz="14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16" name="Group 115">
            <a:extLst>
              <a:ext uri="{FF2B5EF4-FFF2-40B4-BE49-F238E27FC236}">
                <a16:creationId xmlns:a16="http://schemas.microsoft.com/office/drawing/2014/main" id="{C8B6DE8E-8518-6A5E-911D-ABDE6EC7E668}"/>
              </a:ext>
            </a:extLst>
          </p:cNvPr>
          <p:cNvGrpSpPr/>
          <p:nvPr/>
        </p:nvGrpSpPr>
        <p:grpSpPr>
          <a:xfrm>
            <a:off x="1808848" y="3377346"/>
            <a:ext cx="6552306" cy="1382881"/>
            <a:chOff x="2976803" y="2872972"/>
            <a:chExt cx="6552306" cy="1382881"/>
          </a:xfrm>
        </p:grpSpPr>
        <p:sp>
          <p:nvSpPr>
            <p:cNvPr id="70" name="Oval 69">
              <a:extLst>
                <a:ext uri="{FF2B5EF4-FFF2-40B4-BE49-F238E27FC236}">
                  <a16:creationId xmlns:a16="http://schemas.microsoft.com/office/drawing/2014/main" id="{AD2E407A-3473-FB4C-2D3D-A2F4B9B3115C}"/>
                </a:ext>
              </a:extLst>
            </p:cNvPr>
            <p:cNvSpPr/>
            <p:nvPr/>
          </p:nvSpPr>
          <p:spPr>
            <a:xfrm>
              <a:off x="2976803" y="3530638"/>
              <a:ext cx="725215" cy="725215"/>
            </a:xfrm>
            <a:prstGeom prst="ellipse">
              <a:avLst/>
            </a:prstGeom>
            <a:solidFill>
              <a:sysClr val="window" lastClr="FFFFFF"/>
            </a:solidFill>
            <a:ln w="38100" cap="flat" cmpd="sng" algn="ctr">
              <a:solidFill>
                <a:srgbClr val="00A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nvGrpSpPr>
            <p:cNvPr id="79" name="Group 78">
              <a:extLst>
                <a:ext uri="{FF2B5EF4-FFF2-40B4-BE49-F238E27FC236}">
                  <a16:creationId xmlns:a16="http://schemas.microsoft.com/office/drawing/2014/main" id="{C380D8ED-3401-9E3C-4451-A8714AA680A1}"/>
                </a:ext>
              </a:extLst>
            </p:cNvPr>
            <p:cNvGrpSpPr/>
            <p:nvPr/>
          </p:nvGrpSpPr>
          <p:grpSpPr>
            <a:xfrm>
              <a:off x="3253889" y="2872972"/>
              <a:ext cx="161658" cy="657666"/>
              <a:chOff x="1094889" y="2729487"/>
              <a:chExt cx="161658" cy="657666"/>
            </a:xfrm>
          </p:grpSpPr>
          <p:cxnSp>
            <p:nvCxnSpPr>
              <p:cNvPr id="80" name="Straight Connector 79">
                <a:extLst>
                  <a:ext uri="{FF2B5EF4-FFF2-40B4-BE49-F238E27FC236}">
                    <a16:creationId xmlns:a16="http://schemas.microsoft.com/office/drawing/2014/main" id="{F208235A-1260-3B5B-84CA-8156517A1F9A}"/>
                  </a:ext>
                </a:extLst>
              </p:cNvPr>
              <p:cNvCxnSpPr>
                <a:cxnSpLocks/>
                <a:stCxn id="70" idx="0"/>
                <a:endCxn id="81" idx="4"/>
              </p:cNvCxnSpPr>
              <p:nvPr/>
            </p:nvCxnSpPr>
            <p:spPr>
              <a:xfrm flipH="1" flipV="1">
                <a:off x="1175718" y="2891145"/>
                <a:ext cx="4693" cy="496008"/>
              </a:xfrm>
              <a:prstGeom prst="line">
                <a:avLst/>
              </a:prstGeom>
              <a:noFill/>
              <a:ln w="38100" cap="flat" cmpd="sng" algn="ctr">
                <a:solidFill>
                  <a:srgbClr val="00AEEF"/>
                </a:solidFill>
                <a:prstDash val="solid"/>
                <a:miter lim="800000"/>
              </a:ln>
              <a:effectLst/>
            </p:spPr>
          </p:cxnSp>
          <p:sp>
            <p:nvSpPr>
              <p:cNvPr id="81" name="Oval 80">
                <a:extLst>
                  <a:ext uri="{FF2B5EF4-FFF2-40B4-BE49-F238E27FC236}">
                    <a16:creationId xmlns:a16="http://schemas.microsoft.com/office/drawing/2014/main" id="{610A0CF7-A659-2FAF-D89C-7EE0FAECFF61}"/>
                  </a:ext>
                </a:extLst>
              </p:cNvPr>
              <p:cNvSpPr/>
              <p:nvPr/>
            </p:nvSpPr>
            <p:spPr>
              <a:xfrm>
                <a:off x="1094889" y="2729487"/>
                <a:ext cx="161658" cy="161658"/>
              </a:xfrm>
              <a:prstGeom prst="ellipse">
                <a:avLst/>
              </a:prstGeom>
              <a:solidFill>
                <a:srgbClr val="00AEEF"/>
              </a:solidFill>
              <a:ln w="38100" cap="flat" cmpd="sng" algn="ctr">
                <a:solidFill>
                  <a:srgbClr val="00A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pic>
          <p:nvPicPr>
            <p:cNvPr id="110" name="Picture 109" descr="A picture containing black, darkness&#10;&#10;Description automatically generated">
              <a:extLst>
                <a:ext uri="{FF2B5EF4-FFF2-40B4-BE49-F238E27FC236}">
                  <a16:creationId xmlns:a16="http://schemas.microsoft.com/office/drawing/2014/main" id="{C38D4BAF-F5BA-C6AB-D5A4-35B634895B01}"/>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89109" y="3617682"/>
              <a:ext cx="540000" cy="540000"/>
            </a:xfrm>
            <a:prstGeom prst="rect">
              <a:avLst/>
            </a:prstGeom>
          </p:spPr>
        </p:pic>
      </p:grpSp>
      <p:pic>
        <p:nvPicPr>
          <p:cNvPr id="127" name="Picture 126" descr="A picture containing black, darkness&#10;&#10;Description automatically generated">
            <a:extLst>
              <a:ext uri="{FF2B5EF4-FFF2-40B4-BE49-F238E27FC236}">
                <a16:creationId xmlns:a16="http://schemas.microsoft.com/office/drawing/2014/main" id="{CD8D3F8F-BBD0-91D1-0BA8-11416457D6C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86872" y="4111458"/>
            <a:ext cx="504000" cy="504000"/>
          </a:xfrm>
          <a:prstGeom prst="rect">
            <a:avLst/>
          </a:prstGeom>
        </p:spPr>
      </p:pic>
      <p:pic>
        <p:nvPicPr>
          <p:cNvPr id="130" name="Picture 129" descr="A black background with a black square&#10;&#10;Description automatically generated">
            <a:extLst>
              <a:ext uri="{FF2B5EF4-FFF2-40B4-BE49-F238E27FC236}">
                <a16:creationId xmlns:a16="http://schemas.microsoft.com/office/drawing/2014/main" id="{533D1813-99D5-BECC-925E-0B0BE4F1BD4B}"/>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62280" y="4167875"/>
            <a:ext cx="408965" cy="408965"/>
          </a:xfrm>
          <a:prstGeom prst="rect">
            <a:avLst/>
          </a:prstGeom>
        </p:spPr>
      </p:pic>
      <p:pic>
        <p:nvPicPr>
          <p:cNvPr id="133" name="Picture 132" descr="A black background with a black square&#10;&#10;Description automatically generated">
            <a:extLst>
              <a:ext uri="{FF2B5EF4-FFF2-40B4-BE49-F238E27FC236}">
                <a16:creationId xmlns:a16="http://schemas.microsoft.com/office/drawing/2014/main" id="{582B9F8F-4A20-DD48-D09E-BFAE66F032FF}"/>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820192" y="4153361"/>
            <a:ext cx="442232" cy="442232"/>
          </a:xfrm>
          <a:prstGeom prst="rect">
            <a:avLst/>
          </a:prstGeom>
        </p:spPr>
      </p:pic>
    </p:spTree>
    <p:extLst>
      <p:ext uri="{BB962C8B-B14F-4D97-AF65-F5344CB8AC3E}">
        <p14:creationId xmlns:p14="http://schemas.microsoft.com/office/powerpoint/2010/main" val="4010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69B4-63E7-4243-73E8-F38EE6339BAF}"/>
              </a:ext>
            </a:extLst>
          </p:cNvPr>
          <p:cNvSpPr>
            <a:spLocks noGrp="1"/>
          </p:cNvSpPr>
          <p:nvPr>
            <p:ph type="title"/>
          </p:nvPr>
        </p:nvSpPr>
        <p:spPr/>
        <p:txBody>
          <a:bodyPr/>
          <a:lstStyle/>
          <a:p>
            <a:r>
              <a:rPr lang="en-GB" dirty="0" err="1"/>
              <a:t>FiSer</a:t>
            </a:r>
            <a:r>
              <a:rPr lang="en-GB" dirty="0"/>
              <a:t> Consulting  Contact our colleagues for further assistance</a:t>
            </a:r>
            <a:endParaRPr lang="en-US" dirty="0"/>
          </a:p>
        </p:txBody>
      </p:sp>
      <p:sp>
        <p:nvSpPr>
          <p:cNvPr id="4" name="Slide Number Placeholder 3">
            <a:extLst>
              <a:ext uri="{FF2B5EF4-FFF2-40B4-BE49-F238E27FC236}">
                <a16:creationId xmlns:a16="http://schemas.microsoft.com/office/drawing/2014/main" id="{45019B2F-1808-C303-7482-FB8052BC04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DD4EC-FA55-45CE-8BB9-EF8129236C33}" type="slidenum">
              <a:rPr kumimoji="0" lang="en-NL" sz="1200" b="0" i="0" u="none" strike="noStrike" kern="1200" cap="none" spc="0" normalizeH="0" baseline="0" noProof="0" smtClean="0">
                <a:ln>
                  <a:noFill/>
                </a:ln>
                <a:solidFill>
                  <a:srgbClr val="52525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L" sz="1200" b="0" i="0" u="none" strike="noStrike" kern="1200" cap="none" spc="0" normalizeH="0" baseline="0" noProof="0">
              <a:ln>
                <a:noFill/>
              </a:ln>
              <a:solidFill>
                <a:srgbClr val="525252"/>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77F610A0-E536-A579-AF0E-364D198C2C55}"/>
              </a:ext>
            </a:extLst>
          </p:cNvPr>
          <p:cNvSpPr txBox="1">
            <a:spLocks/>
          </p:cNvSpPr>
          <p:nvPr/>
        </p:nvSpPr>
        <p:spPr>
          <a:xfrm>
            <a:off x="9448800" y="6356349"/>
            <a:ext cx="2412275" cy="365125"/>
          </a:xfrm>
          <a:prstGeom prst="rect">
            <a:avLst/>
          </a:prstGeom>
        </p:spPr>
        <p:txBody>
          <a:bodyPr vert="horz" lIns="91440" tIns="45720" rIns="91440" bIns="45720" rtlCol="0" anchor="ctr"/>
          <a:lstStyle>
            <a:defPPr>
              <a:defRPr lang="en-NL"/>
            </a:defPPr>
            <a:lvl1pPr marL="0" algn="r" defTabSz="914400" rtl="0" eaLnBrk="1" latinLnBrk="0" hangingPunct="1">
              <a:defRPr sz="1200" kern="1200">
                <a:solidFill>
                  <a:srgbClr val="52525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76DD4EC-FA55-45CE-8BB9-EF8129236C33}" type="slidenum">
              <a:rPr kumimoji="0" lang="en-NL" sz="1200" b="0" i="0" u="none" strike="noStrike" kern="1200" cap="none" spc="0" normalizeH="0" baseline="0" noProof="0" smtClean="0">
                <a:ln>
                  <a:noFill/>
                </a:ln>
                <a:solidFill>
                  <a:srgbClr val="52525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L" sz="1200" b="0" i="0" u="none" strike="noStrike" kern="1200" cap="none" spc="0" normalizeH="0" baseline="0" noProof="0">
              <a:ln>
                <a:noFill/>
              </a:ln>
              <a:solidFill>
                <a:srgbClr val="525252"/>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A6D61F80-4E6D-6A9F-ADE2-94CB413CF944}"/>
              </a:ext>
            </a:extLst>
          </p:cNvPr>
          <p:cNvGrpSpPr/>
          <p:nvPr/>
        </p:nvGrpSpPr>
        <p:grpSpPr>
          <a:xfrm>
            <a:off x="8400838" y="6419222"/>
            <a:ext cx="2279916" cy="183727"/>
            <a:chOff x="8400838" y="4676764"/>
            <a:chExt cx="2279916" cy="183727"/>
          </a:xfrm>
        </p:grpSpPr>
        <p:sp>
          <p:nvSpPr>
            <p:cNvPr id="8" name="object 6">
              <a:extLst>
                <a:ext uri="{FF2B5EF4-FFF2-40B4-BE49-F238E27FC236}">
                  <a16:creationId xmlns:a16="http://schemas.microsoft.com/office/drawing/2014/main" id="{D9341D0E-C7A6-1A5E-CBA7-FF22128EB063}"/>
                </a:ext>
              </a:extLst>
            </p:cNvPr>
            <p:cNvSpPr/>
            <p:nvPr/>
          </p:nvSpPr>
          <p:spPr>
            <a:xfrm>
              <a:off x="8400838" y="4676764"/>
              <a:ext cx="279400" cy="183727"/>
            </a:xfrm>
            <a:custGeom>
              <a:avLst/>
              <a:gdLst/>
              <a:ahLst/>
              <a:cxnLst/>
              <a:rect l="l" t="t" r="r" b="b"/>
              <a:pathLst>
                <a:path w="419100" h="275590">
                  <a:moveTo>
                    <a:pt x="398350" y="275142"/>
                  </a:moveTo>
                  <a:lnTo>
                    <a:pt x="20603" y="275142"/>
                  </a:lnTo>
                  <a:lnTo>
                    <a:pt x="0" y="20515"/>
                  </a:lnTo>
                  <a:lnTo>
                    <a:pt x="563" y="17684"/>
                  </a:lnTo>
                  <a:lnTo>
                    <a:pt x="20603" y="0"/>
                  </a:lnTo>
                  <a:lnTo>
                    <a:pt x="398352" y="0"/>
                  </a:lnTo>
                  <a:lnTo>
                    <a:pt x="416204" y="12385"/>
                  </a:lnTo>
                  <a:lnTo>
                    <a:pt x="23759" y="12385"/>
                  </a:lnTo>
                  <a:lnTo>
                    <a:pt x="23323" y="12403"/>
                  </a:lnTo>
                  <a:lnTo>
                    <a:pt x="22459" y="12516"/>
                  </a:lnTo>
                  <a:lnTo>
                    <a:pt x="31393" y="20515"/>
                  </a:lnTo>
                  <a:lnTo>
                    <a:pt x="12854" y="20515"/>
                  </a:lnTo>
                  <a:lnTo>
                    <a:pt x="12493" y="21615"/>
                  </a:lnTo>
                  <a:lnTo>
                    <a:pt x="12305" y="22744"/>
                  </a:lnTo>
                  <a:lnTo>
                    <a:pt x="12305" y="252397"/>
                  </a:lnTo>
                  <a:lnTo>
                    <a:pt x="12493" y="253526"/>
                  </a:lnTo>
                  <a:lnTo>
                    <a:pt x="12854" y="254626"/>
                  </a:lnTo>
                  <a:lnTo>
                    <a:pt x="31406" y="254626"/>
                  </a:lnTo>
                  <a:lnTo>
                    <a:pt x="22459" y="262636"/>
                  </a:lnTo>
                  <a:lnTo>
                    <a:pt x="22890" y="262705"/>
                  </a:lnTo>
                  <a:lnTo>
                    <a:pt x="23759" y="262767"/>
                  </a:lnTo>
                  <a:lnTo>
                    <a:pt x="416200" y="262767"/>
                  </a:lnTo>
                  <a:lnTo>
                    <a:pt x="415975" y="263312"/>
                  </a:lnTo>
                  <a:lnTo>
                    <a:pt x="414254" y="265896"/>
                  </a:lnTo>
                  <a:lnTo>
                    <a:pt x="409790" y="270378"/>
                  </a:lnTo>
                  <a:lnTo>
                    <a:pt x="407216" y="272106"/>
                  </a:lnTo>
                  <a:lnTo>
                    <a:pt x="401385" y="274534"/>
                  </a:lnTo>
                  <a:lnTo>
                    <a:pt x="398350" y="275142"/>
                  </a:lnTo>
                  <a:close/>
                </a:path>
                <a:path w="419100" h="275590">
                  <a:moveTo>
                    <a:pt x="232379" y="176024"/>
                  </a:moveTo>
                  <a:lnTo>
                    <a:pt x="212358" y="176024"/>
                  </a:lnTo>
                  <a:lnTo>
                    <a:pt x="214899" y="175051"/>
                  </a:lnTo>
                  <a:lnTo>
                    <a:pt x="396483" y="12516"/>
                  </a:lnTo>
                  <a:lnTo>
                    <a:pt x="396051" y="12447"/>
                  </a:lnTo>
                  <a:lnTo>
                    <a:pt x="395179" y="12385"/>
                  </a:lnTo>
                  <a:lnTo>
                    <a:pt x="416204" y="12385"/>
                  </a:lnTo>
                  <a:lnTo>
                    <a:pt x="418394" y="17685"/>
                  </a:lnTo>
                  <a:lnTo>
                    <a:pt x="418957" y="20515"/>
                  </a:lnTo>
                  <a:lnTo>
                    <a:pt x="406106" y="20515"/>
                  </a:lnTo>
                  <a:lnTo>
                    <a:pt x="275336" y="137571"/>
                  </a:lnTo>
                  <a:lnTo>
                    <a:pt x="284604" y="145867"/>
                  </a:lnTo>
                  <a:lnTo>
                    <a:pt x="266057" y="145878"/>
                  </a:lnTo>
                  <a:lnTo>
                    <a:pt x="232379" y="176024"/>
                  </a:lnTo>
                  <a:close/>
                </a:path>
                <a:path w="419100" h="275590">
                  <a:moveTo>
                    <a:pt x="31406" y="254626"/>
                  </a:moveTo>
                  <a:lnTo>
                    <a:pt x="12854" y="254626"/>
                  </a:lnTo>
                  <a:lnTo>
                    <a:pt x="143621" y="137571"/>
                  </a:lnTo>
                  <a:lnTo>
                    <a:pt x="12854" y="20515"/>
                  </a:lnTo>
                  <a:lnTo>
                    <a:pt x="31393" y="20515"/>
                  </a:lnTo>
                  <a:lnTo>
                    <a:pt x="171411" y="145878"/>
                  </a:lnTo>
                  <a:lnTo>
                    <a:pt x="152877" y="145878"/>
                  </a:lnTo>
                  <a:lnTo>
                    <a:pt x="31406" y="254626"/>
                  </a:lnTo>
                  <a:close/>
                </a:path>
                <a:path w="419100" h="275590">
                  <a:moveTo>
                    <a:pt x="418957" y="254626"/>
                  </a:moveTo>
                  <a:lnTo>
                    <a:pt x="406106" y="254626"/>
                  </a:lnTo>
                  <a:lnTo>
                    <a:pt x="406467" y="253526"/>
                  </a:lnTo>
                  <a:lnTo>
                    <a:pt x="406655" y="252397"/>
                  </a:lnTo>
                  <a:lnTo>
                    <a:pt x="406655" y="22744"/>
                  </a:lnTo>
                  <a:lnTo>
                    <a:pt x="406467" y="21615"/>
                  </a:lnTo>
                  <a:lnTo>
                    <a:pt x="406106" y="20515"/>
                  </a:lnTo>
                  <a:lnTo>
                    <a:pt x="418957" y="20515"/>
                  </a:lnTo>
                  <a:lnTo>
                    <a:pt x="418957" y="254626"/>
                  </a:lnTo>
                  <a:close/>
                </a:path>
                <a:path w="419100" h="275590">
                  <a:moveTo>
                    <a:pt x="416200" y="262767"/>
                  </a:moveTo>
                  <a:lnTo>
                    <a:pt x="23759" y="262767"/>
                  </a:lnTo>
                  <a:lnTo>
                    <a:pt x="395183" y="262757"/>
                  </a:lnTo>
                  <a:lnTo>
                    <a:pt x="395620" y="262738"/>
                  </a:lnTo>
                  <a:lnTo>
                    <a:pt x="396487" y="262626"/>
                  </a:lnTo>
                  <a:lnTo>
                    <a:pt x="266069" y="145867"/>
                  </a:lnTo>
                  <a:lnTo>
                    <a:pt x="284616" y="145878"/>
                  </a:lnTo>
                  <a:lnTo>
                    <a:pt x="406106" y="254626"/>
                  </a:lnTo>
                  <a:lnTo>
                    <a:pt x="418957" y="254626"/>
                  </a:lnTo>
                  <a:lnTo>
                    <a:pt x="418394" y="257457"/>
                  </a:lnTo>
                  <a:lnTo>
                    <a:pt x="416200" y="262767"/>
                  </a:lnTo>
                  <a:close/>
                </a:path>
                <a:path w="419100" h="275590">
                  <a:moveTo>
                    <a:pt x="212397" y="188412"/>
                  </a:moveTo>
                  <a:lnTo>
                    <a:pt x="206559" y="188412"/>
                  </a:lnTo>
                  <a:lnTo>
                    <a:pt x="203735" y="187890"/>
                  </a:lnTo>
                  <a:lnTo>
                    <a:pt x="198280" y="185802"/>
                  </a:lnTo>
                  <a:lnTo>
                    <a:pt x="195827" y="184304"/>
                  </a:lnTo>
                  <a:lnTo>
                    <a:pt x="152877" y="145878"/>
                  </a:lnTo>
                  <a:lnTo>
                    <a:pt x="171411" y="145878"/>
                  </a:lnTo>
                  <a:lnTo>
                    <a:pt x="203994" y="175051"/>
                  </a:lnTo>
                  <a:lnTo>
                    <a:pt x="206535" y="176024"/>
                  </a:lnTo>
                  <a:lnTo>
                    <a:pt x="232379" y="176024"/>
                  </a:lnTo>
                  <a:lnTo>
                    <a:pt x="223130" y="184304"/>
                  </a:lnTo>
                  <a:lnTo>
                    <a:pt x="220676" y="185802"/>
                  </a:lnTo>
                  <a:lnTo>
                    <a:pt x="215221" y="187890"/>
                  </a:lnTo>
                  <a:lnTo>
                    <a:pt x="212397" y="188412"/>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6D6E71"/>
                </a:solidFill>
                <a:effectLst/>
                <a:uLnTx/>
                <a:uFillTx/>
                <a:latin typeface="Calibri" panose="020F0502020204030204"/>
                <a:ea typeface="Open Sans" pitchFamily="2" charset="0"/>
                <a:cs typeface="Open Sans" pitchFamily="2" charset="0"/>
              </a:endParaRPr>
            </a:p>
          </p:txBody>
        </p:sp>
        <p:sp>
          <p:nvSpPr>
            <p:cNvPr id="9" name="object 7">
              <a:extLst>
                <a:ext uri="{FF2B5EF4-FFF2-40B4-BE49-F238E27FC236}">
                  <a16:creationId xmlns:a16="http://schemas.microsoft.com/office/drawing/2014/main" id="{959BEAD5-CEAE-8184-5FC5-E62A61238C6F}"/>
                </a:ext>
              </a:extLst>
            </p:cNvPr>
            <p:cNvSpPr txBox="1"/>
            <p:nvPr/>
          </p:nvSpPr>
          <p:spPr>
            <a:xfrm>
              <a:off x="8788454" y="4690315"/>
              <a:ext cx="1892300" cy="170069"/>
            </a:xfrm>
            <a:prstGeom prst="rect">
              <a:avLst/>
            </a:prstGeom>
          </p:spPr>
          <p:txBody>
            <a:bodyPr vert="horz" wrap="square" lIns="0" tIns="11007" rIns="0" bIns="0" rtlCol="0">
              <a:spAutoFit/>
            </a:bodyPr>
            <a:lstStyle/>
            <a:p>
              <a:pPr marL="8467" marR="0" lvl="0" indent="0" algn="l" defTabSz="914400" rtl="0" eaLnBrk="1" fontAlgn="auto" latinLnBrk="0" hangingPunct="1">
                <a:lnSpc>
                  <a:spcPct val="100000"/>
                </a:lnSpc>
                <a:spcBef>
                  <a:spcPts val="87"/>
                </a:spcBef>
                <a:spcAft>
                  <a:spcPts val="0"/>
                </a:spcAft>
                <a:buClrTx/>
                <a:buSzTx/>
                <a:buFontTx/>
                <a:buNone/>
                <a:tabLst/>
                <a:defRPr/>
              </a:pPr>
              <a:r>
                <a:rPr lang="en-GB" sz="1000" spc="-7" dirty="0">
                  <a:solidFill>
                    <a:srgbClr val="6D6E71"/>
                  </a:solidFill>
                  <a:latin typeface="Open Sans" pitchFamily="2" charset="0"/>
                  <a:ea typeface="Open Sans" pitchFamily="2" charset="0"/>
                  <a:cs typeface="Open Sans" pitchFamily="2" charset="0"/>
                </a:rPr>
                <a:t>Pei-</a:t>
              </a:r>
              <a:r>
                <a:rPr lang="en-GB" sz="1000" spc="-7" dirty="0" err="1">
                  <a:solidFill>
                    <a:srgbClr val="6D6E71"/>
                  </a:solidFill>
                  <a:latin typeface="Open Sans" pitchFamily="2" charset="0"/>
                  <a:ea typeface="Open Sans" pitchFamily="2" charset="0"/>
                  <a:cs typeface="Open Sans" pitchFamily="2" charset="0"/>
                </a:rPr>
                <a:t>Hsuan.Lo</a:t>
              </a:r>
              <a:r>
                <a:rPr kumimoji="0" lang="en-GB" sz="1000" b="0" i="0" u="none" strike="noStrike" kern="1200" cap="none" spc="-7" normalizeH="0" baseline="0" noProof="0" dirty="0">
                  <a:ln>
                    <a:noFill/>
                  </a:ln>
                  <a:solidFill>
                    <a:srgbClr val="6D6E71"/>
                  </a:solidFill>
                  <a:effectLst/>
                  <a:uLnTx/>
                  <a:uFillTx/>
                  <a:latin typeface="Open Sans" pitchFamily="2" charset="0"/>
                  <a:ea typeface="Open Sans" pitchFamily="2" charset="0"/>
                  <a:cs typeface="Open Sans" pitchFamily="2" charset="0"/>
                </a:rPr>
                <a:t>@fiser.consulting</a:t>
              </a:r>
              <a:endParaRPr kumimoji="0" lang="en-GB" sz="1000" b="0" i="0" u="none" strike="noStrike" kern="1200" cap="none" spc="0" normalizeH="0" baseline="0" noProof="0" dirty="0">
                <a:ln>
                  <a:noFill/>
                </a:ln>
                <a:solidFill>
                  <a:srgbClr val="6D6E71"/>
                </a:solidFill>
                <a:effectLst/>
                <a:uLnTx/>
                <a:uFillTx/>
                <a:latin typeface="Open Sans" pitchFamily="2" charset="0"/>
                <a:ea typeface="Open Sans" pitchFamily="2" charset="0"/>
                <a:cs typeface="Open Sans" pitchFamily="2" charset="0"/>
              </a:endParaRPr>
            </a:p>
          </p:txBody>
        </p:sp>
      </p:grpSp>
      <p:grpSp>
        <p:nvGrpSpPr>
          <p:cNvPr id="13" name="Group 12">
            <a:extLst>
              <a:ext uri="{FF2B5EF4-FFF2-40B4-BE49-F238E27FC236}">
                <a16:creationId xmlns:a16="http://schemas.microsoft.com/office/drawing/2014/main" id="{9505E451-8A3B-27C9-A60A-A01C83486762}"/>
              </a:ext>
            </a:extLst>
          </p:cNvPr>
          <p:cNvGrpSpPr/>
          <p:nvPr/>
        </p:nvGrpSpPr>
        <p:grpSpPr>
          <a:xfrm>
            <a:off x="342935" y="1697599"/>
            <a:ext cx="3744000" cy="4479824"/>
            <a:chOff x="342935" y="1697599"/>
            <a:chExt cx="3744000" cy="4479824"/>
          </a:xfrm>
        </p:grpSpPr>
        <p:pic>
          <p:nvPicPr>
            <p:cNvPr id="1026" name="Picture 2" descr="A person in a suit&#10;&#10;Description automatically generated with medium confidence">
              <a:extLst>
                <a:ext uri="{FF2B5EF4-FFF2-40B4-BE49-F238E27FC236}">
                  <a16:creationId xmlns:a16="http://schemas.microsoft.com/office/drawing/2014/main" id="{09AE6F27-9FAD-2926-47A9-543B34E85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144" y="1697599"/>
              <a:ext cx="2039583" cy="4326617"/>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8">
              <a:extLst>
                <a:ext uri="{FF2B5EF4-FFF2-40B4-BE49-F238E27FC236}">
                  <a16:creationId xmlns:a16="http://schemas.microsoft.com/office/drawing/2014/main" id="{20088963-146C-9367-A63F-B555719E2CCB}"/>
                </a:ext>
              </a:extLst>
            </p:cNvPr>
            <p:cNvSpPr txBox="1"/>
            <p:nvPr/>
          </p:nvSpPr>
          <p:spPr>
            <a:xfrm>
              <a:off x="342935" y="4027261"/>
              <a:ext cx="3744000" cy="2150162"/>
            </a:xfrm>
            <a:prstGeom prst="rect">
              <a:avLst/>
            </a:prstGeom>
          </p:spPr>
          <p:txBody>
            <a:bodyPr vert="horz" wrap="square" lIns="0" tIns="8467" rIns="0" bIns="0" rtlCol="0">
              <a:spAutoFit/>
            </a:bodyPr>
            <a:lstStyle/>
            <a:p>
              <a:pPr marL="8467" marR="0" lvl="0" indent="0" algn="l" defTabSz="914400" rtl="0" eaLnBrk="1" fontAlgn="auto" latinLnBrk="0" hangingPunct="1">
                <a:lnSpc>
                  <a:spcPct val="100000"/>
                </a:lnSpc>
                <a:spcBef>
                  <a:spcPts val="67"/>
                </a:spcBef>
                <a:spcAft>
                  <a:spcPts val="0"/>
                </a:spcAft>
                <a:buClrTx/>
                <a:buSzTx/>
                <a:buFontTx/>
                <a:buNone/>
                <a:tabLst/>
                <a:defRPr/>
              </a:pPr>
              <a:r>
                <a:rPr kumimoji="0" lang="en-GB" sz="1600" b="1"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rPr>
                <a:t>Jeroen Wiggers - </a:t>
              </a:r>
              <a:r>
                <a:rPr kumimoji="0" lang="en-GB" sz="1600" b="0"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rPr>
                <a:t>Banking Lead</a:t>
              </a:r>
            </a:p>
            <a:p>
              <a:pPr marL="8467" marR="0" lvl="0" indent="0" algn="l" defTabSz="914400" rtl="0" eaLnBrk="1" fontAlgn="auto" latinLnBrk="0" hangingPunct="1">
                <a:lnSpc>
                  <a:spcPct val="100000"/>
                </a:lnSpc>
                <a:spcBef>
                  <a:spcPts val="67"/>
                </a:spcBef>
                <a:spcAft>
                  <a:spcPts val="0"/>
                </a:spcAft>
                <a:buClrTx/>
                <a:buSzTx/>
                <a:buFontTx/>
                <a:buNone/>
                <a:tabLst/>
                <a:defRPr/>
              </a:pPr>
              <a:endParaRPr kumimoji="0" lang="en-GB" sz="1600" b="1"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endParaRPr>
            </a:p>
            <a:p>
              <a:pPr marL="8467" marR="0" lvl="0" indent="0" algn="just" defTabSz="914400" rtl="0" eaLnBrk="1" fontAlgn="auto" latinLnBrk="0" hangingPunct="1">
                <a:lnSpc>
                  <a:spcPct val="105000"/>
                </a:lnSpc>
                <a:spcAft>
                  <a:spcPts val="0"/>
                </a:spcAft>
                <a:buClrTx/>
                <a:buSzTx/>
                <a:buFontTx/>
                <a:buNone/>
                <a:tabLst/>
                <a:defRPr/>
              </a:pPr>
              <a:r>
                <a:rPr kumimoji="0" lang="en-GB" sz="1400" b="0" i="0" u="none" strike="noStrike" kern="1200" cap="none" spc="0" normalizeH="0" baseline="0" noProof="0" dirty="0">
                  <a:ln>
                    <a:noFill/>
                  </a:ln>
                  <a:solidFill>
                    <a:srgbClr val="6D6E71"/>
                  </a:solidFill>
                  <a:effectLst/>
                  <a:uLnTx/>
                  <a:uFillTx/>
                  <a:latin typeface="Open Sans" pitchFamily="2" charset="0"/>
                  <a:ea typeface="Open Sans" pitchFamily="2" charset="0"/>
                  <a:cs typeface="Open Sans" pitchFamily="2" charset="0"/>
                </a:rPr>
                <a:t>Jeroen is a banking professional with more than ten years of experience. He worked on large-scale regulatory and transformation projects. He has performed several regulatory gap assessments at banks. </a:t>
              </a:r>
            </a:p>
            <a:p>
              <a:pPr marL="8467" marR="0" lvl="0" indent="0" algn="l" defTabSz="914400" rtl="0" eaLnBrk="1" fontAlgn="auto" latinLnBrk="0" hangingPunct="1">
                <a:lnSpc>
                  <a:spcPct val="100000"/>
                </a:lnSpc>
                <a:spcBef>
                  <a:spcPts val="67"/>
                </a:spcBef>
                <a:spcAft>
                  <a:spcPts val="0"/>
                </a:spcAft>
                <a:buClrTx/>
                <a:buSzTx/>
                <a:buFontTx/>
                <a:buNone/>
                <a:tabLst/>
                <a:defRPr/>
              </a:pPr>
              <a:br>
                <a:rPr kumimoji="0" lang="en-GB" sz="1600" b="1"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rPr>
              </a:br>
              <a:endParaRPr kumimoji="0" lang="en-GB" sz="1600" b="0" i="0" u="none" strike="noStrike" kern="1200" cap="none" spc="0" normalizeH="0" baseline="0" noProof="0" dirty="0">
                <a:ln>
                  <a:noFill/>
                </a:ln>
                <a:solidFill>
                  <a:srgbClr val="6D6E71"/>
                </a:solidFill>
                <a:effectLst/>
                <a:uLnTx/>
                <a:uFillTx/>
                <a:latin typeface="Open Sans" pitchFamily="2" charset="0"/>
                <a:ea typeface="Open Sans" pitchFamily="2" charset="0"/>
                <a:cs typeface="Open Sans" pitchFamily="2" charset="0"/>
              </a:endParaRPr>
            </a:p>
          </p:txBody>
        </p:sp>
      </p:grpSp>
      <p:grpSp>
        <p:nvGrpSpPr>
          <p:cNvPr id="3" name="Group 2">
            <a:extLst>
              <a:ext uri="{FF2B5EF4-FFF2-40B4-BE49-F238E27FC236}">
                <a16:creationId xmlns:a16="http://schemas.microsoft.com/office/drawing/2014/main" id="{3722139E-C9C8-0FF8-B5B6-5E21AABB97A5}"/>
              </a:ext>
            </a:extLst>
          </p:cNvPr>
          <p:cNvGrpSpPr/>
          <p:nvPr/>
        </p:nvGrpSpPr>
        <p:grpSpPr>
          <a:xfrm>
            <a:off x="344832" y="6415521"/>
            <a:ext cx="2027793" cy="187428"/>
            <a:chOff x="344832" y="4944987"/>
            <a:chExt cx="2027793" cy="187428"/>
          </a:xfrm>
        </p:grpSpPr>
        <p:sp>
          <p:nvSpPr>
            <p:cNvPr id="14" name="object 10">
              <a:extLst>
                <a:ext uri="{FF2B5EF4-FFF2-40B4-BE49-F238E27FC236}">
                  <a16:creationId xmlns:a16="http://schemas.microsoft.com/office/drawing/2014/main" id="{E3AEFD96-5A37-AC62-D3A1-FF0ABF545DD4}"/>
                </a:ext>
              </a:extLst>
            </p:cNvPr>
            <p:cNvSpPr/>
            <p:nvPr/>
          </p:nvSpPr>
          <p:spPr>
            <a:xfrm>
              <a:off x="344832" y="4948688"/>
              <a:ext cx="279400" cy="183727"/>
            </a:xfrm>
            <a:custGeom>
              <a:avLst/>
              <a:gdLst/>
              <a:ahLst/>
              <a:cxnLst/>
              <a:rect l="l" t="t" r="r" b="b"/>
              <a:pathLst>
                <a:path w="419100" h="275590">
                  <a:moveTo>
                    <a:pt x="398350" y="275142"/>
                  </a:moveTo>
                  <a:lnTo>
                    <a:pt x="20603" y="275142"/>
                  </a:lnTo>
                  <a:lnTo>
                    <a:pt x="0" y="20515"/>
                  </a:lnTo>
                  <a:lnTo>
                    <a:pt x="563" y="17684"/>
                  </a:lnTo>
                  <a:lnTo>
                    <a:pt x="20603" y="0"/>
                  </a:lnTo>
                  <a:lnTo>
                    <a:pt x="398352" y="0"/>
                  </a:lnTo>
                  <a:lnTo>
                    <a:pt x="416204" y="12385"/>
                  </a:lnTo>
                  <a:lnTo>
                    <a:pt x="23759" y="12385"/>
                  </a:lnTo>
                  <a:lnTo>
                    <a:pt x="23323" y="12403"/>
                  </a:lnTo>
                  <a:lnTo>
                    <a:pt x="22459" y="12516"/>
                  </a:lnTo>
                  <a:lnTo>
                    <a:pt x="31393" y="20515"/>
                  </a:lnTo>
                  <a:lnTo>
                    <a:pt x="12854" y="20515"/>
                  </a:lnTo>
                  <a:lnTo>
                    <a:pt x="12493" y="21615"/>
                  </a:lnTo>
                  <a:lnTo>
                    <a:pt x="12305" y="22744"/>
                  </a:lnTo>
                  <a:lnTo>
                    <a:pt x="12305" y="252397"/>
                  </a:lnTo>
                  <a:lnTo>
                    <a:pt x="12493" y="253526"/>
                  </a:lnTo>
                  <a:lnTo>
                    <a:pt x="12854" y="254626"/>
                  </a:lnTo>
                  <a:lnTo>
                    <a:pt x="31406" y="254626"/>
                  </a:lnTo>
                  <a:lnTo>
                    <a:pt x="22459" y="262636"/>
                  </a:lnTo>
                  <a:lnTo>
                    <a:pt x="22890" y="262705"/>
                  </a:lnTo>
                  <a:lnTo>
                    <a:pt x="23759" y="262767"/>
                  </a:lnTo>
                  <a:lnTo>
                    <a:pt x="416200" y="262767"/>
                  </a:lnTo>
                  <a:lnTo>
                    <a:pt x="415975" y="263312"/>
                  </a:lnTo>
                  <a:lnTo>
                    <a:pt x="414254" y="265896"/>
                  </a:lnTo>
                  <a:lnTo>
                    <a:pt x="409790" y="270378"/>
                  </a:lnTo>
                  <a:lnTo>
                    <a:pt x="407216" y="272106"/>
                  </a:lnTo>
                  <a:lnTo>
                    <a:pt x="401385" y="274534"/>
                  </a:lnTo>
                  <a:lnTo>
                    <a:pt x="398350" y="275142"/>
                  </a:lnTo>
                  <a:close/>
                </a:path>
                <a:path w="419100" h="275590">
                  <a:moveTo>
                    <a:pt x="232379" y="176024"/>
                  </a:moveTo>
                  <a:lnTo>
                    <a:pt x="212358" y="176024"/>
                  </a:lnTo>
                  <a:lnTo>
                    <a:pt x="214899" y="175051"/>
                  </a:lnTo>
                  <a:lnTo>
                    <a:pt x="396483" y="12516"/>
                  </a:lnTo>
                  <a:lnTo>
                    <a:pt x="396051" y="12447"/>
                  </a:lnTo>
                  <a:lnTo>
                    <a:pt x="395179" y="12385"/>
                  </a:lnTo>
                  <a:lnTo>
                    <a:pt x="416204" y="12385"/>
                  </a:lnTo>
                  <a:lnTo>
                    <a:pt x="418394" y="17685"/>
                  </a:lnTo>
                  <a:lnTo>
                    <a:pt x="418957" y="20515"/>
                  </a:lnTo>
                  <a:lnTo>
                    <a:pt x="406106" y="20515"/>
                  </a:lnTo>
                  <a:lnTo>
                    <a:pt x="275336" y="137571"/>
                  </a:lnTo>
                  <a:lnTo>
                    <a:pt x="284604" y="145867"/>
                  </a:lnTo>
                  <a:lnTo>
                    <a:pt x="266057" y="145878"/>
                  </a:lnTo>
                  <a:lnTo>
                    <a:pt x="232379" y="176024"/>
                  </a:lnTo>
                  <a:close/>
                </a:path>
                <a:path w="419100" h="275590">
                  <a:moveTo>
                    <a:pt x="31406" y="254626"/>
                  </a:moveTo>
                  <a:lnTo>
                    <a:pt x="12854" y="254626"/>
                  </a:lnTo>
                  <a:lnTo>
                    <a:pt x="143621" y="137571"/>
                  </a:lnTo>
                  <a:lnTo>
                    <a:pt x="12854" y="20515"/>
                  </a:lnTo>
                  <a:lnTo>
                    <a:pt x="31393" y="20515"/>
                  </a:lnTo>
                  <a:lnTo>
                    <a:pt x="171411" y="145878"/>
                  </a:lnTo>
                  <a:lnTo>
                    <a:pt x="152877" y="145878"/>
                  </a:lnTo>
                  <a:lnTo>
                    <a:pt x="31406" y="254626"/>
                  </a:lnTo>
                  <a:close/>
                </a:path>
                <a:path w="419100" h="275590">
                  <a:moveTo>
                    <a:pt x="418957" y="254626"/>
                  </a:moveTo>
                  <a:lnTo>
                    <a:pt x="406106" y="254626"/>
                  </a:lnTo>
                  <a:lnTo>
                    <a:pt x="406467" y="253526"/>
                  </a:lnTo>
                  <a:lnTo>
                    <a:pt x="406655" y="252397"/>
                  </a:lnTo>
                  <a:lnTo>
                    <a:pt x="406655" y="22744"/>
                  </a:lnTo>
                  <a:lnTo>
                    <a:pt x="406467" y="21615"/>
                  </a:lnTo>
                  <a:lnTo>
                    <a:pt x="406106" y="20515"/>
                  </a:lnTo>
                  <a:lnTo>
                    <a:pt x="418957" y="20515"/>
                  </a:lnTo>
                  <a:lnTo>
                    <a:pt x="418957" y="254626"/>
                  </a:lnTo>
                  <a:close/>
                </a:path>
                <a:path w="419100" h="275590">
                  <a:moveTo>
                    <a:pt x="416200" y="262767"/>
                  </a:moveTo>
                  <a:lnTo>
                    <a:pt x="23759" y="262767"/>
                  </a:lnTo>
                  <a:lnTo>
                    <a:pt x="395183" y="262757"/>
                  </a:lnTo>
                  <a:lnTo>
                    <a:pt x="395620" y="262738"/>
                  </a:lnTo>
                  <a:lnTo>
                    <a:pt x="396487" y="262626"/>
                  </a:lnTo>
                  <a:lnTo>
                    <a:pt x="266069" y="145867"/>
                  </a:lnTo>
                  <a:lnTo>
                    <a:pt x="284616" y="145878"/>
                  </a:lnTo>
                  <a:lnTo>
                    <a:pt x="406106" y="254626"/>
                  </a:lnTo>
                  <a:lnTo>
                    <a:pt x="418957" y="254626"/>
                  </a:lnTo>
                  <a:lnTo>
                    <a:pt x="418394" y="257457"/>
                  </a:lnTo>
                  <a:lnTo>
                    <a:pt x="416200" y="262767"/>
                  </a:lnTo>
                  <a:close/>
                </a:path>
                <a:path w="419100" h="275590">
                  <a:moveTo>
                    <a:pt x="212397" y="188412"/>
                  </a:moveTo>
                  <a:lnTo>
                    <a:pt x="206559" y="188412"/>
                  </a:lnTo>
                  <a:lnTo>
                    <a:pt x="203735" y="187890"/>
                  </a:lnTo>
                  <a:lnTo>
                    <a:pt x="198280" y="185802"/>
                  </a:lnTo>
                  <a:lnTo>
                    <a:pt x="195827" y="184304"/>
                  </a:lnTo>
                  <a:lnTo>
                    <a:pt x="152877" y="145878"/>
                  </a:lnTo>
                  <a:lnTo>
                    <a:pt x="171411" y="145878"/>
                  </a:lnTo>
                  <a:lnTo>
                    <a:pt x="203994" y="175051"/>
                  </a:lnTo>
                  <a:lnTo>
                    <a:pt x="206535" y="176024"/>
                  </a:lnTo>
                  <a:lnTo>
                    <a:pt x="232379" y="176024"/>
                  </a:lnTo>
                  <a:lnTo>
                    <a:pt x="223130" y="184304"/>
                  </a:lnTo>
                  <a:lnTo>
                    <a:pt x="220676" y="185802"/>
                  </a:lnTo>
                  <a:lnTo>
                    <a:pt x="215221" y="187890"/>
                  </a:lnTo>
                  <a:lnTo>
                    <a:pt x="212397" y="188412"/>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6D6E71"/>
                </a:solidFill>
                <a:effectLst/>
                <a:uLnTx/>
                <a:uFillTx/>
                <a:latin typeface="Calibri" panose="020F0502020204030204"/>
                <a:ea typeface="Open Sans" pitchFamily="2" charset="0"/>
                <a:cs typeface="Open Sans" pitchFamily="2" charset="0"/>
              </a:endParaRPr>
            </a:p>
          </p:txBody>
        </p:sp>
        <p:sp>
          <p:nvSpPr>
            <p:cNvPr id="15" name="object 11">
              <a:extLst>
                <a:ext uri="{FF2B5EF4-FFF2-40B4-BE49-F238E27FC236}">
                  <a16:creationId xmlns:a16="http://schemas.microsoft.com/office/drawing/2014/main" id="{5C4046BF-245B-CF2C-544D-252712350171}"/>
                </a:ext>
              </a:extLst>
            </p:cNvPr>
            <p:cNvSpPr txBox="1"/>
            <p:nvPr/>
          </p:nvSpPr>
          <p:spPr>
            <a:xfrm>
              <a:off x="713582" y="4944987"/>
              <a:ext cx="1659043" cy="170069"/>
            </a:xfrm>
            <a:prstGeom prst="rect">
              <a:avLst/>
            </a:prstGeom>
          </p:spPr>
          <p:txBody>
            <a:bodyPr vert="horz" wrap="square" lIns="0" tIns="11007" rIns="0" bIns="0" rtlCol="0">
              <a:spAutoFit/>
            </a:bodyPr>
            <a:lstStyle/>
            <a:p>
              <a:pPr marL="8467" marR="0" lvl="0" indent="0" algn="l" defTabSz="914400" rtl="0" eaLnBrk="1" fontAlgn="auto" latinLnBrk="0" hangingPunct="1">
                <a:lnSpc>
                  <a:spcPct val="100000"/>
                </a:lnSpc>
                <a:spcBef>
                  <a:spcPts val="87"/>
                </a:spcBef>
                <a:spcAft>
                  <a:spcPts val="0"/>
                </a:spcAft>
                <a:buClrTx/>
                <a:buSzTx/>
                <a:buFontTx/>
                <a:buNone/>
                <a:tabLst/>
                <a:defRPr/>
              </a:pPr>
              <a:r>
                <a:rPr kumimoji="0" lang="en-GB" sz="1000" b="0" i="0" u="none" strike="noStrike" kern="1200" cap="none" spc="-7" normalizeH="0" baseline="0" noProof="0" err="1">
                  <a:ln>
                    <a:noFill/>
                  </a:ln>
                  <a:solidFill>
                    <a:srgbClr val="6D6E71"/>
                  </a:solidFill>
                  <a:effectLst/>
                  <a:uLnTx/>
                  <a:uFillTx/>
                  <a:latin typeface="Open Sans" pitchFamily="2" charset="0"/>
                  <a:ea typeface="Open Sans" pitchFamily="2" charset="0"/>
                  <a:cs typeface="Open Sans" pitchFamily="2" charset="0"/>
                </a:rPr>
                <a:t>j.wiggers@fiser.consulting</a:t>
              </a:r>
              <a:endParaRPr kumimoji="0" lang="en-GB" sz="1000" b="0" i="0" u="none" strike="noStrike" kern="1200" cap="none" spc="0" normalizeH="0" baseline="0" noProof="0">
                <a:ln>
                  <a:noFill/>
                </a:ln>
                <a:solidFill>
                  <a:srgbClr val="6D6E71"/>
                </a:solidFill>
                <a:effectLst/>
                <a:uLnTx/>
                <a:uFillTx/>
                <a:latin typeface="Open Sans" pitchFamily="2" charset="0"/>
                <a:ea typeface="Open Sans" pitchFamily="2" charset="0"/>
                <a:cs typeface="Open Sans" pitchFamily="2" charset="0"/>
              </a:endParaRPr>
            </a:p>
          </p:txBody>
        </p:sp>
      </p:grpSp>
      <p:grpSp>
        <p:nvGrpSpPr>
          <p:cNvPr id="36" name="Group 35">
            <a:extLst>
              <a:ext uri="{FF2B5EF4-FFF2-40B4-BE49-F238E27FC236}">
                <a16:creationId xmlns:a16="http://schemas.microsoft.com/office/drawing/2014/main" id="{2577EB4F-41A6-967F-34ED-E237AD8B055E}"/>
              </a:ext>
            </a:extLst>
          </p:cNvPr>
          <p:cNvGrpSpPr/>
          <p:nvPr/>
        </p:nvGrpSpPr>
        <p:grpSpPr>
          <a:xfrm>
            <a:off x="-90830" y="7625266"/>
            <a:ext cx="12111078" cy="509796"/>
            <a:chOff x="60723" y="6143076"/>
            <a:chExt cx="12111078" cy="509796"/>
          </a:xfrm>
        </p:grpSpPr>
        <p:sp>
          <p:nvSpPr>
            <p:cNvPr id="17" name="object 9">
              <a:hlinkClick r:id="rId4"/>
              <a:extLst>
                <a:ext uri="{FF2B5EF4-FFF2-40B4-BE49-F238E27FC236}">
                  <a16:creationId xmlns:a16="http://schemas.microsoft.com/office/drawing/2014/main" id="{0928AE3C-8675-FC6D-D31C-82D724731045}"/>
                </a:ext>
              </a:extLst>
            </p:cNvPr>
            <p:cNvSpPr/>
            <p:nvPr/>
          </p:nvSpPr>
          <p:spPr>
            <a:xfrm>
              <a:off x="8234773" y="6172718"/>
              <a:ext cx="449770" cy="450512"/>
            </a:xfrm>
            <a:custGeom>
              <a:avLst/>
              <a:gdLst/>
              <a:ahLst/>
              <a:cxnLst/>
              <a:rect l="l" t="t" r="r" b="b"/>
              <a:pathLst>
                <a:path w="770254" h="771525">
                  <a:moveTo>
                    <a:pt x="705912" y="771524"/>
                  </a:moveTo>
                  <a:lnTo>
                    <a:pt x="64068" y="771524"/>
                  </a:lnTo>
                  <a:lnTo>
                    <a:pt x="39240" y="766507"/>
                  </a:lnTo>
                  <a:lnTo>
                    <a:pt x="18863" y="752806"/>
                  </a:lnTo>
                  <a:lnTo>
                    <a:pt x="5071" y="732446"/>
                  </a:lnTo>
                  <a:lnTo>
                    <a:pt x="0" y="707456"/>
                  </a:lnTo>
                  <a:lnTo>
                    <a:pt x="0" y="64068"/>
                  </a:lnTo>
                  <a:lnTo>
                    <a:pt x="5017" y="39240"/>
                  </a:lnTo>
                  <a:lnTo>
                    <a:pt x="18718" y="18863"/>
                  </a:lnTo>
                  <a:lnTo>
                    <a:pt x="39077" y="5071"/>
                  </a:lnTo>
                  <a:lnTo>
                    <a:pt x="64068" y="0"/>
                  </a:lnTo>
                  <a:lnTo>
                    <a:pt x="706298" y="0"/>
                  </a:lnTo>
                  <a:lnTo>
                    <a:pt x="751599" y="18863"/>
                  </a:lnTo>
                  <a:lnTo>
                    <a:pt x="769981" y="64068"/>
                  </a:lnTo>
                  <a:lnTo>
                    <a:pt x="769981" y="123505"/>
                  </a:lnTo>
                  <a:lnTo>
                    <a:pt x="170978" y="123505"/>
                  </a:lnTo>
                  <a:lnTo>
                    <a:pt x="145704" y="128589"/>
                  </a:lnTo>
                  <a:lnTo>
                    <a:pt x="125097" y="142465"/>
                  </a:lnTo>
                  <a:lnTo>
                    <a:pt x="111221" y="163072"/>
                  </a:lnTo>
                  <a:lnTo>
                    <a:pt x="106137" y="188346"/>
                  </a:lnTo>
                  <a:lnTo>
                    <a:pt x="111221" y="213620"/>
                  </a:lnTo>
                  <a:lnTo>
                    <a:pt x="125097" y="234226"/>
                  </a:lnTo>
                  <a:lnTo>
                    <a:pt x="145704" y="248102"/>
                  </a:lnTo>
                  <a:lnTo>
                    <a:pt x="170978" y="253186"/>
                  </a:lnTo>
                  <a:lnTo>
                    <a:pt x="769981" y="253186"/>
                  </a:lnTo>
                  <a:lnTo>
                    <a:pt x="769981" y="286764"/>
                  </a:lnTo>
                  <a:lnTo>
                    <a:pt x="527215" y="286764"/>
                  </a:lnTo>
                  <a:lnTo>
                    <a:pt x="509756" y="287205"/>
                  </a:lnTo>
                  <a:lnTo>
                    <a:pt x="487123" y="290286"/>
                  </a:lnTo>
                  <a:lnTo>
                    <a:pt x="471919" y="294483"/>
                  </a:lnTo>
                  <a:lnTo>
                    <a:pt x="114242" y="294483"/>
                  </a:lnTo>
                  <a:lnTo>
                    <a:pt x="114242" y="636440"/>
                  </a:lnTo>
                  <a:lnTo>
                    <a:pt x="769981" y="636440"/>
                  </a:lnTo>
                  <a:lnTo>
                    <a:pt x="769981" y="707456"/>
                  </a:lnTo>
                  <a:lnTo>
                    <a:pt x="764963" y="732284"/>
                  </a:lnTo>
                  <a:lnTo>
                    <a:pt x="751262" y="752661"/>
                  </a:lnTo>
                  <a:lnTo>
                    <a:pt x="730903" y="766453"/>
                  </a:lnTo>
                  <a:lnTo>
                    <a:pt x="705912" y="771524"/>
                  </a:lnTo>
                  <a:close/>
                </a:path>
                <a:path w="770254" h="771525">
                  <a:moveTo>
                    <a:pt x="769981" y="253186"/>
                  </a:moveTo>
                  <a:lnTo>
                    <a:pt x="170978" y="253186"/>
                  </a:lnTo>
                  <a:lnTo>
                    <a:pt x="196252" y="248102"/>
                  </a:lnTo>
                  <a:lnTo>
                    <a:pt x="216858" y="234226"/>
                  </a:lnTo>
                  <a:lnTo>
                    <a:pt x="230734" y="213620"/>
                  </a:lnTo>
                  <a:lnTo>
                    <a:pt x="235818" y="188346"/>
                  </a:lnTo>
                  <a:lnTo>
                    <a:pt x="230734" y="163072"/>
                  </a:lnTo>
                  <a:lnTo>
                    <a:pt x="216858" y="142465"/>
                  </a:lnTo>
                  <a:lnTo>
                    <a:pt x="196252" y="128589"/>
                  </a:lnTo>
                  <a:lnTo>
                    <a:pt x="170978" y="123505"/>
                  </a:lnTo>
                  <a:lnTo>
                    <a:pt x="769981" y="123505"/>
                  </a:lnTo>
                  <a:lnTo>
                    <a:pt x="769981" y="253186"/>
                  </a:lnTo>
                  <a:close/>
                </a:path>
                <a:path w="770254" h="771525">
                  <a:moveTo>
                    <a:pt x="769981" y="636440"/>
                  </a:moveTo>
                  <a:lnTo>
                    <a:pt x="656510" y="636440"/>
                  </a:lnTo>
                  <a:lnTo>
                    <a:pt x="656896" y="423393"/>
                  </a:lnTo>
                  <a:lnTo>
                    <a:pt x="656021" y="410433"/>
                  </a:lnTo>
                  <a:lnTo>
                    <a:pt x="637194" y="343120"/>
                  </a:lnTo>
                  <a:lnTo>
                    <a:pt x="611353" y="313009"/>
                  </a:lnTo>
                  <a:lnTo>
                    <a:pt x="560600" y="289466"/>
                  </a:lnTo>
                  <a:lnTo>
                    <a:pt x="527215" y="286764"/>
                  </a:lnTo>
                  <a:lnTo>
                    <a:pt x="769981" y="286764"/>
                  </a:lnTo>
                  <a:lnTo>
                    <a:pt x="769981" y="636440"/>
                  </a:lnTo>
                  <a:close/>
                </a:path>
                <a:path w="770254" h="771525">
                  <a:moveTo>
                    <a:pt x="301045" y="636440"/>
                  </a:moveTo>
                  <a:lnTo>
                    <a:pt x="228099" y="636440"/>
                  </a:lnTo>
                  <a:lnTo>
                    <a:pt x="228099" y="294483"/>
                  </a:lnTo>
                  <a:lnTo>
                    <a:pt x="301045" y="294483"/>
                  </a:lnTo>
                  <a:lnTo>
                    <a:pt x="301045" y="636440"/>
                  </a:lnTo>
                  <a:close/>
                </a:path>
                <a:path w="770254" h="771525">
                  <a:moveTo>
                    <a:pt x="411428" y="341570"/>
                  </a:moveTo>
                  <a:lnTo>
                    <a:pt x="411428" y="294483"/>
                  </a:lnTo>
                  <a:lnTo>
                    <a:pt x="471919" y="294483"/>
                  </a:lnTo>
                  <a:lnTo>
                    <a:pt x="463116" y="296914"/>
                  </a:lnTo>
                  <a:lnTo>
                    <a:pt x="441532" y="307992"/>
                  </a:lnTo>
                  <a:lnTo>
                    <a:pt x="426082" y="320891"/>
                  </a:lnTo>
                  <a:lnTo>
                    <a:pt x="416928" y="331583"/>
                  </a:lnTo>
                  <a:lnTo>
                    <a:pt x="412550" y="338874"/>
                  </a:lnTo>
                  <a:lnTo>
                    <a:pt x="411428" y="341570"/>
                  </a:lnTo>
                  <a:close/>
                </a:path>
                <a:path w="770254" h="771525">
                  <a:moveTo>
                    <a:pt x="542267" y="636440"/>
                  </a:moveTo>
                  <a:lnTo>
                    <a:pt x="416059" y="636440"/>
                  </a:lnTo>
                  <a:lnTo>
                    <a:pt x="416059" y="433427"/>
                  </a:lnTo>
                  <a:lnTo>
                    <a:pt x="418249" y="425099"/>
                  </a:lnTo>
                  <a:lnTo>
                    <a:pt x="427493" y="406748"/>
                  </a:lnTo>
                  <a:lnTo>
                    <a:pt x="447810" y="388325"/>
                  </a:lnTo>
                  <a:lnTo>
                    <a:pt x="483216" y="379780"/>
                  </a:lnTo>
                  <a:lnTo>
                    <a:pt x="516933" y="387999"/>
                  </a:lnTo>
                  <a:lnTo>
                    <a:pt x="533535" y="406459"/>
                  </a:lnTo>
                  <a:lnTo>
                    <a:pt x="539065" y="424991"/>
                  </a:lnTo>
                  <a:lnTo>
                    <a:pt x="539565" y="433427"/>
                  </a:lnTo>
                  <a:lnTo>
                    <a:pt x="542267" y="636440"/>
                  </a:lnTo>
                  <a:close/>
                </a:path>
              </a:pathLst>
            </a:custGeom>
            <a:solidFill>
              <a:srgbClr val="0177B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D6E71"/>
                </a:solidFill>
                <a:effectLst/>
                <a:uLnTx/>
                <a:uFillTx/>
                <a:latin typeface="Open Sans" pitchFamily="2" charset="0"/>
                <a:ea typeface="Open Sans" pitchFamily="2" charset="0"/>
                <a:cs typeface="Open Sans" pitchFamily="2" charset="0"/>
              </a:endParaRPr>
            </a:p>
          </p:txBody>
        </p:sp>
        <p:sp>
          <p:nvSpPr>
            <p:cNvPr id="18" name="TextBox 17">
              <a:extLst>
                <a:ext uri="{FF2B5EF4-FFF2-40B4-BE49-F238E27FC236}">
                  <a16:creationId xmlns:a16="http://schemas.microsoft.com/office/drawing/2014/main" id="{BC50757C-C35C-9EF8-6091-E14191538694}"/>
                </a:ext>
              </a:extLst>
            </p:cNvPr>
            <p:cNvSpPr txBox="1"/>
            <p:nvPr/>
          </p:nvSpPr>
          <p:spPr>
            <a:xfrm>
              <a:off x="4147748" y="6196529"/>
              <a:ext cx="4351165" cy="374270"/>
            </a:xfrm>
            <a:prstGeom prst="rect">
              <a:avLst/>
            </a:prstGeom>
            <a:noFill/>
          </p:spPr>
          <p:txBody>
            <a:bodyPr wrap="square">
              <a:spAutoFit/>
            </a:bodyPr>
            <a:lstStyle/>
            <a:p>
              <a:pPr marL="8467" marR="3387" lvl="0" indent="0" algn="ctr" defTabSz="914400" rtl="0" eaLnBrk="1" fontAlgn="auto" latinLnBrk="0" hangingPunct="1">
                <a:lnSpc>
                  <a:spcPct val="106600"/>
                </a:lnSpc>
                <a:spcBef>
                  <a:spcPts val="67"/>
                </a:spcBef>
                <a:spcAft>
                  <a:spcPts val="0"/>
                </a:spcAft>
                <a:buClrTx/>
                <a:buSzTx/>
                <a:buFontTx/>
                <a:buNone/>
                <a:tabLst/>
                <a:defRPr/>
              </a:pPr>
              <a:r>
                <a:rPr kumimoji="0" lang="en-GB" sz="1800" b="0" i="0" u="none" strike="noStrike" kern="1200" cap="none" spc="0" normalizeH="0" baseline="0" noProof="0" dirty="0" err="1">
                  <a:ln>
                    <a:noFill/>
                  </a:ln>
                  <a:solidFill>
                    <a:srgbClr val="00AEEF"/>
                  </a:solidFill>
                  <a:effectLst/>
                  <a:uLnTx/>
                  <a:uFillTx/>
                  <a:latin typeface="Open Sans" pitchFamily="2" charset="0"/>
                  <a:ea typeface="Open Sans" pitchFamily="2" charset="0"/>
                  <a:cs typeface="Open Sans" pitchFamily="2" charset="0"/>
                </a:rPr>
                <a:t>info@fiser.consulting</a:t>
              </a:r>
              <a:endParaRPr kumimoji="0" lang="en-GB" sz="1800" b="0" i="0" u="none" strike="noStrike" kern="1200" cap="none" spc="0" normalizeH="0" baseline="0" noProof="0" dirty="0">
                <a:ln>
                  <a:noFill/>
                </a:ln>
                <a:solidFill>
                  <a:srgbClr val="00AEEF"/>
                </a:solidFill>
                <a:effectLst/>
                <a:uLnTx/>
                <a:uFillTx/>
                <a:latin typeface="Open Sans" pitchFamily="2" charset="0"/>
                <a:ea typeface="Open Sans" pitchFamily="2" charset="0"/>
                <a:cs typeface="Open Sans" pitchFamily="2" charset="0"/>
              </a:endParaRPr>
            </a:p>
          </p:txBody>
        </p:sp>
        <p:sp>
          <p:nvSpPr>
            <p:cNvPr id="19" name="object 11">
              <a:hlinkClick r:id="rId5"/>
              <a:extLst>
                <a:ext uri="{FF2B5EF4-FFF2-40B4-BE49-F238E27FC236}">
                  <a16:creationId xmlns:a16="http://schemas.microsoft.com/office/drawing/2014/main" id="{2CF57F61-AB5A-773E-1480-7C856DE34EB2}"/>
                </a:ext>
              </a:extLst>
            </p:cNvPr>
            <p:cNvSpPr/>
            <p:nvPr/>
          </p:nvSpPr>
          <p:spPr>
            <a:xfrm>
              <a:off x="230064" y="6143076"/>
              <a:ext cx="508936" cy="509796"/>
            </a:xfrm>
            <a:custGeom>
              <a:avLst/>
              <a:gdLst/>
              <a:ahLst/>
              <a:cxnLst/>
              <a:rect l="l" t="t" r="r" b="b"/>
              <a:pathLst>
                <a:path w="751204" h="752475">
                  <a:moveTo>
                    <a:pt x="375384" y="752035"/>
                  </a:moveTo>
                  <a:lnTo>
                    <a:pt x="328303" y="749110"/>
                  </a:lnTo>
                  <a:lnTo>
                    <a:pt x="282965" y="740572"/>
                  </a:lnTo>
                  <a:lnTo>
                    <a:pt x="239722" y="726771"/>
                  </a:lnTo>
                  <a:lnTo>
                    <a:pt x="198928" y="708059"/>
                  </a:lnTo>
                  <a:lnTo>
                    <a:pt x="160932" y="684788"/>
                  </a:lnTo>
                  <a:lnTo>
                    <a:pt x="126089" y="657308"/>
                  </a:lnTo>
                  <a:lnTo>
                    <a:pt x="94749" y="625972"/>
                  </a:lnTo>
                  <a:lnTo>
                    <a:pt x="67264" y="591131"/>
                  </a:lnTo>
                  <a:lnTo>
                    <a:pt x="43988" y="553136"/>
                  </a:lnTo>
                  <a:lnTo>
                    <a:pt x="25271" y="512339"/>
                  </a:lnTo>
                  <a:lnTo>
                    <a:pt x="11466" y="469091"/>
                  </a:lnTo>
                  <a:lnTo>
                    <a:pt x="2925" y="423745"/>
                  </a:lnTo>
                  <a:lnTo>
                    <a:pt x="0" y="376650"/>
                  </a:lnTo>
                  <a:lnTo>
                    <a:pt x="2684" y="330278"/>
                  </a:lnTo>
                  <a:lnTo>
                    <a:pt x="10826" y="285554"/>
                  </a:lnTo>
                  <a:lnTo>
                    <a:pt x="24092" y="242821"/>
                  </a:lnTo>
                  <a:lnTo>
                    <a:pt x="42151" y="202418"/>
                  </a:lnTo>
                  <a:lnTo>
                    <a:pt x="64672" y="164690"/>
                  </a:lnTo>
                  <a:lnTo>
                    <a:pt x="91323" y="129977"/>
                  </a:lnTo>
                  <a:lnTo>
                    <a:pt x="121771" y="98621"/>
                  </a:lnTo>
                  <a:lnTo>
                    <a:pt x="155687" y="70964"/>
                  </a:lnTo>
                  <a:lnTo>
                    <a:pt x="192737" y="47349"/>
                  </a:lnTo>
                  <a:lnTo>
                    <a:pt x="232590" y="28116"/>
                  </a:lnTo>
                  <a:lnTo>
                    <a:pt x="274915" y="13608"/>
                  </a:lnTo>
                  <a:lnTo>
                    <a:pt x="319380" y="4166"/>
                  </a:lnTo>
                  <a:lnTo>
                    <a:pt x="365653" y="133"/>
                  </a:lnTo>
                  <a:lnTo>
                    <a:pt x="372984" y="0"/>
                  </a:lnTo>
                  <a:lnTo>
                    <a:pt x="376650" y="0"/>
                  </a:lnTo>
                  <a:lnTo>
                    <a:pt x="423735" y="3090"/>
                  </a:lnTo>
                  <a:lnTo>
                    <a:pt x="469055" y="11789"/>
                  </a:lnTo>
                  <a:lnTo>
                    <a:pt x="512258" y="25743"/>
                  </a:lnTo>
                  <a:lnTo>
                    <a:pt x="543904" y="40391"/>
                  </a:lnTo>
                  <a:lnTo>
                    <a:pt x="317197" y="40391"/>
                  </a:lnTo>
                  <a:lnTo>
                    <a:pt x="269321" y="52282"/>
                  </a:lnTo>
                  <a:lnTo>
                    <a:pt x="224231" y="70678"/>
                  </a:lnTo>
                  <a:lnTo>
                    <a:pt x="182511" y="95113"/>
                  </a:lnTo>
                  <a:lnTo>
                    <a:pt x="144744" y="125123"/>
                  </a:lnTo>
                  <a:lnTo>
                    <a:pt x="111512" y="160242"/>
                  </a:lnTo>
                  <a:lnTo>
                    <a:pt x="83374" y="200052"/>
                  </a:lnTo>
                  <a:lnTo>
                    <a:pt x="60986" y="243946"/>
                  </a:lnTo>
                  <a:lnTo>
                    <a:pt x="726935" y="243946"/>
                  </a:lnTo>
                  <a:lnTo>
                    <a:pt x="737698" y="278072"/>
                  </a:lnTo>
                  <a:lnTo>
                    <a:pt x="48722" y="278072"/>
                  </a:lnTo>
                  <a:lnTo>
                    <a:pt x="37775" y="326977"/>
                  </a:lnTo>
                  <a:lnTo>
                    <a:pt x="34125" y="376675"/>
                  </a:lnTo>
                  <a:lnTo>
                    <a:pt x="37775" y="426361"/>
                  </a:lnTo>
                  <a:lnTo>
                    <a:pt x="48722" y="475229"/>
                  </a:lnTo>
                  <a:lnTo>
                    <a:pt x="737347" y="475229"/>
                  </a:lnTo>
                  <a:lnTo>
                    <a:pt x="726457" y="509354"/>
                  </a:lnTo>
                  <a:lnTo>
                    <a:pt x="60986" y="509354"/>
                  </a:lnTo>
                  <a:lnTo>
                    <a:pt x="83398" y="553317"/>
                  </a:lnTo>
                  <a:lnTo>
                    <a:pt x="111512" y="593089"/>
                  </a:lnTo>
                  <a:lnTo>
                    <a:pt x="144744" y="628211"/>
                  </a:lnTo>
                  <a:lnTo>
                    <a:pt x="182511" y="658221"/>
                  </a:lnTo>
                  <a:lnTo>
                    <a:pt x="224231" y="682658"/>
                  </a:lnTo>
                  <a:lnTo>
                    <a:pt x="269321" y="701064"/>
                  </a:lnTo>
                  <a:lnTo>
                    <a:pt x="317197" y="712976"/>
                  </a:lnTo>
                  <a:lnTo>
                    <a:pt x="541149" y="712976"/>
                  </a:lnTo>
                  <a:lnTo>
                    <a:pt x="511073" y="726771"/>
                  </a:lnTo>
                  <a:lnTo>
                    <a:pt x="467825" y="740572"/>
                  </a:lnTo>
                  <a:lnTo>
                    <a:pt x="422478" y="749110"/>
                  </a:lnTo>
                  <a:lnTo>
                    <a:pt x="375384" y="752035"/>
                  </a:lnTo>
                  <a:close/>
                </a:path>
                <a:path w="751204" h="752475">
                  <a:moveTo>
                    <a:pt x="276472" y="243946"/>
                  </a:moveTo>
                  <a:lnTo>
                    <a:pt x="241613" y="243946"/>
                  </a:lnTo>
                  <a:lnTo>
                    <a:pt x="254370" y="190911"/>
                  </a:lnTo>
                  <a:lnTo>
                    <a:pt x="271282" y="139144"/>
                  </a:lnTo>
                  <a:lnTo>
                    <a:pt x="292255" y="88889"/>
                  </a:lnTo>
                  <a:lnTo>
                    <a:pt x="317197" y="40391"/>
                  </a:lnTo>
                  <a:lnTo>
                    <a:pt x="433571" y="40391"/>
                  </a:lnTo>
                  <a:lnTo>
                    <a:pt x="437723" y="48456"/>
                  </a:lnTo>
                  <a:lnTo>
                    <a:pt x="374517" y="48456"/>
                  </a:lnTo>
                  <a:lnTo>
                    <a:pt x="363997" y="50107"/>
                  </a:lnTo>
                  <a:lnTo>
                    <a:pt x="319513" y="111356"/>
                  </a:lnTo>
                  <a:lnTo>
                    <a:pt x="302017" y="154466"/>
                  </a:lnTo>
                  <a:lnTo>
                    <a:pt x="287645" y="198725"/>
                  </a:lnTo>
                  <a:lnTo>
                    <a:pt x="276472" y="243946"/>
                  </a:lnTo>
                  <a:close/>
                </a:path>
                <a:path w="751204" h="752475">
                  <a:moveTo>
                    <a:pt x="726935" y="243946"/>
                  </a:moveTo>
                  <a:lnTo>
                    <a:pt x="689782" y="243946"/>
                  </a:lnTo>
                  <a:lnTo>
                    <a:pt x="667366" y="200005"/>
                  </a:lnTo>
                  <a:lnTo>
                    <a:pt x="639244" y="160242"/>
                  </a:lnTo>
                  <a:lnTo>
                    <a:pt x="606003" y="125123"/>
                  </a:lnTo>
                  <a:lnTo>
                    <a:pt x="568228" y="95113"/>
                  </a:lnTo>
                  <a:lnTo>
                    <a:pt x="526507" y="70678"/>
                  </a:lnTo>
                  <a:lnTo>
                    <a:pt x="481426" y="52282"/>
                  </a:lnTo>
                  <a:lnTo>
                    <a:pt x="433571" y="40391"/>
                  </a:lnTo>
                  <a:lnTo>
                    <a:pt x="543904" y="40391"/>
                  </a:lnTo>
                  <a:lnTo>
                    <a:pt x="590913" y="68003"/>
                  </a:lnTo>
                  <a:lnTo>
                    <a:pt x="625664" y="95603"/>
                  </a:lnTo>
                  <a:lnTo>
                    <a:pt x="656897" y="127047"/>
                  </a:lnTo>
                  <a:lnTo>
                    <a:pt x="684260" y="161981"/>
                  </a:lnTo>
                  <a:lnTo>
                    <a:pt x="707403" y="200052"/>
                  </a:lnTo>
                  <a:lnTo>
                    <a:pt x="725976" y="240908"/>
                  </a:lnTo>
                  <a:lnTo>
                    <a:pt x="726935" y="243946"/>
                  </a:lnTo>
                  <a:close/>
                </a:path>
                <a:path w="751204" h="752475">
                  <a:moveTo>
                    <a:pt x="509154" y="243946"/>
                  </a:moveTo>
                  <a:lnTo>
                    <a:pt x="474295" y="243946"/>
                  </a:lnTo>
                  <a:lnTo>
                    <a:pt x="463123" y="198725"/>
                  </a:lnTo>
                  <a:lnTo>
                    <a:pt x="448751" y="154466"/>
                  </a:lnTo>
                  <a:lnTo>
                    <a:pt x="431255" y="111356"/>
                  </a:lnTo>
                  <a:lnTo>
                    <a:pt x="410709" y="69584"/>
                  </a:lnTo>
                  <a:lnTo>
                    <a:pt x="374517" y="48456"/>
                  </a:lnTo>
                  <a:lnTo>
                    <a:pt x="437723" y="48456"/>
                  </a:lnTo>
                  <a:lnTo>
                    <a:pt x="458541" y="88889"/>
                  </a:lnTo>
                  <a:lnTo>
                    <a:pt x="479511" y="139144"/>
                  </a:lnTo>
                  <a:lnTo>
                    <a:pt x="496407" y="190911"/>
                  </a:lnTo>
                  <a:lnTo>
                    <a:pt x="509154" y="243946"/>
                  </a:lnTo>
                  <a:close/>
                </a:path>
                <a:path w="751204" h="752475">
                  <a:moveTo>
                    <a:pt x="270340" y="475229"/>
                  </a:moveTo>
                  <a:lnTo>
                    <a:pt x="235814" y="475229"/>
                  </a:lnTo>
                  <a:lnTo>
                    <a:pt x="230449" y="426361"/>
                  </a:lnTo>
                  <a:lnTo>
                    <a:pt x="230331" y="423745"/>
                  </a:lnTo>
                  <a:lnTo>
                    <a:pt x="228617" y="376650"/>
                  </a:lnTo>
                  <a:lnTo>
                    <a:pt x="230332" y="329560"/>
                  </a:lnTo>
                  <a:lnTo>
                    <a:pt x="230449" y="326977"/>
                  </a:lnTo>
                  <a:lnTo>
                    <a:pt x="235814" y="278072"/>
                  </a:lnTo>
                  <a:lnTo>
                    <a:pt x="270340" y="278072"/>
                  </a:lnTo>
                  <a:lnTo>
                    <a:pt x="264710" y="326977"/>
                  </a:lnTo>
                  <a:lnTo>
                    <a:pt x="264563" y="330278"/>
                  </a:lnTo>
                  <a:lnTo>
                    <a:pt x="262793" y="376675"/>
                  </a:lnTo>
                  <a:lnTo>
                    <a:pt x="264591" y="423745"/>
                  </a:lnTo>
                  <a:lnTo>
                    <a:pt x="264715" y="426361"/>
                  </a:lnTo>
                  <a:lnTo>
                    <a:pt x="270340" y="475229"/>
                  </a:lnTo>
                  <a:close/>
                </a:path>
                <a:path w="751204" h="752475">
                  <a:moveTo>
                    <a:pt x="514953" y="475229"/>
                  </a:moveTo>
                  <a:lnTo>
                    <a:pt x="480494" y="475229"/>
                  </a:lnTo>
                  <a:lnTo>
                    <a:pt x="486120" y="426361"/>
                  </a:lnTo>
                  <a:lnTo>
                    <a:pt x="486243" y="423745"/>
                  </a:lnTo>
                  <a:lnTo>
                    <a:pt x="488042" y="376650"/>
                  </a:lnTo>
                  <a:lnTo>
                    <a:pt x="486244" y="329560"/>
                  </a:lnTo>
                  <a:lnTo>
                    <a:pt x="486124" y="326977"/>
                  </a:lnTo>
                  <a:lnTo>
                    <a:pt x="480494" y="278072"/>
                  </a:lnTo>
                  <a:lnTo>
                    <a:pt x="514953" y="278072"/>
                  </a:lnTo>
                  <a:lnTo>
                    <a:pt x="520319" y="326977"/>
                  </a:lnTo>
                  <a:lnTo>
                    <a:pt x="520461" y="330278"/>
                  </a:lnTo>
                  <a:lnTo>
                    <a:pt x="522152" y="376675"/>
                  </a:lnTo>
                  <a:lnTo>
                    <a:pt x="520436" y="423745"/>
                  </a:lnTo>
                  <a:lnTo>
                    <a:pt x="520319" y="426361"/>
                  </a:lnTo>
                  <a:lnTo>
                    <a:pt x="514953" y="475229"/>
                  </a:lnTo>
                  <a:close/>
                </a:path>
                <a:path w="751204" h="752475">
                  <a:moveTo>
                    <a:pt x="737347" y="475229"/>
                  </a:moveTo>
                  <a:lnTo>
                    <a:pt x="702112" y="475229"/>
                  </a:lnTo>
                  <a:lnTo>
                    <a:pt x="712985" y="426361"/>
                  </a:lnTo>
                  <a:lnTo>
                    <a:pt x="716607" y="376650"/>
                  </a:lnTo>
                  <a:lnTo>
                    <a:pt x="712985" y="326977"/>
                  </a:lnTo>
                  <a:lnTo>
                    <a:pt x="702112" y="278072"/>
                  </a:lnTo>
                  <a:lnTo>
                    <a:pt x="737698" y="278072"/>
                  </a:lnTo>
                  <a:lnTo>
                    <a:pt x="739629" y="284194"/>
                  </a:lnTo>
                  <a:lnTo>
                    <a:pt x="748009" y="329560"/>
                  </a:lnTo>
                  <a:lnTo>
                    <a:pt x="750767" y="376675"/>
                  </a:lnTo>
                  <a:lnTo>
                    <a:pt x="747844" y="423745"/>
                  </a:lnTo>
                  <a:lnTo>
                    <a:pt x="739306" y="469091"/>
                  </a:lnTo>
                  <a:lnTo>
                    <a:pt x="737347" y="475229"/>
                  </a:lnTo>
                  <a:close/>
                </a:path>
                <a:path w="751204" h="752475">
                  <a:moveTo>
                    <a:pt x="433571" y="712976"/>
                  </a:moveTo>
                  <a:lnTo>
                    <a:pt x="317197" y="712976"/>
                  </a:lnTo>
                  <a:lnTo>
                    <a:pt x="292255" y="664467"/>
                  </a:lnTo>
                  <a:lnTo>
                    <a:pt x="271282" y="614190"/>
                  </a:lnTo>
                  <a:lnTo>
                    <a:pt x="254370" y="562400"/>
                  </a:lnTo>
                  <a:lnTo>
                    <a:pt x="241613" y="509354"/>
                  </a:lnTo>
                  <a:lnTo>
                    <a:pt x="276472" y="509354"/>
                  </a:lnTo>
                  <a:lnTo>
                    <a:pt x="287645" y="554605"/>
                  </a:lnTo>
                  <a:lnTo>
                    <a:pt x="302017" y="598868"/>
                  </a:lnTo>
                  <a:lnTo>
                    <a:pt x="319513" y="641982"/>
                  </a:lnTo>
                  <a:lnTo>
                    <a:pt x="340058" y="683783"/>
                  </a:lnTo>
                  <a:lnTo>
                    <a:pt x="371643" y="704713"/>
                  </a:lnTo>
                  <a:lnTo>
                    <a:pt x="437825" y="704713"/>
                  </a:lnTo>
                  <a:lnTo>
                    <a:pt x="433571" y="712976"/>
                  </a:lnTo>
                  <a:close/>
                </a:path>
                <a:path w="751204" h="752475">
                  <a:moveTo>
                    <a:pt x="437825" y="704713"/>
                  </a:moveTo>
                  <a:lnTo>
                    <a:pt x="371643" y="704713"/>
                  </a:lnTo>
                  <a:lnTo>
                    <a:pt x="386948" y="703170"/>
                  </a:lnTo>
                  <a:lnTo>
                    <a:pt x="400553" y="696017"/>
                  </a:lnTo>
                  <a:lnTo>
                    <a:pt x="431255" y="641982"/>
                  </a:lnTo>
                  <a:lnTo>
                    <a:pt x="448751" y="598868"/>
                  </a:lnTo>
                  <a:lnTo>
                    <a:pt x="463123" y="554605"/>
                  </a:lnTo>
                  <a:lnTo>
                    <a:pt x="474295" y="509354"/>
                  </a:lnTo>
                  <a:lnTo>
                    <a:pt x="509154" y="509354"/>
                  </a:lnTo>
                  <a:lnTo>
                    <a:pt x="496407" y="562400"/>
                  </a:lnTo>
                  <a:lnTo>
                    <a:pt x="479511" y="614190"/>
                  </a:lnTo>
                  <a:lnTo>
                    <a:pt x="458541" y="664467"/>
                  </a:lnTo>
                  <a:lnTo>
                    <a:pt x="437825" y="704713"/>
                  </a:lnTo>
                  <a:close/>
                </a:path>
                <a:path w="751204" h="752475">
                  <a:moveTo>
                    <a:pt x="541149" y="712976"/>
                  </a:moveTo>
                  <a:lnTo>
                    <a:pt x="433571" y="712976"/>
                  </a:lnTo>
                  <a:lnTo>
                    <a:pt x="481426" y="701064"/>
                  </a:lnTo>
                  <a:lnTo>
                    <a:pt x="526507" y="682658"/>
                  </a:lnTo>
                  <a:lnTo>
                    <a:pt x="568228" y="658221"/>
                  </a:lnTo>
                  <a:lnTo>
                    <a:pt x="606003" y="628211"/>
                  </a:lnTo>
                  <a:lnTo>
                    <a:pt x="639244" y="593089"/>
                  </a:lnTo>
                  <a:lnTo>
                    <a:pt x="667366" y="553317"/>
                  </a:lnTo>
                  <a:lnTo>
                    <a:pt x="689782" y="509354"/>
                  </a:lnTo>
                  <a:lnTo>
                    <a:pt x="726457" y="509354"/>
                  </a:lnTo>
                  <a:lnTo>
                    <a:pt x="706793" y="553136"/>
                  </a:lnTo>
                  <a:lnTo>
                    <a:pt x="683521" y="591131"/>
                  </a:lnTo>
                  <a:lnTo>
                    <a:pt x="656042" y="625972"/>
                  </a:lnTo>
                  <a:lnTo>
                    <a:pt x="624706" y="657308"/>
                  </a:lnTo>
                  <a:lnTo>
                    <a:pt x="589864" y="684788"/>
                  </a:lnTo>
                  <a:lnTo>
                    <a:pt x="551870" y="708059"/>
                  </a:lnTo>
                  <a:lnTo>
                    <a:pt x="541149" y="712976"/>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D6E71"/>
                </a:solidFill>
                <a:effectLst/>
                <a:uLnTx/>
                <a:uFillTx/>
                <a:latin typeface="Open Sans" pitchFamily="2" charset="0"/>
                <a:ea typeface="Open Sans" pitchFamily="2" charset="0"/>
                <a:cs typeface="Open Sans" pitchFamily="2" charset="0"/>
              </a:endParaRPr>
            </a:p>
          </p:txBody>
        </p:sp>
        <p:sp>
          <p:nvSpPr>
            <p:cNvPr id="20" name="object 8">
              <a:hlinkClick r:id="rId6"/>
              <a:extLst>
                <a:ext uri="{FF2B5EF4-FFF2-40B4-BE49-F238E27FC236}">
                  <a16:creationId xmlns:a16="http://schemas.microsoft.com/office/drawing/2014/main" id="{90847A2C-7B8C-F4F7-0075-6B7684D92CDF}"/>
                </a:ext>
              </a:extLst>
            </p:cNvPr>
            <p:cNvSpPr/>
            <p:nvPr/>
          </p:nvSpPr>
          <p:spPr>
            <a:xfrm>
              <a:off x="4492277" y="6200977"/>
              <a:ext cx="603478" cy="393994"/>
            </a:xfrm>
            <a:custGeom>
              <a:avLst/>
              <a:gdLst/>
              <a:ahLst/>
              <a:cxnLst/>
              <a:rect l="l" t="t" r="r" b="b"/>
              <a:pathLst>
                <a:path w="828675" h="541020">
                  <a:moveTo>
                    <a:pt x="787646" y="540705"/>
                  </a:moveTo>
                  <a:lnTo>
                    <a:pt x="40739" y="540704"/>
                  </a:lnTo>
                  <a:lnTo>
                    <a:pt x="5894" y="517454"/>
                  </a:lnTo>
                  <a:lnTo>
                    <a:pt x="0" y="40316"/>
                  </a:lnTo>
                  <a:lnTo>
                    <a:pt x="1113" y="34753"/>
                  </a:lnTo>
                  <a:lnTo>
                    <a:pt x="34745" y="1194"/>
                  </a:lnTo>
                  <a:lnTo>
                    <a:pt x="40739" y="0"/>
                  </a:lnTo>
                  <a:lnTo>
                    <a:pt x="787651" y="0"/>
                  </a:lnTo>
                  <a:lnTo>
                    <a:pt x="822497" y="23249"/>
                  </a:lnTo>
                  <a:lnTo>
                    <a:pt x="822950" y="24338"/>
                  </a:lnTo>
                  <a:lnTo>
                    <a:pt x="46979" y="24338"/>
                  </a:lnTo>
                  <a:lnTo>
                    <a:pt x="46117" y="24375"/>
                  </a:lnTo>
                  <a:lnTo>
                    <a:pt x="45260" y="24461"/>
                  </a:lnTo>
                  <a:lnTo>
                    <a:pt x="44408" y="24596"/>
                  </a:lnTo>
                  <a:lnTo>
                    <a:pt x="62074" y="40316"/>
                  </a:lnTo>
                  <a:lnTo>
                    <a:pt x="25416" y="40316"/>
                  </a:lnTo>
                  <a:lnTo>
                    <a:pt x="24702" y="42478"/>
                  </a:lnTo>
                  <a:lnTo>
                    <a:pt x="24330" y="44697"/>
                  </a:lnTo>
                  <a:lnTo>
                    <a:pt x="24330" y="496007"/>
                  </a:lnTo>
                  <a:lnTo>
                    <a:pt x="24702" y="498226"/>
                  </a:lnTo>
                  <a:lnTo>
                    <a:pt x="25416" y="500387"/>
                  </a:lnTo>
                  <a:lnTo>
                    <a:pt x="62098" y="500387"/>
                  </a:lnTo>
                  <a:lnTo>
                    <a:pt x="44408" y="516128"/>
                  </a:lnTo>
                  <a:lnTo>
                    <a:pt x="45260" y="516263"/>
                  </a:lnTo>
                  <a:lnTo>
                    <a:pt x="46117" y="516349"/>
                  </a:lnTo>
                  <a:lnTo>
                    <a:pt x="46979" y="516386"/>
                  </a:lnTo>
                  <a:lnTo>
                    <a:pt x="822941" y="516386"/>
                  </a:lnTo>
                  <a:lnTo>
                    <a:pt x="822496" y="517456"/>
                  </a:lnTo>
                  <a:lnTo>
                    <a:pt x="819094" y="522535"/>
                  </a:lnTo>
                  <a:lnTo>
                    <a:pt x="810268" y="531342"/>
                  </a:lnTo>
                  <a:lnTo>
                    <a:pt x="805179" y="534737"/>
                  </a:lnTo>
                  <a:lnTo>
                    <a:pt x="793649" y="539509"/>
                  </a:lnTo>
                  <a:lnTo>
                    <a:pt x="787646" y="540705"/>
                  </a:lnTo>
                  <a:close/>
                </a:path>
                <a:path w="828675" h="541020">
                  <a:moveTo>
                    <a:pt x="459478" y="345920"/>
                  </a:moveTo>
                  <a:lnTo>
                    <a:pt x="416914" y="345920"/>
                  </a:lnTo>
                  <a:lnTo>
                    <a:pt x="419603" y="345425"/>
                  </a:lnTo>
                  <a:lnTo>
                    <a:pt x="424798" y="343447"/>
                  </a:lnTo>
                  <a:lnTo>
                    <a:pt x="427134" y="342029"/>
                  </a:lnTo>
                  <a:lnTo>
                    <a:pt x="783956" y="24596"/>
                  </a:lnTo>
                  <a:lnTo>
                    <a:pt x="783102" y="24460"/>
                  </a:lnTo>
                  <a:lnTo>
                    <a:pt x="782242" y="24375"/>
                  </a:lnTo>
                  <a:lnTo>
                    <a:pt x="781378" y="24338"/>
                  </a:lnTo>
                  <a:lnTo>
                    <a:pt x="822950" y="24338"/>
                  </a:lnTo>
                  <a:lnTo>
                    <a:pt x="827279" y="34754"/>
                  </a:lnTo>
                  <a:lnTo>
                    <a:pt x="828392" y="40316"/>
                  </a:lnTo>
                  <a:lnTo>
                    <a:pt x="802983" y="40316"/>
                  </a:lnTo>
                  <a:lnTo>
                    <a:pt x="544414" y="270352"/>
                  </a:lnTo>
                  <a:lnTo>
                    <a:pt x="562741" y="286656"/>
                  </a:lnTo>
                  <a:lnTo>
                    <a:pt x="526091" y="286656"/>
                  </a:lnTo>
                  <a:lnTo>
                    <a:pt x="459478" y="345920"/>
                  </a:lnTo>
                  <a:close/>
                </a:path>
                <a:path w="828675" h="541020">
                  <a:moveTo>
                    <a:pt x="62098" y="500387"/>
                  </a:moveTo>
                  <a:lnTo>
                    <a:pt x="25416" y="500387"/>
                  </a:lnTo>
                  <a:lnTo>
                    <a:pt x="283978" y="270352"/>
                  </a:lnTo>
                  <a:lnTo>
                    <a:pt x="25416" y="40316"/>
                  </a:lnTo>
                  <a:lnTo>
                    <a:pt x="62074" y="40316"/>
                  </a:lnTo>
                  <a:lnTo>
                    <a:pt x="338929" y="286677"/>
                  </a:lnTo>
                  <a:lnTo>
                    <a:pt x="302279" y="286677"/>
                  </a:lnTo>
                  <a:lnTo>
                    <a:pt x="62098" y="500387"/>
                  </a:lnTo>
                  <a:close/>
                </a:path>
                <a:path w="828675" h="541020">
                  <a:moveTo>
                    <a:pt x="828392" y="500387"/>
                  </a:moveTo>
                  <a:lnTo>
                    <a:pt x="802983" y="500387"/>
                  </a:lnTo>
                  <a:lnTo>
                    <a:pt x="803697" y="498226"/>
                  </a:lnTo>
                  <a:lnTo>
                    <a:pt x="804069" y="496007"/>
                  </a:lnTo>
                  <a:lnTo>
                    <a:pt x="804069" y="44697"/>
                  </a:lnTo>
                  <a:lnTo>
                    <a:pt x="803697" y="42478"/>
                  </a:lnTo>
                  <a:lnTo>
                    <a:pt x="802983" y="40316"/>
                  </a:lnTo>
                  <a:lnTo>
                    <a:pt x="828392" y="40316"/>
                  </a:lnTo>
                  <a:lnTo>
                    <a:pt x="828392" y="500387"/>
                  </a:lnTo>
                  <a:close/>
                </a:path>
                <a:path w="828675" h="541020">
                  <a:moveTo>
                    <a:pt x="822941" y="516386"/>
                  </a:moveTo>
                  <a:lnTo>
                    <a:pt x="46979" y="516386"/>
                  </a:lnTo>
                  <a:lnTo>
                    <a:pt x="781385" y="516365"/>
                  </a:lnTo>
                  <a:lnTo>
                    <a:pt x="782249" y="516329"/>
                  </a:lnTo>
                  <a:lnTo>
                    <a:pt x="783109" y="516243"/>
                  </a:lnTo>
                  <a:lnTo>
                    <a:pt x="783963" y="516108"/>
                  </a:lnTo>
                  <a:lnTo>
                    <a:pt x="526091" y="286656"/>
                  </a:lnTo>
                  <a:lnTo>
                    <a:pt x="562741" y="286656"/>
                  </a:lnTo>
                  <a:lnTo>
                    <a:pt x="802983" y="500387"/>
                  </a:lnTo>
                  <a:lnTo>
                    <a:pt x="828392" y="500387"/>
                  </a:lnTo>
                  <a:lnTo>
                    <a:pt x="827279" y="505950"/>
                  </a:lnTo>
                  <a:lnTo>
                    <a:pt x="822941" y="516386"/>
                  </a:lnTo>
                  <a:close/>
                </a:path>
                <a:path w="828675" h="541020">
                  <a:moveTo>
                    <a:pt x="419968" y="370264"/>
                  </a:moveTo>
                  <a:lnTo>
                    <a:pt x="408424" y="370264"/>
                  </a:lnTo>
                  <a:lnTo>
                    <a:pt x="402841" y="369238"/>
                  </a:lnTo>
                  <a:lnTo>
                    <a:pt x="392054" y="365134"/>
                  </a:lnTo>
                  <a:lnTo>
                    <a:pt x="387203" y="362191"/>
                  </a:lnTo>
                  <a:lnTo>
                    <a:pt x="302279" y="286677"/>
                  </a:lnTo>
                  <a:lnTo>
                    <a:pt x="338929" y="286677"/>
                  </a:lnTo>
                  <a:lnTo>
                    <a:pt x="401132" y="342029"/>
                  </a:lnTo>
                  <a:lnTo>
                    <a:pt x="403468" y="343447"/>
                  </a:lnTo>
                  <a:lnTo>
                    <a:pt x="408664" y="345425"/>
                  </a:lnTo>
                  <a:lnTo>
                    <a:pt x="411353" y="345920"/>
                  </a:lnTo>
                  <a:lnTo>
                    <a:pt x="459478" y="345920"/>
                  </a:lnTo>
                  <a:lnTo>
                    <a:pt x="441188" y="362191"/>
                  </a:lnTo>
                  <a:lnTo>
                    <a:pt x="436338" y="365134"/>
                  </a:lnTo>
                  <a:lnTo>
                    <a:pt x="425551" y="369238"/>
                  </a:lnTo>
                  <a:lnTo>
                    <a:pt x="419968" y="370264"/>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D6E71"/>
                </a:solidFill>
                <a:effectLst/>
                <a:uLnTx/>
                <a:uFillTx/>
                <a:latin typeface="Open Sans" pitchFamily="2" charset="0"/>
                <a:ea typeface="Open Sans" pitchFamily="2" charset="0"/>
                <a:cs typeface="Open Sans" pitchFamily="2" charset="0"/>
              </a:endParaRPr>
            </a:p>
          </p:txBody>
        </p:sp>
        <p:sp>
          <p:nvSpPr>
            <p:cNvPr id="21" name="TextBox 20">
              <a:extLst>
                <a:ext uri="{FF2B5EF4-FFF2-40B4-BE49-F238E27FC236}">
                  <a16:creationId xmlns:a16="http://schemas.microsoft.com/office/drawing/2014/main" id="{8624822E-56DD-E355-9BDA-BE13156327F3}"/>
                </a:ext>
              </a:extLst>
            </p:cNvPr>
            <p:cNvSpPr txBox="1"/>
            <p:nvPr/>
          </p:nvSpPr>
          <p:spPr>
            <a:xfrm>
              <a:off x="7820636" y="6248960"/>
              <a:ext cx="4351165" cy="374270"/>
            </a:xfrm>
            <a:prstGeom prst="rect">
              <a:avLst/>
            </a:prstGeom>
            <a:noFill/>
          </p:spPr>
          <p:txBody>
            <a:bodyPr wrap="square">
              <a:spAutoFit/>
            </a:bodyPr>
            <a:lstStyle/>
            <a:p>
              <a:pPr marL="8467" marR="3387" lvl="0" indent="0" algn="ctr" defTabSz="914400" rtl="0" eaLnBrk="1" fontAlgn="auto" latinLnBrk="0" hangingPunct="1">
                <a:lnSpc>
                  <a:spcPct val="106600"/>
                </a:lnSpc>
                <a:spcBef>
                  <a:spcPts val="67"/>
                </a:spcBef>
                <a:spcAft>
                  <a:spcPts val="0"/>
                </a:spcAft>
                <a:buClrTx/>
                <a:buSzTx/>
                <a:buFontTx/>
                <a:buNone/>
                <a:tabLst/>
                <a:defRPr/>
              </a:pPr>
              <a:r>
                <a:rPr kumimoji="0" lang="en-GB" sz="1800" b="0" i="0" u="none" strike="noStrike" kern="1200" cap="none" spc="0" normalizeH="0" baseline="0" noProof="0" dirty="0">
                  <a:ln>
                    <a:noFill/>
                  </a:ln>
                  <a:solidFill>
                    <a:srgbClr val="00AEEF"/>
                  </a:solidFill>
                  <a:effectLst/>
                  <a:uLnTx/>
                  <a:uFillTx/>
                  <a:latin typeface="Open Sans" pitchFamily="2" charset="0"/>
                  <a:ea typeface="Open Sans" pitchFamily="2" charset="0"/>
                  <a:cs typeface="Open Sans" pitchFamily="2" charset="0"/>
                </a:rPr>
                <a:t>Follow us on </a:t>
              </a:r>
              <a:r>
                <a:rPr kumimoji="0" lang="en-GB" sz="1800" b="0" i="0" u="none" strike="noStrike" kern="1200" cap="none" spc="0" normalizeH="0" baseline="0" noProof="0" dirty="0" err="1">
                  <a:ln>
                    <a:noFill/>
                  </a:ln>
                  <a:solidFill>
                    <a:srgbClr val="00AEEF"/>
                  </a:solidFill>
                  <a:effectLst/>
                  <a:uLnTx/>
                  <a:uFillTx/>
                  <a:latin typeface="Open Sans" pitchFamily="2" charset="0"/>
                  <a:ea typeface="Open Sans" pitchFamily="2" charset="0"/>
                  <a:cs typeface="Open Sans" pitchFamily="2" charset="0"/>
                </a:rPr>
                <a:t>Linkedin</a:t>
              </a:r>
              <a:r>
                <a:rPr kumimoji="0" lang="en-GB" sz="1800" b="0" i="0" u="none" strike="noStrike" kern="1200" cap="none" spc="0" normalizeH="0" baseline="0" noProof="0" dirty="0">
                  <a:ln>
                    <a:noFill/>
                  </a:ln>
                  <a:solidFill>
                    <a:srgbClr val="00AEEF"/>
                  </a:solidFill>
                  <a:effectLst/>
                  <a:uLnTx/>
                  <a:uFillTx/>
                  <a:latin typeface="Open Sans" pitchFamily="2" charset="0"/>
                  <a:ea typeface="Open Sans" pitchFamily="2" charset="0"/>
                  <a:cs typeface="Open Sans" pitchFamily="2" charset="0"/>
                </a:rPr>
                <a:t>!</a:t>
              </a:r>
            </a:p>
          </p:txBody>
        </p:sp>
        <p:sp>
          <p:nvSpPr>
            <p:cNvPr id="22" name="TextBox 21">
              <a:extLst>
                <a:ext uri="{FF2B5EF4-FFF2-40B4-BE49-F238E27FC236}">
                  <a16:creationId xmlns:a16="http://schemas.microsoft.com/office/drawing/2014/main" id="{A2828719-57DD-37A3-35F4-06AFF17D1462}"/>
                </a:ext>
              </a:extLst>
            </p:cNvPr>
            <p:cNvSpPr txBox="1"/>
            <p:nvPr/>
          </p:nvSpPr>
          <p:spPr>
            <a:xfrm>
              <a:off x="60723" y="6221900"/>
              <a:ext cx="4351165" cy="374270"/>
            </a:xfrm>
            <a:prstGeom prst="rect">
              <a:avLst/>
            </a:prstGeom>
            <a:noFill/>
          </p:spPr>
          <p:txBody>
            <a:bodyPr wrap="square">
              <a:spAutoFit/>
            </a:bodyPr>
            <a:lstStyle/>
            <a:p>
              <a:pPr marL="8467" marR="3387" lvl="0" indent="0" algn="ctr" defTabSz="914400" rtl="0" eaLnBrk="1" fontAlgn="auto" latinLnBrk="0" hangingPunct="1">
                <a:lnSpc>
                  <a:spcPct val="106600"/>
                </a:lnSpc>
                <a:spcBef>
                  <a:spcPts val="67"/>
                </a:spcBef>
                <a:spcAft>
                  <a:spcPts val="0"/>
                </a:spcAft>
                <a:buClrTx/>
                <a:buSzTx/>
                <a:buFontTx/>
                <a:buNone/>
                <a:tabLst/>
                <a:defRPr/>
              </a:pPr>
              <a:r>
                <a:rPr kumimoji="0" lang="en-GB" sz="1800" b="0" i="0" u="none" strike="noStrike" kern="1200" cap="none" spc="0" normalizeH="0" baseline="0" noProof="0" dirty="0" err="1">
                  <a:ln>
                    <a:noFill/>
                  </a:ln>
                  <a:solidFill>
                    <a:srgbClr val="00AEEF"/>
                  </a:solidFill>
                  <a:effectLst/>
                  <a:uLnTx/>
                  <a:uFillTx/>
                  <a:latin typeface="Open Sans" pitchFamily="2" charset="0"/>
                  <a:ea typeface="Open Sans" pitchFamily="2" charset="0"/>
                  <a:cs typeface="Open Sans" pitchFamily="2" charset="0"/>
                </a:rPr>
                <a:t>FiSer</a:t>
              </a:r>
              <a:r>
                <a:rPr kumimoji="0" lang="en-GB" sz="1800" b="0" i="0" u="none" strike="noStrike" kern="1200" cap="none" spc="0" normalizeH="0" baseline="0" noProof="0" dirty="0">
                  <a:ln>
                    <a:noFill/>
                  </a:ln>
                  <a:solidFill>
                    <a:srgbClr val="00AEEF"/>
                  </a:solidFill>
                  <a:effectLst/>
                  <a:uLnTx/>
                  <a:uFillTx/>
                  <a:latin typeface="Open Sans" pitchFamily="2" charset="0"/>
                  <a:ea typeface="Open Sans" pitchFamily="2" charset="0"/>
                  <a:cs typeface="Open Sans" pitchFamily="2" charset="0"/>
                </a:rPr>
                <a:t> Consulting Website</a:t>
              </a:r>
            </a:p>
          </p:txBody>
        </p:sp>
      </p:grpSp>
      <p:sp>
        <p:nvSpPr>
          <p:cNvPr id="24" name="object 6">
            <a:extLst>
              <a:ext uri="{FF2B5EF4-FFF2-40B4-BE49-F238E27FC236}">
                <a16:creationId xmlns:a16="http://schemas.microsoft.com/office/drawing/2014/main" id="{59151470-5FBA-4D1F-7F29-5792304F2535}"/>
              </a:ext>
            </a:extLst>
          </p:cNvPr>
          <p:cNvSpPr/>
          <p:nvPr/>
        </p:nvSpPr>
        <p:spPr>
          <a:xfrm>
            <a:off x="7244156" y="3673980"/>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6D6E71"/>
              </a:solidFill>
              <a:effectLst/>
              <a:uLnTx/>
              <a:uFillTx/>
              <a:latin typeface="Open Sans" pitchFamily="2" charset="0"/>
              <a:ea typeface="Open Sans" pitchFamily="2" charset="0"/>
              <a:cs typeface="Open Sans" pitchFamily="2" charset="0"/>
            </a:endParaRPr>
          </a:p>
        </p:txBody>
      </p:sp>
      <p:grpSp>
        <p:nvGrpSpPr>
          <p:cNvPr id="16" name="Group 15">
            <a:extLst>
              <a:ext uri="{FF2B5EF4-FFF2-40B4-BE49-F238E27FC236}">
                <a16:creationId xmlns:a16="http://schemas.microsoft.com/office/drawing/2014/main" id="{B291468B-C089-A7E3-FB6F-6535920F797B}"/>
              </a:ext>
            </a:extLst>
          </p:cNvPr>
          <p:cNvGrpSpPr/>
          <p:nvPr/>
        </p:nvGrpSpPr>
        <p:grpSpPr>
          <a:xfrm>
            <a:off x="4278888" y="1687682"/>
            <a:ext cx="3744000" cy="3735240"/>
            <a:chOff x="4301198" y="1687682"/>
            <a:chExt cx="3744000" cy="3735240"/>
          </a:xfrm>
        </p:grpSpPr>
        <p:pic>
          <p:nvPicPr>
            <p:cNvPr id="7" name="Picture 6" descr="A person in a blue suit&#10;&#10;Description automatically generated">
              <a:extLst>
                <a:ext uri="{FF2B5EF4-FFF2-40B4-BE49-F238E27FC236}">
                  <a16:creationId xmlns:a16="http://schemas.microsoft.com/office/drawing/2014/main" id="{424FBE8D-594F-228D-CA09-7D212124D8A4}"/>
                </a:ext>
              </a:extLst>
            </p:cNvPr>
            <p:cNvPicPr>
              <a:picLocks noChangeAspect="1"/>
            </p:cNvPicPr>
            <p:nvPr/>
          </p:nvPicPr>
          <p:blipFill rotWithShape="1">
            <a:blip r:embed="rId7">
              <a:extLst>
                <a:ext uri="{28A0092B-C50C-407E-A947-70E740481C1C}">
                  <a14:useLocalDpi xmlns:a14="http://schemas.microsoft.com/office/drawing/2010/main" val="0"/>
                </a:ext>
              </a:extLst>
            </a:blip>
            <a:srcRect l="18635" r="15843"/>
            <a:stretch/>
          </p:blipFill>
          <p:spPr>
            <a:xfrm>
              <a:off x="5107080" y="1687682"/>
              <a:ext cx="2132236" cy="2169501"/>
            </a:xfrm>
            <a:prstGeom prst="rect">
              <a:avLst/>
            </a:prstGeom>
            <a:effectLst>
              <a:reflection blurRad="6350" stA="52000" endA="300" endPos="35000" dir="5400000" sy="-100000" algn="bl" rotWithShape="0"/>
            </a:effectLst>
          </p:spPr>
        </p:pic>
        <p:sp>
          <p:nvSpPr>
            <p:cNvPr id="25" name="object 8">
              <a:extLst>
                <a:ext uri="{FF2B5EF4-FFF2-40B4-BE49-F238E27FC236}">
                  <a16:creationId xmlns:a16="http://schemas.microsoft.com/office/drawing/2014/main" id="{AB343AAF-B8BA-97DE-0652-CB4501DE2362}"/>
                </a:ext>
              </a:extLst>
            </p:cNvPr>
            <p:cNvSpPr txBox="1"/>
            <p:nvPr/>
          </p:nvSpPr>
          <p:spPr>
            <a:xfrm>
              <a:off x="4301198" y="4027261"/>
              <a:ext cx="3744000" cy="1395661"/>
            </a:xfrm>
            <a:prstGeom prst="rect">
              <a:avLst/>
            </a:prstGeom>
          </p:spPr>
          <p:txBody>
            <a:bodyPr vert="horz" wrap="square" lIns="0" tIns="8467" rIns="0" bIns="0" rtlCol="0">
              <a:spAutoFit/>
            </a:bodyPr>
            <a:lstStyle/>
            <a:p>
              <a:pPr marL="8467" marR="0" lvl="0" indent="0" algn="l" defTabSz="914400" rtl="0" eaLnBrk="1" fontAlgn="auto" latinLnBrk="0" hangingPunct="1">
                <a:lnSpc>
                  <a:spcPct val="100000"/>
                </a:lnSpc>
                <a:spcBef>
                  <a:spcPts val="67"/>
                </a:spcBef>
                <a:spcAft>
                  <a:spcPts val="0"/>
                </a:spcAft>
                <a:buClrTx/>
                <a:buSzTx/>
                <a:buFontTx/>
                <a:buNone/>
                <a:tabLst/>
                <a:defRPr/>
              </a:pPr>
              <a:r>
                <a:rPr kumimoji="0" lang="en-GB" sz="1600" b="1"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rPr>
                <a:t>Robin De Vries - </a:t>
              </a:r>
              <a:r>
                <a:rPr kumimoji="0" lang="en-GB" sz="1600" b="0"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rPr>
                <a:t>Senior Consultant</a:t>
              </a:r>
              <a:br>
                <a:rPr kumimoji="0" lang="en-GB" sz="1600" b="1"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rPr>
              </a:br>
              <a:endParaRPr kumimoji="0" lang="en-GB" sz="1600" b="1"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endParaRPr>
            </a:p>
            <a:p>
              <a:pPr marL="8467">
                <a:lnSpc>
                  <a:spcPct val="105000"/>
                </a:lnSpc>
              </a:pPr>
              <a:r>
                <a:rPr lang="en-GB" sz="1400" dirty="0">
                  <a:solidFill>
                    <a:srgbClr val="6D6E71"/>
                  </a:solidFill>
                  <a:latin typeface="Open Sans" pitchFamily="2" charset="0"/>
                  <a:ea typeface="Open Sans" pitchFamily="2" charset="0"/>
                  <a:cs typeface="Open Sans" pitchFamily="2" charset="0"/>
                </a:rPr>
                <a:t>Robin has over five years’ experience in Management Consulting, with international experience with large transformation projects with banks and insurers.</a:t>
              </a:r>
            </a:p>
          </p:txBody>
        </p:sp>
      </p:grpSp>
      <p:grpSp>
        <p:nvGrpSpPr>
          <p:cNvPr id="23" name="Group 22">
            <a:extLst>
              <a:ext uri="{FF2B5EF4-FFF2-40B4-BE49-F238E27FC236}">
                <a16:creationId xmlns:a16="http://schemas.microsoft.com/office/drawing/2014/main" id="{28DB11C9-3190-9378-D8E6-22347BAEBC9B}"/>
              </a:ext>
            </a:extLst>
          </p:cNvPr>
          <p:cNvGrpSpPr/>
          <p:nvPr/>
        </p:nvGrpSpPr>
        <p:grpSpPr>
          <a:xfrm>
            <a:off x="4301198" y="6415521"/>
            <a:ext cx="2027793" cy="187428"/>
            <a:chOff x="4301198" y="5115056"/>
            <a:chExt cx="2027793" cy="187428"/>
          </a:xfrm>
        </p:grpSpPr>
        <p:sp>
          <p:nvSpPr>
            <p:cNvPr id="27" name="object 10">
              <a:extLst>
                <a:ext uri="{FF2B5EF4-FFF2-40B4-BE49-F238E27FC236}">
                  <a16:creationId xmlns:a16="http://schemas.microsoft.com/office/drawing/2014/main" id="{D87768BE-269F-8648-1F0F-840AFD18137B}"/>
                </a:ext>
              </a:extLst>
            </p:cNvPr>
            <p:cNvSpPr/>
            <p:nvPr/>
          </p:nvSpPr>
          <p:spPr>
            <a:xfrm>
              <a:off x="4301198" y="5118757"/>
              <a:ext cx="279400" cy="183727"/>
            </a:xfrm>
            <a:custGeom>
              <a:avLst/>
              <a:gdLst/>
              <a:ahLst/>
              <a:cxnLst/>
              <a:rect l="l" t="t" r="r" b="b"/>
              <a:pathLst>
                <a:path w="419100" h="275590">
                  <a:moveTo>
                    <a:pt x="398350" y="275142"/>
                  </a:moveTo>
                  <a:lnTo>
                    <a:pt x="20603" y="275142"/>
                  </a:lnTo>
                  <a:lnTo>
                    <a:pt x="0" y="20515"/>
                  </a:lnTo>
                  <a:lnTo>
                    <a:pt x="563" y="17684"/>
                  </a:lnTo>
                  <a:lnTo>
                    <a:pt x="20603" y="0"/>
                  </a:lnTo>
                  <a:lnTo>
                    <a:pt x="398352" y="0"/>
                  </a:lnTo>
                  <a:lnTo>
                    <a:pt x="416204" y="12385"/>
                  </a:lnTo>
                  <a:lnTo>
                    <a:pt x="23759" y="12385"/>
                  </a:lnTo>
                  <a:lnTo>
                    <a:pt x="23323" y="12403"/>
                  </a:lnTo>
                  <a:lnTo>
                    <a:pt x="22459" y="12516"/>
                  </a:lnTo>
                  <a:lnTo>
                    <a:pt x="31393" y="20515"/>
                  </a:lnTo>
                  <a:lnTo>
                    <a:pt x="12854" y="20515"/>
                  </a:lnTo>
                  <a:lnTo>
                    <a:pt x="12493" y="21615"/>
                  </a:lnTo>
                  <a:lnTo>
                    <a:pt x="12305" y="22744"/>
                  </a:lnTo>
                  <a:lnTo>
                    <a:pt x="12305" y="252397"/>
                  </a:lnTo>
                  <a:lnTo>
                    <a:pt x="12493" y="253526"/>
                  </a:lnTo>
                  <a:lnTo>
                    <a:pt x="12854" y="254626"/>
                  </a:lnTo>
                  <a:lnTo>
                    <a:pt x="31406" y="254626"/>
                  </a:lnTo>
                  <a:lnTo>
                    <a:pt x="22459" y="262636"/>
                  </a:lnTo>
                  <a:lnTo>
                    <a:pt x="22890" y="262705"/>
                  </a:lnTo>
                  <a:lnTo>
                    <a:pt x="23759" y="262767"/>
                  </a:lnTo>
                  <a:lnTo>
                    <a:pt x="416200" y="262767"/>
                  </a:lnTo>
                  <a:lnTo>
                    <a:pt x="415975" y="263312"/>
                  </a:lnTo>
                  <a:lnTo>
                    <a:pt x="414254" y="265896"/>
                  </a:lnTo>
                  <a:lnTo>
                    <a:pt x="409790" y="270378"/>
                  </a:lnTo>
                  <a:lnTo>
                    <a:pt x="407216" y="272106"/>
                  </a:lnTo>
                  <a:lnTo>
                    <a:pt x="401385" y="274534"/>
                  </a:lnTo>
                  <a:lnTo>
                    <a:pt x="398350" y="275142"/>
                  </a:lnTo>
                  <a:close/>
                </a:path>
                <a:path w="419100" h="275590">
                  <a:moveTo>
                    <a:pt x="232379" y="176024"/>
                  </a:moveTo>
                  <a:lnTo>
                    <a:pt x="212358" y="176024"/>
                  </a:lnTo>
                  <a:lnTo>
                    <a:pt x="214899" y="175051"/>
                  </a:lnTo>
                  <a:lnTo>
                    <a:pt x="396483" y="12516"/>
                  </a:lnTo>
                  <a:lnTo>
                    <a:pt x="396051" y="12447"/>
                  </a:lnTo>
                  <a:lnTo>
                    <a:pt x="395179" y="12385"/>
                  </a:lnTo>
                  <a:lnTo>
                    <a:pt x="416204" y="12385"/>
                  </a:lnTo>
                  <a:lnTo>
                    <a:pt x="418394" y="17685"/>
                  </a:lnTo>
                  <a:lnTo>
                    <a:pt x="418957" y="20515"/>
                  </a:lnTo>
                  <a:lnTo>
                    <a:pt x="406106" y="20515"/>
                  </a:lnTo>
                  <a:lnTo>
                    <a:pt x="275336" y="137571"/>
                  </a:lnTo>
                  <a:lnTo>
                    <a:pt x="284604" y="145867"/>
                  </a:lnTo>
                  <a:lnTo>
                    <a:pt x="266057" y="145878"/>
                  </a:lnTo>
                  <a:lnTo>
                    <a:pt x="232379" y="176024"/>
                  </a:lnTo>
                  <a:close/>
                </a:path>
                <a:path w="419100" h="275590">
                  <a:moveTo>
                    <a:pt x="31406" y="254626"/>
                  </a:moveTo>
                  <a:lnTo>
                    <a:pt x="12854" y="254626"/>
                  </a:lnTo>
                  <a:lnTo>
                    <a:pt x="143621" y="137571"/>
                  </a:lnTo>
                  <a:lnTo>
                    <a:pt x="12854" y="20515"/>
                  </a:lnTo>
                  <a:lnTo>
                    <a:pt x="31393" y="20515"/>
                  </a:lnTo>
                  <a:lnTo>
                    <a:pt x="171411" y="145878"/>
                  </a:lnTo>
                  <a:lnTo>
                    <a:pt x="152877" y="145878"/>
                  </a:lnTo>
                  <a:lnTo>
                    <a:pt x="31406" y="254626"/>
                  </a:lnTo>
                  <a:close/>
                </a:path>
                <a:path w="419100" h="275590">
                  <a:moveTo>
                    <a:pt x="418957" y="254626"/>
                  </a:moveTo>
                  <a:lnTo>
                    <a:pt x="406106" y="254626"/>
                  </a:lnTo>
                  <a:lnTo>
                    <a:pt x="406467" y="253526"/>
                  </a:lnTo>
                  <a:lnTo>
                    <a:pt x="406655" y="252397"/>
                  </a:lnTo>
                  <a:lnTo>
                    <a:pt x="406655" y="22744"/>
                  </a:lnTo>
                  <a:lnTo>
                    <a:pt x="406467" y="21615"/>
                  </a:lnTo>
                  <a:lnTo>
                    <a:pt x="406106" y="20515"/>
                  </a:lnTo>
                  <a:lnTo>
                    <a:pt x="418957" y="20515"/>
                  </a:lnTo>
                  <a:lnTo>
                    <a:pt x="418957" y="254626"/>
                  </a:lnTo>
                  <a:close/>
                </a:path>
                <a:path w="419100" h="275590">
                  <a:moveTo>
                    <a:pt x="416200" y="262767"/>
                  </a:moveTo>
                  <a:lnTo>
                    <a:pt x="23759" y="262767"/>
                  </a:lnTo>
                  <a:lnTo>
                    <a:pt x="395183" y="262757"/>
                  </a:lnTo>
                  <a:lnTo>
                    <a:pt x="395620" y="262738"/>
                  </a:lnTo>
                  <a:lnTo>
                    <a:pt x="396487" y="262626"/>
                  </a:lnTo>
                  <a:lnTo>
                    <a:pt x="266069" y="145867"/>
                  </a:lnTo>
                  <a:lnTo>
                    <a:pt x="284616" y="145878"/>
                  </a:lnTo>
                  <a:lnTo>
                    <a:pt x="406106" y="254626"/>
                  </a:lnTo>
                  <a:lnTo>
                    <a:pt x="418957" y="254626"/>
                  </a:lnTo>
                  <a:lnTo>
                    <a:pt x="418394" y="257457"/>
                  </a:lnTo>
                  <a:lnTo>
                    <a:pt x="416200" y="262767"/>
                  </a:lnTo>
                  <a:close/>
                </a:path>
                <a:path w="419100" h="275590">
                  <a:moveTo>
                    <a:pt x="212397" y="188412"/>
                  </a:moveTo>
                  <a:lnTo>
                    <a:pt x="206559" y="188412"/>
                  </a:lnTo>
                  <a:lnTo>
                    <a:pt x="203735" y="187890"/>
                  </a:lnTo>
                  <a:lnTo>
                    <a:pt x="198280" y="185802"/>
                  </a:lnTo>
                  <a:lnTo>
                    <a:pt x="195827" y="184304"/>
                  </a:lnTo>
                  <a:lnTo>
                    <a:pt x="152877" y="145878"/>
                  </a:lnTo>
                  <a:lnTo>
                    <a:pt x="171411" y="145878"/>
                  </a:lnTo>
                  <a:lnTo>
                    <a:pt x="203994" y="175051"/>
                  </a:lnTo>
                  <a:lnTo>
                    <a:pt x="206535" y="176024"/>
                  </a:lnTo>
                  <a:lnTo>
                    <a:pt x="232379" y="176024"/>
                  </a:lnTo>
                  <a:lnTo>
                    <a:pt x="223130" y="184304"/>
                  </a:lnTo>
                  <a:lnTo>
                    <a:pt x="220676" y="185802"/>
                  </a:lnTo>
                  <a:lnTo>
                    <a:pt x="215221" y="187890"/>
                  </a:lnTo>
                  <a:lnTo>
                    <a:pt x="212397" y="188412"/>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6D6E71"/>
                </a:solidFill>
                <a:effectLst/>
                <a:uLnTx/>
                <a:uFillTx/>
                <a:latin typeface="Calibri" panose="020F0502020204030204"/>
                <a:ea typeface="Open Sans" pitchFamily="2" charset="0"/>
                <a:cs typeface="Open Sans" pitchFamily="2" charset="0"/>
              </a:endParaRPr>
            </a:p>
          </p:txBody>
        </p:sp>
        <p:sp>
          <p:nvSpPr>
            <p:cNvPr id="28" name="object 11">
              <a:extLst>
                <a:ext uri="{FF2B5EF4-FFF2-40B4-BE49-F238E27FC236}">
                  <a16:creationId xmlns:a16="http://schemas.microsoft.com/office/drawing/2014/main" id="{EE5260F3-0496-19C7-C00F-8D37CFC5BFD0}"/>
                </a:ext>
              </a:extLst>
            </p:cNvPr>
            <p:cNvSpPr txBox="1"/>
            <p:nvPr/>
          </p:nvSpPr>
          <p:spPr>
            <a:xfrm>
              <a:off x="4669948" y="5115056"/>
              <a:ext cx="1659043" cy="170069"/>
            </a:xfrm>
            <a:prstGeom prst="rect">
              <a:avLst/>
            </a:prstGeom>
          </p:spPr>
          <p:txBody>
            <a:bodyPr vert="horz" wrap="square" lIns="0" tIns="11007" rIns="0" bIns="0" rtlCol="0">
              <a:spAutoFit/>
            </a:bodyPr>
            <a:lstStyle/>
            <a:p>
              <a:pPr marL="8467" marR="0" lvl="0" indent="0" algn="l" defTabSz="914400" rtl="0" eaLnBrk="1" fontAlgn="auto" latinLnBrk="0" hangingPunct="1">
                <a:lnSpc>
                  <a:spcPct val="100000"/>
                </a:lnSpc>
                <a:spcBef>
                  <a:spcPts val="87"/>
                </a:spcBef>
                <a:spcAft>
                  <a:spcPts val="0"/>
                </a:spcAft>
                <a:buClrTx/>
                <a:buSzTx/>
                <a:buFontTx/>
                <a:buNone/>
                <a:tabLst/>
                <a:defRPr/>
              </a:pPr>
              <a:r>
                <a:rPr kumimoji="0" lang="en-GB" sz="1000" b="0" i="0" u="none" strike="noStrike" kern="1200" cap="none" spc="-7" normalizeH="0" baseline="0" noProof="0" dirty="0" err="1">
                  <a:ln>
                    <a:noFill/>
                  </a:ln>
                  <a:solidFill>
                    <a:srgbClr val="6D6E71"/>
                  </a:solidFill>
                  <a:effectLst/>
                  <a:uLnTx/>
                  <a:uFillTx/>
                  <a:latin typeface="Open Sans" pitchFamily="2" charset="0"/>
                  <a:ea typeface="Open Sans" pitchFamily="2" charset="0"/>
                  <a:cs typeface="Open Sans" pitchFamily="2" charset="0"/>
                </a:rPr>
                <a:t>r.devries@fiser.consulting</a:t>
              </a:r>
              <a:endParaRPr kumimoji="0" lang="en-GB" sz="1000" b="0" i="0" u="none" strike="noStrike" kern="1200" cap="none" spc="0" normalizeH="0" baseline="0" noProof="0" dirty="0">
                <a:ln>
                  <a:noFill/>
                </a:ln>
                <a:solidFill>
                  <a:srgbClr val="6D6E71"/>
                </a:solidFill>
                <a:effectLst/>
                <a:uLnTx/>
                <a:uFillTx/>
                <a:latin typeface="Open Sans" pitchFamily="2" charset="0"/>
                <a:ea typeface="Open Sans" pitchFamily="2" charset="0"/>
                <a:cs typeface="Open Sans" pitchFamily="2" charset="0"/>
              </a:endParaRPr>
            </a:p>
          </p:txBody>
        </p:sp>
      </p:grpSp>
      <p:sp>
        <p:nvSpPr>
          <p:cNvPr id="32" name="object 9">
            <a:extLst>
              <a:ext uri="{FF2B5EF4-FFF2-40B4-BE49-F238E27FC236}">
                <a16:creationId xmlns:a16="http://schemas.microsoft.com/office/drawing/2014/main" id="{9D0F9CC8-6981-92C4-59E7-CA7AF64A184E}"/>
              </a:ext>
            </a:extLst>
          </p:cNvPr>
          <p:cNvSpPr txBox="1"/>
          <p:nvPr/>
        </p:nvSpPr>
        <p:spPr>
          <a:xfrm>
            <a:off x="342934" y="1072898"/>
            <a:ext cx="11518139" cy="439437"/>
          </a:xfrm>
          <a:prstGeom prst="rect">
            <a:avLst/>
          </a:prstGeom>
        </p:spPr>
        <p:txBody>
          <a:bodyPr vert="horz" wrap="square" lIns="0" tIns="8467"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6D6E71"/>
                </a:solidFill>
                <a:effectLst/>
                <a:uLnTx/>
                <a:uFillTx/>
                <a:latin typeface="Open Sans" panose="020B0606030504020204" pitchFamily="34" charset="0"/>
                <a:ea typeface="Open Sans" panose="020B0606030504020204" pitchFamily="34" charset="0"/>
                <a:cs typeface="Open Sans" panose="020B0606030504020204" pitchFamily="34" charset="0"/>
              </a:rPr>
              <a:t>FiSer</a:t>
            </a:r>
            <a:r>
              <a:rPr kumimoji="0" lang="en-US" sz="1400" b="0" i="0" u="none" strike="noStrike" kern="1200" cap="none" spc="0" normalizeH="0" baseline="0" noProof="0" dirty="0">
                <a:ln>
                  <a:noFill/>
                </a:ln>
                <a:solidFill>
                  <a:srgbClr val="6D6E71"/>
                </a:solidFill>
                <a:effectLst/>
                <a:uLnTx/>
                <a:uFillTx/>
                <a:latin typeface="Open Sans" panose="020B0606030504020204" pitchFamily="34" charset="0"/>
                <a:ea typeface="Open Sans" panose="020B0606030504020204" pitchFamily="34" charset="0"/>
                <a:cs typeface="Open Sans" panose="020B0606030504020204" pitchFamily="34" charset="0"/>
              </a:rPr>
              <a:t> has a proven track record in helping clients navigate complex regulatory changes. Hence, we offer tailored services to meet the needs of your business, ensuring a smooth and efficient path to </a:t>
            </a:r>
            <a:r>
              <a:rPr lang="en-US" sz="1400" dirty="0">
                <a:solidFill>
                  <a:srgbClr val="6D6E71"/>
                </a:solidFill>
                <a:latin typeface="Open Sans" panose="020B0606030504020204" pitchFamily="34" charset="0"/>
                <a:ea typeface="Open Sans" panose="020B0606030504020204" pitchFamily="34" charset="0"/>
                <a:cs typeface="Open Sans" panose="020B0606030504020204" pitchFamily="34" charset="0"/>
              </a:rPr>
              <a:t>data compliant in credit risk modelling</a:t>
            </a:r>
            <a:r>
              <a:rPr kumimoji="0" lang="en-US" sz="1400" b="0" i="0" u="none" strike="noStrike" kern="1200" cap="none" spc="0" normalizeH="0" baseline="0" noProof="0" dirty="0">
                <a:ln>
                  <a:noFill/>
                </a:ln>
                <a:solidFill>
                  <a:srgbClr val="6D6E71"/>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26" name="Group 25">
            <a:extLst>
              <a:ext uri="{FF2B5EF4-FFF2-40B4-BE49-F238E27FC236}">
                <a16:creationId xmlns:a16="http://schemas.microsoft.com/office/drawing/2014/main" id="{68F6B3A0-EC59-3968-C3DF-3900706C1BE5}"/>
              </a:ext>
            </a:extLst>
          </p:cNvPr>
          <p:cNvGrpSpPr/>
          <p:nvPr/>
        </p:nvGrpSpPr>
        <p:grpSpPr>
          <a:xfrm>
            <a:off x="8214842" y="1747282"/>
            <a:ext cx="3744000" cy="4012590"/>
            <a:chOff x="8214842" y="1747282"/>
            <a:chExt cx="3744000" cy="4012590"/>
          </a:xfrm>
        </p:grpSpPr>
        <p:sp>
          <p:nvSpPr>
            <p:cNvPr id="10" name="object 8">
              <a:extLst>
                <a:ext uri="{FF2B5EF4-FFF2-40B4-BE49-F238E27FC236}">
                  <a16:creationId xmlns:a16="http://schemas.microsoft.com/office/drawing/2014/main" id="{55F1AD9F-5AAE-64A5-3570-20795E79600E}"/>
                </a:ext>
              </a:extLst>
            </p:cNvPr>
            <p:cNvSpPr txBox="1"/>
            <p:nvPr/>
          </p:nvSpPr>
          <p:spPr>
            <a:xfrm>
              <a:off x="8214842" y="4027261"/>
              <a:ext cx="3744000" cy="1732611"/>
            </a:xfrm>
            <a:prstGeom prst="rect">
              <a:avLst/>
            </a:prstGeom>
          </p:spPr>
          <p:txBody>
            <a:bodyPr vert="horz" wrap="square" lIns="0" tIns="8467" rIns="0" bIns="0" rtlCol="0">
              <a:spAutoFit/>
            </a:bodyPr>
            <a:lstStyle/>
            <a:p>
              <a:pPr marL="8467" marR="0" lvl="0" indent="0" algn="l" defTabSz="914400" rtl="0" eaLnBrk="1" fontAlgn="auto" latinLnBrk="0" hangingPunct="1">
                <a:lnSpc>
                  <a:spcPct val="100000"/>
                </a:lnSpc>
                <a:spcBef>
                  <a:spcPts val="67"/>
                </a:spcBef>
                <a:spcAft>
                  <a:spcPts val="0"/>
                </a:spcAft>
                <a:buClrTx/>
                <a:buSzTx/>
                <a:buFontTx/>
                <a:buNone/>
                <a:tabLst/>
                <a:defRPr/>
              </a:pPr>
              <a:r>
                <a:rPr kumimoji="0" lang="en-GB" sz="1600" b="1"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rPr>
                <a:t>Pei Hsuan Lo – </a:t>
              </a:r>
              <a:r>
                <a:rPr kumimoji="0" lang="en-GB" sz="1600" b="0"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rPr>
                <a:t>Consultant</a:t>
              </a:r>
            </a:p>
            <a:p>
              <a:pPr marL="8467" marR="0" lvl="0" indent="0" algn="just" defTabSz="914400" rtl="0" eaLnBrk="1" fontAlgn="auto" latinLnBrk="0" hangingPunct="1">
                <a:lnSpc>
                  <a:spcPct val="110000"/>
                </a:lnSpc>
                <a:spcAft>
                  <a:spcPts val="0"/>
                </a:spcAft>
                <a:buClrTx/>
                <a:buSzTx/>
                <a:buFontTx/>
                <a:buNone/>
                <a:tabLst/>
                <a:defRPr/>
              </a:pPr>
              <a:br>
                <a:rPr kumimoji="0" lang="en-GB" sz="1600" b="1" i="0" u="none" strike="noStrike" kern="1200" cap="none" spc="80" normalizeH="0" baseline="0" noProof="0" dirty="0">
                  <a:ln>
                    <a:noFill/>
                  </a:ln>
                  <a:solidFill>
                    <a:srgbClr val="6D6E71"/>
                  </a:solidFill>
                  <a:effectLst/>
                  <a:uLnTx/>
                  <a:uFillTx/>
                  <a:latin typeface="Open Sans" pitchFamily="2" charset="0"/>
                  <a:ea typeface="Open Sans" pitchFamily="2" charset="0"/>
                  <a:cs typeface="Open Sans" pitchFamily="2" charset="0"/>
                </a:rPr>
              </a:br>
              <a:r>
                <a:rPr kumimoji="0" lang="en-GB" sz="1400" b="0" i="0" u="none" strike="noStrike" kern="1200" cap="none" spc="0" normalizeH="0" baseline="0" noProof="0" dirty="0">
                  <a:ln>
                    <a:noFill/>
                  </a:ln>
                  <a:solidFill>
                    <a:srgbClr val="6D6E71"/>
                  </a:solidFill>
                  <a:effectLst/>
                  <a:uLnTx/>
                  <a:uFillTx/>
                  <a:latin typeface="Open Sans" pitchFamily="2" charset="0"/>
                  <a:ea typeface="Open Sans" pitchFamily="2" charset="0"/>
                  <a:cs typeface="Open Sans" pitchFamily="2" charset="0"/>
                </a:rPr>
                <a:t>Pei-Hsuan has over seven years </a:t>
              </a:r>
              <a:r>
                <a:rPr lang="en-GB" sz="1400" dirty="0">
                  <a:solidFill>
                    <a:srgbClr val="6D6E71"/>
                  </a:solidFill>
                  <a:latin typeface="Open Sans" pitchFamily="2" charset="0"/>
                  <a:ea typeface="Open Sans" pitchFamily="2" charset="0"/>
                  <a:cs typeface="Open Sans" pitchFamily="2" charset="0"/>
                </a:rPr>
                <a:t>of experience on banking, working strategic transformation</a:t>
              </a:r>
              <a:r>
                <a:rPr kumimoji="0" lang="en-GB" sz="1400" b="0" i="0" u="none" strike="noStrike" kern="1200" cap="none" spc="0" normalizeH="0" baseline="0" noProof="0" dirty="0">
                  <a:ln>
                    <a:noFill/>
                  </a:ln>
                  <a:solidFill>
                    <a:srgbClr val="6D6E71"/>
                  </a:solidFill>
                  <a:effectLst/>
                  <a:uLnTx/>
                  <a:uFillTx/>
                  <a:latin typeface="Open Sans" pitchFamily="2" charset="0"/>
                  <a:ea typeface="Open Sans" pitchFamily="2" charset="0"/>
                  <a:cs typeface="Open Sans" pitchFamily="2" charset="0"/>
                </a:rPr>
                <a:t> programmes across Risk Management and Retail Banking.</a:t>
              </a:r>
              <a:endParaRPr kumimoji="0" lang="en-GB" sz="1400" b="0" i="1" u="none" strike="noStrike" kern="1200" cap="none" spc="0" normalizeH="0" baseline="0" noProof="0" dirty="0">
                <a:ln>
                  <a:noFill/>
                </a:ln>
                <a:solidFill>
                  <a:srgbClr val="6D6E71"/>
                </a:solidFill>
                <a:effectLst/>
                <a:uLnTx/>
                <a:uFillTx/>
                <a:latin typeface="Open Sans" pitchFamily="2" charset="0"/>
                <a:ea typeface="Open Sans" pitchFamily="2" charset="0"/>
                <a:cs typeface="Open Sans" pitchFamily="2" charset="0"/>
              </a:endParaRPr>
            </a:p>
            <a:p>
              <a:pPr marL="8467" marR="0" lvl="0" indent="0" algn="l" defTabSz="914400" rtl="0" eaLnBrk="1" fontAlgn="auto" latinLnBrk="0" hangingPunct="1">
                <a:lnSpc>
                  <a:spcPct val="100000"/>
                </a:lnSpc>
                <a:spcBef>
                  <a:spcPts val="67"/>
                </a:spcBef>
                <a:spcAft>
                  <a:spcPts val="0"/>
                </a:spcAft>
                <a:buClrTx/>
                <a:buSzTx/>
                <a:buFontTx/>
                <a:buNone/>
                <a:tabLst/>
                <a:defRPr/>
              </a:pPr>
              <a:endParaRPr kumimoji="0" lang="en-GB" sz="1600" b="0" i="0" u="none" strike="noStrike" kern="1200" cap="none" spc="0" normalizeH="0" baseline="0" noProof="0" dirty="0">
                <a:ln>
                  <a:noFill/>
                </a:ln>
                <a:solidFill>
                  <a:srgbClr val="6D6E71"/>
                </a:solidFill>
                <a:effectLst/>
                <a:uLnTx/>
                <a:uFillTx/>
                <a:latin typeface="Open Sans" pitchFamily="2" charset="0"/>
                <a:ea typeface="Open Sans" pitchFamily="2" charset="0"/>
                <a:cs typeface="Open Sans" pitchFamily="2" charset="0"/>
              </a:endParaRPr>
            </a:p>
          </p:txBody>
        </p:sp>
        <p:pic>
          <p:nvPicPr>
            <p:cNvPr id="6" name="image1.jpeg">
              <a:extLst>
                <a:ext uri="{FF2B5EF4-FFF2-40B4-BE49-F238E27FC236}">
                  <a16:creationId xmlns:a16="http://schemas.microsoft.com/office/drawing/2014/main" id="{1D0058BB-45B1-3BBD-CE7E-B57526A6CBE4}"/>
                </a:ext>
              </a:extLst>
            </p:cNvPr>
            <p:cNvPicPr>
              <a:picLocks noChangeAspect="1"/>
            </p:cNvPicPr>
            <p:nvPr/>
          </p:nvPicPr>
          <p:blipFill rotWithShape="1">
            <a:blip r:embed="rId8">
              <a:extLst>
                <a:ext uri="{28A0092B-C50C-407E-A947-70E740481C1C}">
                  <a14:useLocalDpi xmlns:a14="http://schemas.microsoft.com/office/drawing/2010/main" val="0"/>
                </a:ext>
              </a:extLst>
            </a:blip>
            <a:srcRect l="33792" t="6039" r="24962" b="21560"/>
            <a:stretch/>
          </p:blipFill>
          <p:spPr>
            <a:xfrm>
              <a:off x="9164154" y="1747282"/>
              <a:ext cx="1845377"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253087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ustom 1">
      <a:dk1>
        <a:srgbClr val="00AEEF"/>
      </a:dk1>
      <a:lt1>
        <a:sysClr val="window" lastClr="FFFFFF"/>
      </a:lt1>
      <a:dk2>
        <a:srgbClr val="58595B"/>
      </a:dk2>
      <a:lt2>
        <a:srgbClr val="FFA07A"/>
      </a:lt2>
      <a:accent1>
        <a:srgbClr val="BBBBBB"/>
      </a:accent1>
      <a:accent2>
        <a:srgbClr val="ADD8E6"/>
      </a:accent2>
      <a:accent3>
        <a:srgbClr val="00AEEF"/>
      </a:accent3>
      <a:accent4>
        <a:srgbClr val="FFA07A"/>
      </a:accent4>
      <a:accent5>
        <a:srgbClr val="58595B"/>
      </a:accent5>
      <a:accent6>
        <a:srgbClr val="70AD47"/>
      </a:accent6>
      <a:hlink>
        <a:srgbClr val="00AEEF"/>
      </a:hlink>
      <a:folHlink>
        <a:srgbClr val="FFA07A"/>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d792a0-5467-40ec-a10d-7e8235497470" xsi:nil="true"/>
    <lcf76f155ced4ddcb4097134ff3c332f xmlns="42070755-9874-457f-b017-8a645afff4b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2BEC01645B504FAEAF4ABCEEFE0F62" ma:contentTypeVersion="25" ma:contentTypeDescription="Create a new document." ma:contentTypeScope="" ma:versionID="f1ce41ec88ed88aefa9de18774479466">
  <xsd:schema xmlns:xsd="http://www.w3.org/2001/XMLSchema" xmlns:xs="http://www.w3.org/2001/XMLSchema" xmlns:p="http://schemas.microsoft.com/office/2006/metadata/properties" xmlns:ns2="25d792a0-5467-40ec-a10d-7e8235497470" xmlns:ns3="42070755-9874-457f-b017-8a645afff4b9" targetNamespace="http://schemas.microsoft.com/office/2006/metadata/properties" ma:root="true" ma:fieldsID="9722f5b3383b79395305f504aeb6d869" ns2:_="" ns3:_="">
    <xsd:import namespace="25d792a0-5467-40ec-a10d-7e8235497470"/>
    <xsd:import namespace="42070755-9874-457f-b017-8a645afff4b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792a0-5467-40ec-a10d-7e823549747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121e8396-ebbd-4467-9c16-e9902d97628f}" ma:internalName="TaxCatchAll" ma:showField="CatchAllData" ma:web="25d792a0-5467-40ec-a10d-7e823549747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070755-9874-457f-b017-8a645afff4b9"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e4bac4a-3717-49de-aff1-89339a42e1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BCA73C-8DA2-47E3-92C7-201B01DEF197}">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42070755-9874-457f-b017-8a645afff4b9"/>
    <ds:schemaRef ds:uri="25d792a0-5467-40ec-a10d-7e8235497470"/>
    <ds:schemaRef ds:uri="http://www.w3.org/XML/1998/namespace"/>
  </ds:schemaRefs>
</ds:datastoreItem>
</file>

<file path=customXml/itemProps2.xml><?xml version="1.0" encoding="utf-8"?>
<ds:datastoreItem xmlns:ds="http://schemas.openxmlformats.org/officeDocument/2006/customXml" ds:itemID="{393CD62F-5DF6-4D83-8A62-76C5759D0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d792a0-5467-40ec-a10d-7e8235497470"/>
    <ds:schemaRef ds:uri="42070755-9874-457f-b017-8a645afff4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9212B3-0BF0-46EF-A7B9-47D0181D71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3463</Words>
  <Application>Microsoft Office PowerPoint</Application>
  <PresentationFormat>Widescreen</PresentationFormat>
  <Paragraphs>175</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PowerPoint Presentation</vt:lpstr>
      <vt:lpstr>Table of Contents</vt:lpstr>
      <vt:lpstr>Executive Summary</vt:lpstr>
      <vt:lpstr>Credit Risk Models are at the heart of any Bank’s Model Landscape</vt:lpstr>
      <vt:lpstr>Quality data ensures successful model (re-)development</vt:lpstr>
      <vt:lpstr>Customer Demands and Regulatory Requirement are The Main Drivers Of Historical Data Remediation</vt:lpstr>
      <vt:lpstr>The EU demands banks to remediate data for their IRB models</vt:lpstr>
      <vt:lpstr>Overcoming implementation challenges: Strategies for a smooth transition to new data landscape</vt:lpstr>
      <vt:lpstr>FiSer Consulting  Contact our colleagues for further assistance</vt:lpstr>
      <vt:lpstr>For references</vt:lpstr>
      <vt:lpstr>RWA calculation framework issued by Basel Accord helps banks manage their credit risk in a unified structure</vt:lpstr>
      <vt:lpstr>The EU demands banks to remediate data for their IRB models</vt:lpstr>
      <vt:lpstr>Overcoming implementation challenges: Strategies for a smooth transition to new data landscape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Challenges Slide</dc:title>
  <dc:creator>Pei-Hsuan Lo</dc:creator>
  <cp:lastModifiedBy>Pei-Hsuan Lo</cp:lastModifiedBy>
  <cp:revision>2</cp:revision>
  <dcterms:created xsi:type="dcterms:W3CDTF">2023-07-03T15:13:06Z</dcterms:created>
  <dcterms:modified xsi:type="dcterms:W3CDTF">2025-08-05T12:13:28Z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0x010100382BEC01645B504FAEAF4ABCEEFE0F62</vt:lpwstr>
  </property>
  <property fmtid="{D5CDD505-2E9C-101B-9397-08002B2CF9AE}" pid="3" name="MediaServiceImageTags">
    <vt:lpwstr/>
  </property>
</Properties>
</file>