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omments/modernComment_4C7_EADDC968.xml" ContentType="application/vnd.ms-powerpoint.comments+xml"/>
  <Override PartName="/ppt/comments/modernComment_4A7_74C0AECD.xml" ContentType="application/vnd.ms-powerpoint.comments+xml"/>
  <Override PartName="/ppt/notesSlides/notesSlide1.xml" ContentType="application/vnd.openxmlformats-officedocument.presentationml.notesSlide+xml"/>
  <Override PartName="/ppt/comments/modernComment_4C3_5EC3A943.xml" ContentType="application/vnd.ms-powerpoint.comments+xml"/>
  <Override PartName="/ppt/comments/modernComment_4B0_25985B8C.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4BD_41E47A98.xml" ContentType="application/vnd.ms-powerpoint.comments+xml"/>
  <Override PartName="/ppt/notesSlides/notesSlide9.xml" ContentType="application/vnd.openxmlformats-officedocument.presentationml.notesSlide+xml"/>
  <Override PartName="/ppt/comments/modernComment_4D7_A34A7216.xml" ContentType="application/vnd.ms-powerpoint.comments+xml"/>
  <Override PartName="/ppt/comments/modernComment_4CF_D987A1B5.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4" r:id="rId5"/>
  </p:sldMasterIdLst>
  <p:notesMasterIdLst>
    <p:notesMasterId r:id="rId32"/>
  </p:notesMasterIdLst>
  <p:handoutMasterIdLst>
    <p:handoutMasterId r:id="rId33"/>
  </p:handoutMasterIdLst>
  <p:sldIdLst>
    <p:sldId id="634" r:id="rId6"/>
    <p:sldId id="1241" r:id="rId7"/>
    <p:sldId id="1223" r:id="rId8"/>
    <p:sldId id="1191" r:id="rId9"/>
    <p:sldId id="1192" r:id="rId10"/>
    <p:sldId id="1193" r:id="rId11"/>
    <p:sldId id="1194" r:id="rId12"/>
    <p:sldId id="1218" r:id="rId13"/>
    <p:sldId id="1219" r:id="rId14"/>
    <p:sldId id="1200" r:id="rId15"/>
    <p:sldId id="1201" r:id="rId16"/>
    <p:sldId id="1202" r:id="rId17"/>
    <p:sldId id="1203" r:id="rId18"/>
    <p:sldId id="1217" r:id="rId19"/>
    <p:sldId id="1205" r:id="rId20"/>
    <p:sldId id="1220" r:id="rId21"/>
    <p:sldId id="1224" r:id="rId22"/>
    <p:sldId id="1230" r:id="rId23"/>
    <p:sldId id="1235" r:id="rId24"/>
    <p:sldId id="1232" r:id="rId25"/>
    <p:sldId id="1233" r:id="rId26"/>
    <p:sldId id="1234" r:id="rId27"/>
    <p:sldId id="1213" r:id="rId28"/>
    <p:sldId id="1239" r:id="rId29"/>
    <p:sldId id="1231" r:id="rId30"/>
    <p:sldId id="1222" r:id="rId31"/>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803462-27AA-6909-46F3-F7D0A750E483}" name="Pei-Hsuan Lo" initials="PL" userId="S::Pei-Hsuan.Lo@fiser.consulting::63823ee4-e60f-45fd-8fd8-b9ae84f049c7" providerId="AD"/>
  <p188:author id="{347E3F76-4808-BF5B-6FD1-8D5C9E43213D}" name="Camila Herrera" initials="CH" userId="S::c.herrera@fiser.consulting::b928bdb7-1da3-4c7d-a711-beaa93395497" providerId="AD"/>
  <p188:author id="{C79944B6-2CCD-235F-8F18-C96D9D0106B2}" name="Gabor Lorincz" initials="GL" userId="S::g.lorincz@fiser.consulting::616dd0bf-8e08-487f-852a-2de5b4bb129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BBBBBB"/>
    <a:srgbClr val="58595B"/>
    <a:srgbClr val="FF8554"/>
    <a:srgbClr val="FFFFFF"/>
    <a:srgbClr val="838F88"/>
    <a:srgbClr val="D9D9D9"/>
    <a:srgbClr val="7F7F7F"/>
    <a:srgbClr val="ADD8E6"/>
    <a:srgbClr val="FFA0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9F8062-E57D-4DC5-8B82-08255AD76B9D}" v="2" dt="2024-10-25T14:58:42.2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126" y="315"/>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8/10/relationships/authors" Target="authors.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omments/modernComment_4A7_74C0AECD.xml><?xml version="1.0" encoding="utf-8"?>
<p188:cmLst xmlns:a="http://schemas.openxmlformats.org/drawingml/2006/main" xmlns:r="http://schemas.openxmlformats.org/officeDocument/2006/relationships" xmlns:p188="http://schemas.microsoft.com/office/powerpoint/2018/8/main">
  <p188:cm id="{E5BCE4D8-32DE-4D43-9A6A-1F975F37E33A}" authorId="{347E3F76-4808-BF5B-6FD1-8D5C9E43213D}" status="resolved" created="2024-10-01T12:48:56.243" complete="100000">
    <ac:txMkLst xmlns:ac="http://schemas.microsoft.com/office/drawing/2013/main/command">
      <pc:docMk xmlns:pc="http://schemas.microsoft.com/office/powerpoint/2013/main/command"/>
      <pc:sldMk xmlns:pc="http://schemas.microsoft.com/office/powerpoint/2013/main/command" cId="1958784717" sldId="1191"/>
      <ac:spMk id="6" creationId="{04899C99-3856-0DAC-F2FE-C67C15F39114}"/>
      <ac:txMk cp="213" len="20">
        <ac:context len="299" hash="2665256928"/>
      </ac:txMk>
    </ac:txMkLst>
    <p188:pos x="2927978" y="3089816"/>
    <p188:txBody>
      <a:bodyPr/>
      <a:lstStyle/>
      <a:p>
        <a:r>
          <a:rPr lang="en-NL"/>
          <a:t>Set by who?</a:t>
        </a:r>
      </a:p>
    </p188:txBody>
  </p188:cm>
  <p188:cm id="{7500E784-55C6-4A72-95EB-4050F1885B41}" authorId="{C79944B6-2CCD-235F-8F18-C96D9D0106B2}" status="resolved" created="2024-10-01T18:42:00.692" complete="100000">
    <pc:sldMkLst xmlns:pc="http://schemas.microsoft.com/office/powerpoint/2013/main/command">
      <pc:docMk/>
      <pc:sldMk cId="1958784717" sldId="1191"/>
    </pc:sldMkLst>
    <p188:txBody>
      <a:bodyPr/>
      <a:lstStyle/>
      <a:p>
        <a:r>
          <a:rPr lang="hu-HU"/>
          <a:t>Set by ECB for EU banks</a:t>
        </a:r>
      </a:p>
    </p188:txBody>
  </p188:cm>
</p188:cmLst>
</file>

<file path=ppt/comments/modernComment_4B0_25985B8C.xml><?xml version="1.0" encoding="utf-8"?>
<p188:cmLst xmlns:a="http://schemas.openxmlformats.org/drawingml/2006/main" xmlns:r="http://schemas.openxmlformats.org/officeDocument/2006/relationships" xmlns:p188="http://schemas.microsoft.com/office/powerpoint/2018/8/main">
  <p188:cm id="{3B9AF4FA-79CA-46BD-8F4F-70F6426408E2}" authorId="{347E3F76-4808-BF5B-6FD1-8D5C9E43213D}" status="resolved" created="2024-10-01T12:56:09.031" complete="100000">
    <ac:txMkLst xmlns:ac="http://schemas.microsoft.com/office/drawing/2013/main/command">
      <pc:docMk xmlns:pc="http://schemas.microsoft.com/office/powerpoint/2013/main/command"/>
      <pc:sldMk xmlns:pc="http://schemas.microsoft.com/office/powerpoint/2013/main/command" cId="630741900" sldId="1200"/>
      <ac:spMk id="23" creationId="{681CAAED-F1F6-FE30-CA3D-9F7492D8D15B}"/>
      <ac:txMk cp="0" len="14">
        <ac:context len="15" hash="1973726161"/>
      </ac:txMk>
    </ac:txMkLst>
    <p188:pos x="2339049" y="441676"/>
    <p188:replyLst>
      <p188:reply id="{FC7201BB-9566-48C4-8D8C-76BBD8B8D96B}" authorId="{C79944B6-2CCD-235F-8F18-C96D9D0106B2}" created="2024-10-01T18:43:25.352">
        <p188:txBody>
          <a:bodyPr/>
          <a:lstStyle/>
          <a:p>
            <a:r>
              <a:rPr lang="hu-HU"/>
              <a:t>Good points, I changed it.</a:t>
            </a:r>
          </a:p>
        </p188:txBody>
      </p188:reply>
    </p188:replyLst>
    <p188:txBody>
      <a:bodyPr/>
      <a:lstStyle/>
      <a:p>
        <a:r>
          <a:rPr lang="en-NL"/>
          <a:t>Only because it is a title, I would leave it as ‘Siloed efforts’ to avoid the breakdown of the word</a:t>
        </a:r>
      </a:p>
    </p188:txBody>
  </p188:cm>
  <p188:cm id="{B86CCF7F-A851-432B-9FFF-BAB84F1A94A6}" authorId="{347E3F76-4808-BF5B-6FD1-8D5C9E43213D}" status="resolved" created="2024-10-01T12:57:28.564" complete="100000">
    <ac:txMkLst xmlns:ac="http://schemas.microsoft.com/office/drawing/2013/main/command">
      <pc:docMk xmlns:pc="http://schemas.microsoft.com/office/powerpoint/2013/main/command"/>
      <pc:sldMk xmlns:pc="http://schemas.microsoft.com/office/powerpoint/2013/main/command" cId="630741900" sldId="1200"/>
      <ac:spMk id="2" creationId="{64BA4B3C-6AFA-4FE8-7661-43EDB0396464}"/>
      <ac:txMk cp="1">
        <ac:context len="112" hash="1068544472"/>
      </ac:txMk>
    </ac:txMkLst>
    <p188:pos x="6286954" y="348343"/>
    <p188:txBody>
      <a:bodyPr/>
      <a:lstStyle/>
      <a:p>
        <a:r>
          <a:rPr lang="en-NL"/>
          <a:t>Since in the bottom you refer to the consequences of not embedding compliance, I would change this part of the title to add something referring to that:  ‘Banks struggle with embedding compliance into their culture causing….’</a:t>
        </a:r>
      </a:p>
    </p188:txBody>
  </p188:cm>
</p188:cmLst>
</file>

<file path=ppt/comments/modernComment_4BD_41E47A98.xml><?xml version="1.0" encoding="utf-8"?>
<p188:cmLst xmlns:a="http://schemas.openxmlformats.org/drawingml/2006/main" xmlns:r="http://schemas.openxmlformats.org/officeDocument/2006/relationships" xmlns:p188="http://schemas.microsoft.com/office/powerpoint/2018/8/main">
  <p188:cm id="{827153BC-B234-4454-B22E-35D24688262E}" authorId="{347E3F76-4808-BF5B-6FD1-8D5C9E43213D}" status="resolved" created="2024-10-01T13:02:52.332" complete="100000">
    <ac:txMkLst xmlns:ac="http://schemas.microsoft.com/office/drawing/2013/main/command">
      <pc:docMk xmlns:pc="http://schemas.microsoft.com/office/powerpoint/2013/main/command"/>
      <pc:sldMk xmlns:pc="http://schemas.microsoft.com/office/powerpoint/2013/main/command" cId="1105492632" sldId="1213"/>
      <ac:spMk id="40" creationId="{AAF11872-86B8-C22D-0F5B-8972F0B30A3B}"/>
      <ac:txMk cp="1" len="7">
        <ac:context len="131" hash="1101874264"/>
      </ac:txMk>
    </ac:txMkLst>
    <p188:pos x="1228801" y="334887"/>
    <p188:txBody>
      <a:bodyPr/>
      <a:lstStyle/>
      <a:p>
        <a:r>
          <a:rPr lang="en-NL"/>
          <a:t>I think there is a minor inconsistency on the way to start each of these boxes: we develop, vs the second one in which uses only the verb (ensure)</a:t>
        </a:r>
      </a:p>
    </p188:txBody>
  </p188:cm>
</p188:cmLst>
</file>

<file path=ppt/comments/modernComment_4C3_5EC3A943.xml><?xml version="1.0" encoding="utf-8"?>
<p188:cmLst xmlns:a="http://schemas.openxmlformats.org/drawingml/2006/main" xmlns:r="http://schemas.openxmlformats.org/officeDocument/2006/relationships" xmlns:p188="http://schemas.microsoft.com/office/powerpoint/2018/8/main">
  <p188:cm id="{5085F37D-790C-4C5A-A89D-60F20FF8C7B1}" authorId="{347E3F76-4808-BF5B-6FD1-8D5C9E43213D}" status="resolved" created="2024-10-01T13:05:29.884" complete="100000">
    <pc:sldMkLst xmlns:pc="http://schemas.microsoft.com/office/powerpoint/2013/main/command">
      <pc:docMk/>
      <pc:sldMk cId="1589881155" sldId="1219"/>
    </pc:sldMkLst>
    <p188:txBody>
      <a:bodyPr/>
      <a:lstStyle/>
      <a:p>
        <a:r>
          <a:rPr lang="en-NL"/>
          <a:t>Im only missing more clarity in that you will detail each of these challenges in the following slides. It is clear when you give the solutions to each one, but not so clear in this section</a:t>
        </a:r>
      </a:p>
    </p188:txBody>
  </p188:cm>
  <p188:cm id="{B91FAB34-DA38-4BBA-81FB-EC153C53EA8F}" authorId="{C79944B6-2CCD-235F-8F18-C96D9D0106B2}" status="resolved" created="2024-10-01T18:41:06.930" complete="100000">
    <ac:txMkLst xmlns:ac="http://schemas.microsoft.com/office/drawing/2013/main/command">
      <pc:docMk xmlns:pc="http://schemas.microsoft.com/office/powerpoint/2013/main/command"/>
      <pc:sldMk xmlns:pc="http://schemas.microsoft.com/office/powerpoint/2013/main/command" cId="1589881155" sldId="1219"/>
      <ac:spMk id="5" creationId="{710A5C77-8BA2-6371-39EC-8C470EEAF6B1}"/>
      <ac:txMk cp="137" len="46">
        <ac:context len="184" hash="2763068681"/>
      </ac:txMk>
    </ac:txMkLst>
    <p188:txBody>
      <a:bodyPr/>
      <a:lstStyle/>
      <a:p>
        <a:r>
          <a:rPr lang="hu-HU"/>
          <a:t>I added “which will be detailed in the following slides”</a:t>
        </a:r>
      </a:p>
    </p188:txBody>
  </p188:cm>
</p188:cmLst>
</file>

<file path=ppt/comments/modernComment_4C7_EADDC968.xml><?xml version="1.0" encoding="utf-8"?>
<p188:cmLst xmlns:a="http://schemas.openxmlformats.org/drawingml/2006/main" xmlns:r="http://schemas.openxmlformats.org/officeDocument/2006/relationships" xmlns:p188="http://schemas.microsoft.com/office/powerpoint/2018/8/main">
  <p188:cm id="{B10180DC-ED55-42C3-B5F1-2F1AB7523576}" authorId="{347E3F76-4808-BF5B-6FD1-8D5C9E43213D}" status="resolved" created="2024-10-01T12:47:21.501" complete="100000">
    <ac:deMkLst xmlns:ac="http://schemas.microsoft.com/office/drawing/2013/main/command">
      <pc:docMk xmlns:pc="http://schemas.microsoft.com/office/powerpoint/2013/main/command"/>
      <pc:sldMk xmlns:pc="http://schemas.microsoft.com/office/powerpoint/2013/main/command" cId="3940403560" sldId="1223"/>
      <ac:spMk id="3" creationId="{C0DA1F5D-D105-4300-5A56-8F4DF50EDE24}"/>
    </ac:deMkLst>
    <p188:txBody>
      <a:bodyPr/>
      <a:lstStyle/>
      <a:p>
        <a:r>
          <a:rPr lang="en-NL"/>
          <a:t>I would mention something like ‘it is a series of principles/regulation set by X’</a:t>
        </a:r>
      </a:p>
    </p188:txBody>
  </p188:cm>
  <p188:cm id="{AC94CB5A-623B-417E-8827-6F5FF078D180}" authorId="{C79944B6-2CCD-235F-8F18-C96D9D0106B2}" status="resolved" created="2024-10-01T18:41:41.520" complete="100000">
    <ac:txMkLst xmlns:ac="http://schemas.microsoft.com/office/drawing/2013/main/command">
      <pc:docMk xmlns:pc="http://schemas.microsoft.com/office/powerpoint/2013/main/command"/>
      <pc:sldMk xmlns:pc="http://schemas.microsoft.com/office/powerpoint/2013/main/command" cId="3940403560" sldId="1223"/>
      <ac:spMk id="3" creationId="{C0DA1F5D-D105-4300-5A56-8F4DF50EDE24}"/>
      <ac:txMk cp="406" len="59">
        <ac:context len="2524" hash="3655137317"/>
      </ac:txMk>
    </ac:txMkLst>
    <p188:pos x="5229058" y="1313909"/>
    <p188:txBody>
      <a:bodyPr/>
      <a:lstStyle/>
      <a:p>
        <a:r>
          <a:rPr lang="hu-HU"/>
          <a:t>“BCBS 239 consists of 14 main principles and was introduced…”</a:t>
        </a:r>
      </a:p>
    </p188:txBody>
  </p188:cm>
</p188:cmLst>
</file>

<file path=ppt/comments/modernComment_4CF_D987A1B5.xml><?xml version="1.0" encoding="utf-8"?>
<p188:cmLst xmlns:a="http://schemas.openxmlformats.org/drawingml/2006/main" xmlns:r="http://schemas.openxmlformats.org/officeDocument/2006/relationships" xmlns:p188="http://schemas.microsoft.com/office/powerpoint/2018/8/main">
  <p188:cm id="{5D97F7F0-F278-42C0-B742-8D6A263128F6}" authorId="{347E3F76-4808-BF5B-6FD1-8D5C9E43213D}" status="resolved" created="2024-10-01T13:03:27.853" complete="100000">
    <pc:sldMkLst xmlns:pc="http://schemas.microsoft.com/office/powerpoint/2013/main/command">
      <pc:docMk/>
      <pc:sldMk cId="3649544629" sldId="1231"/>
    </pc:sldMkLst>
    <p188:replyLst>
      <p188:reply id="{B83C7C4B-6F8D-4E7D-9DDB-325E6A112A71}" authorId="{C79944B6-2CCD-235F-8F18-C96D9D0106B2}" created="2024-10-01T19:11:05.251">
        <p188:txBody>
          <a:bodyPr/>
          <a:lstStyle/>
          <a:p>
            <a:r>
              <a:rPr lang="hu-HU"/>
              <a:t>I adjusted a bit.</a:t>
            </a:r>
          </a:p>
        </p188:txBody>
      </p188:reply>
    </p188:replyLst>
    <p188:txBody>
      <a:bodyPr/>
      <a:lstStyle/>
      <a:p>
        <a:r>
          <a:rPr lang="en-NL"/>
          <a:t>Is this one repeated right?</a:t>
        </a:r>
      </a:p>
    </p188:txBody>
  </p188:cm>
</p188:cmLst>
</file>

<file path=ppt/comments/modernComment_4D7_A34A7216.xml><?xml version="1.0" encoding="utf-8"?>
<p188:cmLst xmlns:a="http://schemas.openxmlformats.org/drawingml/2006/main" xmlns:r="http://schemas.openxmlformats.org/officeDocument/2006/relationships" xmlns:p188="http://schemas.microsoft.com/office/powerpoint/2018/8/main">
  <p188:cm id="{730336CF-028C-4671-A590-B97A362B3C10}" authorId="{347E3F76-4808-BF5B-6FD1-8D5C9E43213D}" status="resolved" created="2024-10-01T13:04:31.687" complete="100000">
    <ac:deMkLst xmlns:ac="http://schemas.microsoft.com/office/drawing/2013/main/command">
      <pc:docMk xmlns:pc="http://schemas.microsoft.com/office/powerpoint/2013/main/command"/>
      <pc:sldMk xmlns:pc="http://schemas.microsoft.com/office/powerpoint/2013/main/command" cId="4181946855" sldId="1221"/>
      <ac:spMk id="19" creationId="{3C0EABD0-7C7F-6B64-28C4-438585C6479D}"/>
    </ac:deMkLst>
    <p188:txBody>
      <a:bodyPr/>
      <a:lstStyle/>
      <a:p>
        <a:r>
          <a:rPr lang="en-NL"/>
          <a:t>I think this background can be changed to combine better with the accent colour chosen</a:t>
        </a:r>
      </a:p>
    </p188:txBody>
    <p188:extLst>
      <p:ext xmlns:p="http://schemas.openxmlformats.org/presentationml/2006/main" uri="{57CB4572-C831-44C2-8A1C-0ADB6CCDFE69}">
        <p223:reactions xmlns:p223="http://schemas.microsoft.com/office/powerpoint/2022/03/main">
          <p223:rxn type="👍">
            <p223:instance time="2024-10-01T19:11:16.135" authorId="{C79944B6-2CCD-235F-8F18-C96D9D0106B2}"/>
          </p223:rxn>
        </p223:reaction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75E5EC-BCC9-44F8-4A92-B774CB153F4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a:extLst>
              <a:ext uri="{FF2B5EF4-FFF2-40B4-BE49-F238E27FC236}">
                <a16:creationId xmlns:a16="http://schemas.microsoft.com/office/drawing/2014/main" id="{D8CE3D97-ACF7-CCF1-6B33-3E0DE4F4AE4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327068-4C34-4877-9865-DC2F13433C8D}" type="datetimeFigureOut">
              <a:rPr lang="en-NL" smtClean="0"/>
              <a:t>08/05/2025</a:t>
            </a:fld>
            <a:endParaRPr lang="en-NL"/>
          </a:p>
        </p:txBody>
      </p:sp>
      <p:sp>
        <p:nvSpPr>
          <p:cNvPr id="4" name="Footer Placeholder 3">
            <a:extLst>
              <a:ext uri="{FF2B5EF4-FFF2-40B4-BE49-F238E27FC236}">
                <a16:creationId xmlns:a16="http://schemas.microsoft.com/office/drawing/2014/main" id="{F6DE6E01-4DDF-6CD1-69D5-1879339D82F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5" name="Slide Number Placeholder 4">
            <a:extLst>
              <a:ext uri="{FF2B5EF4-FFF2-40B4-BE49-F238E27FC236}">
                <a16:creationId xmlns:a16="http://schemas.microsoft.com/office/drawing/2014/main" id="{AF03FE25-E3D8-5800-C77C-D6F9D25721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B46B5A-6141-44E7-9D1F-8844274BBCA2}" type="slidenum">
              <a:rPr lang="en-NL" smtClean="0"/>
              <a:t>‹#›</a:t>
            </a:fld>
            <a:endParaRPr lang="en-NL"/>
          </a:p>
        </p:txBody>
      </p:sp>
    </p:spTree>
    <p:extLst>
      <p:ext uri="{BB962C8B-B14F-4D97-AF65-F5344CB8AC3E}">
        <p14:creationId xmlns:p14="http://schemas.microsoft.com/office/powerpoint/2010/main" val="2449244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B0FBDF-5F97-4899-8C9E-3E9087FE370E}" type="datetimeFigureOut">
              <a:rPr lang="en-NL" smtClean="0"/>
              <a:t>08/05/2025</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E466B8-9733-4F09-89E0-B3083F7F2D41}" type="slidenum">
              <a:rPr lang="en-NL" smtClean="0"/>
              <a:t>‹#›</a:t>
            </a:fld>
            <a:endParaRPr lang="en-NL"/>
          </a:p>
        </p:txBody>
      </p:sp>
    </p:spTree>
    <p:extLst>
      <p:ext uri="{BB962C8B-B14F-4D97-AF65-F5344CB8AC3E}">
        <p14:creationId xmlns:p14="http://schemas.microsoft.com/office/powerpoint/2010/main" val="3233186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E466B8-9733-4F09-89E0-B3083F7F2D41}" type="slidenum">
              <a:rPr lang="en-NL" smtClean="0"/>
              <a:t>9</a:t>
            </a:fld>
            <a:endParaRPr lang="en-NL"/>
          </a:p>
        </p:txBody>
      </p:sp>
    </p:spTree>
    <p:extLst>
      <p:ext uri="{BB962C8B-B14F-4D97-AF65-F5344CB8AC3E}">
        <p14:creationId xmlns:p14="http://schemas.microsoft.com/office/powerpoint/2010/main" val="3291674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E466B8-9733-4F09-89E0-B3083F7F2D41}" type="slidenum">
              <a:rPr lang="en-NL" smtClean="0"/>
              <a:t>16</a:t>
            </a:fld>
            <a:endParaRPr lang="en-NL"/>
          </a:p>
        </p:txBody>
      </p:sp>
    </p:spTree>
    <p:extLst>
      <p:ext uri="{BB962C8B-B14F-4D97-AF65-F5344CB8AC3E}">
        <p14:creationId xmlns:p14="http://schemas.microsoft.com/office/powerpoint/2010/main" val="1691652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E466B8-9733-4F09-89E0-B3083F7F2D41}" type="slidenum">
              <a:rPr lang="en-NL" smtClean="0"/>
              <a:t>17</a:t>
            </a:fld>
            <a:endParaRPr lang="en-NL"/>
          </a:p>
        </p:txBody>
      </p:sp>
    </p:spTree>
    <p:extLst>
      <p:ext uri="{BB962C8B-B14F-4D97-AF65-F5344CB8AC3E}">
        <p14:creationId xmlns:p14="http://schemas.microsoft.com/office/powerpoint/2010/main" val="4260200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E466B8-9733-4F09-89E0-B3083F7F2D41}" type="slidenum">
              <a:rPr lang="en-NL" smtClean="0"/>
              <a:t>18</a:t>
            </a:fld>
            <a:endParaRPr lang="en-NL"/>
          </a:p>
        </p:txBody>
      </p:sp>
    </p:spTree>
    <p:extLst>
      <p:ext uri="{BB962C8B-B14F-4D97-AF65-F5344CB8AC3E}">
        <p14:creationId xmlns:p14="http://schemas.microsoft.com/office/powerpoint/2010/main" val="1944429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E466B8-9733-4F09-89E0-B3083F7F2D41}" type="slidenum">
              <a:rPr lang="en-NL" smtClean="0"/>
              <a:t>19</a:t>
            </a:fld>
            <a:endParaRPr lang="en-NL"/>
          </a:p>
        </p:txBody>
      </p:sp>
    </p:spTree>
    <p:extLst>
      <p:ext uri="{BB962C8B-B14F-4D97-AF65-F5344CB8AC3E}">
        <p14:creationId xmlns:p14="http://schemas.microsoft.com/office/powerpoint/2010/main" val="1683896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E466B8-9733-4F09-89E0-B3083F7F2D41}" type="slidenum">
              <a:rPr lang="en-NL" smtClean="0"/>
              <a:t>20</a:t>
            </a:fld>
            <a:endParaRPr lang="en-NL"/>
          </a:p>
        </p:txBody>
      </p:sp>
    </p:spTree>
    <p:extLst>
      <p:ext uri="{BB962C8B-B14F-4D97-AF65-F5344CB8AC3E}">
        <p14:creationId xmlns:p14="http://schemas.microsoft.com/office/powerpoint/2010/main" val="3885621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E466B8-9733-4F09-89E0-B3083F7F2D41}" type="slidenum">
              <a:rPr lang="en-NL" smtClean="0"/>
              <a:t>21</a:t>
            </a:fld>
            <a:endParaRPr lang="en-NL"/>
          </a:p>
        </p:txBody>
      </p:sp>
    </p:spTree>
    <p:extLst>
      <p:ext uri="{BB962C8B-B14F-4D97-AF65-F5344CB8AC3E}">
        <p14:creationId xmlns:p14="http://schemas.microsoft.com/office/powerpoint/2010/main" val="60341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E466B8-9733-4F09-89E0-B3083F7F2D41}" type="slidenum">
              <a:rPr lang="en-NL" smtClean="0"/>
              <a:t>22</a:t>
            </a:fld>
            <a:endParaRPr lang="en-NL"/>
          </a:p>
        </p:txBody>
      </p:sp>
    </p:spTree>
    <p:extLst>
      <p:ext uri="{BB962C8B-B14F-4D97-AF65-F5344CB8AC3E}">
        <p14:creationId xmlns:p14="http://schemas.microsoft.com/office/powerpoint/2010/main" val="1634508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466B8-9733-4F09-89E0-B3083F7F2D41}"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34919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
    <p:spTree>
      <p:nvGrpSpPr>
        <p:cNvPr id="1" name=""/>
        <p:cNvGrpSpPr/>
        <p:nvPr/>
      </p:nvGrpSpPr>
      <p:grpSpPr>
        <a:xfrm>
          <a:off x="0" y="0"/>
          <a:ext cx="0" cy="0"/>
          <a:chOff x="0" y="0"/>
          <a:chExt cx="0" cy="0"/>
        </a:xfrm>
      </p:grpSpPr>
      <p:pic>
        <p:nvPicPr>
          <p:cNvPr id="6" name="Picture 5" descr="A picture containing nature&#10;&#10;Description automatically generated">
            <a:extLst>
              <a:ext uri="{FF2B5EF4-FFF2-40B4-BE49-F238E27FC236}">
                <a16:creationId xmlns:a16="http://schemas.microsoft.com/office/drawing/2014/main" id="{29485F9B-D5D4-D140-3452-7908CFD85D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7664" cy="6858000"/>
          </a:xfrm>
          <a:prstGeom prst="rect">
            <a:avLst/>
          </a:prstGeom>
        </p:spPr>
      </p:pic>
      <p:sp>
        <p:nvSpPr>
          <p:cNvPr id="3" name="Text Placeholder 2">
            <a:extLst>
              <a:ext uri="{FF2B5EF4-FFF2-40B4-BE49-F238E27FC236}">
                <a16:creationId xmlns:a16="http://schemas.microsoft.com/office/drawing/2014/main" id="{D0F562C2-508A-4F9C-8918-C9FBC1240A7C}"/>
              </a:ext>
            </a:extLst>
          </p:cNvPr>
          <p:cNvSpPr>
            <a:spLocks noGrp="1"/>
          </p:cNvSpPr>
          <p:nvPr>
            <p:ph type="body" idx="1" hasCustomPrompt="1"/>
          </p:nvPr>
        </p:nvSpPr>
        <p:spPr>
          <a:xfrm>
            <a:off x="6365081" y="2811763"/>
            <a:ext cx="3515757" cy="946389"/>
          </a:xfrm>
        </p:spPr>
        <p:txBody>
          <a:bodyPr/>
          <a:lstStyle>
            <a:lvl1pPr marL="0" indent="0" algn="ctr">
              <a:buNone/>
              <a:defRPr sz="2400" b="1">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TITLE</a:t>
            </a:r>
          </a:p>
          <a:p>
            <a:pPr lvl="0"/>
            <a:r>
              <a:rPr lang="en-US"/>
              <a:t>SUBTITLE</a:t>
            </a:r>
          </a:p>
        </p:txBody>
      </p:sp>
      <p:sp>
        <p:nvSpPr>
          <p:cNvPr id="7" name="Text Placeholder 2">
            <a:extLst>
              <a:ext uri="{FF2B5EF4-FFF2-40B4-BE49-F238E27FC236}">
                <a16:creationId xmlns:a16="http://schemas.microsoft.com/office/drawing/2014/main" id="{76E11FBC-163D-7042-1719-835D9327C631}"/>
              </a:ext>
            </a:extLst>
          </p:cNvPr>
          <p:cNvSpPr>
            <a:spLocks noGrp="1"/>
          </p:cNvSpPr>
          <p:nvPr>
            <p:ph type="body" idx="11" hasCustomPrompt="1"/>
          </p:nvPr>
        </p:nvSpPr>
        <p:spPr>
          <a:xfrm>
            <a:off x="9908381" y="6049454"/>
            <a:ext cx="2067241" cy="345415"/>
          </a:xfrm>
        </p:spPr>
        <p:txBody>
          <a:bodyPr>
            <a:normAutofit/>
          </a:bodyPr>
          <a:lstStyle>
            <a:lvl1pPr marL="0" indent="0" algn="ctr">
              <a:buNone/>
              <a:defRPr sz="1600" b="1">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Version, Date</a:t>
            </a:r>
          </a:p>
        </p:txBody>
      </p:sp>
    </p:spTree>
    <p:extLst>
      <p:ext uri="{BB962C8B-B14F-4D97-AF65-F5344CB8AC3E}">
        <p14:creationId xmlns:p14="http://schemas.microsoft.com/office/powerpoint/2010/main" val="87407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2225BE-9AC8-4575-94D5-0568C30A459E}"/>
              </a:ext>
            </a:extLst>
          </p:cNvPr>
          <p:cNvSpPr>
            <a:spLocks noGrp="1"/>
          </p:cNvSpPr>
          <p:nvPr>
            <p:ph type="body" idx="1"/>
          </p:nvPr>
        </p:nvSpPr>
        <p:spPr>
          <a:xfrm>
            <a:off x="308700" y="1091624"/>
            <a:ext cx="56888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473F99-B294-403C-9171-7F78A592B1B8}"/>
              </a:ext>
            </a:extLst>
          </p:cNvPr>
          <p:cNvSpPr>
            <a:spLocks noGrp="1"/>
          </p:cNvSpPr>
          <p:nvPr>
            <p:ph sz="half" idx="2"/>
          </p:nvPr>
        </p:nvSpPr>
        <p:spPr>
          <a:xfrm>
            <a:off x="308700" y="1915535"/>
            <a:ext cx="5688875" cy="4155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Text Placeholder 4">
            <a:extLst>
              <a:ext uri="{FF2B5EF4-FFF2-40B4-BE49-F238E27FC236}">
                <a16:creationId xmlns:a16="http://schemas.microsoft.com/office/drawing/2014/main" id="{939DAFDC-9928-4B34-94B8-19EA470AE383}"/>
              </a:ext>
            </a:extLst>
          </p:cNvPr>
          <p:cNvSpPr>
            <a:spLocks noGrp="1"/>
          </p:cNvSpPr>
          <p:nvPr>
            <p:ph type="body" sz="quarter" idx="3"/>
          </p:nvPr>
        </p:nvSpPr>
        <p:spPr>
          <a:xfrm>
            <a:off x="6172200" y="1091624"/>
            <a:ext cx="568887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A1E56D-B807-4537-BE74-B622FCFC0678}"/>
              </a:ext>
            </a:extLst>
          </p:cNvPr>
          <p:cNvSpPr>
            <a:spLocks noGrp="1"/>
          </p:cNvSpPr>
          <p:nvPr>
            <p:ph sz="quarter" idx="4"/>
          </p:nvPr>
        </p:nvSpPr>
        <p:spPr>
          <a:xfrm>
            <a:off x="6172199" y="1915536"/>
            <a:ext cx="5688875" cy="4155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7" name="Date Placeholder 6">
            <a:extLst>
              <a:ext uri="{FF2B5EF4-FFF2-40B4-BE49-F238E27FC236}">
                <a16:creationId xmlns:a16="http://schemas.microsoft.com/office/drawing/2014/main" id="{A9324C11-2EAF-4723-885E-182DCD5DAE6F}"/>
              </a:ext>
            </a:extLst>
          </p:cNvPr>
          <p:cNvSpPr>
            <a:spLocks noGrp="1"/>
          </p:cNvSpPr>
          <p:nvPr>
            <p:ph type="dt" sz="half" idx="10"/>
          </p:nvPr>
        </p:nvSpPr>
        <p:spPr/>
        <p:txBody>
          <a:bodyPr/>
          <a:lstStyle/>
          <a:p>
            <a:fld id="{B36767EF-7A71-40F7-89E4-FE4A3A76CC1E}" type="datetime1">
              <a:rPr lang="en-US" smtClean="0"/>
              <a:t>8/5/2025</a:t>
            </a:fld>
            <a:endParaRPr lang="en-NL"/>
          </a:p>
        </p:txBody>
      </p:sp>
      <p:sp>
        <p:nvSpPr>
          <p:cNvPr id="8" name="Footer Placeholder 7">
            <a:extLst>
              <a:ext uri="{FF2B5EF4-FFF2-40B4-BE49-F238E27FC236}">
                <a16:creationId xmlns:a16="http://schemas.microsoft.com/office/drawing/2014/main" id="{3E9F9249-80E7-4193-AFF2-3DCA2D725786}"/>
              </a:ext>
            </a:extLst>
          </p:cNvPr>
          <p:cNvSpPr>
            <a:spLocks noGrp="1"/>
          </p:cNvSpPr>
          <p:nvPr>
            <p:ph type="ftr" sz="quarter" idx="11"/>
          </p:nvPr>
        </p:nvSpPr>
        <p:spPr/>
        <p:txBody>
          <a:bodyPr/>
          <a:lstStyle/>
          <a:p>
            <a:endParaRPr lang="en-NL"/>
          </a:p>
        </p:txBody>
      </p:sp>
      <p:graphicFrame>
        <p:nvGraphicFramePr>
          <p:cNvPr id="12" name="Table 9">
            <a:extLst>
              <a:ext uri="{FF2B5EF4-FFF2-40B4-BE49-F238E27FC236}">
                <a16:creationId xmlns:a16="http://schemas.microsoft.com/office/drawing/2014/main" id="{B1749567-8366-4160-99F3-E6860CB230B7}"/>
              </a:ext>
            </a:extLst>
          </p:cNvPr>
          <p:cNvGraphicFramePr>
            <a:graphicFrameLocks noGrp="1"/>
          </p:cNvGraphicFramePr>
          <p:nvPr userDrawn="1">
            <p:extLst>
              <p:ext uri="{D42A27DB-BD31-4B8C-83A1-F6EECF244321}">
                <p14:modId xmlns:p14="http://schemas.microsoft.com/office/powerpoint/2010/main" val="1058730936"/>
              </p:ext>
            </p:extLst>
          </p:nvPr>
        </p:nvGraphicFramePr>
        <p:xfrm>
          <a:off x="197303" y="862013"/>
          <a:ext cx="11663772" cy="45719"/>
        </p:xfrm>
        <a:graphic>
          <a:graphicData uri="http://schemas.openxmlformats.org/drawingml/2006/table">
            <a:tbl>
              <a:tblPr>
                <a:tableStyleId>{5C22544A-7EE6-4342-B048-85BDC9FD1C3A}</a:tableStyleId>
              </a:tblPr>
              <a:tblGrid>
                <a:gridCol w="3887924">
                  <a:extLst>
                    <a:ext uri="{9D8B030D-6E8A-4147-A177-3AD203B41FA5}">
                      <a16:colId xmlns:a16="http://schemas.microsoft.com/office/drawing/2014/main" val="2172721209"/>
                    </a:ext>
                  </a:extLst>
                </a:gridCol>
                <a:gridCol w="3887924">
                  <a:extLst>
                    <a:ext uri="{9D8B030D-6E8A-4147-A177-3AD203B41FA5}">
                      <a16:colId xmlns:a16="http://schemas.microsoft.com/office/drawing/2014/main" val="2691351896"/>
                    </a:ext>
                  </a:extLst>
                </a:gridCol>
                <a:gridCol w="3887924">
                  <a:extLst>
                    <a:ext uri="{9D8B030D-6E8A-4147-A177-3AD203B41FA5}">
                      <a16:colId xmlns:a16="http://schemas.microsoft.com/office/drawing/2014/main" val="4109188576"/>
                    </a:ext>
                  </a:extLst>
                </a:gridCol>
              </a:tblGrid>
              <a:tr h="45719">
                <a:tc>
                  <a:txBody>
                    <a:bodyPr/>
                    <a:lstStyle/>
                    <a:p>
                      <a:endParaRPr lang="nl-NL" sz="100"/>
                    </a:p>
                  </a:txBody>
                  <a:tcPr marL="0" marR="0" marT="0" marB="0">
                    <a:lnL w="12700" cmpd="sng">
                      <a:noFill/>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AEEF"/>
                    </a:solidFill>
                  </a:tcPr>
                </a:tc>
                <a:extLst>
                  <a:ext uri="{0D108BD9-81ED-4DB2-BD59-A6C34878D82A}">
                    <a16:rowId xmlns:a16="http://schemas.microsoft.com/office/drawing/2014/main" val="2350688513"/>
                  </a:ext>
                </a:extLst>
              </a:tr>
            </a:tbl>
          </a:graphicData>
        </a:graphic>
      </p:graphicFrame>
      <p:pic>
        <p:nvPicPr>
          <p:cNvPr id="13" name="Picture 12" descr="Text&#10;&#10;Description automatically generated">
            <a:extLst>
              <a:ext uri="{FF2B5EF4-FFF2-40B4-BE49-F238E27FC236}">
                <a16:creationId xmlns:a16="http://schemas.microsoft.com/office/drawing/2014/main" id="{B4189CB5-AD7D-4888-A55E-135CFE64BB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303" y="101600"/>
            <a:ext cx="3341370" cy="727710"/>
          </a:xfrm>
          <a:prstGeom prst="rect">
            <a:avLst/>
          </a:prstGeom>
        </p:spPr>
      </p:pic>
      <p:sp>
        <p:nvSpPr>
          <p:cNvPr id="14" name="Slide Number Placeholder 5">
            <a:extLst>
              <a:ext uri="{FF2B5EF4-FFF2-40B4-BE49-F238E27FC236}">
                <a16:creationId xmlns:a16="http://schemas.microsoft.com/office/drawing/2014/main" id="{B6998F36-0834-4BAF-B4C3-5281CB053C32}"/>
              </a:ext>
            </a:extLst>
          </p:cNvPr>
          <p:cNvSpPr>
            <a:spLocks noGrp="1"/>
          </p:cNvSpPr>
          <p:nvPr>
            <p:ph type="sldNum" sz="quarter" idx="12"/>
          </p:nvPr>
        </p:nvSpPr>
        <p:spPr>
          <a:xfrm>
            <a:off x="9448800" y="6356349"/>
            <a:ext cx="2412275" cy="365125"/>
          </a:xfrm>
        </p:spPr>
        <p:txBody>
          <a:bodyPr/>
          <a:lstStyle/>
          <a:p>
            <a:fld id="{176DD4EC-FA55-45CE-8BB9-EF8129236C33}" type="slidenum">
              <a:rPr lang="en-NL" smtClean="0"/>
              <a:t>‹#›</a:t>
            </a:fld>
            <a:endParaRPr lang="en-NL"/>
          </a:p>
        </p:txBody>
      </p:sp>
      <p:sp>
        <p:nvSpPr>
          <p:cNvPr id="15" name="Title 1">
            <a:extLst>
              <a:ext uri="{FF2B5EF4-FFF2-40B4-BE49-F238E27FC236}">
                <a16:creationId xmlns:a16="http://schemas.microsoft.com/office/drawing/2014/main" id="{B1EAE346-72DB-4E1E-8057-2858F29EEF85}"/>
              </a:ext>
            </a:extLst>
          </p:cNvPr>
          <p:cNvSpPr>
            <a:spLocks noGrp="1"/>
          </p:cNvSpPr>
          <p:nvPr>
            <p:ph type="title" hasCustomPrompt="1"/>
          </p:nvPr>
        </p:nvSpPr>
        <p:spPr>
          <a:xfrm>
            <a:off x="3659578" y="247291"/>
            <a:ext cx="8198868" cy="400443"/>
          </a:xfrm>
        </p:spPr>
        <p:txBody>
          <a:bodyPr anchor="b"/>
          <a:lstStyle>
            <a:lvl1pPr>
              <a:defRPr>
                <a:latin typeface="+mn-lt"/>
              </a:defRPr>
            </a:lvl1pPr>
          </a:lstStyle>
          <a:p>
            <a:r>
              <a:rPr lang="en-US"/>
              <a:t>Title</a:t>
            </a:r>
            <a:endParaRPr lang="en-NL"/>
          </a:p>
        </p:txBody>
      </p:sp>
      <p:sp>
        <p:nvSpPr>
          <p:cNvPr id="2" name="Rectangle 1">
            <a:extLst>
              <a:ext uri="{FF2B5EF4-FFF2-40B4-BE49-F238E27FC236}">
                <a16:creationId xmlns:a16="http://schemas.microsoft.com/office/drawing/2014/main" id="{C8A81E3A-EB6C-5C7E-B118-9C165EC7C2F8}"/>
              </a:ext>
            </a:extLst>
          </p:cNvPr>
          <p:cNvSpPr/>
          <p:nvPr userDrawn="1"/>
        </p:nvSpPr>
        <p:spPr>
          <a:xfrm>
            <a:off x="4" y="-15272"/>
            <a:ext cx="12191997" cy="6859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GB">
              <a:solidFill>
                <a:prstClr val="white"/>
              </a:solidFill>
              <a:latin typeface="Open Sans"/>
            </a:endParaRPr>
          </a:p>
        </p:txBody>
      </p:sp>
    </p:spTree>
    <p:extLst>
      <p:ext uri="{BB962C8B-B14F-4D97-AF65-F5344CB8AC3E}">
        <p14:creationId xmlns:p14="http://schemas.microsoft.com/office/powerpoint/2010/main" val="82091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D72AA70-329F-4D6F-8960-2BBE61AB374D}"/>
              </a:ext>
            </a:extLst>
          </p:cNvPr>
          <p:cNvSpPr>
            <a:spLocks noGrp="1"/>
          </p:cNvSpPr>
          <p:nvPr>
            <p:ph type="dt" sz="half" idx="10"/>
          </p:nvPr>
        </p:nvSpPr>
        <p:spPr/>
        <p:txBody>
          <a:bodyPr/>
          <a:lstStyle/>
          <a:p>
            <a:fld id="{FA1BED6F-6BD0-4FFB-8DCF-282F0CE8C733}" type="datetime1">
              <a:rPr lang="en-US" smtClean="0"/>
              <a:t>8/5/2025</a:t>
            </a:fld>
            <a:endParaRPr lang="en-NL"/>
          </a:p>
        </p:txBody>
      </p:sp>
      <p:sp>
        <p:nvSpPr>
          <p:cNvPr id="4" name="Footer Placeholder 3">
            <a:extLst>
              <a:ext uri="{FF2B5EF4-FFF2-40B4-BE49-F238E27FC236}">
                <a16:creationId xmlns:a16="http://schemas.microsoft.com/office/drawing/2014/main" id="{05C742FF-786D-4999-BFBB-5520811615F1}"/>
              </a:ext>
            </a:extLst>
          </p:cNvPr>
          <p:cNvSpPr>
            <a:spLocks noGrp="1"/>
          </p:cNvSpPr>
          <p:nvPr>
            <p:ph type="ftr" sz="quarter" idx="11"/>
          </p:nvPr>
        </p:nvSpPr>
        <p:spPr/>
        <p:txBody>
          <a:bodyPr/>
          <a:lstStyle/>
          <a:p>
            <a:endParaRPr lang="en-NL"/>
          </a:p>
        </p:txBody>
      </p:sp>
      <p:graphicFrame>
        <p:nvGraphicFramePr>
          <p:cNvPr id="9" name="Table 9">
            <a:extLst>
              <a:ext uri="{FF2B5EF4-FFF2-40B4-BE49-F238E27FC236}">
                <a16:creationId xmlns:a16="http://schemas.microsoft.com/office/drawing/2014/main" id="{5783ED8A-22FD-4CD0-A43D-3A996AC09B85}"/>
              </a:ext>
            </a:extLst>
          </p:cNvPr>
          <p:cNvGraphicFramePr>
            <a:graphicFrameLocks noGrp="1"/>
          </p:cNvGraphicFramePr>
          <p:nvPr userDrawn="1">
            <p:extLst>
              <p:ext uri="{D42A27DB-BD31-4B8C-83A1-F6EECF244321}">
                <p14:modId xmlns:p14="http://schemas.microsoft.com/office/powerpoint/2010/main" val="458197117"/>
              </p:ext>
            </p:extLst>
          </p:nvPr>
        </p:nvGraphicFramePr>
        <p:xfrm>
          <a:off x="197303" y="862013"/>
          <a:ext cx="11663772" cy="45719"/>
        </p:xfrm>
        <a:graphic>
          <a:graphicData uri="http://schemas.openxmlformats.org/drawingml/2006/table">
            <a:tbl>
              <a:tblPr>
                <a:tableStyleId>{5C22544A-7EE6-4342-B048-85BDC9FD1C3A}</a:tableStyleId>
              </a:tblPr>
              <a:tblGrid>
                <a:gridCol w="3887924">
                  <a:extLst>
                    <a:ext uri="{9D8B030D-6E8A-4147-A177-3AD203B41FA5}">
                      <a16:colId xmlns:a16="http://schemas.microsoft.com/office/drawing/2014/main" val="2172721209"/>
                    </a:ext>
                  </a:extLst>
                </a:gridCol>
                <a:gridCol w="3887924">
                  <a:extLst>
                    <a:ext uri="{9D8B030D-6E8A-4147-A177-3AD203B41FA5}">
                      <a16:colId xmlns:a16="http://schemas.microsoft.com/office/drawing/2014/main" val="2691351896"/>
                    </a:ext>
                  </a:extLst>
                </a:gridCol>
                <a:gridCol w="3887924">
                  <a:extLst>
                    <a:ext uri="{9D8B030D-6E8A-4147-A177-3AD203B41FA5}">
                      <a16:colId xmlns:a16="http://schemas.microsoft.com/office/drawing/2014/main" val="4109188576"/>
                    </a:ext>
                  </a:extLst>
                </a:gridCol>
              </a:tblGrid>
              <a:tr h="45719">
                <a:tc>
                  <a:txBody>
                    <a:bodyPr/>
                    <a:lstStyle/>
                    <a:p>
                      <a:endParaRPr lang="nl-NL" sz="100"/>
                    </a:p>
                  </a:txBody>
                  <a:tcPr marL="0" marR="0" marT="0" marB="0">
                    <a:lnL w="12700" cmpd="sng">
                      <a:noFill/>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AEEF"/>
                    </a:solidFill>
                  </a:tcPr>
                </a:tc>
                <a:extLst>
                  <a:ext uri="{0D108BD9-81ED-4DB2-BD59-A6C34878D82A}">
                    <a16:rowId xmlns:a16="http://schemas.microsoft.com/office/drawing/2014/main" val="2350688513"/>
                  </a:ext>
                </a:extLst>
              </a:tr>
            </a:tbl>
          </a:graphicData>
        </a:graphic>
      </p:graphicFrame>
      <p:pic>
        <p:nvPicPr>
          <p:cNvPr id="10" name="Picture 9" descr="Text&#10;&#10;Description automatically generated">
            <a:extLst>
              <a:ext uri="{FF2B5EF4-FFF2-40B4-BE49-F238E27FC236}">
                <a16:creationId xmlns:a16="http://schemas.microsoft.com/office/drawing/2014/main" id="{6810C00F-D8ED-4370-93FF-0FFC487CAB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303" y="101600"/>
            <a:ext cx="3341370" cy="727710"/>
          </a:xfrm>
          <a:prstGeom prst="rect">
            <a:avLst/>
          </a:prstGeom>
        </p:spPr>
      </p:pic>
      <p:sp>
        <p:nvSpPr>
          <p:cNvPr id="11" name="Slide Number Placeholder 5">
            <a:extLst>
              <a:ext uri="{FF2B5EF4-FFF2-40B4-BE49-F238E27FC236}">
                <a16:creationId xmlns:a16="http://schemas.microsoft.com/office/drawing/2014/main" id="{F8DE49B9-9130-42A0-AD9A-F3B8534AD43C}"/>
              </a:ext>
            </a:extLst>
          </p:cNvPr>
          <p:cNvSpPr>
            <a:spLocks noGrp="1"/>
          </p:cNvSpPr>
          <p:nvPr>
            <p:ph type="sldNum" sz="quarter" idx="12"/>
          </p:nvPr>
        </p:nvSpPr>
        <p:spPr>
          <a:xfrm>
            <a:off x="9448800" y="6356349"/>
            <a:ext cx="2412275" cy="365125"/>
          </a:xfrm>
        </p:spPr>
        <p:txBody>
          <a:bodyPr/>
          <a:lstStyle/>
          <a:p>
            <a:fld id="{176DD4EC-FA55-45CE-8BB9-EF8129236C33}" type="slidenum">
              <a:rPr lang="en-NL" smtClean="0"/>
              <a:t>‹#›</a:t>
            </a:fld>
            <a:endParaRPr lang="en-NL"/>
          </a:p>
        </p:txBody>
      </p:sp>
      <p:sp>
        <p:nvSpPr>
          <p:cNvPr id="13" name="Title 1">
            <a:extLst>
              <a:ext uri="{FF2B5EF4-FFF2-40B4-BE49-F238E27FC236}">
                <a16:creationId xmlns:a16="http://schemas.microsoft.com/office/drawing/2014/main" id="{A4EEA8B0-5312-4C8A-AC9A-A76922CE0ADC}"/>
              </a:ext>
            </a:extLst>
          </p:cNvPr>
          <p:cNvSpPr>
            <a:spLocks noGrp="1"/>
          </p:cNvSpPr>
          <p:nvPr>
            <p:ph type="title" hasCustomPrompt="1"/>
          </p:nvPr>
        </p:nvSpPr>
        <p:spPr>
          <a:xfrm>
            <a:off x="3757343" y="247291"/>
            <a:ext cx="8078099" cy="377438"/>
          </a:xfrm>
        </p:spPr>
        <p:txBody>
          <a:bodyPr anchor="b"/>
          <a:lstStyle>
            <a:lvl1pPr>
              <a:defRPr>
                <a:latin typeface="+mn-lt"/>
              </a:defRPr>
            </a:lvl1pPr>
          </a:lstStyle>
          <a:p>
            <a:r>
              <a:rPr lang="en-US"/>
              <a:t>Title</a:t>
            </a:r>
            <a:endParaRPr lang="en-NL"/>
          </a:p>
        </p:txBody>
      </p:sp>
      <p:sp>
        <p:nvSpPr>
          <p:cNvPr id="2" name="Rectangle 1">
            <a:extLst>
              <a:ext uri="{FF2B5EF4-FFF2-40B4-BE49-F238E27FC236}">
                <a16:creationId xmlns:a16="http://schemas.microsoft.com/office/drawing/2014/main" id="{5BABD802-73F0-A14C-B58B-30C8D7DD97FD}"/>
              </a:ext>
            </a:extLst>
          </p:cNvPr>
          <p:cNvSpPr/>
          <p:nvPr userDrawn="1"/>
        </p:nvSpPr>
        <p:spPr>
          <a:xfrm>
            <a:off x="4" y="-15272"/>
            <a:ext cx="12191997" cy="6859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GB">
              <a:solidFill>
                <a:prstClr val="white"/>
              </a:solidFill>
              <a:latin typeface="Open Sans"/>
            </a:endParaRPr>
          </a:p>
        </p:txBody>
      </p:sp>
    </p:spTree>
    <p:extLst>
      <p:ext uri="{BB962C8B-B14F-4D97-AF65-F5344CB8AC3E}">
        <p14:creationId xmlns:p14="http://schemas.microsoft.com/office/powerpoint/2010/main" val="179510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B793C-7DCF-4BE3-A766-DCA7E9D5FC06}"/>
              </a:ext>
            </a:extLst>
          </p:cNvPr>
          <p:cNvSpPr>
            <a:spLocks noGrp="1"/>
          </p:cNvSpPr>
          <p:nvPr>
            <p:ph type="title" hasCustomPrompt="1"/>
          </p:nvPr>
        </p:nvSpPr>
        <p:spPr>
          <a:xfrm>
            <a:off x="3648075" y="0"/>
            <a:ext cx="8212999" cy="907732"/>
          </a:xfrm>
        </p:spPr>
        <p:txBody>
          <a:bodyPr anchor="ctr"/>
          <a:lstStyle>
            <a:lvl1pPr>
              <a:defRPr>
                <a:latin typeface="+mn-lt"/>
              </a:defRPr>
            </a:lvl1pPr>
          </a:lstStyle>
          <a:p>
            <a:r>
              <a:rPr lang="en-US"/>
              <a:t>Title</a:t>
            </a:r>
            <a:endParaRPr lang="en-NL"/>
          </a:p>
        </p:txBody>
      </p:sp>
      <p:sp>
        <p:nvSpPr>
          <p:cNvPr id="3" name="Content Placeholder 2">
            <a:extLst>
              <a:ext uri="{FF2B5EF4-FFF2-40B4-BE49-F238E27FC236}">
                <a16:creationId xmlns:a16="http://schemas.microsoft.com/office/drawing/2014/main" id="{561A3268-5D77-46AE-B3EA-96ED9FAF4779}"/>
              </a:ext>
            </a:extLst>
          </p:cNvPr>
          <p:cNvSpPr>
            <a:spLocks noGrp="1"/>
          </p:cNvSpPr>
          <p:nvPr>
            <p:ph idx="1"/>
          </p:nvPr>
        </p:nvSpPr>
        <p:spPr>
          <a:xfrm>
            <a:off x="397042" y="1097555"/>
            <a:ext cx="11464032" cy="507940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9014F1E3-0FDD-447D-93A1-BCBC45EAD681}"/>
              </a:ext>
            </a:extLst>
          </p:cNvPr>
          <p:cNvSpPr>
            <a:spLocks noGrp="1"/>
          </p:cNvSpPr>
          <p:nvPr>
            <p:ph type="dt" sz="half" idx="10"/>
          </p:nvPr>
        </p:nvSpPr>
        <p:spPr/>
        <p:txBody>
          <a:bodyPr/>
          <a:lstStyle>
            <a:lvl1pPr>
              <a:defRPr>
                <a:latin typeface="+mn-lt"/>
              </a:defRPr>
            </a:lvl1pPr>
          </a:lstStyle>
          <a:p>
            <a:fld id="{E4C1A9F3-D280-4237-B109-A022106B7C00}" type="datetime1">
              <a:rPr lang="en-US" smtClean="0"/>
              <a:pPr/>
              <a:t>8/5/2025</a:t>
            </a:fld>
            <a:endParaRPr lang="en-NL"/>
          </a:p>
        </p:txBody>
      </p:sp>
      <p:sp>
        <p:nvSpPr>
          <p:cNvPr id="5" name="Footer Placeholder 4">
            <a:extLst>
              <a:ext uri="{FF2B5EF4-FFF2-40B4-BE49-F238E27FC236}">
                <a16:creationId xmlns:a16="http://schemas.microsoft.com/office/drawing/2014/main" id="{712FDFAD-8FC4-4CBF-B0CD-64B768D2640E}"/>
              </a:ext>
            </a:extLst>
          </p:cNvPr>
          <p:cNvSpPr>
            <a:spLocks noGrp="1"/>
          </p:cNvSpPr>
          <p:nvPr>
            <p:ph type="ftr" sz="quarter" idx="11"/>
          </p:nvPr>
        </p:nvSpPr>
        <p:spPr/>
        <p:txBody>
          <a:bodyPr/>
          <a:lstStyle>
            <a:lvl1pPr>
              <a:defRPr>
                <a:latin typeface="+mn-lt"/>
              </a:defRPr>
            </a:lvl1pPr>
          </a:lstStyle>
          <a:p>
            <a:endParaRPr lang="en-NL"/>
          </a:p>
        </p:txBody>
      </p:sp>
      <p:sp>
        <p:nvSpPr>
          <p:cNvPr id="6" name="Slide Number Placeholder 5">
            <a:extLst>
              <a:ext uri="{FF2B5EF4-FFF2-40B4-BE49-F238E27FC236}">
                <a16:creationId xmlns:a16="http://schemas.microsoft.com/office/drawing/2014/main" id="{4449C05F-1FB0-4C73-84B9-65E3C218F0DE}"/>
              </a:ext>
            </a:extLst>
          </p:cNvPr>
          <p:cNvSpPr>
            <a:spLocks noGrp="1"/>
          </p:cNvSpPr>
          <p:nvPr>
            <p:ph type="sldNum" sz="quarter" idx="12"/>
          </p:nvPr>
        </p:nvSpPr>
        <p:spPr>
          <a:xfrm>
            <a:off x="9448800" y="6356349"/>
            <a:ext cx="2412275" cy="365125"/>
          </a:xfrm>
        </p:spPr>
        <p:txBody>
          <a:bodyPr/>
          <a:lstStyle>
            <a:lvl1pPr>
              <a:defRPr>
                <a:latin typeface="+mn-lt"/>
              </a:defRPr>
            </a:lvl1pPr>
          </a:lstStyle>
          <a:p>
            <a:fld id="{176DD4EC-FA55-45CE-8BB9-EF8129236C33}" type="slidenum">
              <a:rPr lang="en-NL" smtClean="0"/>
              <a:pPr/>
              <a:t>‹#›</a:t>
            </a:fld>
            <a:endParaRPr lang="en-NL"/>
          </a:p>
        </p:txBody>
      </p:sp>
      <p:graphicFrame>
        <p:nvGraphicFramePr>
          <p:cNvPr id="10" name="Table 9">
            <a:extLst>
              <a:ext uri="{FF2B5EF4-FFF2-40B4-BE49-F238E27FC236}">
                <a16:creationId xmlns:a16="http://schemas.microsoft.com/office/drawing/2014/main" id="{E8C649E9-7895-4E52-ACB7-BF947F90F6F0}"/>
              </a:ext>
            </a:extLst>
          </p:cNvPr>
          <p:cNvGraphicFramePr>
            <a:graphicFrameLocks noGrp="1"/>
          </p:cNvGraphicFramePr>
          <p:nvPr userDrawn="1">
            <p:extLst>
              <p:ext uri="{D42A27DB-BD31-4B8C-83A1-F6EECF244321}">
                <p14:modId xmlns:p14="http://schemas.microsoft.com/office/powerpoint/2010/main" val="1584993404"/>
              </p:ext>
            </p:extLst>
          </p:nvPr>
        </p:nvGraphicFramePr>
        <p:xfrm>
          <a:off x="197303" y="862013"/>
          <a:ext cx="11663772" cy="45719"/>
        </p:xfrm>
        <a:graphic>
          <a:graphicData uri="http://schemas.openxmlformats.org/drawingml/2006/table">
            <a:tbl>
              <a:tblPr>
                <a:tableStyleId>{5C22544A-7EE6-4342-B048-85BDC9FD1C3A}</a:tableStyleId>
              </a:tblPr>
              <a:tblGrid>
                <a:gridCol w="3887924">
                  <a:extLst>
                    <a:ext uri="{9D8B030D-6E8A-4147-A177-3AD203B41FA5}">
                      <a16:colId xmlns:a16="http://schemas.microsoft.com/office/drawing/2014/main" val="2172721209"/>
                    </a:ext>
                  </a:extLst>
                </a:gridCol>
                <a:gridCol w="3887924">
                  <a:extLst>
                    <a:ext uri="{9D8B030D-6E8A-4147-A177-3AD203B41FA5}">
                      <a16:colId xmlns:a16="http://schemas.microsoft.com/office/drawing/2014/main" val="2691351896"/>
                    </a:ext>
                  </a:extLst>
                </a:gridCol>
                <a:gridCol w="3887924">
                  <a:extLst>
                    <a:ext uri="{9D8B030D-6E8A-4147-A177-3AD203B41FA5}">
                      <a16:colId xmlns:a16="http://schemas.microsoft.com/office/drawing/2014/main" val="4109188576"/>
                    </a:ext>
                  </a:extLst>
                </a:gridCol>
              </a:tblGrid>
              <a:tr h="45719">
                <a:tc>
                  <a:txBody>
                    <a:bodyPr/>
                    <a:lstStyle/>
                    <a:p>
                      <a:endParaRPr lang="nl-NL" sz="100"/>
                    </a:p>
                  </a:txBody>
                  <a:tcPr marL="0" marR="0" marT="0" marB="0">
                    <a:lnL w="12700" cmpd="sng">
                      <a:noFill/>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AEEF"/>
                    </a:solidFill>
                  </a:tcPr>
                </a:tc>
                <a:extLst>
                  <a:ext uri="{0D108BD9-81ED-4DB2-BD59-A6C34878D82A}">
                    <a16:rowId xmlns:a16="http://schemas.microsoft.com/office/drawing/2014/main" val="2350688513"/>
                  </a:ext>
                </a:extLst>
              </a:tr>
            </a:tbl>
          </a:graphicData>
        </a:graphic>
      </p:graphicFrame>
      <p:pic>
        <p:nvPicPr>
          <p:cNvPr id="12" name="Picture 11" descr="Text&#10;&#10;Description automatically generated">
            <a:extLst>
              <a:ext uri="{FF2B5EF4-FFF2-40B4-BE49-F238E27FC236}">
                <a16:creationId xmlns:a16="http://schemas.microsoft.com/office/drawing/2014/main" id="{6F5EB9E0-39A3-4085-80B3-13ACC35711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303" y="101600"/>
            <a:ext cx="3341370" cy="727710"/>
          </a:xfrm>
          <a:prstGeom prst="rect">
            <a:avLst/>
          </a:prstGeom>
        </p:spPr>
      </p:pic>
    </p:spTree>
    <p:extLst>
      <p:ext uri="{BB962C8B-B14F-4D97-AF65-F5344CB8AC3E}">
        <p14:creationId xmlns:p14="http://schemas.microsoft.com/office/powerpoint/2010/main" val="30219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68DD51-12F9-4883-A740-3DBD95AC0915}"/>
              </a:ext>
            </a:extLst>
          </p:cNvPr>
          <p:cNvSpPr>
            <a:spLocks noGrp="1"/>
          </p:cNvSpPr>
          <p:nvPr>
            <p:ph sz="half" idx="1"/>
          </p:nvPr>
        </p:nvSpPr>
        <p:spPr>
          <a:xfrm>
            <a:off x="397042" y="1119356"/>
            <a:ext cx="5622758" cy="5057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Content Placeholder 3">
            <a:extLst>
              <a:ext uri="{FF2B5EF4-FFF2-40B4-BE49-F238E27FC236}">
                <a16:creationId xmlns:a16="http://schemas.microsoft.com/office/drawing/2014/main" id="{C456CFF8-81BA-451B-B5B9-CDB3AFC5CDED}"/>
              </a:ext>
            </a:extLst>
          </p:cNvPr>
          <p:cNvSpPr>
            <a:spLocks noGrp="1"/>
          </p:cNvSpPr>
          <p:nvPr>
            <p:ph sz="half" idx="2"/>
          </p:nvPr>
        </p:nvSpPr>
        <p:spPr>
          <a:xfrm>
            <a:off x="6172199" y="1119356"/>
            <a:ext cx="5622757" cy="5057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Date Placeholder 4">
            <a:extLst>
              <a:ext uri="{FF2B5EF4-FFF2-40B4-BE49-F238E27FC236}">
                <a16:creationId xmlns:a16="http://schemas.microsoft.com/office/drawing/2014/main" id="{B52413D8-D263-4678-A3E7-DFB19281BA01}"/>
              </a:ext>
            </a:extLst>
          </p:cNvPr>
          <p:cNvSpPr>
            <a:spLocks noGrp="1"/>
          </p:cNvSpPr>
          <p:nvPr>
            <p:ph type="dt" sz="half" idx="10"/>
          </p:nvPr>
        </p:nvSpPr>
        <p:spPr/>
        <p:txBody>
          <a:bodyPr/>
          <a:lstStyle/>
          <a:p>
            <a:fld id="{E773FEE6-DFF6-4E7E-91AE-D35464FD6B85}" type="datetime1">
              <a:rPr lang="en-US" smtClean="0"/>
              <a:t>8/5/2025</a:t>
            </a:fld>
            <a:endParaRPr lang="en-NL"/>
          </a:p>
        </p:txBody>
      </p:sp>
      <p:sp>
        <p:nvSpPr>
          <p:cNvPr id="6" name="Footer Placeholder 5">
            <a:extLst>
              <a:ext uri="{FF2B5EF4-FFF2-40B4-BE49-F238E27FC236}">
                <a16:creationId xmlns:a16="http://schemas.microsoft.com/office/drawing/2014/main" id="{6DF02580-AC75-4D3B-88A4-CFC0B8A51EF1}"/>
              </a:ext>
            </a:extLst>
          </p:cNvPr>
          <p:cNvSpPr>
            <a:spLocks noGrp="1"/>
          </p:cNvSpPr>
          <p:nvPr>
            <p:ph type="ftr" sz="quarter" idx="11"/>
          </p:nvPr>
        </p:nvSpPr>
        <p:spPr/>
        <p:txBody>
          <a:bodyPr/>
          <a:lstStyle/>
          <a:p>
            <a:endParaRPr lang="en-NL"/>
          </a:p>
        </p:txBody>
      </p:sp>
      <p:graphicFrame>
        <p:nvGraphicFramePr>
          <p:cNvPr id="11" name="Table 9">
            <a:extLst>
              <a:ext uri="{FF2B5EF4-FFF2-40B4-BE49-F238E27FC236}">
                <a16:creationId xmlns:a16="http://schemas.microsoft.com/office/drawing/2014/main" id="{E8589E5A-760B-4123-B3D5-8192F4298DF2}"/>
              </a:ext>
            </a:extLst>
          </p:cNvPr>
          <p:cNvGraphicFramePr>
            <a:graphicFrameLocks noGrp="1"/>
          </p:cNvGraphicFramePr>
          <p:nvPr userDrawn="1">
            <p:extLst>
              <p:ext uri="{D42A27DB-BD31-4B8C-83A1-F6EECF244321}">
                <p14:modId xmlns:p14="http://schemas.microsoft.com/office/powerpoint/2010/main" val="2958221848"/>
              </p:ext>
            </p:extLst>
          </p:nvPr>
        </p:nvGraphicFramePr>
        <p:xfrm>
          <a:off x="197303" y="862013"/>
          <a:ext cx="11663772" cy="45719"/>
        </p:xfrm>
        <a:graphic>
          <a:graphicData uri="http://schemas.openxmlformats.org/drawingml/2006/table">
            <a:tbl>
              <a:tblPr>
                <a:tableStyleId>{5C22544A-7EE6-4342-B048-85BDC9FD1C3A}</a:tableStyleId>
              </a:tblPr>
              <a:tblGrid>
                <a:gridCol w="3887924">
                  <a:extLst>
                    <a:ext uri="{9D8B030D-6E8A-4147-A177-3AD203B41FA5}">
                      <a16:colId xmlns:a16="http://schemas.microsoft.com/office/drawing/2014/main" val="2172721209"/>
                    </a:ext>
                  </a:extLst>
                </a:gridCol>
                <a:gridCol w="3887924">
                  <a:extLst>
                    <a:ext uri="{9D8B030D-6E8A-4147-A177-3AD203B41FA5}">
                      <a16:colId xmlns:a16="http://schemas.microsoft.com/office/drawing/2014/main" val="2691351896"/>
                    </a:ext>
                  </a:extLst>
                </a:gridCol>
                <a:gridCol w="3887924">
                  <a:extLst>
                    <a:ext uri="{9D8B030D-6E8A-4147-A177-3AD203B41FA5}">
                      <a16:colId xmlns:a16="http://schemas.microsoft.com/office/drawing/2014/main" val="4109188576"/>
                    </a:ext>
                  </a:extLst>
                </a:gridCol>
              </a:tblGrid>
              <a:tr h="45719">
                <a:tc>
                  <a:txBody>
                    <a:bodyPr/>
                    <a:lstStyle/>
                    <a:p>
                      <a:endParaRPr lang="nl-NL" sz="100"/>
                    </a:p>
                  </a:txBody>
                  <a:tcPr marL="0" marR="0" marT="0" marB="0">
                    <a:lnL w="12700" cmpd="sng">
                      <a:noFill/>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AEEF"/>
                    </a:solidFill>
                  </a:tcPr>
                </a:tc>
                <a:extLst>
                  <a:ext uri="{0D108BD9-81ED-4DB2-BD59-A6C34878D82A}">
                    <a16:rowId xmlns:a16="http://schemas.microsoft.com/office/drawing/2014/main" val="2350688513"/>
                  </a:ext>
                </a:extLst>
              </a:tr>
            </a:tbl>
          </a:graphicData>
        </a:graphic>
      </p:graphicFrame>
      <p:pic>
        <p:nvPicPr>
          <p:cNvPr id="12" name="Picture 11" descr="Text&#10;&#10;Description automatically generated">
            <a:extLst>
              <a:ext uri="{FF2B5EF4-FFF2-40B4-BE49-F238E27FC236}">
                <a16:creationId xmlns:a16="http://schemas.microsoft.com/office/drawing/2014/main" id="{7D5D79DA-F9A5-4752-BEA0-368C28FD2F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303" y="101600"/>
            <a:ext cx="3341370" cy="727710"/>
          </a:xfrm>
          <a:prstGeom prst="rect">
            <a:avLst/>
          </a:prstGeom>
        </p:spPr>
      </p:pic>
      <p:sp>
        <p:nvSpPr>
          <p:cNvPr id="13" name="Slide Number Placeholder 5">
            <a:extLst>
              <a:ext uri="{FF2B5EF4-FFF2-40B4-BE49-F238E27FC236}">
                <a16:creationId xmlns:a16="http://schemas.microsoft.com/office/drawing/2014/main" id="{82E5A99C-4873-4998-A648-DF54294759FB}"/>
              </a:ext>
            </a:extLst>
          </p:cNvPr>
          <p:cNvSpPr>
            <a:spLocks noGrp="1"/>
          </p:cNvSpPr>
          <p:nvPr>
            <p:ph type="sldNum" sz="quarter" idx="12"/>
          </p:nvPr>
        </p:nvSpPr>
        <p:spPr>
          <a:xfrm>
            <a:off x="9448800" y="6356349"/>
            <a:ext cx="2412275" cy="365125"/>
          </a:xfrm>
        </p:spPr>
        <p:txBody>
          <a:bodyPr/>
          <a:lstStyle/>
          <a:p>
            <a:fld id="{176DD4EC-FA55-45CE-8BB9-EF8129236C33}" type="slidenum">
              <a:rPr lang="en-NL" smtClean="0"/>
              <a:t>‹#›</a:t>
            </a:fld>
            <a:endParaRPr lang="en-NL"/>
          </a:p>
        </p:txBody>
      </p:sp>
      <p:sp>
        <p:nvSpPr>
          <p:cNvPr id="14" name="Title 1">
            <a:extLst>
              <a:ext uri="{FF2B5EF4-FFF2-40B4-BE49-F238E27FC236}">
                <a16:creationId xmlns:a16="http://schemas.microsoft.com/office/drawing/2014/main" id="{DBCB0624-735D-471E-A063-661CBA25A3D6}"/>
              </a:ext>
            </a:extLst>
          </p:cNvPr>
          <p:cNvSpPr>
            <a:spLocks noGrp="1"/>
          </p:cNvSpPr>
          <p:nvPr>
            <p:ph type="title" hasCustomPrompt="1"/>
          </p:nvPr>
        </p:nvSpPr>
        <p:spPr>
          <a:xfrm>
            <a:off x="3648075" y="0"/>
            <a:ext cx="8204619" cy="907732"/>
          </a:xfrm>
        </p:spPr>
        <p:txBody>
          <a:bodyPr anchor="ctr"/>
          <a:lstStyle>
            <a:lvl1pPr>
              <a:defRPr>
                <a:latin typeface="+mn-lt"/>
              </a:defRPr>
            </a:lvl1pPr>
          </a:lstStyle>
          <a:p>
            <a:r>
              <a:rPr lang="en-US"/>
              <a:t>Title</a:t>
            </a:r>
            <a:endParaRPr lang="en-NL"/>
          </a:p>
        </p:txBody>
      </p:sp>
    </p:spTree>
    <p:extLst>
      <p:ext uri="{BB962C8B-B14F-4D97-AF65-F5344CB8AC3E}">
        <p14:creationId xmlns:p14="http://schemas.microsoft.com/office/powerpoint/2010/main" val="27268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2225BE-9AC8-4575-94D5-0568C30A459E}"/>
              </a:ext>
            </a:extLst>
          </p:cNvPr>
          <p:cNvSpPr>
            <a:spLocks noGrp="1"/>
          </p:cNvSpPr>
          <p:nvPr>
            <p:ph type="body" idx="1"/>
          </p:nvPr>
        </p:nvSpPr>
        <p:spPr>
          <a:xfrm>
            <a:off x="308700" y="1091624"/>
            <a:ext cx="56888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473F99-B294-403C-9171-7F78A592B1B8}"/>
              </a:ext>
            </a:extLst>
          </p:cNvPr>
          <p:cNvSpPr>
            <a:spLocks noGrp="1"/>
          </p:cNvSpPr>
          <p:nvPr>
            <p:ph sz="half" idx="2"/>
          </p:nvPr>
        </p:nvSpPr>
        <p:spPr>
          <a:xfrm>
            <a:off x="308700" y="1915535"/>
            <a:ext cx="5688875" cy="4155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Text Placeholder 4">
            <a:extLst>
              <a:ext uri="{FF2B5EF4-FFF2-40B4-BE49-F238E27FC236}">
                <a16:creationId xmlns:a16="http://schemas.microsoft.com/office/drawing/2014/main" id="{939DAFDC-9928-4B34-94B8-19EA470AE383}"/>
              </a:ext>
            </a:extLst>
          </p:cNvPr>
          <p:cNvSpPr>
            <a:spLocks noGrp="1"/>
          </p:cNvSpPr>
          <p:nvPr>
            <p:ph type="body" sz="quarter" idx="3"/>
          </p:nvPr>
        </p:nvSpPr>
        <p:spPr>
          <a:xfrm>
            <a:off x="6172200" y="1091624"/>
            <a:ext cx="568887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A1E56D-B807-4537-BE74-B622FCFC0678}"/>
              </a:ext>
            </a:extLst>
          </p:cNvPr>
          <p:cNvSpPr>
            <a:spLocks noGrp="1"/>
          </p:cNvSpPr>
          <p:nvPr>
            <p:ph sz="quarter" idx="4"/>
          </p:nvPr>
        </p:nvSpPr>
        <p:spPr>
          <a:xfrm>
            <a:off x="6172199" y="1915536"/>
            <a:ext cx="5688875" cy="4155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7" name="Date Placeholder 6">
            <a:extLst>
              <a:ext uri="{FF2B5EF4-FFF2-40B4-BE49-F238E27FC236}">
                <a16:creationId xmlns:a16="http://schemas.microsoft.com/office/drawing/2014/main" id="{A9324C11-2EAF-4723-885E-182DCD5DAE6F}"/>
              </a:ext>
            </a:extLst>
          </p:cNvPr>
          <p:cNvSpPr>
            <a:spLocks noGrp="1"/>
          </p:cNvSpPr>
          <p:nvPr>
            <p:ph type="dt" sz="half" idx="10"/>
          </p:nvPr>
        </p:nvSpPr>
        <p:spPr/>
        <p:txBody>
          <a:bodyPr/>
          <a:lstStyle/>
          <a:p>
            <a:fld id="{A82294BC-C5F5-432D-B8C7-087EB371B51F}" type="datetime1">
              <a:rPr lang="en-US" smtClean="0"/>
              <a:t>8/5/2025</a:t>
            </a:fld>
            <a:endParaRPr lang="en-NL"/>
          </a:p>
        </p:txBody>
      </p:sp>
      <p:sp>
        <p:nvSpPr>
          <p:cNvPr id="8" name="Footer Placeholder 7">
            <a:extLst>
              <a:ext uri="{FF2B5EF4-FFF2-40B4-BE49-F238E27FC236}">
                <a16:creationId xmlns:a16="http://schemas.microsoft.com/office/drawing/2014/main" id="{3E9F9249-80E7-4193-AFF2-3DCA2D725786}"/>
              </a:ext>
            </a:extLst>
          </p:cNvPr>
          <p:cNvSpPr>
            <a:spLocks noGrp="1"/>
          </p:cNvSpPr>
          <p:nvPr>
            <p:ph type="ftr" sz="quarter" idx="11"/>
          </p:nvPr>
        </p:nvSpPr>
        <p:spPr/>
        <p:txBody>
          <a:bodyPr/>
          <a:lstStyle/>
          <a:p>
            <a:endParaRPr lang="en-NL"/>
          </a:p>
        </p:txBody>
      </p:sp>
      <p:graphicFrame>
        <p:nvGraphicFramePr>
          <p:cNvPr id="12" name="Table 9">
            <a:extLst>
              <a:ext uri="{FF2B5EF4-FFF2-40B4-BE49-F238E27FC236}">
                <a16:creationId xmlns:a16="http://schemas.microsoft.com/office/drawing/2014/main" id="{B1749567-8366-4160-99F3-E6860CB230B7}"/>
              </a:ext>
            </a:extLst>
          </p:cNvPr>
          <p:cNvGraphicFramePr>
            <a:graphicFrameLocks noGrp="1"/>
          </p:cNvGraphicFramePr>
          <p:nvPr userDrawn="1">
            <p:extLst>
              <p:ext uri="{D42A27DB-BD31-4B8C-83A1-F6EECF244321}">
                <p14:modId xmlns:p14="http://schemas.microsoft.com/office/powerpoint/2010/main" val="1058730936"/>
              </p:ext>
            </p:extLst>
          </p:nvPr>
        </p:nvGraphicFramePr>
        <p:xfrm>
          <a:off x="197303" y="862013"/>
          <a:ext cx="11663772" cy="45719"/>
        </p:xfrm>
        <a:graphic>
          <a:graphicData uri="http://schemas.openxmlformats.org/drawingml/2006/table">
            <a:tbl>
              <a:tblPr>
                <a:tableStyleId>{5C22544A-7EE6-4342-B048-85BDC9FD1C3A}</a:tableStyleId>
              </a:tblPr>
              <a:tblGrid>
                <a:gridCol w="3887924">
                  <a:extLst>
                    <a:ext uri="{9D8B030D-6E8A-4147-A177-3AD203B41FA5}">
                      <a16:colId xmlns:a16="http://schemas.microsoft.com/office/drawing/2014/main" val="2172721209"/>
                    </a:ext>
                  </a:extLst>
                </a:gridCol>
                <a:gridCol w="3887924">
                  <a:extLst>
                    <a:ext uri="{9D8B030D-6E8A-4147-A177-3AD203B41FA5}">
                      <a16:colId xmlns:a16="http://schemas.microsoft.com/office/drawing/2014/main" val="2691351896"/>
                    </a:ext>
                  </a:extLst>
                </a:gridCol>
                <a:gridCol w="3887924">
                  <a:extLst>
                    <a:ext uri="{9D8B030D-6E8A-4147-A177-3AD203B41FA5}">
                      <a16:colId xmlns:a16="http://schemas.microsoft.com/office/drawing/2014/main" val="4109188576"/>
                    </a:ext>
                  </a:extLst>
                </a:gridCol>
              </a:tblGrid>
              <a:tr h="45719">
                <a:tc>
                  <a:txBody>
                    <a:bodyPr/>
                    <a:lstStyle/>
                    <a:p>
                      <a:endParaRPr lang="nl-NL" sz="100"/>
                    </a:p>
                  </a:txBody>
                  <a:tcPr marL="0" marR="0" marT="0" marB="0">
                    <a:lnL w="12700" cmpd="sng">
                      <a:noFill/>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AEEF"/>
                    </a:solidFill>
                  </a:tcPr>
                </a:tc>
                <a:extLst>
                  <a:ext uri="{0D108BD9-81ED-4DB2-BD59-A6C34878D82A}">
                    <a16:rowId xmlns:a16="http://schemas.microsoft.com/office/drawing/2014/main" val="2350688513"/>
                  </a:ext>
                </a:extLst>
              </a:tr>
            </a:tbl>
          </a:graphicData>
        </a:graphic>
      </p:graphicFrame>
      <p:pic>
        <p:nvPicPr>
          <p:cNvPr id="13" name="Picture 12" descr="Text&#10;&#10;Description automatically generated">
            <a:extLst>
              <a:ext uri="{FF2B5EF4-FFF2-40B4-BE49-F238E27FC236}">
                <a16:creationId xmlns:a16="http://schemas.microsoft.com/office/drawing/2014/main" id="{B4189CB5-AD7D-4888-A55E-135CFE64BB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303" y="101600"/>
            <a:ext cx="3341370" cy="727710"/>
          </a:xfrm>
          <a:prstGeom prst="rect">
            <a:avLst/>
          </a:prstGeom>
        </p:spPr>
      </p:pic>
      <p:sp>
        <p:nvSpPr>
          <p:cNvPr id="14" name="Slide Number Placeholder 5">
            <a:extLst>
              <a:ext uri="{FF2B5EF4-FFF2-40B4-BE49-F238E27FC236}">
                <a16:creationId xmlns:a16="http://schemas.microsoft.com/office/drawing/2014/main" id="{B6998F36-0834-4BAF-B4C3-5281CB053C32}"/>
              </a:ext>
            </a:extLst>
          </p:cNvPr>
          <p:cNvSpPr>
            <a:spLocks noGrp="1"/>
          </p:cNvSpPr>
          <p:nvPr>
            <p:ph type="sldNum" sz="quarter" idx="12"/>
          </p:nvPr>
        </p:nvSpPr>
        <p:spPr>
          <a:xfrm>
            <a:off x="9448800" y="6356349"/>
            <a:ext cx="2412275" cy="365125"/>
          </a:xfrm>
        </p:spPr>
        <p:txBody>
          <a:bodyPr/>
          <a:lstStyle/>
          <a:p>
            <a:fld id="{176DD4EC-FA55-45CE-8BB9-EF8129236C33}" type="slidenum">
              <a:rPr lang="en-NL" smtClean="0"/>
              <a:t>‹#›</a:t>
            </a:fld>
            <a:endParaRPr lang="en-NL"/>
          </a:p>
        </p:txBody>
      </p:sp>
      <p:sp>
        <p:nvSpPr>
          <p:cNvPr id="2" name="Title 1">
            <a:extLst>
              <a:ext uri="{FF2B5EF4-FFF2-40B4-BE49-F238E27FC236}">
                <a16:creationId xmlns:a16="http://schemas.microsoft.com/office/drawing/2014/main" id="{F409670B-571A-B862-5BC6-10E52633F0C2}"/>
              </a:ext>
            </a:extLst>
          </p:cNvPr>
          <p:cNvSpPr>
            <a:spLocks noGrp="1"/>
          </p:cNvSpPr>
          <p:nvPr>
            <p:ph type="title" hasCustomPrompt="1"/>
          </p:nvPr>
        </p:nvSpPr>
        <p:spPr>
          <a:xfrm>
            <a:off x="3648075" y="0"/>
            <a:ext cx="8212999" cy="907732"/>
          </a:xfrm>
        </p:spPr>
        <p:txBody>
          <a:bodyPr anchor="ctr"/>
          <a:lstStyle>
            <a:lvl1pPr>
              <a:defRPr>
                <a:latin typeface="+mn-lt"/>
              </a:defRPr>
            </a:lvl1pPr>
          </a:lstStyle>
          <a:p>
            <a:r>
              <a:rPr lang="en-US"/>
              <a:t>Title</a:t>
            </a:r>
            <a:endParaRPr lang="en-NL"/>
          </a:p>
        </p:txBody>
      </p:sp>
    </p:spTree>
    <p:extLst>
      <p:ext uri="{BB962C8B-B14F-4D97-AF65-F5344CB8AC3E}">
        <p14:creationId xmlns:p14="http://schemas.microsoft.com/office/powerpoint/2010/main" val="2560269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D72AA70-329F-4D6F-8960-2BBE61AB374D}"/>
              </a:ext>
            </a:extLst>
          </p:cNvPr>
          <p:cNvSpPr>
            <a:spLocks noGrp="1"/>
          </p:cNvSpPr>
          <p:nvPr>
            <p:ph type="dt" sz="half" idx="10"/>
          </p:nvPr>
        </p:nvSpPr>
        <p:spPr/>
        <p:txBody>
          <a:bodyPr/>
          <a:lstStyle/>
          <a:p>
            <a:fld id="{1E6DA75A-5105-48F0-A235-5C7371FD34B1}" type="datetime1">
              <a:rPr lang="en-US" smtClean="0"/>
              <a:t>8/5/2025</a:t>
            </a:fld>
            <a:endParaRPr lang="en-NL"/>
          </a:p>
        </p:txBody>
      </p:sp>
      <p:sp>
        <p:nvSpPr>
          <p:cNvPr id="4" name="Footer Placeholder 3">
            <a:extLst>
              <a:ext uri="{FF2B5EF4-FFF2-40B4-BE49-F238E27FC236}">
                <a16:creationId xmlns:a16="http://schemas.microsoft.com/office/drawing/2014/main" id="{05C742FF-786D-4999-BFBB-5520811615F1}"/>
              </a:ext>
            </a:extLst>
          </p:cNvPr>
          <p:cNvSpPr>
            <a:spLocks noGrp="1"/>
          </p:cNvSpPr>
          <p:nvPr>
            <p:ph type="ftr" sz="quarter" idx="11"/>
          </p:nvPr>
        </p:nvSpPr>
        <p:spPr/>
        <p:txBody>
          <a:bodyPr/>
          <a:lstStyle/>
          <a:p>
            <a:endParaRPr lang="en-NL"/>
          </a:p>
        </p:txBody>
      </p:sp>
      <p:graphicFrame>
        <p:nvGraphicFramePr>
          <p:cNvPr id="9" name="Table 9">
            <a:extLst>
              <a:ext uri="{FF2B5EF4-FFF2-40B4-BE49-F238E27FC236}">
                <a16:creationId xmlns:a16="http://schemas.microsoft.com/office/drawing/2014/main" id="{5783ED8A-22FD-4CD0-A43D-3A996AC09B85}"/>
              </a:ext>
            </a:extLst>
          </p:cNvPr>
          <p:cNvGraphicFramePr>
            <a:graphicFrameLocks noGrp="1"/>
          </p:cNvGraphicFramePr>
          <p:nvPr userDrawn="1">
            <p:extLst>
              <p:ext uri="{D42A27DB-BD31-4B8C-83A1-F6EECF244321}">
                <p14:modId xmlns:p14="http://schemas.microsoft.com/office/powerpoint/2010/main" val="458197117"/>
              </p:ext>
            </p:extLst>
          </p:nvPr>
        </p:nvGraphicFramePr>
        <p:xfrm>
          <a:off x="197303" y="862013"/>
          <a:ext cx="11663772" cy="45719"/>
        </p:xfrm>
        <a:graphic>
          <a:graphicData uri="http://schemas.openxmlformats.org/drawingml/2006/table">
            <a:tbl>
              <a:tblPr>
                <a:tableStyleId>{5C22544A-7EE6-4342-B048-85BDC9FD1C3A}</a:tableStyleId>
              </a:tblPr>
              <a:tblGrid>
                <a:gridCol w="3887924">
                  <a:extLst>
                    <a:ext uri="{9D8B030D-6E8A-4147-A177-3AD203B41FA5}">
                      <a16:colId xmlns:a16="http://schemas.microsoft.com/office/drawing/2014/main" val="2172721209"/>
                    </a:ext>
                  </a:extLst>
                </a:gridCol>
                <a:gridCol w="3887924">
                  <a:extLst>
                    <a:ext uri="{9D8B030D-6E8A-4147-A177-3AD203B41FA5}">
                      <a16:colId xmlns:a16="http://schemas.microsoft.com/office/drawing/2014/main" val="2691351896"/>
                    </a:ext>
                  </a:extLst>
                </a:gridCol>
                <a:gridCol w="3887924">
                  <a:extLst>
                    <a:ext uri="{9D8B030D-6E8A-4147-A177-3AD203B41FA5}">
                      <a16:colId xmlns:a16="http://schemas.microsoft.com/office/drawing/2014/main" val="4109188576"/>
                    </a:ext>
                  </a:extLst>
                </a:gridCol>
              </a:tblGrid>
              <a:tr h="45719">
                <a:tc>
                  <a:txBody>
                    <a:bodyPr/>
                    <a:lstStyle/>
                    <a:p>
                      <a:endParaRPr lang="nl-NL" sz="100"/>
                    </a:p>
                  </a:txBody>
                  <a:tcPr marL="0" marR="0" marT="0" marB="0">
                    <a:lnL w="12700" cmpd="sng">
                      <a:noFill/>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AEEF"/>
                    </a:solidFill>
                  </a:tcPr>
                </a:tc>
                <a:extLst>
                  <a:ext uri="{0D108BD9-81ED-4DB2-BD59-A6C34878D82A}">
                    <a16:rowId xmlns:a16="http://schemas.microsoft.com/office/drawing/2014/main" val="2350688513"/>
                  </a:ext>
                </a:extLst>
              </a:tr>
            </a:tbl>
          </a:graphicData>
        </a:graphic>
      </p:graphicFrame>
      <p:pic>
        <p:nvPicPr>
          <p:cNvPr id="10" name="Picture 9" descr="Text&#10;&#10;Description automatically generated">
            <a:extLst>
              <a:ext uri="{FF2B5EF4-FFF2-40B4-BE49-F238E27FC236}">
                <a16:creationId xmlns:a16="http://schemas.microsoft.com/office/drawing/2014/main" id="{6810C00F-D8ED-4370-93FF-0FFC487CAB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303" y="101600"/>
            <a:ext cx="3341370" cy="727710"/>
          </a:xfrm>
          <a:prstGeom prst="rect">
            <a:avLst/>
          </a:prstGeom>
        </p:spPr>
      </p:pic>
      <p:sp>
        <p:nvSpPr>
          <p:cNvPr id="11" name="Slide Number Placeholder 5">
            <a:extLst>
              <a:ext uri="{FF2B5EF4-FFF2-40B4-BE49-F238E27FC236}">
                <a16:creationId xmlns:a16="http://schemas.microsoft.com/office/drawing/2014/main" id="{F8DE49B9-9130-42A0-AD9A-F3B8534AD43C}"/>
              </a:ext>
            </a:extLst>
          </p:cNvPr>
          <p:cNvSpPr>
            <a:spLocks noGrp="1"/>
          </p:cNvSpPr>
          <p:nvPr>
            <p:ph type="sldNum" sz="quarter" idx="12"/>
          </p:nvPr>
        </p:nvSpPr>
        <p:spPr>
          <a:xfrm>
            <a:off x="9448800" y="6356349"/>
            <a:ext cx="2412275" cy="365125"/>
          </a:xfrm>
        </p:spPr>
        <p:txBody>
          <a:bodyPr/>
          <a:lstStyle/>
          <a:p>
            <a:fld id="{176DD4EC-FA55-45CE-8BB9-EF8129236C33}" type="slidenum">
              <a:rPr lang="en-NL" smtClean="0"/>
              <a:t>‹#›</a:t>
            </a:fld>
            <a:endParaRPr lang="en-NL"/>
          </a:p>
        </p:txBody>
      </p:sp>
      <p:sp>
        <p:nvSpPr>
          <p:cNvPr id="2" name="Title 1">
            <a:extLst>
              <a:ext uri="{FF2B5EF4-FFF2-40B4-BE49-F238E27FC236}">
                <a16:creationId xmlns:a16="http://schemas.microsoft.com/office/drawing/2014/main" id="{E660D08E-C608-8A3B-C22D-75AC575F4912}"/>
              </a:ext>
            </a:extLst>
          </p:cNvPr>
          <p:cNvSpPr>
            <a:spLocks noGrp="1"/>
          </p:cNvSpPr>
          <p:nvPr>
            <p:ph type="title" hasCustomPrompt="1"/>
          </p:nvPr>
        </p:nvSpPr>
        <p:spPr>
          <a:xfrm>
            <a:off x="3648075" y="0"/>
            <a:ext cx="8212999" cy="907732"/>
          </a:xfrm>
        </p:spPr>
        <p:txBody>
          <a:bodyPr anchor="ctr"/>
          <a:lstStyle>
            <a:lvl1pPr>
              <a:defRPr>
                <a:latin typeface="+mn-lt"/>
              </a:defRPr>
            </a:lvl1pPr>
          </a:lstStyle>
          <a:p>
            <a:r>
              <a:rPr lang="en-US"/>
              <a:t>Title</a:t>
            </a:r>
            <a:endParaRPr lang="en-NL"/>
          </a:p>
        </p:txBody>
      </p:sp>
    </p:spTree>
    <p:extLst>
      <p:ext uri="{BB962C8B-B14F-4D97-AF65-F5344CB8AC3E}">
        <p14:creationId xmlns:p14="http://schemas.microsoft.com/office/powerpoint/2010/main" val="11446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Default slide 1 column text">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0F98E89A-649A-4504-B60B-7DF26C82A780}"/>
              </a:ext>
            </a:extLst>
          </p:cNvPr>
          <p:cNvSpPr>
            <a:spLocks noGrp="1"/>
          </p:cNvSpPr>
          <p:nvPr>
            <p:ph type="sldNum" sz="quarter" idx="12"/>
          </p:nvPr>
        </p:nvSpPr>
        <p:spPr/>
        <p:txBody>
          <a:bodyPr/>
          <a:lstStyle/>
          <a:p>
            <a:fld id="{E8D8EC41-8CB6-453B-926F-FFDB0EB86E11}" type="slidenum">
              <a:rPr lang="en-GB" noProof="0" smtClean="0"/>
              <a:t>‹#›</a:t>
            </a:fld>
            <a:endParaRPr lang="en-GB" noProof="0"/>
          </a:p>
        </p:txBody>
      </p:sp>
      <p:sp>
        <p:nvSpPr>
          <p:cNvPr id="9" name="Tijdelijke aanduiding voor tekst 8">
            <a:extLst>
              <a:ext uri="{FF2B5EF4-FFF2-40B4-BE49-F238E27FC236}">
                <a16:creationId xmlns:a16="http://schemas.microsoft.com/office/drawing/2014/main" id="{295E345E-5C8E-4B8A-B7B2-B4913AFE4713}"/>
              </a:ext>
            </a:extLst>
          </p:cNvPr>
          <p:cNvSpPr>
            <a:spLocks noGrp="1"/>
          </p:cNvSpPr>
          <p:nvPr>
            <p:ph type="body" sz="quarter" idx="13"/>
          </p:nvPr>
        </p:nvSpPr>
        <p:spPr>
          <a:xfrm>
            <a:off x="360000" y="1414800"/>
            <a:ext cx="11473200" cy="4500000"/>
          </a:xfrm>
          <a:prstGeom prst="rect">
            <a:avLst/>
          </a:prstGeom>
        </p:spPr>
        <p:txBody>
          <a:bodyPr lIns="0" tIns="0" rIns="0" bIns="0"/>
          <a:lstStyle>
            <a:lvl1pPr marL="0" indent="0">
              <a:lnSpc>
                <a:spcPct val="100000"/>
              </a:lnSpc>
              <a:spcBef>
                <a:spcPts val="0"/>
              </a:spcBef>
              <a:spcAft>
                <a:spcPts val="670"/>
              </a:spcAft>
              <a:buNone/>
              <a:defRPr sz="2500"/>
            </a:lvl1pPr>
            <a:lvl2pPr marL="360000" indent="-360000">
              <a:lnSpc>
                <a:spcPct val="100000"/>
              </a:lnSpc>
              <a:spcBef>
                <a:spcPts val="0"/>
              </a:spcBef>
              <a:spcAft>
                <a:spcPts val="670"/>
              </a:spcAft>
              <a:buFont typeface="Wingdings 3" panose="05040102010807070707" pitchFamily="18" charset="2"/>
              <a:buChar char=""/>
              <a:defRPr sz="2500"/>
            </a:lvl2pPr>
            <a:lvl3pPr marL="720000" indent="-360000">
              <a:lnSpc>
                <a:spcPct val="100000"/>
              </a:lnSpc>
              <a:spcBef>
                <a:spcPts val="0"/>
              </a:spcBef>
              <a:spcAft>
                <a:spcPts val="670"/>
              </a:spcAft>
              <a:buFont typeface="Arial" panose="020B0604020202020204" pitchFamily="34" charset="0"/>
              <a:buChar char="−"/>
              <a:defRPr sz="2500"/>
            </a:lvl3pPr>
            <a:lvl4pPr marL="1080000" indent="-360000">
              <a:lnSpc>
                <a:spcPct val="100000"/>
              </a:lnSpc>
              <a:spcBef>
                <a:spcPts val="0"/>
              </a:spcBef>
              <a:spcAft>
                <a:spcPts val="670"/>
              </a:spcAft>
              <a:buFont typeface="Arial" panose="020B0604020202020204" pitchFamily="34" charset="0"/>
              <a:buChar char="−"/>
              <a:defRPr sz="2500"/>
            </a:lvl4pPr>
            <a:lvl5pPr marL="1440000" indent="-360000">
              <a:lnSpc>
                <a:spcPct val="100000"/>
              </a:lnSpc>
              <a:spcBef>
                <a:spcPts val="0"/>
              </a:spcBef>
              <a:spcAft>
                <a:spcPts val="670"/>
              </a:spcAft>
              <a:buFont typeface="Arial" panose="020B0604020202020204" pitchFamily="34" charset="0"/>
              <a:buChar char="•"/>
              <a:defRPr sz="25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 name="Titel 1">
            <a:extLst>
              <a:ext uri="{FF2B5EF4-FFF2-40B4-BE49-F238E27FC236}">
                <a16:creationId xmlns:a16="http://schemas.microsoft.com/office/drawing/2014/main" id="{28554870-7D87-46FB-9F42-7EFAB46182DF}"/>
              </a:ext>
            </a:extLst>
          </p:cNvPr>
          <p:cNvSpPr>
            <a:spLocks noGrp="1"/>
          </p:cNvSpPr>
          <p:nvPr>
            <p:ph type="title"/>
          </p:nvPr>
        </p:nvSpPr>
        <p:spPr>
          <a:xfrm>
            <a:off x="358799" y="43200"/>
            <a:ext cx="11473199" cy="1016000"/>
          </a:xfrm>
        </p:spPr>
        <p:txBody>
          <a:bodyPr lIns="0" tIns="0" rIns="0" bIns="0"/>
          <a:lstStyle>
            <a:lvl1pPr>
              <a:defRPr b="1">
                <a:solidFill>
                  <a:schemeClr val="accent1"/>
                </a:solidFill>
              </a:defRPr>
            </a:lvl1pPr>
          </a:lstStyle>
          <a:p>
            <a:r>
              <a:rPr lang="en-US" noProof="0"/>
              <a:t>Click to edit Master title style</a:t>
            </a:r>
            <a:endParaRPr lang="en-GB" noProof="0"/>
          </a:p>
        </p:txBody>
      </p:sp>
    </p:spTree>
    <p:extLst>
      <p:ext uri="{BB962C8B-B14F-4D97-AF65-F5344CB8AC3E}">
        <p14:creationId xmlns:p14="http://schemas.microsoft.com/office/powerpoint/2010/main" val="4269935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
    <p:spTree>
      <p:nvGrpSpPr>
        <p:cNvPr id="1" name=""/>
        <p:cNvGrpSpPr/>
        <p:nvPr/>
      </p:nvGrpSpPr>
      <p:grpSpPr>
        <a:xfrm>
          <a:off x="0" y="0"/>
          <a:ext cx="0" cy="0"/>
          <a:chOff x="0" y="0"/>
          <a:chExt cx="0" cy="0"/>
        </a:xfrm>
      </p:grpSpPr>
      <p:pic>
        <p:nvPicPr>
          <p:cNvPr id="8" name="Picture 7" descr="A picture containing landscape, sky, nature, mountain range&#10;&#10;Description automatically generated">
            <a:extLst>
              <a:ext uri="{FF2B5EF4-FFF2-40B4-BE49-F238E27FC236}">
                <a16:creationId xmlns:a16="http://schemas.microsoft.com/office/drawing/2014/main" id="{9934E0D4-EF7D-91A4-73B9-97484BC6F1C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857" b="9107"/>
          <a:stretch/>
        </p:blipFill>
        <p:spPr>
          <a:xfrm>
            <a:off x="0" y="-1"/>
            <a:ext cx="12192000" cy="7155543"/>
          </a:xfrm>
          <a:prstGeom prst="rect">
            <a:avLst/>
          </a:prstGeom>
        </p:spPr>
      </p:pic>
      <p:sp>
        <p:nvSpPr>
          <p:cNvPr id="3" name="Text Placeholder 2">
            <a:extLst>
              <a:ext uri="{FF2B5EF4-FFF2-40B4-BE49-F238E27FC236}">
                <a16:creationId xmlns:a16="http://schemas.microsoft.com/office/drawing/2014/main" id="{D0F562C2-508A-4F9C-8918-C9FBC1240A7C}"/>
              </a:ext>
            </a:extLst>
          </p:cNvPr>
          <p:cNvSpPr>
            <a:spLocks noGrp="1"/>
          </p:cNvSpPr>
          <p:nvPr>
            <p:ph type="body" idx="1" hasCustomPrompt="1"/>
          </p:nvPr>
        </p:nvSpPr>
        <p:spPr>
          <a:xfrm>
            <a:off x="6365081" y="2811763"/>
            <a:ext cx="3515757" cy="946389"/>
          </a:xfrm>
        </p:spPr>
        <p:txBody>
          <a:bodyPr/>
          <a:lstStyle>
            <a:lvl1pPr marL="0" indent="0" algn="ctr">
              <a:buNone/>
              <a:defRPr sz="2400" b="1">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TITLE</a:t>
            </a:r>
          </a:p>
          <a:p>
            <a:pPr lvl="0"/>
            <a:r>
              <a:rPr lang="en-US"/>
              <a:t>SUBTITLE</a:t>
            </a:r>
          </a:p>
        </p:txBody>
      </p:sp>
      <p:sp>
        <p:nvSpPr>
          <p:cNvPr id="7" name="Text Placeholder 2">
            <a:extLst>
              <a:ext uri="{FF2B5EF4-FFF2-40B4-BE49-F238E27FC236}">
                <a16:creationId xmlns:a16="http://schemas.microsoft.com/office/drawing/2014/main" id="{76E11FBC-163D-7042-1719-835D9327C631}"/>
              </a:ext>
            </a:extLst>
          </p:cNvPr>
          <p:cNvSpPr>
            <a:spLocks noGrp="1"/>
          </p:cNvSpPr>
          <p:nvPr>
            <p:ph type="body" idx="11" hasCustomPrompt="1"/>
          </p:nvPr>
        </p:nvSpPr>
        <p:spPr>
          <a:xfrm>
            <a:off x="9908381" y="6049454"/>
            <a:ext cx="2067241" cy="345415"/>
          </a:xfrm>
        </p:spPr>
        <p:txBody>
          <a:bodyPr>
            <a:normAutofit/>
          </a:bodyPr>
          <a:lstStyle>
            <a:lvl1pPr marL="0" indent="0" algn="ctr">
              <a:buNone/>
              <a:defRPr sz="1600" b="1">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Version, Date</a:t>
            </a:r>
          </a:p>
        </p:txBody>
      </p:sp>
    </p:spTree>
    <p:extLst>
      <p:ext uri="{BB962C8B-B14F-4D97-AF65-F5344CB8AC3E}">
        <p14:creationId xmlns:p14="http://schemas.microsoft.com/office/powerpoint/2010/main" val="786685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B793C-7DCF-4BE3-A766-DCA7E9D5FC06}"/>
              </a:ext>
            </a:extLst>
          </p:cNvPr>
          <p:cNvSpPr>
            <a:spLocks noGrp="1"/>
          </p:cNvSpPr>
          <p:nvPr>
            <p:ph type="title" hasCustomPrompt="1"/>
          </p:nvPr>
        </p:nvSpPr>
        <p:spPr>
          <a:xfrm>
            <a:off x="3648075" y="270294"/>
            <a:ext cx="8212999" cy="383190"/>
          </a:xfrm>
        </p:spPr>
        <p:txBody>
          <a:bodyPr anchor="b"/>
          <a:lstStyle>
            <a:lvl1pPr>
              <a:defRPr>
                <a:latin typeface="+mn-lt"/>
              </a:defRPr>
            </a:lvl1pPr>
          </a:lstStyle>
          <a:p>
            <a:r>
              <a:rPr lang="en-US"/>
              <a:t>Title</a:t>
            </a:r>
            <a:endParaRPr lang="en-NL"/>
          </a:p>
        </p:txBody>
      </p:sp>
      <p:sp>
        <p:nvSpPr>
          <p:cNvPr id="3" name="Content Placeholder 2">
            <a:extLst>
              <a:ext uri="{FF2B5EF4-FFF2-40B4-BE49-F238E27FC236}">
                <a16:creationId xmlns:a16="http://schemas.microsoft.com/office/drawing/2014/main" id="{561A3268-5D77-46AE-B3EA-96ED9FAF4779}"/>
              </a:ext>
            </a:extLst>
          </p:cNvPr>
          <p:cNvSpPr>
            <a:spLocks noGrp="1"/>
          </p:cNvSpPr>
          <p:nvPr>
            <p:ph idx="1"/>
          </p:nvPr>
        </p:nvSpPr>
        <p:spPr>
          <a:xfrm>
            <a:off x="397042" y="1097555"/>
            <a:ext cx="11464032" cy="507940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9014F1E3-0FDD-447D-93A1-BCBC45EAD681}"/>
              </a:ext>
            </a:extLst>
          </p:cNvPr>
          <p:cNvSpPr>
            <a:spLocks noGrp="1"/>
          </p:cNvSpPr>
          <p:nvPr>
            <p:ph type="dt" sz="half" idx="10"/>
          </p:nvPr>
        </p:nvSpPr>
        <p:spPr/>
        <p:txBody>
          <a:bodyPr/>
          <a:lstStyle>
            <a:lvl1pPr>
              <a:defRPr>
                <a:latin typeface="+mn-lt"/>
              </a:defRPr>
            </a:lvl1pPr>
          </a:lstStyle>
          <a:p>
            <a:fld id="{3035D400-417D-45CE-B8F1-F18307E816A1}" type="datetime1">
              <a:rPr lang="en-US" smtClean="0"/>
              <a:t>8/5/2025</a:t>
            </a:fld>
            <a:endParaRPr lang="en-NL"/>
          </a:p>
        </p:txBody>
      </p:sp>
      <p:sp>
        <p:nvSpPr>
          <p:cNvPr id="5" name="Footer Placeholder 4">
            <a:extLst>
              <a:ext uri="{FF2B5EF4-FFF2-40B4-BE49-F238E27FC236}">
                <a16:creationId xmlns:a16="http://schemas.microsoft.com/office/drawing/2014/main" id="{712FDFAD-8FC4-4CBF-B0CD-64B768D2640E}"/>
              </a:ext>
            </a:extLst>
          </p:cNvPr>
          <p:cNvSpPr>
            <a:spLocks noGrp="1"/>
          </p:cNvSpPr>
          <p:nvPr>
            <p:ph type="ftr" sz="quarter" idx="11"/>
          </p:nvPr>
        </p:nvSpPr>
        <p:spPr/>
        <p:txBody>
          <a:bodyPr/>
          <a:lstStyle>
            <a:lvl1pPr>
              <a:defRPr>
                <a:latin typeface="+mn-lt"/>
              </a:defRPr>
            </a:lvl1pPr>
          </a:lstStyle>
          <a:p>
            <a:endParaRPr lang="en-NL"/>
          </a:p>
        </p:txBody>
      </p:sp>
      <p:sp>
        <p:nvSpPr>
          <p:cNvPr id="6" name="Slide Number Placeholder 5">
            <a:extLst>
              <a:ext uri="{FF2B5EF4-FFF2-40B4-BE49-F238E27FC236}">
                <a16:creationId xmlns:a16="http://schemas.microsoft.com/office/drawing/2014/main" id="{4449C05F-1FB0-4C73-84B9-65E3C218F0DE}"/>
              </a:ext>
            </a:extLst>
          </p:cNvPr>
          <p:cNvSpPr>
            <a:spLocks noGrp="1"/>
          </p:cNvSpPr>
          <p:nvPr>
            <p:ph type="sldNum" sz="quarter" idx="12"/>
          </p:nvPr>
        </p:nvSpPr>
        <p:spPr>
          <a:xfrm>
            <a:off x="9448800" y="6356349"/>
            <a:ext cx="2412275" cy="365125"/>
          </a:xfrm>
        </p:spPr>
        <p:txBody>
          <a:bodyPr/>
          <a:lstStyle>
            <a:lvl1pPr>
              <a:defRPr>
                <a:latin typeface="+mn-lt"/>
              </a:defRPr>
            </a:lvl1pPr>
          </a:lstStyle>
          <a:p>
            <a:fld id="{176DD4EC-FA55-45CE-8BB9-EF8129236C33}" type="slidenum">
              <a:rPr lang="en-NL" smtClean="0"/>
              <a:pPr/>
              <a:t>‹#›</a:t>
            </a:fld>
            <a:endParaRPr lang="en-NL"/>
          </a:p>
        </p:txBody>
      </p:sp>
      <p:graphicFrame>
        <p:nvGraphicFramePr>
          <p:cNvPr id="10" name="Table 9">
            <a:extLst>
              <a:ext uri="{FF2B5EF4-FFF2-40B4-BE49-F238E27FC236}">
                <a16:creationId xmlns:a16="http://schemas.microsoft.com/office/drawing/2014/main" id="{E8C649E9-7895-4E52-ACB7-BF947F90F6F0}"/>
              </a:ext>
            </a:extLst>
          </p:cNvPr>
          <p:cNvGraphicFramePr>
            <a:graphicFrameLocks noGrp="1"/>
          </p:cNvGraphicFramePr>
          <p:nvPr userDrawn="1">
            <p:extLst>
              <p:ext uri="{D42A27DB-BD31-4B8C-83A1-F6EECF244321}">
                <p14:modId xmlns:p14="http://schemas.microsoft.com/office/powerpoint/2010/main" val="1584993404"/>
              </p:ext>
            </p:extLst>
          </p:nvPr>
        </p:nvGraphicFramePr>
        <p:xfrm>
          <a:off x="197303" y="862013"/>
          <a:ext cx="11663772" cy="45719"/>
        </p:xfrm>
        <a:graphic>
          <a:graphicData uri="http://schemas.openxmlformats.org/drawingml/2006/table">
            <a:tbl>
              <a:tblPr>
                <a:tableStyleId>{5C22544A-7EE6-4342-B048-85BDC9FD1C3A}</a:tableStyleId>
              </a:tblPr>
              <a:tblGrid>
                <a:gridCol w="3887924">
                  <a:extLst>
                    <a:ext uri="{9D8B030D-6E8A-4147-A177-3AD203B41FA5}">
                      <a16:colId xmlns:a16="http://schemas.microsoft.com/office/drawing/2014/main" val="2172721209"/>
                    </a:ext>
                  </a:extLst>
                </a:gridCol>
                <a:gridCol w="3887924">
                  <a:extLst>
                    <a:ext uri="{9D8B030D-6E8A-4147-A177-3AD203B41FA5}">
                      <a16:colId xmlns:a16="http://schemas.microsoft.com/office/drawing/2014/main" val="2691351896"/>
                    </a:ext>
                  </a:extLst>
                </a:gridCol>
                <a:gridCol w="3887924">
                  <a:extLst>
                    <a:ext uri="{9D8B030D-6E8A-4147-A177-3AD203B41FA5}">
                      <a16:colId xmlns:a16="http://schemas.microsoft.com/office/drawing/2014/main" val="4109188576"/>
                    </a:ext>
                  </a:extLst>
                </a:gridCol>
              </a:tblGrid>
              <a:tr h="45719">
                <a:tc>
                  <a:txBody>
                    <a:bodyPr/>
                    <a:lstStyle/>
                    <a:p>
                      <a:endParaRPr lang="nl-NL" sz="100"/>
                    </a:p>
                  </a:txBody>
                  <a:tcPr marL="0" marR="0" marT="0" marB="0">
                    <a:lnL w="12700" cmpd="sng">
                      <a:noFill/>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AEEF"/>
                    </a:solidFill>
                  </a:tcPr>
                </a:tc>
                <a:extLst>
                  <a:ext uri="{0D108BD9-81ED-4DB2-BD59-A6C34878D82A}">
                    <a16:rowId xmlns:a16="http://schemas.microsoft.com/office/drawing/2014/main" val="2350688513"/>
                  </a:ext>
                </a:extLst>
              </a:tr>
            </a:tbl>
          </a:graphicData>
        </a:graphic>
      </p:graphicFrame>
      <p:pic>
        <p:nvPicPr>
          <p:cNvPr id="12" name="Picture 11" descr="Text&#10;&#10;Description automatically generated">
            <a:extLst>
              <a:ext uri="{FF2B5EF4-FFF2-40B4-BE49-F238E27FC236}">
                <a16:creationId xmlns:a16="http://schemas.microsoft.com/office/drawing/2014/main" id="{6F5EB9E0-39A3-4085-80B3-13ACC35711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303" y="101600"/>
            <a:ext cx="3341370" cy="727710"/>
          </a:xfrm>
          <a:prstGeom prst="rect">
            <a:avLst/>
          </a:prstGeom>
        </p:spPr>
      </p:pic>
      <p:sp>
        <p:nvSpPr>
          <p:cNvPr id="7" name="Rectangle 1">
            <a:extLst>
              <a:ext uri="{FF2B5EF4-FFF2-40B4-BE49-F238E27FC236}">
                <a16:creationId xmlns:a16="http://schemas.microsoft.com/office/drawing/2014/main" id="{E7A60846-DA82-D8DF-5788-B9B3494465EF}"/>
              </a:ext>
            </a:extLst>
          </p:cNvPr>
          <p:cNvSpPr/>
          <p:nvPr userDrawn="1"/>
        </p:nvSpPr>
        <p:spPr>
          <a:xfrm>
            <a:off x="4" y="-15272"/>
            <a:ext cx="12191997" cy="6859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GB">
              <a:solidFill>
                <a:prstClr val="white"/>
              </a:solidFill>
              <a:latin typeface="Open Sans"/>
            </a:endParaRPr>
          </a:p>
        </p:txBody>
      </p:sp>
    </p:spTree>
    <p:extLst>
      <p:ext uri="{BB962C8B-B14F-4D97-AF65-F5344CB8AC3E}">
        <p14:creationId xmlns:p14="http://schemas.microsoft.com/office/powerpoint/2010/main" val="351456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68DD51-12F9-4883-A740-3DBD95AC0915}"/>
              </a:ext>
            </a:extLst>
          </p:cNvPr>
          <p:cNvSpPr>
            <a:spLocks noGrp="1"/>
          </p:cNvSpPr>
          <p:nvPr>
            <p:ph sz="half" idx="1"/>
          </p:nvPr>
        </p:nvSpPr>
        <p:spPr>
          <a:xfrm>
            <a:off x="397042" y="1119356"/>
            <a:ext cx="5622758" cy="5057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Content Placeholder 3">
            <a:extLst>
              <a:ext uri="{FF2B5EF4-FFF2-40B4-BE49-F238E27FC236}">
                <a16:creationId xmlns:a16="http://schemas.microsoft.com/office/drawing/2014/main" id="{C456CFF8-81BA-451B-B5B9-CDB3AFC5CDED}"/>
              </a:ext>
            </a:extLst>
          </p:cNvPr>
          <p:cNvSpPr>
            <a:spLocks noGrp="1"/>
          </p:cNvSpPr>
          <p:nvPr>
            <p:ph sz="half" idx="2"/>
          </p:nvPr>
        </p:nvSpPr>
        <p:spPr>
          <a:xfrm>
            <a:off x="6172199" y="1119356"/>
            <a:ext cx="5622757" cy="5057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Date Placeholder 4">
            <a:extLst>
              <a:ext uri="{FF2B5EF4-FFF2-40B4-BE49-F238E27FC236}">
                <a16:creationId xmlns:a16="http://schemas.microsoft.com/office/drawing/2014/main" id="{B52413D8-D263-4678-A3E7-DFB19281BA01}"/>
              </a:ext>
            </a:extLst>
          </p:cNvPr>
          <p:cNvSpPr>
            <a:spLocks noGrp="1"/>
          </p:cNvSpPr>
          <p:nvPr>
            <p:ph type="dt" sz="half" idx="10"/>
          </p:nvPr>
        </p:nvSpPr>
        <p:spPr/>
        <p:txBody>
          <a:bodyPr/>
          <a:lstStyle/>
          <a:p>
            <a:fld id="{3F5F3283-E325-4976-A35E-C264F45C8057}" type="datetime1">
              <a:rPr lang="en-US" smtClean="0"/>
              <a:t>8/5/2025</a:t>
            </a:fld>
            <a:endParaRPr lang="en-NL"/>
          </a:p>
        </p:txBody>
      </p:sp>
      <p:sp>
        <p:nvSpPr>
          <p:cNvPr id="6" name="Footer Placeholder 5">
            <a:extLst>
              <a:ext uri="{FF2B5EF4-FFF2-40B4-BE49-F238E27FC236}">
                <a16:creationId xmlns:a16="http://schemas.microsoft.com/office/drawing/2014/main" id="{6DF02580-AC75-4D3B-88A4-CFC0B8A51EF1}"/>
              </a:ext>
            </a:extLst>
          </p:cNvPr>
          <p:cNvSpPr>
            <a:spLocks noGrp="1"/>
          </p:cNvSpPr>
          <p:nvPr>
            <p:ph type="ftr" sz="quarter" idx="11"/>
          </p:nvPr>
        </p:nvSpPr>
        <p:spPr/>
        <p:txBody>
          <a:bodyPr/>
          <a:lstStyle/>
          <a:p>
            <a:endParaRPr lang="en-NL"/>
          </a:p>
        </p:txBody>
      </p:sp>
      <p:graphicFrame>
        <p:nvGraphicFramePr>
          <p:cNvPr id="11" name="Table 9">
            <a:extLst>
              <a:ext uri="{FF2B5EF4-FFF2-40B4-BE49-F238E27FC236}">
                <a16:creationId xmlns:a16="http://schemas.microsoft.com/office/drawing/2014/main" id="{E8589E5A-760B-4123-B3D5-8192F4298DF2}"/>
              </a:ext>
            </a:extLst>
          </p:cNvPr>
          <p:cNvGraphicFramePr>
            <a:graphicFrameLocks noGrp="1"/>
          </p:cNvGraphicFramePr>
          <p:nvPr userDrawn="1">
            <p:extLst>
              <p:ext uri="{D42A27DB-BD31-4B8C-83A1-F6EECF244321}">
                <p14:modId xmlns:p14="http://schemas.microsoft.com/office/powerpoint/2010/main" val="2958221848"/>
              </p:ext>
            </p:extLst>
          </p:nvPr>
        </p:nvGraphicFramePr>
        <p:xfrm>
          <a:off x="197303" y="862013"/>
          <a:ext cx="11663772" cy="45719"/>
        </p:xfrm>
        <a:graphic>
          <a:graphicData uri="http://schemas.openxmlformats.org/drawingml/2006/table">
            <a:tbl>
              <a:tblPr>
                <a:tableStyleId>{5C22544A-7EE6-4342-B048-85BDC9FD1C3A}</a:tableStyleId>
              </a:tblPr>
              <a:tblGrid>
                <a:gridCol w="3887924">
                  <a:extLst>
                    <a:ext uri="{9D8B030D-6E8A-4147-A177-3AD203B41FA5}">
                      <a16:colId xmlns:a16="http://schemas.microsoft.com/office/drawing/2014/main" val="2172721209"/>
                    </a:ext>
                  </a:extLst>
                </a:gridCol>
                <a:gridCol w="3887924">
                  <a:extLst>
                    <a:ext uri="{9D8B030D-6E8A-4147-A177-3AD203B41FA5}">
                      <a16:colId xmlns:a16="http://schemas.microsoft.com/office/drawing/2014/main" val="2691351896"/>
                    </a:ext>
                  </a:extLst>
                </a:gridCol>
                <a:gridCol w="3887924">
                  <a:extLst>
                    <a:ext uri="{9D8B030D-6E8A-4147-A177-3AD203B41FA5}">
                      <a16:colId xmlns:a16="http://schemas.microsoft.com/office/drawing/2014/main" val="4109188576"/>
                    </a:ext>
                  </a:extLst>
                </a:gridCol>
              </a:tblGrid>
              <a:tr h="45719">
                <a:tc>
                  <a:txBody>
                    <a:bodyPr/>
                    <a:lstStyle/>
                    <a:p>
                      <a:endParaRPr lang="nl-NL" sz="100"/>
                    </a:p>
                  </a:txBody>
                  <a:tcPr marL="0" marR="0" marT="0" marB="0">
                    <a:lnL w="12700" cmpd="sng">
                      <a:noFill/>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AEEF"/>
                    </a:solidFill>
                  </a:tcPr>
                </a:tc>
                <a:extLst>
                  <a:ext uri="{0D108BD9-81ED-4DB2-BD59-A6C34878D82A}">
                    <a16:rowId xmlns:a16="http://schemas.microsoft.com/office/drawing/2014/main" val="2350688513"/>
                  </a:ext>
                </a:extLst>
              </a:tr>
            </a:tbl>
          </a:graphicData>
        </a:graphic>
      </p:graphicFrame>
      <p:pic>
        <p:nvPicPr>
          <p:cNvPr id="12" name="Picture 11" descr="Text&#10;&#10;Description automatically generated">
            <a:extLst>
              <a:ext uri="{FF2B5EF4-FFF2-40B4-BE49-F238E27FC236}">
                <a16:creationId xmlns:a16="http://schemas.microsoft.com/office/drawing/2014/main" id="{7D5D79DA-F9A5-4752-BEA0-368C28FD2F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303" y="101600"/>
            <a:ext cx="3341370" cy="727710"/>
          </a:xfrm>
          <a:prstGeom prst="rect">
            <a:avLst/>
          </a:prstGeom>
        </p:spPr>
      </p:pic>
      <p:sp>
        <p:nvSpPr>
          <p:cNvPr id="13" name="Slide Number Placeholder 5">
            <a:extLst>
              <a:ext uri="{FF2B5EF4-FFF2-40B4-BE49-F238E27FC236}">
                <a16:creationId xmlns:a16="http://schemas.microsoft.com/office/drawing/2014/main" id="{82E5A99C-4873-4998-A648-DF54294759FB}"/>
              </a:ext>
            </a:extLst>
          </p:cNvPr>
          <p:cNvSpPr>
            <a:spLocks noGrp="1"/>
          </p:cNvSpPr>
          <p:nvPr>
            <p:ph type="sldNum" sz="quarter" idx="12"/>
          </p:nvPr>
        </p:nvSpPr>
        <p:spPr>
          <a:xfrm>
            <a:off x="9448800" y="6356349"/>
            <a:ext cx="2412275" cy="365125"/>
          </a:xfrm>
        </p:spPr>
        <p:txBody>
          <a:bodyPr/>
          <a:lstStyle/>
          <a:p>
            <a:fld id="{176DD4EC-FA55-45CE-8BB9-EF8129236C33}" type="slidenum">
              <a:rPr lang="en-NL" smtClean="0"/>
              <a:t>‹#›</a:t>
            </a:fld>
            <a:endParaRPr lang="en-NL"/>
          </a:p>
        </p:txBody>
      </p:sp>
      <p:sp>
        <p:nvSpPr>
          <p:cNvPr id="14" name="Title 1">
            <a:extLst>
              <a:ext uri="{FF2B5EF4-FFF2-40B4-BE49-F238E27FC236}">
                <a16:creationId xmlns:a16="http://schemas.microsoft.com/office/drawing/2014/main" id="{DBCB0624-735D-471E-A063-661CBA25A3D6}"/>
              </a:ext>
            </a:extLst>
          </p:cNvPr>
          <p:cNvSpPr>
            <a:spLocks noGrp="1"/>
          </p:cNvSpPr>
          <p:nvPr>
            <p:ph type="title" hasCustomPrompt="1"/>
          </p:nvPr>
        </p:nvSpPr>
        <p:spPr>
          <a:xfrm>
            <a:off x="3648075" y="270294"/>
            <a:ext cx="8204619" cy="394692"/>
          </a:xfrm>
        </p:spPr>
        <p:txBody>
          <a:bodyPr anchor="b"/>
          <a:lstStyle>
            <a:lvl1pPr>
              <a:defRPr>
                <a:latin typeface="+mn-lt"/>
              </a:defRPr>
            </a:lvl1pPr>
          </a:lstStyle>
          <a:p>
            <a:r>
              <a:rPr lang="en-US"/>
              <a:t>Title</a:t>
            </a:r>
            <a:endParaRPr lang="en-NL"/>
          </a:p>
        </p:txBody>
      </p:sp>
      <p:sp>
        <p:nvSpPr>
          <p:cNvPr id="2" name="Rectangle 1">
            <a:extLst>
              <a:ext uri="{FF2B5EF4-FFF2-40B4-BE49-F238E27FC236}">
                <a16:creationId xmlns:a16="http://schemas.microsoft.com/office/drawing/2014/main" id="{60EB8523-A3AD-48E2-BE13-DD5178521A6E}"/>
              </a:ext>
            </a:extLst>
          </p:cNvPr>
          <p:cNvSpPr/>
          <p:nvPr userDrawn="1"/>
        </p:nvSpPr>
        <p:spPr>
          <a:xfrm>
            <a:off x="4" y="-15272"/>
            <a:ext cx="12191997" cy="6859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GB">
              <a:solidFill>
                <a:prstClr val="white"/>
              </a:solidFill>
              <a:latin typeface="Open Sans"/>
            </a:endParaRPr>
          </a:p>
        </p:txBody>
      </p:sp>
    </p:spTree>
    <p:extLst>
      <p:ext uri="{BB962C8B-B14F-4D97-AF65-F5344CB8AC3E}">
        <p14:creationId xmlns:p14="http://schemas.microsoft.com/office/powerpoint/2010/main" val="452890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2F64B7-7A23-4B77-84FF-FD91DE1B71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L"/>
          </a:p>
        </p:txBody>
      </p:sp>
      <p:sp>
        <p:nvSpPr>
          <p:cNvPr id="3" name="Text Placeholder 2">
            <a:extLst>
              <a:ext uri="{FF2B5EF4-FFF2-40B4-BE49-F238E27FC236}">
                <a16:creationId xmlns:a16="http://schemas.microsoft.com/office/drawing/2014/main" id="{0D628A7E-9F43-491C-AADA-D59662ABE5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86A37308-5920-4A64-B60D-BD47EA27D6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525252"/>
                </a:solidFill>
                <a:latin typeface="+mn-lt"/>
              </a:defRPr>
            </a:lvl1pPr>
          </a:lstStyle>
          <a:p>
            <a:fld id="{3188EBA4-4817-47A5-BAFC-F28E427457F1}" type="datetime1">
              <a:rPr lang="en-US" smtClean="0"/>
              <a:pPr/>
              <a:t>8/5/2025</a:t>
            </a:fld>
            <a:endParaRPr lang="en-NL"/>
          </a:p>
        </p:txBody>
      </p:sp>
      <p:sp>
        <p:nvSpPr>
          <p:cNvPr id="5" name="Footer Placeholder 4">
            <a:extLst>
              <a:ext uri="{FF2B5EF4-FFF2-40B4-BE49-F238E27FC236}">
                <a16:creationId xmlns:a16="http://schemas.microsoft.com/office/drawing/2014/main" id="{FA14BF7A-B710-41CF-8049-9BAC3FE830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525252"/>
                </a:solidFill>
                <a:latin typeface="+mn-lt"/>
              </a:defRPr>
            </a:lvl1pPr>
          </a:lstStyle>
          <a:p>
            <a:endParaRPr lang="en-NL"/>
          </a:p>
        </p:txBody>
      </p:sp>
      <p:sp>
        <p:nvSpPr>
          <p:cNvPr id="6" name="Slide Number Placeholder 5">
            <a:extLst>
              <a:ext uri="{FF2B5EF4-FFF2-40B4-BE49-F238E27FC236}">
                <a16:creationId xmlns:a16="http://schemas.microsoft.com/office/drawing/2014/main" id="{A7E1D589-E821-45D6-9428-1B253658E4AC}"/>
              </a:ext>
            </a:extLst>
          </p:cNvPr>
          <p:cNvSpPr>
            <a:spLocks noGrp="1"/>
          </p:cNvSpPr>
          <p:nvPr>
            <p:ph type="sldNum" sz="quarter" idx="4"/>
          </p:nvPr>
        </p:nvSpPr>
        <p:spPr>
          <a:xfrm>
            <a:off x="8610600" y="6356349"/>
            <a:ext cx="2743200" cy="365125"/>
          </a:xfrm>
          <a:prstGeom prst="rect">
            <a:avLst/>
          </a:prstGeom>
        </p:spPr>
        <p:txBody>
          <a:bodyPr vert="horz" lIns="91440" tIns="45720" rIns="91440" bIns="45720" rtlCol="0" anchor="ctr"/>
          <a:lstStyle>
            <a:lvl1pPr algn="r">
              <a:defRPr sz="1200">
                <a:solidFill>
                  <a:srgbClr val="525252"/>
                </a:solidFill>
                <a:latin typeface="+mn-lt"/>
              </a:defRPr>
            </a:lvl1pPr>
          </a:lstStyle>
          <a:p>
            <a:fld id="{176DD4EC-FA55-45CE-8BB9-EF8129236C33}" type="slidenum">
              <a:rPr lang="en-NL" smtClean="0"/>
              <a:pPr/>
              <a:t>‹#›</a:t>
            </a:fld>
            <a:endParaRPr lang="en-NL"/>
          </a:p>
        </p:txBody>
      </p:sp>
    </p:spTree>
    <p:extLst>
      <p:ext uri="{BB962C8B-B14F-4D97-AF65-F5344CB8AC3E}">
        <p14:creationId xmlns:p14="http://schemas.microsoft.com/office/powerpoint/2010/main" val="2820974164"/>
      </p:ext>
    </p:extLst>
  </p:cSld>
  <p:clrMap bg1="lt1" tx1="dk1" bg2="lt2" tx2="dk2" accent1="accent1" accent2="accent2" accent3="accent3" accent4="accent4" accent5="accent5" accent6="accent6" hlink="hlink" folHlink="folHlink"/>
  <p:sldLayoutIdLst>
    <p:sldLayoutId id="2147483663" r:id="rId1"/>
    <p:sldLayoutId id="2147483662" r:id="rId2"/>
    <p:sldLayoutId id="2147483664" r:id="rId3"/>
    <p:sldLayoutId id="2147483665" r:id="rId4"/>
    <p:sldLayoutId id="2147483666" r:id="rId5"/>
    <p:sldLayoutId id="214748366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000" b="1" kern="1200">
          <a:solidFill>
            <a:srgbClr val="52525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52525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52525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52525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rgbClr val="52525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52525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2F64B7-7A23-4B77-84FF-FD91DE1B71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L"/>
          </a:p>
        </p:txBody>
      </p:sp>
      <p:sp>
        <p:nvSpPr>
          <p:cNvPr id="3" name="Text Placeholder 2">
            <a:extLst>
              <a:ext uri="{FF2B5EF4-FFF2-40B4-BE49-F238E27FC236}">
                <a16:creationId xmlns:a16="http://schemas.microsoft.com/office/drawing/2014/main" id="{0D628A7E-9F43-491C-AADA-D59662ABE5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86A37308-5920-4A64-B60D-BD47EA27D6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525252"/>
                </a:solidFill>
                <a:latin typeface="+mn-lt"/>
              </a:defRPr>
            </a:lvl1pPr>
          </a:lstStyle>
          <a:p>
            <a:fld id="{A747F63D-7B52-4CED-BAE5-8B0C77179764}" type="datetime1">
              <a:rPr lang="en-US" smtClean="0"/>
              <a:t>8/5/2025</a:t>
            </a:fld>
            <a:endParaRPr lang="en-NL"/>
          </a:p>
        </p:txBody>
      </p:sp>
      <p:sp>
        <p:nvSpPr>
          <p:cNvPr id="5" name="Footer Placeholder 4">
            <a:extLst>
              <a:ext uri="{FF2B5EF4-FFF2-40B4-BE49-F238E27FC236}">
                <a16:creationId xmlns:a16="http://schemas.microsoft.com/office/drawing/2014/main" id="{FA14BF7A-B710-41CF-8049-9BAC3FE830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525252"/>
                </a:solidFill>
                <a:latin typeface="+mn-lt"/>
              </a:defRPr>
            </a:lvl1pPr>
          </a:lstStyle>
          <a:p>
            <a:endParaRPr lang="en-NL"/>
          </a:p>
        </p:txBody>
      </p:sp>
      <p:sp>
        <p:nvSpPr>
          <p:cNvPr id="6" name="Slide Number Placeholder 5">
            <a:extLst>
              <a:ext uri="{FF2B5EF4-FFF2-40B4-BE49-F238E27FC236}">
                <a16:creationId xmlns:a16="http://schemas.microsoft.com/office/drawing/2014/main" id="{A7E1D589-E821-45D6-9428-1B253658E4AC}"/>
              </a:ext>
            </a:extLst>
          </p:cNvPr>
          <p:cNvSpPr>
            <a:spLocks noGrp="1"/>
          </p:cNvSpPr>
          <p:nvPr>
            <p:ph type="sldNum" sz="quarter" idx="4"/>
          </p:nvPr>
        </p:nvSpPr>
        <p:spPr>
          <a:xfrm>
            <a:off x="8610600" y="6356349"/>
            <a:ext cx="2743200" cy="365125"/>
          </a:xfrm>
          <a:prstGeom prst="rect">
            <a:avLst/>
          </a:prstGeom>
        </p:spPr>
        <p:txBody>
          <a:bodyPr vert="horz" lIns="91440" tIns="45720" rIns="91440" bIns="45720" rtlCol="0" anchor="ctr"/>
          <a:lstStyle>
            <a:lvl1pPr algn="r">
              <a:defRPr sz="1200">
                <a:solidFill>
                  <a:srgbClr val="525252"/>
                </a:solidFill>
                <a:latin typeface="+mn-lt"/>
              </a:defRPr>
            </a:lvl1pPr>
          </a:lstStyle>
          <a:p>
            <a:fld id="{176DD4EC-FA55-45CE-8BB9-EF8129236C33}" type="slidenum">
              <a:rPr lang="en-NL" smtClean="0"/>
              <a:pPr/>
              <a:t>‹#›</a:t>
            </a:fld>
            <a:endParaRPr lang="en-NL"/>
          </a:p>
        </p:txBody>
      </p:sp>
    </p:spTree>
    <p:extLst>
      <p:ext uri="{BB962C8B-B14F-4D97-AF65-F5344CB8AC3E}">
        <p14:creationId xmlns:p14="http://schemas.microsoft.com/office/powerpoint/2010/main" val="21704010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2000" b="1" kern="1200">
          <a:solidFill>
            <a:srgbClr val="52525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52525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52525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52525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rgbClr val="52525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52525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96.png"/><Relationship Id="rId3" Type="http://schemas.openxmlformats.org/officeDocument/2006/relationships/image" Target="../media/image90.png"/><Relationship Id="rId7" Type="http://schemas.openxmlformats.org/officeDocument/2006/relationships/image" Target="../media/image92.png"/><Relationship Id="rId12" Type="http://schemas.openxmlformats.org/officeDocument/2006/relationships/image" Target="../media/image95.svg"/><Relationship Id="rId17" Type="http://schemas.openxmlformats.org/officeDocument/2006/relationships/image" Target="../media/image89.png"/><Relationship Id="rId2" Type="http://schemas.microsoft.com/office/2018/10/relationships/comments" Target="../comments/modernComment_4B0_25985B8C.xml"/><Relationship Id="rId16" Type="http://schemas.openxmlformats.org/officeDocument/2006/relationships/image" Target="../media/image99.sv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94.png"/><Relationship Id="rId5" Type="http://schemas.openxmlformats.org/officeDocument/2006/relationships/image" Target="../media/image91.png"/><Relationship Id="rId15" Type="http://schemas.openxmlformats.org/officeDocument/2006/relationships/image" Target="../media/image98.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93.png"/><Relationship Id="rId14" Type="http://schemas.openxmlformats.org/officeDocument/2006/relationships/image" Target="../media/image97.svg"/></Relationships>
</file>

<file path=ppt/slides/_rels/slide1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01.sv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svg"/><Relationship Id="rId4" Type="http://schemas.openxmlformats.org/officeDocument/2006/relationships/image" Target="../media/image102.png"/></Relationships>
</file>

<file path=ppt/slides/_rels/slide1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107.png"/><Relationship Id="rId7" Type="http://schemas.microsoft.com/office/2007/relationships/hdphoto" Target="../media/hdphoto7.wdp"/><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09.png"/><Relationship Id="rId5" Type="http://schemas.microsoft.com/office/2007/relationships/hdphoto" Target="../media/hdphoto6.wdp"/><Relationship Id="rId4" Type="http://schemas.openxmlformats.org/officeDocument/2006/relationships/image" Target="../media/image108.png"/></Relationships>
</file>

<file path=ppt/slides/_rels/slide13.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11.png"/><Relationship Id="rId7" Type="http://schemas.openxmlformats.org/officeDocument/2006/relationships/image" Target="../media/image114.png"/><Relationship Id="rId2" Type="http://schemas.openxmlformats.org/officeDocument/2006/relationships/image" Target="../media/image110.png"/><Relationship Id="rId1" Type="http://schemas.openxmlformats.org/officeDocument/2006/relationships/slideLayout" Target="../slideLayouts/slideLayout2.xml"/><Relationship Id="rId6" Type="http://schemas.microsoft.com/office/2007/relationships/hdphoto" Target="../media/hdphoto8.wdp"/><Relationship Id="rId11" Type="http://schemas.openxmlformats.org/officeDocument/2006/relationships/image" Target="../media/image87.png"/><Relationship Id="rId5" Type="http://schemas.openxmlformats.org/officeDocument/2006/relationships/image" Target="../media/image113.png"/><Relationship Id="rId10" Type="http://schemas.microsoft.com/office/2007/relationships/hdphoto" Target="../media/hdphoto10.wdp"/><Relationship Id="rId4" Type="http://schemas.openxmlformats.org/officeDocument/2006/relationships/image" Target="../media/image112.png"/><Relationship Id="rId9" Type="http://schemas.openxmlformats.org/officeDocument/2006/relationships/image" Target="../media/image115.png"/></Relationships>
</file>

<file path=ppt/slides/_rels/slide14.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86.sv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119.png"/><Relationship Id="rId4" Type="http://schemas.openxmlformats.org/officeDocument/2006/relationships/image" Target="../media/image118.png"/></Relationships>
</file>

<file path=ppt/slides/_rels/slide15.xml.rels><?xml version="1.0" encoding="UTF-8" standalone="yes"?>
<Relationships xmlns="http://schemas.openxmlformats.org/package/2006/relationships"><Relationship Id="rId8" Type="http://schemas.openxmlformats.org/officeDocument/2006/relationships/image" Target="../media/image121.png"/><Relationship Id="rId13" Type="http://schemas.microsoft.com/office/2007/relationships/hdphoto" Target="../media/hdphoto14.wdp"/><Relationship Id="rId18" Type="http://schemas.openxmlformats.org/officeDocument/2006/relationships/image" Target="../media/image125.png"/><Relationship Id="rId3" Type="http://schemas.microsoft.com/office/2007/relationships/hdphoto" Target="../media/hdphoto6.wdp"/><Relationship Id="rId7" Type="http://schemas.microsoft.com/office/2007/relationships/hdphoto" Target="../media/hdphoto11.wdp"/><Relationship Id="rId12" Type="http://schemas.openxmlformats.org/officeDocument/2006/relationships/image" Target="../media/image123.png"/><Relationship Id="rId17" Type="http://schemas.microsoft.com/office/2007/relationships/hdphoto" Target="../media/hdphoto15.wdp"/><Relationship Id="rId2" Type="http://schemas.openxmlformats.org/officeDocument/2006/relationships/image" Target="../media/image108.png"/><Relationship Id="rId16" Type="http://schemas.openxmlformats.org/officeDocument/2006/relationships/image" Target="../media/image124.png"/><Relationship Id="rId20"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120.png"/><Relationship Id="rId11" Type="http://schemas.microsoft.com/office/2007/relationships/hdphoto" Target="../media/hdphoto13.wdp"/><Relationship Id="rId5" Type="http://schemas.microsoft.com/office/2007/relationships/hdphoto" Target="../media/hdphoto3.wdp"/><Relationship Id="rId15" Type="http://schemas.openxmlformats.org/officeDocument/2006/relationships/image" Target="../media/image47.svg"/><Relationship Id="rId10" Type="http://schemas.openxmlformats.org/officeDocument/2006/relationships/image" Target="../media/image122.png"/><Relationship Id="rId19" Type="http://schemas.microsoft.com/office/2007/relationships/hdphoto" Target="../media/hdphoto16.wdp"/><Relationship Id="rId4" Type="http://schemas.openxmlformats.org/officeDocument/2006/relationships/image" Target="../media/image91.png"/><Relationship Id="rId9" Type="http://schemas.microsoft.com/office/2007/relationships/hdphoto" Target="../media/hdphoto12.wdp"/><Relationship Id="rId14"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88.png"/><Relationship Id="rId13" Type="http://schemas.microsoft.com/office/2007/relationships/hdphoto" Target="../media/hdphoto18.wdp"/><Relationship Id="rId18" Type="http://schemas.openxmlformats.org/officeDocument/2006/relationships/image" Target="../media/image130.png"/><Relationship Id="rId3" Type="http://schemas.openxmlformats.org/officeDocument/2006/relationships/image" Target="../media/image83.png"/><Relationship Id="rId21" Type="http://schemas.microsoft.com/office/2007/relationships/hdphoto" Target="../media/hdphoto22.wdp"/><Relationship Id="rId7" Type="http://schemas.openxmlformats.org/officeDocument/2006/relationships/image" Target="../media/image87.png"/><Relationship Id="rId12" Type="http://schemas.openxmlformats.org/officeDocument/2006/relationships/image" Target="../media/image127.png"/><Relationship Id="rId17" Type="http://schemas.microsoft.com/office/2007/relationships/hdphoto" Target="../media/hdphoto20.wdp"/><Relationship Id="rId2" Type="http://schemas.openxmlformats.org/officeDocument/2006/relationships/notesSlide" Target="../notesSlides/notesSlide2.xml"/><Relationship Id="rId16" Type="http://schemas.openxmlformats.org/officeDocument/2006/relationships/image" Target="../media/image129.png"/><Relationship Id="rId20"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86.svg"/><Relationship Id="rId11" Type="http://schemas.openxmlformats.org/officeDocument/2006/relationships/image" Target="../media/image89.png"/><Relationship Id="rId5" Type="http://schemas.openxmlformats.org/officeDocument/2006/relationships/image" Target="../media/image85.png"/><Relationship Id="rId15" Type="http://schemas.microsoft.com/office/2007/relationships/hdphoto" Target="../media/hdphoto19.wdp"/><Relationship Id="rId10" Type="http://schemas.microsoft.com/office/2007/relationships/hdphoto" Target="../media/hdphoto17.wdp"/><Relationship Id="rId19" Type="http://schemas.microsoft.com/office/2007/relationships/hdphoto" Target="../media/hdphoto21.wdp"/><Relationship Id="rId4" Type="http://schemas.openxmlformats.org/officeDocument/2006/relationships/image" Target="../media/image84.png"/><Relationship Id="rId9" Type="http://schemas.openxmlformats.org/officeDocument/2006/relationships/image" Target="../media/image126.png"/><Relationship Id="rId14" Type="http://schemas.openxmlformats.org/officeDocument/2006/relationships/image" Target="../media/image128.png"/></Relationships>
</file>

<file path=ppt/slides/_rels/slide17.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38.png"/><Relationship Id="rId18" Type="http://schemas.openxmlformats.org/officeDocument/2006/relationships/image" Target="../media/image141.png"/><Relationship Id="rId3" Type="http://schemas.openxmlformats.org/officeDocument/2006/relationships/image" Target="../media/image132.png"/><Relationship Id="rId7" Type="http://schemas.openxmlformats.org/officeDocument/2006/relationships/image" Target="../media/image134.png"/><Relationship Id="rId12" Type="http://schemas.microsoft.com/office/2007/relationships/hdphoto" Target="../media/hdphoto24.wdp"/><Relationship Id="rId17" Type="http://schemas.openxmlformats.org/officeDocument/2006/relationships/image" Target="../media/image140.png"/><Relationship Id="rId2" Type="http://schemas.openxmlformats.org/officeDocument/2006/relationships/notesSlide" Target="../notesSlides/notesSlide3.xml"/><Relationship Id="rId16" Type="http://schemas.microsoft.com/office/2007/relationships/hdphoto" Target="../media/hdphoto26.wdp"/><Relationship Id="rId20"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133.png"/><Relationship Id="rId11" Type="http://schemas.openxmlformats.org/officeDocument/2006/relationships/image" Target="../media/image137.png"/><Relationship Id="rId5" Type="http://schemas.microsoft.com/office/2007/relationships/hdphoto" Target="../media/hdphoto17.wdp"/><Relationship Id="rId15" Type="http://schemas.openxmlformats.org/officeDocument/2006/relationships/image" Target="../media/image139.png"/><Relationship Id="rId10" Type="http://schemas.microsoft.com/office/2007/relationships/hdphoto" Target="../media/hdphoto23.wdp"/><Relationship Id="rId19" Type="http://schemas.openxmlformats.org/officeDocument/2006/relationships/image" Target="../media/image142.png"/><Relationship Id="rId4" Type="http://schemas.openxmlformats.org/officeDocument/2006/relationships/image" Target="../media/image126.png"/><Relationship Id="rId9" Type="http://schemas.openxmlformats.org/officeDocument/2006/relationships/image" Target="../media/image136.png"/><Relationship Id="rId14" Type="http://schemas.microsoft.com/office/2007/relationships/hdphoto" Target="../media/hdphoto25.wdp"/></Relationships>
</file>

<file path=ppt/slides/_rels/slide18.xml.rels><?xml version="1.0" encoding="UTF-8" standalone="yes"?>
<Relationships xmlns="http://schemas.openxmlformats.org/package/2006/relationships"><Relationship Id="rId8" Type="http://schemas.openxmlformats.org/officeDocument/2006/relationships/image" Target="../media/image127.png"/><Relationship Id="rId13" Type="http://schemas.microsoft.com/office/2007/relationships/hdphoto" Target="../media/hdphoto28.wdp"/><Relationship Id="rId18" Type="http://schemas.openxmlformats.org/officeDocument/2006/relationships/image" Target="../media/image149.png"/><Relationship Id="rId3" Type="http://schemas.openxmlformats.org/officeDocument/2006/relationships/image" Target="../media/image144.png"/><Relationship Id="rId7" Type="http://schemas.openxmlformats.org/officeDocument/2006/relationships/image" Target="../media/image143.png"/><Relationship Id="rId12" Type="http://schemas.openxmlformats.org/officeDocument/2006/relationships/image" Target="../media/image146.png"/><Relationship Id="rId17" Type="http://schemas.microsoft.com/office/2007/relationships/hdphoto" Target="../media/hdphoto30.wdp"/><Relationship Id="rId2" Type="http://schemas.openxmlformats.org/officeDocument/2006/relationships/notesSlide" Target="../notesSlides/notesSlide4.xml"/><Relationship Id="rId16" Type="http://schemas.openxmlformats.org/officeDocument/2006/relationships/image" Target="../media/image148.png"/><Relationship Id="rId20"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image" Target="../media/image142.png"/><Relationship Id="rId11" Type="http://schemas.microsoft.com/office/2007/relationships/hdphoto" Target="../media/hdphoto27.wdp"/><Relationship Id="rId5" Type="http://schemas.openxmlformats.org/officeDocument/2006/relationships/image" Target="../media/image141.png"/><Relationship Id="rId15" Type="http://schemas.microsoft.com/office/2007/relationships/hdphoto" Target="../media/hdphoto29.wdp"/><Relationship Id="rId10" Type="http://schemas.openxmlformats.org/officeDocument/2006/relationships/image" Target="../media/image145.png"/><Relationship Id="rId19" Type="http://schemas.openxmlformats.org/officeDocument/2006/relationships/image" Target="../media/image150.png"/><Relationship Id="rId4" Type="http://schemas.openxmlformats.org/officeDocument/2006/relationships/image" Target="../media/image140.png"/><Relationship Id="rId9" Type="http://schemas.microsoft.com/office/2007/relationships/hdphoto" Target="../media/hdphoto18.wdp"/><Relationship Id="rId14" Type="http://schemas.openxmlformats.org/officeDocument/2006/relationships/image" Target="../media/image147.png"/></Relationships>
</file>

<file path=ppt/slides/_rels/slide19.xml.rels><?xml version="1.0" encoding="UTF-8" standalone="yes"?>
<Relationships xmlns="http://schemas.openxmlformats.org/package/2006/relationships"><Relationship Id="rId8" Type="http://schemas.openxmlformats.org/officeDocument/2006/relationships/image" Target="../media/image128.png"/><Relationship Id="rId13" Type="http://schemas.microsoft.com/office/2007/relationships/hdphoto" Target="../media/hdphoto32.wdp"/><Relationship Id="rId18" Type="http://schemas.openxmlformats.org/officeDocument/2006/relationships/image" Target="../media/image156.png"/><Relationship Id="rId3" Type="http://schemas.openxmlformats.org/officeDocument/2006/relationships/image" Target="../media/image144.png"/><Relationship Id="rId7" Type="http://schemas.openxmlformats.org/officeDocument/2006/relationships/image" Target="../media/image143.png"/><Relationship Id="rId12" Type="http://schemas.openxmlformats.org/officeDocument/2006/relationships/image" Target="../media/image153.png"/><Relationship Id="rId17" Type="http://schemas.microsoft.com/office/2007/relationships/hdphoto" Target="../media/hdphoto34.wdp"/><Relationship Id="rId2" Type="http://schemas.openxmlformats.org/officeDocument/2006/relationships/notesSlide" Target="../notesSlides/notesSlide5.xml"/><Relationship Id="rId16" Type="http://schemas.openxmlformats.org/officeDocument/2006/relationships/image" Target="../media/image155.png"/><Relationship Id="rId20"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image" Target="../media/image142.png"/><Relationship Id="rId11" Type="http://schemas.microsoft.com/office/2007/relationships/hdphoto" Target="../media/hdphoto31.wdp"/><Relationship Id="rId5" Type="http://schemas.openxmlformats.org/officeDocument/2006/relationships/image" Target="../media/image141.png"/><Relationship Id="rId15" Type="http://schemas.microsoft.com/office/2007/relationships/hdphoto" Target="../media/hdphoto33.wdp"/><Relationship Id="rId10" Type="http://schemas.openxmlformats.org/officeDocument/2006/relationships/image" Target="../media/image152.png"/><Relationship Id="rId19" Type="http://schemas.openxmlformats.org/officeDocument/2006/relationships/image" Target="../media/image157.png"/><Relationship Id="rId4" Type="http://schemas.openxmlformats.org/officeDocument/2006/relationships/image" Target="../media/image140.png"/><Relationship Id="rId9" Type="http://schemas.microsoft.com/office/2007/relationships/hdphoto" Target="../media/hdphoto19.wdp"/><Relationship Id="rId14" Type="http://schemas.openxmlformats.org/officeDocument/2006/relationships/image" Target="../media/image154.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20.wdp"/><Relationship Id="rId13" Type="http://schemas.openxmlformats.org/officeDocument/2006/relationships/image" Target="../media/image161.png"/><Relationship Id="rId18" Type="http://schemas.openxmlformats.org/officeDocument/2006/relationships/image" Target="../media/image164.png"/><Relationship Id="rId3" Type="http://schemas.openxmlformats.org/officeDocument/2006/relationships/image" Target="../media/image140.png"/><Relationship Id="rId7" Type="http://schemas.openxmlformats.org/officeDocument/2006/relationships/image" Target="../media/image129.png"/><Relationship Id="rId12" Type="http://schemas.microsoft.com/office/2007/relationships/hdphoto" Target="../media/hdphoto36.wdp"/><Relationship Id="rId17" Type="http://schemas.openxmlformats.org/officeDocument/2006/relationships/image" Target="../media/image163.png"/><Relationship Id="rId2" Type="http://schemas.openxmlformats.org/officeDocument/2006/relationships/notesSlide" Target="../notesSlides/notesSlide6.xml"/><Relationship Id="rId16" Type="http://schemas.microsoft.com/office/2007/relationships/hdphoto" Target="../media/hdphoto38.wdp"/><Relationship Id="rId1" Type="http://schemas.openxmlformats.org/officeDocument/2006/relationships/slideLayout" Target="../slideLayouts/slideLayout2.xml"/><Relationship Id="rId6" Type="http://schemas.openxmlformats.org/officeDocument/2006/relationships/image" Target="../media/image143.png"/><Relationship Id="rId11" Type="http://schemas.openxmlformats.org/officeDocument/2006/relationships/image" Target="../media/image160.png"/><Relationship Id="rId5" Type="http://schemas.openxmlformats.org/officeDocument/2006/relationships/image" Target="../media/image142.png"/><Relationship Id="rId15" Type="http://schemas.openxmlformats.org/officeDocument/2006/relationships/image" Target="../media/image162.png"/><Relationship Id="rId10" Type="http://schemas.microsoft.com/office/2007/relationships/hdphoto" Target="../media/hdphoto35.wdp"/><Relationship Id="rId19" Type="http://schemas.openxmlformats.org/officeDocument/2006/relationships/image" Target="../media/image165.png"/><Relationship Id="rId4" Type="http://schemas.openxmlformats.org/officeDocument/2006/relationships/image" Target="../media/image141.png"/><Relationship Id="rId9" Type="http://schemas.openxmlformats.org/officeDocument/2006/relationships/image" Target="../media/image159.png"/><Relationship Id="rId14" Type="http://schemas.microsoft.com/office/2007/relationships/hdphoto" Target="../media/hdphoto37.wdp"/></Relationships>
</file>

<file path=ppt/slides/_rels/slide21.xml.rels><?xml version="1.0" encoding="UTF-8" standalone="yes"?>
<Relationships xmlns="http://schemas.openxmlformats.org/package/2006/relationships"><Relationship Id="rId8" Type="http://schemas.microsoft.com/office/2007/relationships/hdphoto" Target="../media/hdphoto22.wdp"/><Relationship Id="rId13" Type="http://schemas.openxmlformats.org/officeDocument/2006/relationships/image" Target="../media/image168.png"/><Relationship Id="rId18" Type="http://schemas.openxmlformats.org/officeDocument/2006/relationships/image" Target="../media/image171.png"/><Relationship Id="rId3" Type="http://schemas.openxmlformats.org/officeDocument/2006/relationships/image" Target="../media/image140.png"/><Relationship Id="rId7" Type="http://schemas.openxmlformats.org/officeDocument/2006/relationships/image" Target="../media/image131.png"/><Relationship Id="rId12" Type="http://schemas.microsoft.com/office/2007/relationships/hdphoto" Target="../media/hdphoto40.wdp"/><Relationship Id="rId17" Type="http://schemas.openxmlformats.org/officeDocument/2006/relationships/image" Target="../media/image170.png"/><Relationship Id="rId2" Type="http://schemas.openxmlformats.org/officeDocument/2006/relationships/notesSlide" Target="../notesSlides/notesSlide7.xml"/><Relationship Id="rId16" Type="http://schemas.microsoft.com/office/2007/relationships/hdphoto" Target="../media/hdphoto42.wdp"/><Relationship Id="rId1" Type="http://schemas.openxmlformats.org/officeDocument/2006/relationships/slideLayout" Target="../slideLayouts/slideLayout2.xml"/><Relationship Id="rId6" Type="http://schemas.openxmlformats.org/officeDocument/2006/relationships/image" Target="../media/image143.png"/><Relationship Id="rId11" Type="http://schemas.openxmlformats.org/officeDocument/2006/relationships/image" Target="../media/image167.png"/><Relationship Id="rId5" Type="http://schemas.openxmlformats.org/officeDocument/2006/relationships/image" Target="../media/image142.png"/><Relationship Id="rId15" Type="http://schemas.openxmlformats.org/officeDocument/2006/relationships/image" Target="../media/image169.png"/><Relationship Id="rId10" Type="http://schemas.microsoft.com/office/2007/relationships/hdphoto" Target="../media/hdphoto39.wdp"/><Relationship Id="rId19" Type="http://schemas.openxmlformats.org/officeDocument/2006/relationships/image" Target="../media/image172.png"/><Relationship Id="rId4" Type="http://schemas.openxmlformats.org/officeDocument/2006/relationships/image" Target="../media/image141.png"/><Relationship Id="rId9" Type="http://schemas.openxmlformats.org/officeDocument/2006/relationships/image" Target="../media/image166.png"/><Relationship Id="rId14" Type="http://schemas.microsoft.com/office/2007/relationships/hdphoto" Target="../media/hdphoto41.wdp"/></Relationships>
</file>

<file path=ppt/slides/_rels/slide22.xml.rels><?xml version="1.0" encoding="UTF-8" standalone="yes"?>
<Relationships xmlns="http://schemas.openxmlformats.org/package/2006/relationships"><Relationship Id="rId8" Type="http://schemas.microsoft.com/office/2007/relationships/hdphoto" Target="../media/hdphoto21.wdp"/><Relationship Id="rId13" Type="http://schemas.openxmlformats.org/officeDocument/2006/relationships/image" Target="../media/image175.png"/><Relationship Id="rId18" Type="http://schemas.openxmlformats.org/officeDocument/2006/relationships/image" Target="../media/image178.png"/><Relationship Id="rId3" Type="http://schemas.openxmlformats.org/officeDocument/2006/relationships/image" Target="../media/image140.png"/><Relationship Id="rId7" Type="http://schemas.openxmlformats.org/officeDocument/2006/relationships/image" Target="../media/image130.png"/><Relationship Id="rId12" Type="http://schemas.microsoft.com/office/2007/relationships/hdphoto" Target="../media/hdphoto44.wdp"/><Relationship Id="rId17" Type="http://schemas.openxmlformats.org/officeDocument/2006/relationships/image" Target="../media/image177.png"/><Relationship Id="rId2" Type="http://schemas.openxmlformats.org/officeDocument/2006/relationships/notesSlide" Target="../notesSlides/notesSlide8.xml"/><Relationship Id="rId16" Type="http://schemas.microsoft.com/office/2007/relationships/hdphoto" Target="../media/hdphoto46.wdp"/><Relationship Id="rId1" Type="http://schemas.openxmlformats.org/officeDocument/2006/relationships/slideLayout" Target="../slideLayouts/slideLayout2.xml"/><Relationship Id="rId6" Type="http://schemas.openxmlformats.org/officeDocument/2006/relationships/image" Target="../media/image143.png"/><Relationship Id="rId11" Type="http://schemas.openxmlformats.org/officeDocument/2006/relationships/image" Target="../media/image174.png"/><Relationship Id="rId5" Type="http://schemas.openxmlformats.org/officeDocument/2006/relationships/image" Target="../media/image142.png"/><Relationship Id="rId15" Type="http://schemas.openxmlformats.org/officeDocument/2006/relationships/image" Target="../media/image176.png"/><Relationship Id="rId10" Type="http://schemas.microsoft.com/office/2007/relationships/hdphoto" Target="../media/hdphoto43.wdp"/><Relationship Id="rId19" Type="http://schemas.openxmlformats.org/officeDocument/2006/relationships/image" Target="../media/image179.png"/><Relationship Id="rId4" Type="http://schemas.openxmlformats.org/officeDocument/2006/relationships/image" Target="../media/image141.png"/><Relationship Id="rId9" Type="http://schemas.openxmlformats.org/officeDocument/2006/relationships/image" Target="../media/image173.png"/><Relationship Id="rId14" Type="http://schemas.microsoft.com/office/2007/relationships/hdphoto" Target="../media/hdphoto45.wdp"/></Relationships>
</file>

<file path=ppt/slides/_rels/slide23.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184.png"/><Relationship Id="rId2" Type="http://schemas.microsoft.com/office/2018/10/relationships/comments" Target="../comments/modernComment_4BD_41E47A98.xml"/><Relationship Id="rId1" Type="http://schemas.openxmlformats.org/officeDocument/2006/relationships/slideLayout" Target="../slideLayouts/slideLayout2.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s>
</file>

<file path=ppt/slides/_rels/slide24.xml.rels><?xml version="1.0" encoding="UTF-8" standalone="yes"?>
<Relationships xmlns="http://schemas.openxmlformats.org/package/2006/relationships"><Relationship Id="rId8" Type="http://schemas.openxmlformats.org/officeDocument/2006/relationships/image" Target="../media/image186.png"/><Relationship Id="rId3" Type="http://schemas.microsoft.com/office/2018/10/relationships/comments" Target="../comments/modernComment_4D7_A34A7216.xml"/><Relationship Id="rId7" Type="http://schemas.openxmlformats.org/officeDocument/2006/relationships/hyperlink" Target="https://www.linkedin.com/company/fiser-consulting-bv/"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hyperlink" Target="mailto:info@fiser.consulting" TargetMode="External"/><Relationship Id="rId11" Type="http://schemas.openxmlformats.org/officeDocument/2006/relationships/image" Target="../media/image188.png"/><Relationship Id="rId5" Type="http://schemas.openxmlformats.org/officeDocument/2006/relationships/hyperlink" Target="https://fiser.consulting/" TargetMode="External"/><Relationship Id="rId10" Type="http://schemas.microsoft.com/office/2007/relationships/hdphoto" Target="../media/hdphoto47.wdp"/><Relationship Id="rId4" Type="http://schemas.openxmlformats.org/officeDocument/2006/relationships/image" Target="../media/image185.jpeg"/><Relationship Id="rId9" Type="http://schemas.openxmlformats.org/officeDocument/2006/relationships/image" Target="../media/image187.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18/10/relationships/comments" Target="../comments/modernComment_4CF_D987A1B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18/10/relationships/comments" Target="../comments/modernComment_4C7_EADDC96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18" Type="http://schemas.openxmlformats.org/officeDocument/2006/relationships/image" Target="../media/image24.sv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svg"/><Relationship Id="rId17" Type="http://schemas.openxmlformats.org/officeDocument/2006/relationships/image" Target="../media/image23.png"/><Relationship Id="rId2" Type="http://schemas.microsoft.com/office/2018/10/relationships/comments" Target="../comments/modernComment_4A7_74C0AECD.xml"/><Relationship Id="rId16" Type="http://schemas.openxmlformats.org/officeDocument/2006/relationships/image" Target="../media/image22.svg"/><Relationship Id="rId20" Type="http://schemas.openxmlformats.org/officeDocument/2006/relationships/image" Target="../media/image26.svg"/><Relationship Id="rId1" Type="http://schemas.openxmlformats.org/officeDocument/2006/relationships/slideLayout" Target="../slideLayouts/slideLayout2.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svg"/><Relationship Id="rId19" Type="http://schemas.openxmlformats.org/officeDocument/2006/relationships/image" Target="../media/image25.pn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35.sv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18" Type="http://schemas.openxmlformats.org/officeDocument/2006/relationships/image" Target="../media/image52.png"/><Relationship Id="rId26" Type="http://schemas.openxmlformats.org/officeDocument/2006/relationships/image" Target="../media/image28.png"/><Relationship Id="rId3" Type="http://schemas.openxmlformats.org/officeDocument/2006/relationships/image" Target="../media/image37.svg"/><Relationship Id="rId21" Type="http://schemas.openxmlformats.org/officeDocument/2006/relationships/image" Target="../media/image55.svg"/><Relationship Id="rId7" Type="http://schemas.openxmlformats.org/officeDocument/2006/relationships/image" Target="../media/image41.svg"/><Relationship Id="rId12" Type="http://schemas.openxmlformats.org/officeDocument/2006/relationships/image" Target="../media/image46.png"/><Relationship Id="rId17" Type="http://schemas.openxmlformats.org/officeDocument/2006/relationships/image" Target="../media/image51.svg"/><Relationship Id="rId25" Type="http://schemas.openxmlformats.org/officeDocument/2006/relationships/image" Target="../media/image31.svg"/><Relationship Id="rId2" Type="http://schemas.openxmlformats.org/officeDocument/2006/relationships/image" Target="../media/image36.png"/><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image" Target="../media/image59.sv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svg"/><Relationship Id="rId24" Type="http://schemas.openxmlformats.org/officeDocument/2006/relationships/image" Target="../media/image30.png"/><Relationship Id="rId5" Type="http://schemas.openxmlformats.org/officeDocument/2006/relationships/image" Target="../media/image39.svg"/><Relationship Id="rId15" Type="http://schemas.openxmlformats.org/officeDocument/2006/relationships/image" Target="../media/image49.svg"/><Relationship Id="rId23" Type="http://schemas.openxmlformats.org/officeDocument/2006/relationships/image" Target="../media/image57.svg"/><Relationship Id="rId28" Type="http://schemas.openxmlformats.org/officeDocument/2006/relationships/image" Target="../media/image58.png"/><Relationship Id="rId10" Type="http://schemas.openxmlformats.org/officeDocument/2006/relationships/image" Target="../media/image44.png"/><Relationship Id="rId19" Type="http://schemas.openxmlformats.org/officeDocument/2006/relationships/image" Target="../media/image53.sv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29.svg"/><Relationship Id="rId30" Type="http://schemas.openxmlformats.org/officeDocument/2006/relationships/hyperlink" Target="https://www.bis.org/publ/bcbs239.pdf"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svg"/><Relationship Id="rId3" Type="http://schemas.openxmlformats.org/officeDocument/2006/relationships/image" Target="../media/image61.svg"/><Relationship Id="rId7" Type="http://schemas.openxmlformats.org/officeDocument/2006/relationships/image" Target="../media/image65.svg"/><Relationship Id="rId12" Type="http://schemas.openxmlformats.org/officeDocument/2006/relationships/image" Target="../media/image70.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63.svg"/><Relationship Id="rId15" Type="http://schemas.openxmlformats.org/officeDocument/2006/relationships/image" Target="../media/image73.sv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svg"/><Relationship Id="rId14" Type="http://schemas.openxmlformats.org/officeDocument/2006/relationships/image" Target="../media/image72.png"/></Relationships>
</file>

<file path=ppt/slides/_rels/slide8.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svg"/><Relationship Id="rId11" Type="http://schemas.openxmlformats.org/officeDocument/2006/relationships/hyperlink" Target="https://www.bis.org/bcbs/publ/d559.pdf" TargetMode="External"/><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s>
</file>

<file path=ppt/slides/_rels/slide9.xml.rels><?xml version="1.0" encoding="UTF-8" standalone="yes"?>
<Relationships xmlns="http://schemas.openxmlformats.org/package/2006/relationships"><Relationship Id="rId8" Type="http://schemas.openxmlformats.org/officeDocument/2006/relationships/image" Target="../media/image87.png"/><Relationship Id="rId3" Type="http://schemas.microsoft.com/office/2018/10/relationships/comments" Target="../comments/modernComment_4C3_5EC3A943.xml"/><Relationship Id="rId7" Type="http://schemas.openxmlformats.org/officeDocument/2006/relationships/image" Target="../media/image86.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EF468A-2C08-A6FC-BC85-B04B875A148F}"/>
              </a:ext>
            </a:extLst>
          </p:cNvPr>
          <p:cNvSpPr txBox="1"/>
          <p:nvPr/>
        </p:nvSpPr>
        <p:spPr>
          <a:xfrm>
            <a:off x="9944579" y="6006224"/>
            <a:ext cx="2150853" cy="369332"/>
          </a:xfrm>
          <a:prstGeom prst="rect">
            <a:avLst/>
          </a:prstGeom>
          <a:noFill/>
        </p:spPr>
        <p:txBody>
          <a:bodyPr wrap="square">
            <a:spAutoFit/>
          </a:bodyPr>
          <a:lstStyle/>
          <a:p>
            <a:pPr lvl="0"/>
            <a:r>
              <a:rPr lang="en-US">
                <a:solidFill>
                  <a:schemeClr val="bg1"/>
                </a:solidFill>
                <a:latin typeface="Open Sans" pitchFamily="2" charset="0"/>
                <a:ea typeface="Open Sans" pitchFamily="2" charset="0"/>
                <a:cs typeface="Open Sans" pitchFamily="2" charset="0"/>
              </a:rPr>
              <a:t>October, 2024</a:t>
            </a:r>
          </a:p>
        </p:txBody>
      </p:sp>
      <p:sp>
        <p:nvSpPr>
          <p:cNvPr id="2" name="Text Placeholder 2">
            <a:extLst>
              <a:ext uri="{FF2B5EF4-FFF2-40B4-BE49-F238E27FC236}">
                <a16:creationId xmlns:a16="http://schemas.microsoft.com/office/drawing/2014/main" id="{B943C871-B760-0D6C-B99F-7F80149C7574}"/>
              </a:ext>
            </a:extLst>
          </p:cNvPr>
          <p:cNvSpPr>
            <a:spLocks noGrp="1"/>
          </p:cNvSpPr>
          <p:nvPr>
            <p:ph type="body" idx="1" hasCustomPrompt="1"/>
          </p:nvPr>
        </p:nvSpPr>
        <p:spPr>
          <a:xfrm>
            <a:off x="4688114" y="2532743"/>
            <a:ext cx="7503886" cy="1589313"/>
          </a:xfrm>
        </p:spPr>
        <p:txBody>
          <a:bodyPr anchor="ctr">
            <a:normAutofit/>
          </a:bodyPr>
          <a:lstStyle>
            <a:lvl1pPr marL="0" indent="0">
              <a:buNone/>
              <a:defRPr sz="2400">
                <a:solidFill>
                  <a:schemeClr val="bg2">
                    <a:lumMod val="50000"/>
                  </a:schemeClr>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spcAft>
                <a:spcPts val="600"/>
              </a:spcAft>
            </a:pPr>
            <a:r>
              <a:rPr lang="en-US" dirty="0">
                <a:solidFill>
                  <a:schemeClr val="bg1"/>
                </a:solidFill>
                <a:latin typeface="Open Sans" pitchFamily="2" charset="0"/>
                <a:ea typeface="Open Sans" pitchFamily="2" charset="0"/>
                <a:cs typeface="Open Sans" pitchFamily="2" charset="0"/>
              </a:rPr>
              <a:t>Solving BCBS 239 challenges:</a:t>
            </a:r>
          </a:p>
          <a:p>
            <a:pPr lvl="0">
              <a:spcAft>
                <a:spcPts val="600"/>
              </a:spcAft>
            </a:pPr>
            <a:r>
              <a:rPr lang="en-US" dirty="0">
                <a:solidFill>
                  <a:schemeClr val="bg1"/>
                </a:solidFill>
                <a:latin typeface="Open Sans" pitchFamily="2" charset="0"/>
                <a:ea typeface="Open Sans" pitchFamily="2" charset="0"/>
                <a:cs typeface="Open Sans" pitchFamily="2" charset="0"/>
              </a:rPr>
              <a:t>A comprehensive guide to compliance</a:t>
            </a:r>
          </a:p>
        </p:txBody>
      </p:sp>
    </p:spTree>
    <p:extLst>
      <p:ext uri="{BB962C8B-B14F-4D97-AF65-F5344CB8AC3E}">
        <p14:creationId xmlns:p14="http://schemas.microsoft.com/office/powerpoint/2010/main" val="347748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A4B3C-6AFA-4FE8-7661-43EDB0396464}"/>
              </a:ext>
            </a:extLst>
          </p:cNvPr>
          <p:cNvSpPr>
            <a:spLocks noGrp="1"/>
          </p:cNvSpPr>
          <p:nvPr>
            <p:ph type="title"/>
          </p:nvPr>
        </p:nvSpPr>
        <p:spPr/>
        <p:txBody>
          <a:bodyPr/>
          <a:lstStyle/>
          <a:p>
            <a:r>
              <a:rPr lang="en-US"/>
              <a:t>Banks struggle with embedding compliance into their</a:t>
            </a:r>
            <a:br>
              <a:rPr lang="en-US"/>
            </a:br>
            <a:r>
              <a:rPr lang="en-US"/>
              <a:t>culture causing inconsistently, delays and wasted resources</a:t>
            </a:r>
            <a:endParaRPr lang="hu-HU"/>
          </a:p>
        </p:txBody>
      </p:sp>
      <p:sp>
        <p:nvSpPr>
          <p:cNvPr id="4" name="Slide Number Placeholder 3">
            <a:extLst>
              <a:ext uri="{FF2B5EF4-FFF2-40B4-BE49-F238E27FC236}">
                <a16:creationId xmlns:a16="http://schemas.microsoft.com/office/drawing/2014/main" id="{96477EF1-A61D-6560-BF82-44E9BB216C8E}"/>
              </a:ext>
            </a:extLst>
          </p:cNvPr>
          <p:cNvSpPr>
            <a:spLocks noGrp="1"/>
          </p:cNvSpPr>
          <p:nvPr>
            <p:ph type="sldNum" sz="quarter" idx="12"/>
          </p:nvPr>
        </p:nvSpPr>
        <p:spPr/>
        <p:txBody>
          <a:bodyPr/>
          <a:lstStyle/>
          <a:p>
            <a:fld id="{176DD4EC-FA55-45CE-8BB9-EF8129236C33}" type="slidenum">
              <a:rPr lang="en-NL" smtClean="0"/>
              <a:pPr/>
              <a:t>10</a:t>
            </a:fld>
            <a:endParaRPr lang="en-NL"/>
          </a:p>
        </p:txBody>
      </p:sp>
      <p:grpSp>
        <p:nvGrpSpPr>
          <p:cNvPr id="21" name="Group 20">
            <a:extLst>
              <a:ext uri="{FF2B5EF4-FFF2-40B4-BE49-F238E27FC236}">
                <a16:creationId xmlns:a16="http://schemas.microsoft.com/office/drawing/2014/main" id="{01D02465-085B-DA9C-8247-03AD3FABB9D3}"/>
              </a:ext>
            </a:extLst>
          </p:cNvPr>
          <p:cNvGrpSpPr/>
          <p:nvPr/>
        </p:nvGrpSpPr>
        <p:grpSpPr>
          <a:xfrm>
            <a:off x="390570" y="1104095"/>
            <a:ext cx="11344231" cy="2435435"/>
            <a:chOff x="386863" y="2121877"/>
            <a:chExt cx="9141895" cy="2435435"/>
          </a:xfrm>
        </p:grpSpPr>
        <p:sp>
          <p:nvSpPr>
            <p:cNvPr id="22" name="Text Placeholder 6">
              <a:extLst>
                <a:ext uri="{FF2B5EF4-FFF2-40B4-BE49-F238E27FC236}">
                  <a16:creationId xmlns:a16="http://schemas.microsoft.com/office/drawing/2014/main" id="{3D6B9616-C27E-0815-17B5-4A3ADCDACE0A}"/>
                </a:ext>
              </a:extLst>
            </p:cNvPr>
            <p:cNvSpPr txBox="1">
              <a:spLocks/>
            </p:cNvSpPr>
            <p:nvPr/>
          </p:nvSpPr>
          <p:spPr>
            <a:xfrm>
              <a:off x="386863" y="2121877"/>
              <a:ext cx="2266594" cy="973015"/>
            </a:xfrm>
            <a:prstGeom prst="homePlate">
              <a:avLst>
                <a:gd name="adj" fmla="val 22616"/>
              </a:avLst>
            </a:prstGeom>
            <a:solidFill>
              <a:srgbClr val="ADD8E6"/>
            </a:solidFill>
            <a:ln>
              <a:noFill/>
            </a:ln>
            <a:effectLst>
              <a:outerShdw blurRad="50800" dist="38100" dir="2700000" algn="tl" rotWithShape="0">
                <a:prstClr val="black">
                  <a:alpha val="40000"/>
                </a:prstClr>
              </a:outerShdw>
            </a:effectLst>
          </p:spPr>
          <p:txBody>
            <a:bodyPr lIns="252000" tIns="0" rIns="0" bIns="0" anchor="ctr" anchorCtr="0">
              <a:noAutofit/>
            </a:bodyPr>
            <a:lstStyle>
              <a:defPPr>
                <a:defRPr lang="en-US"/>
              </a:defPPr>
              <a:lvl1pPr algn="just">
                <a:buClr>
                  <a:srgbClr val="000000"/>
                </a:buClr>
                <a:defRPr sz="1200">
                  <a:solidFill>
                    <a:schemeClr val="dk1"/>
                  </a:solidFill>
                  <a:ea typeface="Lato Light" panose="020F0502020204030203" pitchFamily="34" charset="0"/>
                  <a:cs typeface="Lato Light" panose="020F050202020403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622300" marR="0" lvl="0" algn="l" defTabSz="91440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sym typeface="Verdana" panose="020B0604030504040204" pitchFamily="34" charset="0"/>
                </a:rPr>
                <a:t>Low Prioritization</a:t>
              </a:r>
              <a:br>
                <a:rPr kumimoji="0" lang="en-US" sz="14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sym typeface="Verdana" panose="020B0604030504040204" pitchFamily="34" charset="0"/>
                </a:rPr>
              </a:br>
              <a:r>
                <a:rPr kumimoji="0" lang="en-US" sz="14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sym typeface="Verdana" panose="020B0604030504040204" pitchFamily="34" charset="0"/>
                </a:rPr>
                <a:t>of Compliance</a:t>
              </a:r>
              <a:endParaRPr kumimoji="0" lang="en-US" sz="1400" b="0"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sym typeface="Verdana" panose="020B0604030504040204" pitchFamily="34" charset="0"/>
              </a:endParaRPr>
            </a:p>
          </p:txBody>
        </p:sp>
        <p:sp>
          <p:nvSpPr>
            <p:cNvPr id="23" name="Text Placeholder 6">
              <a:extLst>
                <a:ext uri="{FF2B5EF4-FFF2-40B4-BE49-F238E27FC236}">
                  <a16:creationId xmlns:a16="http://schemas.microsoft.com/office/drawing/2014/main" id="{681CAAED-F1F6-FE30-CA3D-9F7492D8D15B}"/>
                </a:ext>
              </a:extLst>
            </p:cNvPr>
            <p:cNvSpPr txBox="1">
              <a:spLocks/>
            </p:cNvSpPr>
            <p:nvPr/>
          </p:nvSpPr>
          <p:spPr>
            <a:xfrm>
              <a:off x="2678630" y="2121877"/>
              <a:ext cx="2266594" cy="973015"/>
            </a:xfrm>
            <a:prstGeom prst="chevron">
              <a:avLst>
                <a:gd name="adj" fmla="val 22711"/>
              </a:avLst>
            </a:prstGeom>
            <a:solidFill>
              <a:schemeClr val="tx2"/>
            </a:solidFill>
            <a:ln>
              <a:noFill/>
            </a:ln>
            <a:effectLst>
              <a:outerShdw blurRad="50800" dist="38100" dir="2700000" algn="tl" rotWithShape="0">
                <a:prstClr val="black">
                  <a:alpha val="40000"/>
                </a:prstClr>
              </a:outerShdw>
            </a:effectLst>
          </p:spPr>
          <p:txBody>
            <a:bodyPr lIns="252000" tIns="0" rIns="0" bIns="0" anchor="ctr" anchorCtr="0">
              <a:noAutofit/>
            </a:bodyPr>
            <a:lstStyle>
              <a:defPPr>
                <a:defRPr lang="en-NL"/>
              </a:defPPr>
              <a:lvl1pPr marL="622300" marR="0" lvl="0" fontAlgn="auto">
                <a:lnSpc>
                  <a:spcPct val="100000"/>
                </a:lnSpc>
                <a:spcBef>
                  <a:spcPts val="0"/>
                </a:spcBef>
                <a:spcAft>
                  <a:spcPts val="0"/>
                </a:spcAft>
                <a:buClr>
                  <a:srgbClr val="000000"/>
                </a:buClr>
                <a:buSzTx/>
                <a:buFontTx/>
                <a:buNone/>
                <a:tabLst/>
                <a:defRPr kumimoji="0" sz="1400" b="1" i="0" u="none" strike="noStrike" kern="0" cap="none" spc="0" normalizeH="0" baseline="0">
                  <a:ln>
                    <a:noFill/>
                  </a:ln>
                  <a:solidFill>
                    <a:srgbClr val="FFFFFF"/>
                  </a:solidFill>
                  <a:effectLst/>
                  <a:uLnTx/>
                  <a:uFillTx/>
                  <a:latin typeface="Calibri" panose="020F0502020204030204"/>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atin typeface="+mj-lt"/>
                  <a:sym typeface="Verdana" panose="020B0604030504040204" pitchFamily="34" charset="0"/>
                </a:rPr>
                <a:t>Siloed</a:t>
              </a:r>
              <a:br>
                <a:rPr lang="en-US">
                  <a:latin typeface="+mj-lt"/>
                  <a:sym typeface="Verdana" panose="020B0604030504040204" pitchFamily="34" charset="0"/>
                </a:rPr>
              </a:br>
              <a:r>
                <a:rPr lang="en-US">
                  <a:latin typeface="+mj-lt"/>
                  <a:sym typeface="Verdana" panose="020B0604030504040204" pitchFamily="34" charset="0"/>
                </a:rPr>
                <a:t>Efforts</a:t>
              </a:r>
            </a:p>
          </p:txBody>
        </p:sp>
        <p:sp>
          <p:nvSpPr>
            <p:cNvPr id="24" name="Text Placeholder 6">
              <a:extLst>
                <a:ext uri="{FF2B5EF4-FFF2-40B4-BE49-F238E27FC236}">
                  <a16:creationId xmlns:a16="http://schemas.microsoft.com/office/drawing/2014/main" id="{0F79AA45-987A-3B1B-24E7-648C0A5CFB68}"/>
                </a:ext>
              </a:extLst>
            </p:cNvPr>
            <p:cNvSpPr txBox="1">
              <a:spLocks/>
            </p:cNvSpPr>
            <p:nvPr/>
          </p:nvSpPr>
          <p:spPr>
            <a:xfrm>
              <a:off x="4970397" y="2121877"/>
              <a:ext cx="2266594" cy="973015"/>
            </a:xfrm>
            <a:prstGeom prst="chevron">
              <a:avLst>
                <a:gd name="adj" fmla="val 22711"/>
              </a:avLst>
            </a:prstGeom>
            <a:solidFill>
              <a:schemeClr val="accent3"/>
            </a:solidFill>
            <a:ln>
              <a:noFill/>
            </a:ln>
            <a:effectLst>
              <a:outerShdw blurRad="50800" dist="38100" dir="2700000" algn="tl" rotWithShape="0">
                <a:prstClr val="black">
                  <a:alpha val="40000"/>
                </a:prstClr>
              </a:outerShdw>
            </a:effectLst>
          </p:spPr>
          <p:txBody>
            <a:bodyPr lIns="252000" tIns="0" rIns="0" bIns="0" anchor="ctr" anchorCtr="0">
              <a:noAutofit/>
            </a:bodyPr>
            <a:lstStyle>
              <a:defPPr>
                <a:defRPr lang="en-NL"/>
              </a:defPPr>
              <a:lvl1pPr marL="622300" marR="0" lvl="0" fontAlgn="auto">
                <a:lnSpc>
                  <a:spcPct val="100000"/>
                </a:lnSpc>
                <a:spcBef>
                  <a:spcPts val="0"/>
                </a:spcBef>
                <a:spcAft>
                  <a:spcPts val="0"/>
                </a:spcAft>
                <a:buClr>
                  <a:srgbClr val="000000"/>
                </a:buClr>
                <a:buSzTx/>
                <a:buFontTx/>
                <a:buNone/>
                <a:tabLst/>
                <a:defRPr kumimoji="0" sz="1400" b="1" i="0" u="none" strike="noStrike" kern="0" cap="none" spc="0" normalizeH="0" baseline="0">
                  <a:ln>
                    <a:noFill/>
                  </a:ln>
                  <a:solidFill>
                    <a:srgbClr val="FFFFFF"/>
                  </a:solidFill>
                  <a:effectLst/>
                  <a:uLnTx/>
                  <a:uFillTx/>
                  <a:latin typeface="Calibri" panose="020F0502020204030204"/>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atin typeface="+mj-lt"/>
                  <a:sym typeface="Verdana" panose="020B0604030504040204" pitchFamily="34" charset="0"/>
                </a:rPr>
                <a:t>Unclear Roles &amp; Responsibilities</a:t>
              </a:r>
            </a:p>
          </p:txBody>
        </p:sp>
        <p:sp>
          <p:nvSpPr>
            <p:cNvPr id="25" name="Text Placeholder 6">
              <a:extLst>
                <a:ext uri="{FF2B5EF4-FFF2-40B4-BE49-F238E27FC236}">
                  <a16:creationId xmlns:a16="http://schemas.microsoft.com/office/drawing/2014/main" id="{A10F0313-7214-91CE-B580-2150A8DB9724}"/>
                </a:ext>
              </a:extLst>
            </p:cNvPr>
            <p:cNvSpPr txBox="1">
              <a:spLocks/>
            </p:cNvSpPr>
            <p:nvPr/>
          </p:nvSpPr>
          <p:spPr>
            <a:xfrm>
              <a:off x="7262164" y="2121877"/>
              <a:ext cx="2266594" cy="973015"/>
            </a:xfrm>
            <a:prstGeom prst="chevron">
              <a:avLst>
                <a:gd name="adj" fmla="val 22711"/>
              </a:avLst>
            </a:prstGeom>
            <a:solidFill>
              <a:schemeClr val="accent4"/>
            </a:solidFill>
            <a:ln>
              <a:noFill/>
            </a:ln>
            <a:effectLst>
              <a:outerShdw blurRad="50800" dist="38100" dir="2700000" algn="tl" rotWithShape="0">
                <a:prstClr val="black">
                  <a:alpha val="40000"/>
                </a:prstClr>
              </a:outerShdw>
            </a:effectLst>
          </p:spPr>
          <p:txBody>
            <a:bodyPr lIns="252000" tIns="0" rIns="0" bIns="0" anchor="ctr" anchorCtr="0">
              <a:noAutofit/>
            </a:bodyPr>
            <a:lstStyle>
              <a:defPPr>
                <a:defRPr lang="en-NL"/>
              </a:defPPr>
              <a:lvl1pPr marL="622300" marR="0" lvl="0" fontAlgn="auto">
                <a:lnSpc>
                  <a:spcPct val="100000"/>
                </a:lnSpc>
                <a:spcBef>
                  <a:spcPts val="0"/>
                </a:spcBef>
                <a:spcAft>
                  <a:spcPts val="0"/>
                </a:spcAft>
                <a:buClr>
                  <a:srgbClr val="000000"/>
                </a:buClr>
                <a:buSzTx/>
                <a:buFontTx/>
                <a:buNone/>
                <a:tabLst/>
                <a:defRPr kumimoji="0" sz="1400" b="1" i="0" u="none" strike="noStrike" kern="0" cap="none" spc="0" normalizeH="0" baseline="0">
                  <a:ln>
                    <a:noFill/>
                  </a:ln>
                  <a:solidFill>
                    <a:srgbClr val="FFFFFF"/>
                  </a:solidFill>
                  <a:effectLst/>
                  <a:uLnTx/>
                  <a:uFillTx/>
                  <a:latin typeface="Calibri" panose="020F0502020204030204"/>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atin typeface="+mj-lt"/>
                  <a:sym typeface="Verdana" panose="020B0604030504040204" pitchFamily="34" charset="0"/>
                </a:rPr>
                <a:t>Resistance</a:t>
              </a:r>
              <a:br>
                <a:rPr lang="en-US">
                  <a:latin typeface="+mj-lt"/>
                  <a:sym typeface="Verdana" panose="020B0604030504040204" pitchFamily="34" charset="0"/>
                </a:rPr>
              </a:br>
              <a:r>
                <a:rPr lang="en-US">
                  <a:latin typeface="+mj-lt"/>
                  <a:sym typeface="Verdana" panose="020B0604030504040204" pitchFamily="34" charset="0"/>
                </a:rPr>
                <a:t>to Change</a:t>
              </a:r>
            </a:p>
          </p:txBody>
        </p:sp>
        <p:sp>
          <p:nvSpPr>
            <p:cNvPr id="27" name="Subtitle 2">
              <a:extLst>
                <a:ext uri="{FF2B5EF4-FFF2-40B4-BE49-F238E27FC236}">
                  <a16:creationId xmlns:a16="http://schemas.microsoft.com/office/drawing/2014/main" id="{35103DB0-BAA9-3D48-EB79-0F88C89FEA61}"/>
                </a:ext>
              </a:extLst>
            </p:cNvPr>
            <p:cNvSpPr txBox="1">
              <a:spLocks/>
            </p:cNvSpPr>
            <p:nvPr/>
          </p:nvSpPr>
          <p:spPr>
            <a:xfrm>
              <a:off x="386863" y="3264650"/>
              <a:ext cx="2061846" cy="1292662"/>
            </a:xfrm>
            <a:prstGeom prst="rect">
              <a:avLst/>
            </a:prstGeom>
            <a:noFill/>
          </p:spPr>
          <p:txBody>
            <a:bodyPr wrap="square" lIns="0" tIns="0" rIns="0" bIns="0" rtlCol="0">
              <a:spAutoFit/>
            </a:bodyPr>
            <a:lstStyle>
              <a:defPPr>
                <a:defRPr lang="en-US"/>
              </a:defPPr>
              <a:lvl1pPr algn="ctr">
                <a:defRPr sz="1200">
                  <a:latin typeface="Verdana" panose="020B0604030504040204" pitchFamily="34" charset="0"/>
                  <a:ea typeface="Verdana" panose="020B0604030504040204" pitchFamily="34" charset="0"/>
                  <a:cs typeface="Verdana" panose="020B0604030504040204"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58595B"/>
                  </a:solidFill>
                  <a:effectLst/>
                  <a:uLnTx/>
                  <a:uFillTx/>
                  <a:latin typeface="+mj-lt"/>
                  <a:ea typeface="Open Sans" panose="020B0606030504020204" pitchFamily="34" charset="0"/>
                  <a:cs typeface="Open Sans" panose="020B0606030504020204" pitchFamily="34" charset="0"/>
                </a:rPr>
                <a:t>Senior management often views compliance as a </a:t>
              </a:r>
              <a:r>
                <a:rPr kumimoji="0" lang="en-US" sz="1200" b="1" i="0" u="none" strike="noStrike" kern="0" cap="none" spc="0" normalizeH="0" baseline="0" noProof="0">
                  <a:ln>
                    <a:noFill/>
                  </a:ln>
                  <a:solidFill>
                    <a:schemeClr val="accent2"/>
                  </a:solidFill>
                  <a:effectLst/>
                  <a:uLnTx/>
                  <a:uFillTx/>
                  <a:latin typeface="+mj-lt"/>
                  <a:ea typeface="Open Sans" panose="020B0606030504020204" pitchFamily="34" charset="0"/>
                  <a:cs typeface="Open Sans" panose="020B0606030504020204" pitchFamily="34" charset="0"/>
                </a:rPr>
                <a:t>regulatory obligation rather than a strategic priority</a:t>
              </a:r>
              <a:r>
                <a:rPr kumimoji="0" lang="en-US" sz="1200" b="0" i="0" u="none" strike="noStrike" kern="0" cap="none" spc="0" normalizeH="0" baseline="0" noProof="0">
                  <a:ln>
                    <a:noFill/>
                  </a:ln>
                  <a:solidFill>
                    <a:schemeClr val="accent2"/>
                  </a:solidFill>
                  <a:effectLst/>
                  <a:uLnTx/>
                  <a:uFillTx/>
                  <a:latin typeface="+mj-lt"/>
                  <a:ea typeface="Open Sans" panose="020B0606030504020204" pitchFamily="34" charset="0"/>
                  <a:cs typeface="Open Sans" panose="020B0606030504020204" pitchFamily="34" charset="0"/>
                </a:rPr>
                <a:t>. </a:t>
              </a:r>
              <a:r>
                <a:rPr kumimoji="0" lang="en-US" sz="1200" b="0" i="0" u="none" strike="noStrike" kern="0" cap="none" spc="0" normalizeH="0" baseline="0" noProof="0">
                  <a:ln>
                    <a:noFill/>
                  </a:ln>
                  <a:solidFill>
                    <a:srgbClr val="58595B"/>
                  </a:solidFill>
                  <a:effectLst/>
                  <a:uLnTx/>
                  <a:uFillTx/>
                  <a:latin typeface="+mj-lt"/>
                  <a:ea typeface="Open Sans" panose="020B0606030504020204" pitchFamily="34" charset="0"/>
                  <a:cs typeface="Open Sans" panose="020B0606030504020204" pitchFamily="34" charset="0"/>
                </a:rPr>
                <a:t>This lack of prioritization filters down through the organization, resulting in </a:t>
              </a:r>
              <a:r>
                <a:rPr kumimoji="0" lang="en-US" sz="1200" b="1" i="0" u="none" strike="noStrike" kern="0" cap="none" spc="0" normalizeH="0" baseline="0" noProof="0">
                  <a:ln>
                    <a:noFill/>
                  </a:ln>
                  <a:solidFill>
                    <a:schemeClr val="accent2"/>
                  </a:solidFill>
                  <a:effectLst/>
                  <a:uLnTx/>
                  <a:uFillTx/>
                  <a:latin typeface="+mj-lt"/>
                  <a:ea typeface="Open Sans" panose="020B0606030504020204" pitchFamily="34" charset="0"/>
                  <a:cs typeface="Open Sans" panose="020B0606030504020204" pitchFamily="34" charset="0"/>
                </a:rPr>
                <a:t>weak engagement</a:t>
              </a:r>
              <a:r>
                <a:rPr kumimoji="0" lang="en-US" sz="1200" b="0" i="0" u="none" strike="noStrike" kern="0" cap="none" spc="0" normalizeH="0" baseline="0" noProof="0">
                  <a:ln>
                    <a:noFill/>
                  </a:ln>
                  <a:solidFill>
                    <a:srgbClr val="58595B"/>
                  </a:solidFill>
                  <a:effectLst/>
                  <a:uLnTx/>
                  <a:uFillTx/>
                  <a:latin typeface="+mj-lt"/>
                  <a:ea typeface="Open Sans" panose="020B0606030504020204" pitchFamily="34" charset="0"/>
                  <a:cs typeface="Open Sans" panose="020B0606030504020204" pitchFamily="34" charset="0"/>
                </a:rPr>
                <a:t> at all levels.</a:t>
              </a:r>
            </a:p>
          </p:txBody>
        </p:sp>
        <p:sp>
          <p:nvSpPr>
            <p:cNvPr id="38" name="Subtitle 2">
              <a:extLst>
                <a:ext uri="{FF2B5EF4-FFF2-40B4-BE49-F238E27FC236}">
                  <a16:creationId xmlns:a16="http://schemas.microsoft.com/office/drawing/2014/main" id="{F72BD700-ABA6-65C0-26D1-A3876E6EF265}"/>
                </a:ext>
              </a:extLst>
            </p:cNvPr>
            <p:cNvSpPr txBox="1">
              <a:spLocks/>
            </p:cNvSpPr>
            <p:nvPr/>
          </p:nvSpPr>
          <p:spPr>
            <a:xfrm>
              <a:off x="2678630" y="3264650"/>
              <a:ext cx="2061846" cy="1292662"/>
            </a:xfrm>
            <a:prstGeom prst="rect">
              <a:avLst/>
            </a:prstGeom>
            <a:noFill/>
          </p:spPr>
          <p:txBody>
            <a:bodyPr wrap="square" lIns="0" tIns="0" rIns="0" bIns="0" rtlCol="0">
              <a:spAutoFit/>
            </a:bodyPr>
            <a:lstStyle>
              <a:defPPr>
                <a:defRPr lang="en-US"/>
              </a:defPPr>
              <a:lvl1pPr algn="ctr">
                <a:defRPr sz="1200">
                  <a:latin typeface="Verdana" panose="020B0604030504040204" pitchFamily="34" charset="0"/>
                  <a:ea typeface="Verdana" panose="020B0604030504040204" pitchFamily="34" charset="0"/>
                  <a:cs typeface="Verdana" panose="020B0604030504040204"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chemeClr val="tx2"/>
                  </a:solidFill>
                  <a:effectLst/>
                  <a:uLnTx/>
                  <a:uFillTx/>
                  <a:latin typeface="+mj-lt"/>
                  <a:ea typeface="Open Sans" panose="020B0606030504020204" pitchFamily="34" charset="0"/>
                  <a:cs typeface="Open Sans" panose="020B0606030504020204" pitchFamily="34" charset="0"/>
                </a:rPr>
                <a:t>Without a unified compliance culture</a:t>
              </a:r>
              <a:r>
                <a:rPr kumimoji="0" lang="en-US" sz="1200" b="0" i="0" u="none" strike="noStrike" kern="0" cap="none" spc="0" normalizeH="0" baseline="0" noProof="0">
                  <a:ln>
                    <a:noFill/>
                  </a:ln>
                  <a:solidFill>
                    <a:srgbClr val="58595B"/>
                  </a:solidFill>
                  <a:effectLst/>
                  <a:uLnTx/>
                  <a:uFillTx/>
                  <a:latin typeface="+mj-lt"/>
                  <a:ea typeface="Open Sans" panose="020B0606030504020204" pitchFamily="34" charset="0"/>
                  <a:cs typeface="Open Sans" panose="020B0606030504020204" pitchFamily="34" charset="0"/>
                </a:rPr>
                <a:t>, departments tend to </a:t>
              </a:r>
              <a:r>
                <a:rPr kumimoji="0" lang="en-US" sz="1200" i="0" u="none" strike="noStrike" kern="0" cap="none" spc="0" normalizeH="0" baseline="0" noProof="0">
                  <a:ln>
                    <a:noFill/>
                  </a:ln>
                  <a:solidFill>
                    <a:srgbClr val="58595B"/>
                  </a:solidFill>
                  <a:effectLst/>
                  <a:uLnTx/>
                  <a:uFillTx/>
                  <a:latin typeface="+mj-lt"/>
                  <a:ea typeface="Open Sans" panose="020B0606030504020204" pitchFamily="34" charset="0"/>
                  <a:cs typeface="Open Sans" panose="020B0606030504020204" pitchFamily="34" charset="0"/>
                </a:rPr>
                <a:t>operate separately</a:t>
              </a:r>
              <a:r>
                <a:rPr kumimoji="0" lang="en-US" sz="1200" b="0" i="0" u="none" strike="noStrike" kern="0" cap="none" spc="0" normalizeH="0" baseline="0" noProof="0">
                  <a:ln>
                    <a:noFill/>
                  </a:ln>
                  <a:solidFill>
                    <a:srgbClr val="58595B"/>
                  </a:solidFill>
                  <a:effectLst/>
                  <a:uLnTx/>
                  <a:uFillTx/>
                  <a:latin typeface="+mj-lt"/>
                  <a:ea typeface="Open Sans" panose="020B0606030504020204" pitchFamily="34" charset="0"/>
                  <a:cs typeface="Open Sans" panose="020B0606030504020204" pitchFamily="34" charset="0"/>
                </a:rPr>
                <a:t>. Different teams may pursue their own risk data management practices, creating </a:t>
              </a:r>
              <a:r>
                <a:rPr kumimoji="0" lang="en-US" sz="1200" b="1" i="0" u="none" strike="noStrike" kern="0" cap="none" spc="0" normalizeH="0" baseline="0" noProof="0">
                  <a:ln>
                    <a:noFill/>
                  </a:ln>
                  <a:solidFill>
                    <a:schemeClr val="tx2"/>
                  </a:solidFill>
                  <a:effectLst/>
                  <a:uLnTx/>
                  <a:uFillTx/>
                  <a:latin typeface="+mj-lt"/>
                  <a:ea typeface="Open Sans" panose="020B0606030504020204" pitchFamily="34" charset="0"/>
                  <a:cs typeface="Open Sans" panose="020B0606030504020204" pitchFamily="34" charset="0"/>
                </a:rPr>
                <a:t>inconsistencies in compliance</a:t>
              </a:r>
              <a:r>
                <a:rPr kumimoji="0" lang="en-US" sz="1200" b="0" i="0" u="none" strike="noStrike" kern="0" cap="none" spc="0" normalizeH="0" baseline="0" noProof="0">
                  <a:ln>
                    <a:noFill/>
                  </a:ln>
                  <a:solidFill>
                    <a:schemeClr val="tx2"/>
                  </a:solidFill>
                  <a:effectLst/>
                  <a:uLnTx/>
                  <a:uFillTx/>
                  <a:latin typeface="+mj-lt"/>
                  <a:ea typeface="Open Sans" panose="020B0606030504020204" pitchFamily="34" charset="0"/>
                  <a:cs typeface="Open Sans" panose="020B0606030504020204" pitchFamily="34" charset="0"/>
                </a:rPr>
                <a:t> </a:t>
              </a:r>
              <a:r>
                <a:rPr kumimoji="0" lang="en-US" sz="1200" b="0" i="0" u="none" strike="noStrike" kern="0" cap="none" spc="0" normalizeH="0" baseline="0" noProof="0">
                  <a:ln>
                    <a:noFill/>
                  </a:ln>
                  <a:solidFill>
                    <a:srgbClr val="58595B"/>
                  </a:solidFill>
                  <a:effectLst/>
                  <a:uLnTx/>
                  <a:uFillTx/>
                  <a:latin typeface="+mj-lt"/>
                  <a:ea typeface="Open Sans" panose="020B0606030504020204" pitchFamily="34" charset="0"/>
                  <a:cs typeface="Open Sans" panose="020B0606030504020204" pitchFamily="34" charset="0"/>
                </a:rPr>
                <a:t>and leading to gaps </a:t>
              </a:r>
              <a:r>
                <a:rPr lang="en-US" kern="0">
                  <a:solidFill>
                    <a:srgbClr val="58595B"/>
                  </a:solidFill>
                  <a:latin typeface="+mj-lt"/>
                  <a:ea typeface="Open Sans" panose="020B0606030504020204" pitchFamily="34" charset="0"/>
                  <a:cs typeface="Open Sans" panose="020B0606030504020204" pitchFamily="34" charset="0"/>
                </a:rPr>
                <a:t>in</a:t>
              </a:r>
              <a:r>
                <a:rPr kumimoji="0" lang="en-US" sz="1200" b="0" i="0" u="none" strike="noStrike" kern="0" cap="none" spc="0" normalizeH="0" baseline="0" noProof="0">
                  <a:ln>
                    <a:noFill/>
                  </a:ln>
                  <a:solidFill>
                    <a:srgbClr val="58595B"/>
                  </a:solidFill>
                  <a:effectLst/>
                  <a:uLnTx/>
                  <a:uFillTx/>
                  <a:latin typeface="+mj-lt"/>
                  <a:ea typeface="Open Sans" panose="020B0606030504020204" pitchFamily="34" charset="0"/>
                  <a:cs typeface="Open Sans" panose="020B0606030504020204" pitchFamily="34" charset="0"/>
                </a:rPr>
                <a:t> aggregation.</a:t>
              </a:r>
            </a:p>
          </p:txBody>
        </p:sp>
        <p:sp>
          <p:nvSpPr>
            <p:cNvPr id="39" name="Subtitle 2">
              <a:extLst>
                <a:ext uri="{FF2B5EF4-FFF2-40B4-BE49-F238E27FC236}">
                  <a16:creationId xmlns:a16="http://schemas.microsoft.com/office/drawing/2014/main" id="{0D0B8FF6-3EAE-12B9-AB06-E7E0147E6C38}"/>
                </a:ext>
              </a:extLst>
            </p:cNvPr>
            <p:cNvSpPr txBox="1">
              <a:spLocks/>
            </p:cNvSpPr>
            <p:nvPr/>
          </p:nvSpPr>
          <p:spPr>
            <a:xfrm>
              <a:off x="4984658" y="3264650"/>
              <a:ext cx="2061846" cy="1292662"/>
            </a:xfrm>
            <a:prstGeom prst="rect">
              <a:avLst/>
            </a:prstGeom>
            <a:noFill/>
          </p:spPr>
          <p:txBody>
            <a:bodyPr wrap="square" lIns="0" tIns="0" rIns="0" bIns="0" rtlCol="0">
              <a:spAutoFit/>
            </a:bodyPr>
            <a:lstStyle>
              <a:defPPr>
                <a:defRPr lang="en-US"/>
              </a:defPPr>
              <a:lvl1pPr algn="ctr">
                <a:defRPr sz="1200">
                  <a:latin typeface="Verdana" panose="020B0604030504040204" pitchFamily="34" charset="0"/>
                  <a:ea typeface="Verdana" panose="020B0604030504040204" pitchFamily="34" charset="0"/>
                  <a:cs typeface="Verdana" panose="020B0604030504040204"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58595B"/>
                  </a:solidFill>
                  <a:effectLst/>
                  <a:uLnTx/>
                  <a:uFillTx/>
                  <a:latin typeface="+mj-lt"/>
                  <a:ea typeface="Open Sans" panose="020B0606030504020204" pitchFamily="34" charset="0"/>
                  <a:cs typeface="Open Sans" panose="020B0606030504020204" pitchFamily="34" charset="0"/>
                </a:rPr>
                <a:t> In many banks, there is confusion over </a:t>
              </a:r>
              <a:r>
                <a:rPr kumimoji="0" lang="en-US" sz="1200" b="1" i="0" u="none" strike="noStrike" kern="0" cap="none" spc="0" normalizeH="0" baseline="0" noProof="0">
                  <a:ln>
                    <a:noFill/>
                  </a:ln>
                  <a:effectLst/>
                  <a:uLnTx/>
                  <a:uFillTx/>
                  <a:latin typeface="+mj-lt"/>
                  <a:ea typeface="Open Sans" panose="020B0606030504020204" pitchFamily="34" charset="0"/>
                  <a:cs typeface="Open Sans" panose="020B0606030504020204" pitchFamily="34" charset="0"/>
                </a:rPr>
                <a:t>who is responsible </a:t>
              </a:r>
              <a:r>
                <a:rPr kumimoji="0" lang="en-US" sz="1200" b="0" i="0" u="none" strike="noStrike" kern="0" cap="none" spc="0" normalizeH="0" baseline="0" noProof="0">
                  <a:ln>
                    <a:noFill/>
                  </a:ln>
                  <a:solidFill>
                    <a:srgbClr val="58595B"/>
                  </a:solidFill>
                  <a:effectLst/>
                  <a:uLnTx/>
                  <a:uFillTx/>
                  <a:latin typeface="+mj-lt"/>
                  <a:ea typeface="Open Sans" panose="020B0606030504020204" pitchFamily="34" charset="0"/>
                  <a:cs typeface="Open Sans" panose="020B0606030504020204" pitchFamily="34" charset="0"/>
                </a:rPr>
                <a:t>for key compliance tasks. </a:t>
              </a:r>
              <a:r>
                <a:rPr kumimoji="0" lang="en-US" sz="1200" b="1" i="0" u="none" strike="noStrike" kern="0" cap="none" spc="0" normalizeH="0" baseline="0" noProof="0">
                  <a:ln>
                    <a:noFill/>
                  </a:ln>
                  <a:effectLst/>
                  <a:uLnTx/>
                  <a:uFillTx/>
                  <a:latin typeface="+mj-lt"/>
                  <a:ea typeface="Open Sans" panose="020B0606030504020204" pitchFamily="34" charset="0"/>
                  <a:cs typeface="Open Sans" panose="020B0606030504020204" pitchFamily="34" charset="0"/>
                </a:rPr>
                <a:t>Without clear ownership, accountability for </a:t>
              </a:r>
              <a:r>
                <a:rPr kumimoji="0" lang="en-US" sz="1200" b="0" i="0" u="none" strike="noStrike" kern="0" cap="none" spc="0" normalizeH="0" baseline="0" noProof="0">
                  <a:ln>
                    <a:noFill/>
                  </a:ln>
                  <a:solidFill>
                    <a:srgbClr val="58595B"/>
                  </a:solidFill>
                  <a:effectLst/>
                  <a:uLnTx/>
                  <a:uFillTx/>
                  <a:latin typeface="+mj-lt"/>
                  <a:ea typeface="Open Sans" panose="020B0606030504020204" pitchFamily="34" charset="0"/>
                  <a:cs typeface="Open Sans" panose="020B0606030504020204" pitchFamily="34" charset="0"/>
                </a:rPr>
                <a:t>BCBS 239 compliance becomes diluted, slowing progress and creating compliance gaps.</a:t>
              </a:r>
            </a:p>
          </p:txBody>
        </p:sp>
        <p:sp>
          <p:nvSpPr>
            <p:cNvPr id="40" name="Subtitle 2">
              <a:extLst>
                <a:ext uri="{FF2B5EF4-FFF2-40B4-BE49-F238E27FC236}">
                  <a16:creationId xmlns:a16="http://schemas.microsoft.com/office/drawing/2014/main" id="{239A096E-71F3-F8D0-F29F-0C91DE24300D}"/>
                </a:ext>
              </a:extLst>
            </p:cNvPr>
            <p:cNvSpPr txBox="1">
              <a:spLocks/>
            </p:cNvSpPr>
            <p:nvPr/>
          </p:nvSpPr>
          <p:spPr>
            <a:xfrm>
              <a:off x="7262164" y="3264650"/>
              <a:ext cx="2061846" cy="1292662"/>
            </a:xfrm>
            <a:prstGeom prst="rect">
              <a:avLst/>
            </a:prstGeom>
            <a:noFill/>
          </p:spPr>
          <p:txBody>
            <a:bodyPr wrap="square" lIns="0" tIns="0" rIns="0" bIns="0" rtlCol="0">
              <a:spAutoFit/>
            </a:bodyPr>
            <a:lstStyle>
              <a:defPPr>
                <a:defRPr lang="en-US"/>
              </a:defPPr>
              <a:lvl1pPr algn="ctr">
                <a:defRPr sz="1200">
                  <a:latin typeface="Verdana" panose="020B0604030504040204" pitchFamily="34" charset="0"/>
                  <a:ea typeface="Verdana" panose="020B0604030504040204" pitchFamily="34" charset="0"/>
                  <a:cs typeface="Verdana" panose="020B0604030504040204"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58595B"/>
                  </a:solidFill>
                  <a:effectLst/>
                  <a:uLnTx/>
                  <a:uFillTx/>
                  <a:latin typeface="+mj-lt"/>
                  <a:ea typeface="Open Sans" panose="020B0606030504020204" pitchFamily="34" charset="0"/>
                  <a:cs typeface="Open Sans" panose="020B0606030504020204" pitchFamily="34" charset="0"/>
                </a:rPr>
                <a:t>Banks often face </a:t>
              </a:r>
              <a:r>
                <a:rPr kumimoji="0" lang="en-US" sz="1200" b="1" i="0" u="none" strike="noStrike" kern="0" cap="none" spc="0" normalizeH="0" baseline="0" noProof="0">
                  <a:ln>
                    <a:noFill/>
                  </a:ln>
                  <a:solidFill>
                    <a:schemeClr val="bg2"/>
                  </a:solidFill>
                  <a:effectLst/>
                  <a:uLnTx/>
                  <a:uFillTx/>
                  <a:latin typeface="+mj-lt"/>
                  <a:ea typeface="Open Sans" panose="020B0606030504020204" pitchFamily="34" charset="0"/>
                  <a:cs typeface="Open Sans" panose="020B0606030504020204" pitchFamily="34" charset="0"/>
                </a:rPr>
                <a:t>internal </a:t>
              </a:r>
              <a:r>
                <a:rPr kumimoji="0" lang="en-US" sz="1200" b="1" i="0" u="none" strike="noStrike" kern="0" cap="none" spc="0" normalizeH="0" baseline="0" noProof="0" err="1">
                  <a:ln>
                    <a:noFill/>
                  </a:ln>
                  <a:solidFill>
                    <a:schemeClr val="bg2"/>
                  </a:solidFill>
                  <a:effectLst/>
                  <a:uLnTx/>
                  <a:uFillTx/>
                  <a:latin typeface="+mj-lt"/>
                  <a:ea typeface="Open Sans" panose="020B0606030504020204" pitchFamily="34" charset="0"/>
                  <a:cs typeface="Open Sans" panose="020B0606030504020204" pitchFamily="34" charset="0"/>
                </a:rPr>
                <a:t>resis-tance</a:t>
              </a:r>
              <a:r>
                <a:rPr kumimoji="0" lang="en-US" sz="1200" b="1" i="0" u="none" strike="noStrike" kern="0" cap="none" spc="0" normalizeH="0" baseline="0" noProof="0">
                  <a:ln>
                    <a:noFill/>
                  </a:ln>
                  <a:solidFill>
                    <a:srgbClr val="58595B"/>
                  </a:solidFill>
                  <a:effectLst/>
                  <a:uLnTx/>
                  <a:uFillTx/>
                  <a:latin typeface="+mj-lt"/>
                  <a:ea typeface="Open Sans" panose="020B0606030504020204" pitchFamily="34" charset="0"/>
                  <a:cs typeface="Open Sans" panose="020B0606030504020204" pitchFamily="34" charset="0"/>
                </a:rPr>
                <a:t> </a:t>
              </a:r>
              <a:r>
                <a:rPr kumimoji="0" lang="en-US" sz="1200" b="0" i="0" u="none" strike="noStrike" kern="0" cap="none" spc="0" normalizeH="0" baseline="0" noProof="0">
                  <a:ln>
                    <a:noFill/>
                  </a:ln>
                  <a:solidFill>
                    <a:srgbClr val="58595B"/>
                  </a:solidFill>
                  <a:effectLst/>
                  <a:uLnTx/>
                  <a:uFillTx/>
                  <a:latin typeface="+mj-lt"/>
                  <a:ea typeface="Open Sans" panose="020B0606030504020204" pitchFamily="34" charset="0"/>
                  <a:cs typeface="Open Sans" panose="020B0606030504020204" pitchFamily="34" charset="0"/>
                </a:rPr>
                <a:t>to change when compliance requires transformation in culture and processes. Employees may see compliance efforts as </a:t>
              </a:r>
              <a:r>
                <a:rPr kumimoji="0" lang="en-US" sz="1200" b="1" i="0" u="none" strike="noStrike" kern="0" cap="none" spc="0" normalizeH="0" baseline="0" noProof="0">
                  <a:ln>
                    <a:noFill/>
                  </a:ln>
                  <a:solidFill>
                    <a:schemeClr val="bg2"/>
                  </a:solidFill>
                  <a:effectLst/>
                  <a:uLnTx/>
                  <a:uFillTx/>
                  <a:latin typeface="+mj-lt"/>
                  <a:ea typeface="Open Sans" panose="020B0606030504020204" pitchFamily="34" charset="0"/>
                  <a:cs typeface="Open Sans" panose="020B0606030504020204" pitchFamily="34" charset="0"/>
                </a:rPr>
                <a:t>additional workload </a:t>
              </a:r>
              <a:r>
                <a:rPr kumimoji="0" lang="en-US" sz="1200" b="0" i="0" u="none" strike="noStrike" kern="0" cap="none" spc="0" normalizeH="0" baseline="0" noProof="0">
                  <a:ln>
                    <a:noFill/>
                  </a:ln>
                  <a:solidFill>
                    <a:srgbClr val="58595B"/>
                  </a:solidFill>
                  <a:effectLst/>
                  <a:uLnTx/>
                  <a:uFillTx/>
                  <a:latin typeface="+mj-lt"/>
                  <a:ea typeface="Open Sans" panose="020B0606030504020204" pitchFamily="34" charset="0"/>
                  <a:cs typeface="Open Sans" panose="020B0606030504020204" pitchFamily="34" charset="0"/>
                </a:rPr>
                <a:t>rather than integrated into their day-to-day activities.</a:t>
              </a:r>
            </a:p>
          </p:txBody>
        </p:sp>
      </p:grpSp>
      <p:pic>
        <p:nvPicPr>
          <p:cNvPr id="46" name="Picture 45" descr="A black background with a black square&#10;&#10;Description automatically generated with medium confidence">
            <a:extLst>
              <a:ext uri="{FF2B5EF4-FFF2-40B4-BE49-F238E27FC236}">
                <a16:creationId xmlns:a16="http://schemas.microsoft.com/office/drawing/2014/main" id="{32BF51FB-2CAC-F716-CBF0-3EAEC3B388F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08000" y="1236141"/>
            <a:ext cx="720000" cy="720000"/>
          </a:xfrm>
          <a:prstGeom prst="rect">
            <a:avLst/>
          </a:prstGeom>
        </p:spPr>
      </p:pic>
      <p:pic>
        <p:nvPicPr>
          <p:cNvPr id="48" name="Picture 47" descr="A black background with a black square&#10;&#10;Description automatically generated with medium confidence">
            <a:extLst>
              <a:ext uri="{FF2B5EF4-FFF2-40B4-BE49-F238E27FC236}">
                <a16:creationId xmlns:a16="http://schemas.microsoft.com/office/drawing/2014/main" id="{30ED806E-55A2-FD3D-8D6E-D54036A4DFFE}"/>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509664" y="1236141"/>
            <a:ext cx="720000" cy="720000"/>
          </a:xfrm>
          <a:prstGeom prst="rect">
            <a:avLst/>
          </a:prstGeom>
        </p:spPr>
      </p:pic>
      <p:pic>
        <p:nvPicPr>
          <p:cNvPr id="50" name="Picture 49" descr="A black background with a black square&#10;&#10;Description automatically generated with medium confidence">
            <a:extLst>
              <a:ext uri="{FF2B5EF4-FFF2-40B4-BE49-F238E27FC236}">
                <a16:creationId xmlns:a16="http://schemas.microsoft.com/office/drawing/2014/main" id="{B146AC2C-2706-6B33-31AC-B520CB24DA8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326894" y="1236141"/>
            <a:ext cx="720000" cy="720000"/>
          </a:xfrm>
          <a:prstGeom prst="rect">
            <a:avLst/>
          </a:prstGeom>
        </p:spPr>
      </p:pic>
      <p:pic>
        <p:nvPicPr>
          <p:cNvPr id="51" name="Picture 50" descr="A black background with a black square&#10;&#10;Description automatically generated with medium confidence">
            <a:extLst>
              <a:ext uri="{FF2B5EF4-FFF2-40B4-BE49-F238E27FC236}">
                <a16:creationId xmlns:a16="http://schemas.microsoft.com/office/drawing/2014/main" id="{35326465-2A62-E579-11A5-3FA1D6CD354B}"/>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36341" y="1236141"/>
            <a:ext cx="720000" cy="720000"/>
          </a:xfrm>
          <a:prstGeom prst="rect">
            <a:avLst/>
          </a:prstGeom>
        </p:spPr>
      </p:pic>
      <p:sp>
        <p:nvSpPr>
          <p:cNvPr id="191" name="Rectangle 8">
            <a:extLst>
              <a:ext uri="{FF2B5EF4-FFF2-40B4-BE49-F238E27FC236}">
                <a16:creationId xmlns:a16="http://schemas.microsoft.com/office/drawing/2014/main" id="{10300667-BEB9-311C-9ECF-7F3AFEF28AD9}"/>
              </a:ext>
            </a:extLst>
          </p:cNvPr>
          <p:cNvSpPr/>
          <p:nvPr/>
        </p:nvSpPr>
        <p:spPr>
          <a:xfrm>
            <a:off x="544347" y="6223461"/>
            <a:ext cx="3556282" cy="354310"/>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2" name="Rectangle 9">
            <a:extLst>
              <a:ext uri="{FF2B5EF4-FFF2-40B4-BE49-F238E27FC236}">
                <a16:creationId xmlns:a16="http://schemas.microsoft.com/office/drawing/2014/main" id="{4883B4C7-9651-443D-D9F8-33D6A1E0F72B}"/>
              </a:ext>
            </a:extLst>
          </p:cNvPr>
          <p:cNvSpPr/>
          <p:nvPr/>
        </p:nvSpPr>
        <p:spPr>
          <a:xfrm>
            <a:off x="4239076" y="6222054"/>
            <a:ext cx="3552011" cy="35431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3" name="Rectangle 10">
            <a:extLst>
              <a:ext uri="{FF2B5EF4-FFF2-40B4-BE49-F238E27FC236}">
                <a16:creationId xmlns:a16="http://schemas.microsoft.com/office/drawing/2014/main" id="{E4EE8E54-752A-C53A-5040-57A6C2E16685}"/>
              </a:ext>
            </a:extLst>
          </p:cNvPr>
          <p:cNvSpPr/>
          <p:nvPr/>
        </p:nvSpPr>
        <p:spPr>
          <a:xfrm>
            <a:off x="7925263" y="6222054"/>
            <a:ext cx="3601162" cy="354310"/>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6" name="TextBox 13">
            <a:extLst>
              <a:ext uri="{FF2B5EF4-FFF2-40B4-BE49-F238E27FC236}">
                <a16:creationId xmlns:a16="http://schemas.microsoft.com/office/drawing/2014/main" id="{16B54EEC-98CB-7F43-1825-42F23990440A}"/>
              </a:ext>
            </a:extLst>
          </p:cNvPr>
          <p:cNvSpPr txBox="1"/>
          <p:nvPr/>
        </p:nvSpPr>
        <p:spPr>
          <a:xfrm>
            <a:off x="544346" y="6246728"/>
            <a:ext cx="3556283" cy="307777"/>
          </a:xfrm>
          <a:prstGeom prst="rect">
            <a:avLst/>
          </a:prstGeom>
          <a:noFill/>
          <a:effectLst>
            <a:outerShdw blurRad="50800" dist="38100" dir="2700000" algn="tl" rotWithShape="0">
              <a:prstClr val="black">
                <a:alpha val="40000"/>
              </a:prstClr>
            </a:outerShdw>
          </a:effectLst>
        </p:spPr>
        <p:txBody>
          <a:bodyPr wrap="square" rtlCol="0" anchor="ctr">
            <a:spAutoFit/>
          </a:bodyPr>
          <a:lstStyle/>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Inconsistent Risk Data Practices</a:t>
            </a:r>
          </a:p>
        </p:txBody>
      </p:sp>
      <p:sp>
        <p:nvSpPr>
          <p:cNvPr id="197" name="TextBox 14">
            <a:extLst>
              <a:ext uri="{FF2B5EF4-FFF2-40B4-BE49-F238E27FC236}">
                <a16:creationId xmlns:a16="http://schemas.microsoft.com/office/drawing/2014/main" id="{D6E7BE3C-E74C-F1ED-2D54-672F720733C0}"/>
              </a:ext>
            </a:extLst>
          </p:cNvPr>
          <p:cNvSpPr txBox="1"/>
          <p:nvPr/>
        </p:nvSpPr>
        <p:spPr>
          <a:xfrm>
            <a:off x="4239075" y="6245321"/>
            <a:ext cx="3552012" cy="307777"/>
          </a:xfrm>
          <a:prstGeom prst="rect">
            <a:avLst/>
          </a:prstGeom>
          <a:noFill/>
          <a:effectLst>
            <a:outerShdw blurRad="50800" dist="38100" dir="2700000" algn="tl" rotWithShape="0">
              <a:prstClr val="black">
                <a:alpha val="40000"/>
              </a:prstClr>
            </a:outerShdw>
          </a:effectLst>
        </p:spPr>
        <p:txBody>
          <a:bodyPr wrap="square" rtlCol="0" anchor="ctr">
            <a:spAutoFit/>
          </a:bodyPr>
          <a:lstStyle/>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Delays in Regulatory Requirements</a:t>
            </a:r>
          </a:p>
        </p:txBody>
      </p:sp>
      <p:sp>
        <p:nvSpPr>
          <p:cNvPr id="198" name="TextBox 15">
            <a:extLst>
              <a:ext uri="{FF2B5EF4-FFF2-40B4-BE49-F238E27FC236}">
                <a16:creationId xmlns:a16="http://schemas.microsoft.com/office/drawing/2014/main" id="{4D0D8C4D-33C5-5F1A-DFD9-A924283F47AC}"/>
              </a:ext>
            </a:extLst>
          </p:cNvPr>
          <p:cNvSpPr txBox="1"/>
          <p:nvPr/>
        </p:nvSpPr>
        <p:spPr>
          <a:xfrm>
            <a:off x="7925264" y="6244823"/>
            <a:ext cx="3601162" cy="307777"/>
          </a:xfrm>
          <a:prstGeom prst="rect">
            <a:avLst/>
          </a:prstGeom>
          <a:noFill/>
          <a:effectLst>
            <a:outerShdw blurRad="50800" dist="38100" dir="2700000" algn="tl" rotWithShape="0">
              <a:prstClr val="black">
                <a:alpha val="40000"/>
              </a:prstClr>
            </a:outerShdw>
          </a:effectLst>
        </p:spPr>
        <p:txBody>
          <a:bodyPr wrap="square" rtlCol="0" anchor="ctr">
            <a:spAutoFit/>
          </a:bodyPr>
          <a:lstStyle/>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Wasted Resources</a:t>
            </a:r>
          </a:p>
        </p:txBody>
      </p:sp>
      <p:sp>
        <p:nvSpPr>
          <p:cNvPr id="208" name="Rounded Rectangle 35">
            <a:extLst>
              <a:ext uri="{FF2B5EF4-FFF2-40B4-BE49-F238E27FC236}">
                <a16:creationId xmlns:a16="http://schemas.microsoft.com/office/drawing/2014/main" id="{B28EAD2C-7806-422E-2F39-0841E3E52A4E}"/>
              </a:ext>
            </a:extLst>
          </p:cNvPr>
          <p:cNvSpPr/>
          <p:nvPr/>
        </p:nvSpPr>
        <p:spPr>
          <a:xfrm>
            <a:off x="544348" y="4312622"/>
            <a:ext cx="3556281" cy="1843499"/>
          </a:xfrm>
          <a:prstGeom prst="rect">
            <a:avLst/>
          </a:prstGeom>
          <a:solidFill>
            <a:schemeClr val="bg1">
              <a:lumMod val="95000"/>
            </a:schemeClr>
          </a:solidFill>
          <a:effectLst>
            <a:outerShdw blurRad="50800" dist="38100" dir="2700000" algn="tl" rotWithShape="0">
              <a:prstClr val="black">
                <a:alpha val="40000"/>
              </a:prstClr>
            </a:outerShdw>
          </a:effectLst>
        </p:spPr>
        <p:txBody>
          <a:bodyPr lIns="108000" tIns="72000" rIns="72000" bIns="72000" anchor="ctr"/>
          <a:lstStyle/>
          <a:p>
            <a:endParaRPr lang="en-US" sz="120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209" name="Subtitle 2">
            <a:extLst>
              <a:ext uri="{FF2B5EF4-FFF2-40B4-BE49-F238E27FC236}">
                <a16:creationId xmlns:a16="http://schemas.microsoft.com/office/drawing/2014/main" id="{68BCD7E8-C808-320E-DD71-78B4E57421D9}"/>
              </a:ext>
            </a:extLst>
          </p:cNvPr>
          <p:cNvSpPr txBox="1">
            <a:spLocks/>
          </p:cNvSpPr>
          <p:nvPr/>
        </p:nvSpPr>
        <p:spPr>
          <a:xfrm>
            <a:off x="1751627" y="4481034"/>
            <a:ext cx="2158859" cy="1569660"/>
          </a:xfrm>
          <a:prstGeom prst="rect">
            <a:avLst/>
          </a:prstGeom>
        </p:spPr>
        <p:txBody>
          <a:bodyPr vert="horz" wrap="square" lIns="91440" tIns="45720" rIns="91440" bIns="45720" rtlCol="0">
            <a:spAutoFit/>
          </a:bodyPr>
          <a:lstStyle>
            <a:defPPr>
              <a:defRPr lang="en-US"/>
            </a:defPPr>
            <a:lvl1pPr indent="0" algn="ctr" defTabSz="1087636">
              <a:lnSpc>
                <a:spcPct val="100000"/>
              </a:lnSpc>
              <a:spcBef>
                <a:spcPts val="0"/>
              </a:spcBef>
              <a:buFont typeface="Arial"/>
              <a:buNone/>
              <a:defRPr sz="1200">
                <a:ea typeface="Lato Light" panose="020F0502020204030203" pitchFamily="34" charset="0"/>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algn="just"/>
            <a:r>
              <a:rPr lang="en-US">
                <a:solidFill>
                  <a:srgbClr val="58595B"/>
                </a:solidFill>
                <a:latin typeface="Open Sans" panose="020B0606030504020204" pitchFamily="34" charset="0"/>
                <a:ea typeface="Open Sans" panose="020B0606030504020204" pitchFamily="34" charset="0"/>
                <a:cs typeface="Open Sans" panose="020B0606030504020204" pitchFamily="34" charset="0"/>
              </a:rPr>
              <a:t>Without a compliance-driven culture, there is a lack of uniformity in how departments manage and report risk data, leading to </a:t>
            </a:r>
            <a:r>
              <a:rPr lang="en-US" b="1">
                <a:latin typeface="Open Sans" panose="020B0606030504020204" pitchFamily="34" charset="0"/>
                <a:ea typeface="Open Sans" panose="020B0606030504020204" pitchFamily="34" charset="0"/>
                <a:cs typeface="Open Sans" panose="020B0606030504020204" pitchFamily="34" charset="0"/>
              </a:rPr>
              <a:t>inconsistent outcomes and inaccuracies </a:t>
            </a:r>
            <a:r>
              <a:rPr lang="en-US">
                <a:solidFill>
                  <a:srgbClr val="58595B"/>
                </a:solidFill>
                <a:latin typeface="Open Sans" panose="020B0606030504020204" pitchFamily="34" charset="0"/>
                <a:ea typeface="Open Sans" panose="020B0606030504020204" pitchFamily="34" charset="0"/>
                <a:cs typeface="Open Sans" panose="020B0606030504020204" pitchFamily="34" charset="0"/>
              </a:rPr>
              <a:t>in risk reporting.</a:t>
            </a:r>
          </a:p>
        </p:txBody>
      </p:sp>
      <p:sp>
        <p:nvSpPr>
          <p:cNvPr id="211" name="Rounded Rectangle 36">
            <a:extLst>
              <a:ext uri="{FF2B5EF4-FFF2-40B4-BE49-F238E27FC236}">
                <a16:creationId xmlns:a16="http://schemas.microsoft.com/office/drawing/2014/main" id="{D3EBF681-CA12-F683-3EFB-7D72D2AAECE9}"/>
              </a:ext>
            </a:extLst>
          </p:cNvPr>
          <p:cNvSpPr/>
          <p:nvPr/>
        </p:nvSpPr>
        <p:spPr>
          <a:xfrm>
            <a:off x="4234806" y="4312621"/>
            <a:ext cx="3556281" cy="1843499"/>
          </a:xfrm>
          <a:prstGeom prst="rect">
            <a:avLst/>
          </a:prstGeom>
          <a:solidFill>
            <a:schemeClr val="bg1">
              <a:lumMod val="95000"/>
            </a:schemeClr>
          </a:solidFill>
          <a:effectLst>
            <a:outerShdw blurRad="50800" dist="38100" dir="2700000" algn="tl" rotWithShape="0">
              <a:prstClr val="black">
                <a:alpha val="40000"/>
              </a:prstClr>
            </a:outerShdw>
          </a:effectLst>
        </p:spPr>
        <p:txBody>
          <a:bodyPr lIns="108000" tIns="72000" rIns="72000" bIns="72000" anchor="ctr"/>
          <a:lstStyle/>
          <a:p>
            <a:endParaRPr lang="en-US" sz="120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213" name="Subtitle 2">
            <a:extLst>
              <a:ext uri="{FF2B5EF4-FFF2-40B4-BE49-F238E27FC236}">
                <a16:creationId xmlns:a16="http://schemas.microsoft.com/office/drawing/2014/main" id="{EFCB94D1-B20B-BCE5-B0AF-32536B0ADAA7}"/>
              </a:ext>
            </a:extLst>
          </p:cNvPr>
          <p:cNvSpPr txBox="1">
            <a:spLocks/>
          </p:cNvSpPr>
          <p:nvPr/>
        </p:nvSpPr>
        <p:spPr>
          <a:xfrm>
            <a:off x="5442084" y="4634205"/>
            <a:ext cx="2158859" cy="1200329"/>
          </a:xfrm>
          <a:prstGeom prst="rect">
            <a:avLst/>
          </a:prstGeom>
        </p:spPr>
        <p:txBody>
          <a:bodyPr vert="horz" wrap="square" lIns="91440" tIns="45720" rIns="91440" bIns="45720" rtlCol="0">
            <a:spAutoFit/>
          </a:bodyPr>
          <a:lstStyle>
            <a:defPPr>
              <a:defRPr lang="en-US"/>
            </a:defPPr>
            <a:lvl1pPr indent="0" algn="ctr" defTabSz="1087636">
              <a:lnSpc>
                <a:spcPct val="100000"/>
              </a:lnSpc>
              <a:spcBef>
                <a:spcPts val="0"/>
              </a:spcBef>
              <a:buFont typeface="Arial"/>
              <a:buNone/>
              <a:defRPr sz="1200">
                <a:ea typeface="Lato Light" panose="020F0502020204030203" pitchFamily="34" charset="0"/>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algn="just"/>
            <a:r>
              <a:rPr lang="en-US">
                <a:solidFill>
                  <a:srgbClr val="58595B"/>
                </a:solidFill>
                <a:latin typeface="Open Sans" panose="020B0606030504020204" pitchFamily="34" charset="0"/>
                <a:ea typeface="Open Sans" panose="020B0606030504020204" pitchFamily="34" charset="0"/>
                <a:cs typeface="Open Sans" panose="020B0606030504020204" pitchFamily="34" charset="0"/>
              </a:rPr>
              <a:t>Fragmented efforts result in delayed or incomplete compliance, leaving banks vulnerable to </a:t>
            </a:r>
            <a:r>
              <a:rPr lang="en-US" b="1">
                <a:solidFill>
                  <a:schemeClr val="tx2"/>
                </a:solidFill>
                <a:latin typeface="Open Sans" panose="020B0606030504020204" pitchFamily="34" charset="0"/>
                <a:ea typeface="Open Sans" panose="020B0606030504020204" pitchFamily="34" charset="0"/>
                <a:cs typeface="Open Sans" panose="020B0606030504020204" pitchFamily="34" charset="0"/>
              </a:rPr>
              <a:t>regulatory penalties and reputation-</a:t>
            </a:r>
            <a:r>
              <a:rPr lang="en-US" b="1" err="1">
                <a:solidFill>
                  <a:schemeClr val="tx2"/>
                </a:solidFill>
                <a:latin typeface="Open Sans" panose="020B0606030504020204" pitchFamily="34" charset="0"/>
                <a:ea typeface="Open Sans" panose="020B0606030504020204" pitchFamily="34" charset="0"/>
                <a:cs typeface="Open Sans" panose="020B0606030504020204" pitchFamily="34" charset="0"/>
              </a:rPr>
              <a:t>nal</a:t>
            </a:r>
            <a:r>
              <a:rPr lang="en-US" b="1">
                <a:solidFill>
                  <a:schemeClr val="tx2"/>
                </a:solidFill>
                <a:latin typeface="Open Sans" panose="020B0606030504020204" pitchFamily="34" charset="0"/>
                <a:ea typeface="Open Sans" panose="020B0606030504020204" pitchFamily="34" charset="0"/>
                <a:cs typeface="Open Sans" panose="020B0606030504020204" pitchFamily="34" charset="0"/>
              </a:rPr>
              <a:t> risks.</a:t>
            </a:r>
          </a:p>
        </p:txBody>
      </p:sp>
      <p:sp>
        <p:nvSpPr>
          <p:cNvPr id="214" name="Rounded Rectangle 37">
            <a:extLst>
              <a:ext uri="{FF2B5EF4-FFF2-40B4-BE49-F238E27FC236}">
                <a16:creationId xmlns:a16="http://schemas.microsoft.com/office/drawing/2014/main" id="{5AA23165-B7DA-8F24-1C3C-F7A4D7B0E578}"/>
              </a:ext>
            </a:extLst>
          </p:cNvPr>
          <p:cNvSpPr/>
          <p:nvPr/>
        </p:nvSpPr>
        <p:spPr>
          <a:xfrm>
            <a:off x="7925263" y="4312621"/>
            <a:ext cx="3601162" cy="1843499"/>
          </a:xfrm>
          <a:prstGeom prst="rect">
            <a:avLst/>
          </a:prstGeom>
          <a:solidFill>
            <a:schemeClr val="bg1">
              <a:lumMod val="95000"/>
            </a:schemeClr>
          </a:solidFill>
          <a:effectLst>
            <a:outerShdw blurRad="50800" dist="38100" dir="2700000" algn="tl" rotWithShape="0">
              <a:prstClr val="black">
                <a:alpha val="40000"/>
              </a:prstClr>
            </a:outerShdw>
          </a:effectLst>
        </p:spPr>
        <p:txBody>
          <a:bodyPr lIns="108000" tIns="72000" rIns="72000" bIns="72000" anchor="ctr"/>
          <a:lstStyle/>
          <a:p>
            <a:endParaRPr lang="en-US" sz="120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216" name="Subtitle 2">
            <a:extLst>
              <a:ext uri="{FF2B5EF4-FFF2-40B4-BE49-F238E27FC236}">
                <a16:creationId xmlns:a16="http://schemas.microsoft.com/office/drawing/2014/main" id="{5358DE34-9F5C-04D8-E6A1-FD7E43DF563D}"/>
              </a:ext>
            </a:extLst>
          </p:cNvPr>
          <p:cNvSpPr txBox="1">
            <a:spLocks/>
          </p:cNvSpPr>
          <p:nvPr/>
        </p:nvSpPr>
        <p:spPr>
          <a:xfrm>
            <a:off x="9132541" y="4449539"/>
            <a:ext cx="2158859" cy="1569660"/>
          </a:xfrm>
          <a:prstGeom prst="rect">
            <a:avLst/>
          </a:prstGeom>
        </p:spPr>
        <p:txBody>
          <a:bodyPr vert="horz" wrap="square" lIns="91440" tIns="45720" rIns="91440" bIns="45720" rtlCol="0">
            <a:spAutoFit/>
          </a:bodyPr>
          <a:lstStyle>
            <a:defPPr>
              <a:defRPr lang="en-US"/>
            </a:defPPr>
            <a:lvl1pPr indent="0" algn="ctr" defTabSz="1087636">
              <a:lnSpc>
                <a:spcPct val="100000"/>
              </a:lnSpc>
              <a:spcBef>
                <a:spcPts val="0"/>
              </a:spcBef>
              <a:buFont typeface="Arial"/>
              <a:buNone/>
              <a:defRPr sz="1200">
                <a:ea typeface="Lato Light" panose="020F0502020204030203" pitchFamily="34" charset="0"/>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algn="just"/>
            <a:r>
              <a:rPr lang="en-US">
                <a:solidFill>
                  <a:srgbClr val="58595B"/>
                </a:solidFill>
                <a:latin typeface="Open Sans" panose="020B0606030504020204" pitchFamily="34" charset="0"/>
                <a:ea typeface="Open Sans" panose="020B0606030504020204" pitchFamily="34" charset="0"/>
                <a:cs typeface="Open Sans" panose="020B0606030504020204" pitchFamily="34" charset="0"/>
              </a:rPr>
              <a:t>When compliance is not embedded into the core culture, resources are often misallocated, with teams </a:t>
            </a:r>
            <a:r>
              <a:rPr lang="en-US" b="1">
                <a:solidFill>
                  <a:schemeClr val="bg2"/>
                </a:solidFill>
                <a:latin typeface="Open Sans" panose="020B0606030504020204" pitchFamily="34" charset="0"/>
                <a:ea typeface="Open Sans" panose="020B0606030504020204" pitchFamily="34" charset="0"/>
                <a:cs typeface="Open Sans" panose="020B0606030504020204" pitchFamily="34" charset="0"/>
              </a:rPr>
              <a:t>duplicating efforts or missing critical comp-</a:t>
            </a:r>
            <a:r>
              <a:rPr lang="en-US" b="1" err="1">
                <a:solidFill>
                  <a:schemeClr val="bg2"/>
                </a:solidFill>
                <a:latin typeface="Open Sans" panose="020B0606030504020204" pitchFamily="34" charset="0"/>
                <a:ea typeface="Open Sans" panose="020B0606030504020204" pitchFamily="34" charset="0"/>
                <a:cs typeface="Open Sans" panose="020B0606030504020204" pitchFamily="34" charset="0"/>
              </a:rPr>
              <a:t>liance</a:t>
            </a:r>
            <a:r>
              <a:rPr lang="en-US" b="1">
                <a:solidFill>
                  <a:schemeClr val="bg2"/>
                </a:solidFill>
                <a:latin typeface="Open Sans" panose="020B0606030504020204" pitchFamily="34" charset="0"/>
                <a:ea typeface="Open Sans" panose="020B0606030504020204" pitchFamily="34" charset="0"/>
                <a:cs typeface="Open Sans" panose="020B0606030504020204" pitchFamily="34" charset="0"/>
              </a:rPr>
              <a:t> </a:t>
            </a:r>
            <a:r>
              <a:rPr lang="en-US">
                <a:solidFill>
                  <a:srgbClr val="58595B"/>
                </a:solidFill>
                <a:latin typeface="Open Sans" panose="020B0606030504020204" pitchFamily="34" charset="0"/>
                <a:ea typeface="Open Sans" panose="020B0606030504020204" pitchFamily="34" charset="0"/>
                <a:cs typeface="Open Sans" panose="020B0606030504020204" pitchFamily="34" charset="0"/>
              </a:rPr>
              <a:t>steps due to lack of coordination.</a:t>
            </a:r>
          </a:p>
        </p:txBody>
      </p:sp>
      <p:pic>
        <p:nvPicPr>
          <p:cNvPr id="221" name="Graphic 220" descr="Garbage with solid fill">
            <a:extLst>
              <a:ext uri="{FF2B5EF4-FFF2-40B4-BE49-F238E27FC236}">
                <a16:creationId xmlns:a16="http://schemas.microsoft.com/office/drawing/2014/main" id="{3B18237E-BAE1-8431-8B01-27879165961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88902" y="4711470"/>
            <a:ext cx="1080000" cy="1080000"/>
          </a:xfrm>
          <a:prstGeom prst="rect">
            <a:avLst/>
          </a:prstGeom>
        </p:spPr>
      </p:pic>
      <p:pic>
        <p:nvPicPr>
          <p:cNvPr id="223" name="Graphic 222" descr="Snooze with solid fill">
            <a:extLst>
              <a:ext uri="{FF2B5EF4-FFF2-40B4-BE49-F238E27FC236}">
                <a16:creationId xmlns:a16="http://schemas.microsoft.com/office/drawing/2014/main" id="{4F77E5D2-C7F1-50CE-2F00-C87E8E54097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384078" y="4711470"/>
            <a:ext cx="1080000" cy="1080000"/>
          </a:xfrm>
          <a:prstGeom prst="rect">
            <a:avLst/>
          </a:prstGeom>
        </p:spPr>
      </p:pic>
      <p:pic>
        <p:nvPicPr>
          <p:cNvPr id="225" name="Graphic 224" descr="Bad Inventory with solid fill">
            <a:extLst>
              <a:ext uri="{FF2B5EF4-FFF2-40B4-BE49-F238E27FC236}">
                <a16:creationId xmlns:a16="http://schemas.microsoft.com/office/drawing/2014/main" id="{6ACE8A53-2FB6-AA08-DAE1-27803767965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65575" y="4711470"/>
            <a:ext cx="1080000" cy="1080000"/>
          </a:xfrm>
          <a:prstGeom prst="rect">
            <a:avLst/>
          </a:prstGeom>
        </p:spPr>
      </p:pic>
      <p:sp>
        <p:nvSpPr>
          <p:cNvPr id="230" name="Isosceles Triangle 229">
            <a:extLst>
              <a:ext uri="{FF2B5EF4-FFF2-40B4-BE49-F238E27FC236}">
                <a16:creationId xmlns:a16="http://schemas.microsoft.com/office/drawing/2014/main" id="{8FCACD65-C2FD-F984-23C6-205F0DAFF9DC}"/>
              </a:ext>
            </a:extLst>
          </p:cNvPr>
          <p:cNvSpPr/>
          <p:nvPr/>
        </p:nvSpPr>
        <p:spPr>
          <a:xfrm rot="10800000">
            <a:off x="5220827" y="3743231"/>
            <a:ext cx="1584237" cy="399207"/>
          </a:xfrm>
          <a:prstGeom prst="triangle">
            <a:avLst/>
          </a:prstGeom>
          <a:solidFill>
            <a:schemeClr val="accent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3" name="Picture 2" descr="A blue and black logo with a hand and people&#10;&#10;Description automatically generated">
            <a:extLst>
              <a:ext uri="{FF2B5EF4-FFF2-40B4-BE49-F238E27FC236}">
                <a16:creationId xmlns:a16="http://schemas.microsoft.com/office/drawing/2014/main" id="{00BA1472-39EA-A44C-0502-D3D2B867524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374801" y="68466"/>
            <a:ext cx="720000" cy="720000"/>
          </a:xfrm>
          <a:prstGeom prst="rect">
            <a:avLst/>
          </a:prstGeom>
        </p:spPr>
      </p:pic>
    </p:spTree>
    <p:extLst>
      <p:ext uri="{BB962C8B-B14F-4D97-AF65-F5344CB8AC3E}">
        <p14:creationId xmlns:p14="http://schemas.microsoft.com/office/powerpoint/2010/main" val="63074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FE875-11C2-E0B3-6A00-07CC4464C918}"/>
              </a:ext>
            </a:extLst>
          </p:cNvPr>
          <p:cNvSpPr>
            <a:spLocks noGrp="1"/>
          </p:cNvSpPr>
          <p:nvPr>
            <p:ph type="title"/>
          </p:nvPr>
        </p:nvSpPr>
        <p:spPr/>
        <p:txBody>
          <a:bodyPr>
            <a:normAutofit/>
          </a:bodyPr>
          <a:lstStyle/>
          <a:p>
            <a:r>
              <a:rPr lang="en-GB"/>
              <a:t>Inconsistent interpretations of BCBS 239 cause</a:t>
            </a:r>
            <a:br>
              <a:rPr lang="en-GB"/>
            </a:br>
            <a:r>
              <a:rPr lang="en-GB"/>
              <a:t>uneven compliance across departments</a:t>
            </a:r>
          </a:p>
        </p:txBody>
      </p:sp>
      <p:sp>
        <p:nvSpPr>
          <p:cNvPr id="4" name="Slide Number Placeholder 3">
            <a:extLst>
              <a:ext uri="{FF2B5EF4-FFF2-40B4-BE49-F238E27FC236}">
                <a16:creationId xmlns:a16="http://schemas.microsoft.com/office/drawing/2014/main" id="{EFF348C9-A48A-3E76-4CFC-D8F04A42D43A}"/>
              </a:ext>
            </a:extLst>
          </p:cNvPr>
          <p:cNvSpPr>
            <a:spLocks noGrp="1"/>
          </p:cNvSpPr>
          <p:nvPr>
            <p:ph type="sldNum" sz="quarter" idx="12"/>
          </p:nvPr>
        </p:nvSpPr>
        <p:spPr/>
        <p:txBody>
          <a:bodyPr/>
          <a:lstStyle/>
          <a:p>
            <a:fld id="{176DD4EC-FA55-45CE-8BB9-EF8129236C33}" type="slidenum">
              <a:rPr lang="en-NL" smtClean="0"/>
              <a:pPr/>
              <a:t>11</a:t>
            </a:fld>
            <a:endParaRPr lang="en-NL"/>
          </a:p>
        </p:txBody>
      </p:sp>
      <p:sp>
        <p:nvSpPr>
          <p:cNvPr id="6" name="TextBox 5">
            <a:extLst>
              <a:ext uri="{FF2B5EF4-FFF2-40B4-BE49-F238E27FC236}">
                <a16:creationId xmlns:a16="http://schemas.microsoft.com/office/drawing/2014/main" id="{34F2FC9B-A660-E930-4BFE-4F78979E3819}"/>
              </a:ext>
            </a:extLst>
          </p:cNvPr>
          <p:cNvSpPr txBox="1"/>
          <p:nvPr/>
        </p:nvSpPr>
        <p:spPr>
          <a:xfrm>
            <a:off x="-6096000" y="-549391"/>
            <a:ext cx="6096000" cy="8597225"/>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BCBS 239 ensures banks can manage risk data effectively and report it accurately</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The core principles aim for high data quality, timeliness, and effective governance</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BCBS 239’s evolution highlights growing regulatory expectations for banks</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Even after a decade, many banks fail to fully comply with BCBS 239</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Banks face cultural, technical, and regulatory challenges to full compliance </a:t>
            </a:r>
            <a:r>
              <a:rPr kumimoji="0" lang="en-GB" altLang="hu-HU" sz="1400" i="1" u="none" strike="noStrike" cap="none" normalizeH="0" baseline="0">
                <a:ln>
                  <a:noFill/>
                </a:ln>
                <a:solidFill>
                  <a:schemeClr val="accent4"/>
                </a:solidFill>
                <a:effectLst/>
                <a:latin typeface="+mj-lt"/>
              </a:rPr>
              <a:t>(summary slide for the problems)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Banks struggle with embedding compliance into their culture and engaging leadership</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Inconsistent interpretations of BCBS 239 cause uneven compliance across departments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Excessive resource allocation to manual processes slows compliance progress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Fragmented IT systems prevent accurate and timely data aggregation</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Banks face growing regulatory pressure and evolving compliance standards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Manual data reconciliation introduces errors and inconsistencies in risk reporting</a:t>
            </a:r>
          </a:p>
          <a:p>
            <a:pPr marL="342900" indent="-342900" eaLnBrk="0" fontAlgn="base" hangingPunct="0">
              <a:lnSpc>
                <a:spcPct val="100000"/>
              </a:lnSpc>
              <a:spcBef>
                <a:spcPct val="0"/>
              </a:spcBef>
              <a:spcAft>
                <a:spcPts val="400"/>
              </a:spcAft>
              <a:buFont typeface="+mj-lt"/>
              <a:buAutoNum type="arabicPeriod" startAt="12"/>
            </a:pPr>
            <a:r>
              <a:rPr kumimoji="0" lang="en-GB" altLang="hu-HU" sz="1400" i="0" u="none" strike="noStrike" cap="none" normalizeH="0" baseline="0">
                <a:ln>
                  <a:noFill/>
                </a:ln>
                <a:solidFill>
                  <a:schemeClr val="tx2"/>
                </a:solidFill>
                <a:effectLst/>
                <a:latin typeface="+mj-lt"/>
              </a:rPr>
              <a:t>A strategic approach to address cultural, technical, and regulatory challenges </a:t>
            </a:r>
            <a:r>
              <a:rPr kumimoji="0" lang="en-GB" altLang="hu-HU" sz="1400" i="1" u="none" strike="noStrike" cap="none" normalizeH="0" baseline="0">
                <a:ln>
                  <a:noFill/>
                </a:ln>
                <a:solidFill>
                  <a:schemeClr val="tx1"/>
                </a:solidFill>
                <a:effectLst/>
                <a:latin typeface="+mj-lt"/>
              </a:rPr>
              <a:t>(summary slide for the solutions)</a:t>
            </a:r>
            <a:endParaRPr kumimoji="0" lang="en-GB" altLang="hu-HU" sz="1400" i="0" u="none" strike="noStrike" cap="none" normalizeH="0" baseline="0">
              <a:ln>
                <a:noFill/>
              </a:ln>
              <a:solidFill>
                <a:schemeClr val="tx1"/>
              </a:solidFill>
              <a:effectLst/>
              <a:latin typeface="+mj-lt"/>
            </a:endParaRP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Strong leadership and cultural transformation ensure sustained compliance</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Clear and standardized guidelines ensure consistent application across departments</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Automating documentation and reporting processes optimizes resource use</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Modern IT infrastructure enables seamless, real-time risk data management</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Engaging proactively with regulators ensures continuous alignment with evolving standards</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Automating data reconciliation enhances reporting accuracy and reliability</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startAt="19"/>
              <a:tabLst/>
            </a:pPr>
            <a:r>
              <a:rPr kumimoji="0" lang="en-GB" altLang="hu-HU" sz="1400" i="0" u="none" strike="noStrike" cap="none" normalizeH="0" baseline="0">
                <a:ln>
                  <a:noFill/>
                </a:ln>
                <a:solidFill>
                  <a:schemeClr val="tx2"/>
                </a:solidFill>
                <a:effectLst/>
                <a:latin typeface="+mj-lt"/>
              </a:rPr>
              <a:t>FiSer Consulting offers tailored solutions for banks’ BCBS 239 compliance challenges</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startAt="19"/>
              <a:tabLst/>
            </a:pPr>
            <a:r>
              <a:rPr kumimoji="0" lang="en-GB" altLang="hu-HU" sz="1400" i="0" u="none" strike="noStrike" cap="none" normalizeH="0" baseline="0">
                <a:ln>
                  <a:noFill/>
                </a:ln>
                <a:solidFill>
                  <a:schemeClr val="tx2"/>
                </a:solidFill>
                <a:effectLst/>
                <a:latin typeface="+mj-lt"/>
              </a:rPr>
              <a:t>Our proven approach ensures a structured path to full compliance</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startAt="19"/>
              <a:tabLst/>
            </a:pPr>
            <a:r>
              <a:rPr kumimoji="0" lang="en-GB" altLang="hu-HU" sz="1400" i="0" u="none" strike="noStrike" cap="none" normalizeH="0" baseline="0">
                <a:ln>
                  <a:noFill/>
                </a:ln>
                <a:solidFill>
                  <a:schemeClr val="tx2"/>
                </a:solidFill>
                <a:effectLst/>
                <a:latin typeface="+mj-lt"/>
              </a:rPr>
              <a:t>Let’s work together to transform your compliance strategy</a:t>
            </a:r>
            <a:endParaRPr lang="hu-HU"/>
          </a:p>
        </p:txBody>
      </p:sp>
      <p:grpSp>
        <p:nvGrpSpPr>
          <p:cNvPr id="217" name="Google Shape;337;p21">
            <a:extLst>
              <a:ext uri="{FF2B5EF4-FFF2-40B4-BE49-F238E27FC236}">
                <a16:creationId xmlns:a16="http://schemas.microsoft.com/office/drawing/2014/main" id="{A746D1AB-9F21-0FDE-1A84-4948DF97791D}"/>
              </a:ext>
            </a:extLst>
          </p:cNvPr>
          <p:cNvGrpSpPr/>
          <p:nvPr/>
        </p:nvGrpSpPr>
        <p:grpSpPr>
          <a:xfrm>
            <a:off x="2929487" y="1076139"/>
            <a:ext cx="3039513" cy="5607929"/>
            <a:chOff x="3094152" y="1138100"/>
            <a:chExt cx="1751969" cy="3232399"/>
          </a:xfrm>
          <a:effectLst>
            <a:outerShdw blurRad="50800" dist="38100" dir="2700000" algn="tl" rotWithShape="0">
              <a:prstClr val="black">
                <a:alpha val="40000"/>
              </a:prstClr>
            </a:outerShdw>
          </a:effectLst>
        </p:grpSpPr>
        <p:sp>
          <p:nvSpPr>
            <p:cNvPr id="227" name="Google Shape;338;p21">
              <a:extLst>
                <a:ext uri="{FF2B5EF4-FFF2-40B4-BE49-F238E27FC236}">
                  <a16:creationId xmlns:a16="http://schemas.microsoft.com/office/drawing/2014/main" id="{DA1B7C15-2CFC-0599-4966-8F0F55DFC9CA}"/>
                </a:ext>
              </a:extLst>
            </p:cNvPr>
            <p:cNvSpPr/>
            <p:nvPr/>
          </p:nvSpPr>
          <p:spPr>
            <a:xfrm>
              <a:off x="3143930" y="1138100"/>
              <a:ext cx="1359623" cy="3187403"/>
            </a:xfrm>
            <a:custGeom>
              <a:avLst/>
              <a:gdLst/>
              <a:ahLst/>
              <a:cxnLst/>
              <a:rect l="l" t="t" r="r" b="b"/>
              <a:pathLst>
                <a:path w="27314" h="64033" extrusionOk="0">
                  <a:moveTo>
                    <a:pt x="4692" y="0"/>
                  </a:moveTo>
                  <a:cubicBezTo>
                    <a:pt x="2096" y="0"/>
                    <a:pt x="1" y="2096"/>
                    <a:pt x="1" y="4691"/>
                  </a:cubicBezTo>
                  <a:lnTo>
                    <a:pt x="1" y="9573"/>
                  </a:lnTo>
                  <a:cubicBezTo>
                    <a:pt x="37" y="9561"/>
                    <a:pt x="84" y="9561"/>
                    <a:pt x="120" y="9549"/>
                  </a:cubicBezTo>
                  <a:cubicBezTo>
                    <a:pt x="394" y="9502"/>
                    <a:pt x="680" y="9454"/>
                    <a:pt x="953" y="9418"/>
                  </a:cubicBezTo>
                  <a:cubicBezTo>
                    <a:pt x="1025" y="9406"/>
                    <a:pt x="1096" y="9394"/>
                    <a:pt x="1168" y="9394"/>
                  </a:cubicBezTo>
                  <a:cubicBezTo>
                    <a:pt x="1180" y="9394"/>
                    <a:pt x="1203" y="9383"/>
                    <a:pt x="1215" y="9383"/>
                  </a:cubicBezTo>
                  <a:cubicBezTo>
                    <a:pt x="1275" y="9383"/>
                    <a:pt x="1323" y="9371"/>
                    <a:pt x="1382" y="9371"/>
                  </a:cubicBezTo>
                  <a:lnTo>
                    <a:pt x="1430" y="9371"/>
                  </a:lnTo>
                  <a:cubicBezTo>
                    <a:pt x="1501" y="9371"/>
                    <a:pt x="1573" y="9359"/>
                    <a:pt x="1644" y="9359"/>
                  </a:cubicBezTo>
                  <a:lnTo>
                    <a:pt x="1668" y="9359"/>
                  </a:lnTo>
                  <a:cubicBezTo>
                    <a:pt x="1739" y="9359"/>
                    <a:pt x="1799" y="9359"/>
                    <a:pt x="1858" y="9371"/>
                  </a:cubicBezTo>
                  <a:lnTo>
                    <a:pt x="1918" y="9371"/>
                  </a:lnTo>
                  <a:cubicBezTo>
                    <a:pt x="1965" y="9371"/>
                    <a:pt x="2025" y="9371"/>
                    <a:pt x="2085" y="9383"/>
                  </a:cubicBezTo>
                  <a:lnTo>
                    <a:pt x="2120" y="9383"/>
                  </a:lnTo>
                  <a:cubicBezTo>
                    <a:pt x="2192" y="9394"/>
                    <a:pt x="2263" y="9406"/>
                    <a:pt x="2323" y="9418"/>
                  </a:cubicBezTo>
                  <a:cubicBezTo>
                    <a:pt x="2346" y="9418"/>
                    <a:pt x="2358" y="9418"/>
                    <a:pt x="2370" y="9430"/>
                  </a:cubicBezTo>
                  <a:cubicBezTo>
                    <a:pt x="2430" y="9442"/>
                    <a:pt x="2477" y="9454"/>
                    <a:pt x="2537" y="9466"/>
                  </a:cubicBezTo>
                  <a:cubicBezTo>
                    <a:pt x="2549" y="9466"/>
                    <a:pt x="2573" y="9478"/>
                    <a:pt x="2597" y="9478"/>
                  </a:cubicBezTo>
                  <a:cubicBezTo>
                    <a:pt x="2656" y="9502"/>
                    <a:pt x="2727" y="9525"/>
                    <a:pt x="2799" y="9549"/>
                  </a:cubicBezTo>
                  <a:cubicBezTo>
                    <a:pt x="3108" y="9668"/>
                    <a:pt x="3394" y="9835"/>
                    <a:pt x="3644" y="10037"/>
                  </a:cubicBezTo>
                  <a:cubicBezTo>
                    <a:pt x="3811" y="10180"/>
                    <a:pt x="3954" y="10335"/>
                    <a:pt x="4085" y="10502"/>
                  </a:cubicBezTo>
                  <a:cubicBezTo>
                    <a:pt x="4478" y="11002"/>
                    <a:pt x="4704" y="11621"/>
                    <a:pt x="4740" y="12252"/>
                  </a:cubicBezTo>
                  <a:cubicBezTo>
                    <a:pt x="4752" y="12466"/>
                    <a:pt x="4740" y="12681"/>
                    <a:pt x="4704" y="12883"/>
                  </a:cubicBezTo>
                  <a:cubicBezTo>
                    <a:pt x="4680" y="12990"/>
                    <a:pt x="4656" y="13097"/>
                    <a:pt x="4632" y="13204"/>
                  </a:cubicBezTo>
                  <a:cubicBezTo>
                    <a:pt x="4573" y="13407"/>
                    <a:pt x="4490" y="13621"/>
                    <a:pt x="4371" y="13812"/>
                  </a:cubicBezTo>
                  <a:cubicBezTo>
                    <a:pt x="4228" y="14085"/>
                    <a:pt x="4025" y="14336"/>
                    <a:pt x="3811" y="14538"/>
                  </a:cubicBezTo>
                  <a:cubicBezTo>
                    <a:pt x="3585" y="14752"/>
                    <a:pt x="3323" y="14931"/>
                    <a:pt x="3049" y="15062"/>
                  </a:cubicBezTo>
                  <a:cubicBezTo>
                    <a:pt x="2858" y="15145"/>
                    <a:pt x="2668" y="15217"/>
                    <a:pt x="2466" y="15276"/>
                  </a:cubicBezTo>
                  <a:cubicBezTo>
                    <a:pt x="2382" y="15288"/>
                    <a:pt x="2299" y="15312"/>
                    <a:pt x="2204" y="15324"/>
                  </a:cubicBezTo>
                  <a:cubicBezTo>
                    <a:pt x="2192" y="15324"/>
                    <a:pt x="2168" y="15324"/>
                    <a:pt x="2144" y="15336"/>
                  </a:cubicBezTo>
                  <a:cubicBezTo>
                    <a:pt x="2061" y="15336"/>
                    <a:pt x="1977" y="15348"/>
                    <a:pt x="1894" y="15359"/>
                  </a:cubicBezTo>
                  <a:lnTo>
                    <a:pt x="1549" y="15359"/>
                  </a:lnTo>
                  <a:cubicBezTo>
                    <a:pt x="1477" y="15359"/>
                    <a:pt x="1394" y="15348"/>
                    <a:pt x="1311" y="15348"/>
                  </a:cubicBezTo>
                  <a:cubicBezTo>
                    <a:pt x="1287" y="15336"/>
                    <a:pt x="1251" y="15336"/>
                    <a:pt x="1227" y="15336"/>
                  </a:cubicBezTo>
                  <a:cubicBezTo>
                    <a:pt x="1168" y="15336"/>
                    <a:pt x="1108" y="15324"/>
                    <a:pt x="1049" y="15312"/>
                  </a:cubicBezTo>
                  <a:cubicBezTo>
                    <a:pt x="1013" y="15312"/>
                    <a:pt x="989" y="15312"/>
                    <a:pt x="953" y="15300"/>
                  </a:cubicBezTo>
                  <a:cubicBezTo>
                    <a:pt x="668" y="15264"/>
                    <a:pt x="382" y="15217"/>
                    <a:pt x="108" y="15157"/>
                  </a:cubicBezTo>
                  <a:lnTo>
                    <a:pt x="108" y="15169"/>
                  </a:lnTo>
                  <a:cubicBezTo>
                    <a:pt x="72" y="15157"/>
                    <a:pt x="37" y="15145"/>
                    <a:pt x="1" y="15145"/>
                  </a:cubicBezTo>
                  <a:lnTo>
                    <a:pt x="1" y="59341"/>
                  </a:lnTo>
                  <a:cubicBezTo>
                    <a:pt x="1" y="61937"/>
                    <a:pt x="2096" y="64032"/>
                    <a:pt x="4692" y="64032"/>
                  </a:cubicBezTo>
                  <a:lnTo>
                    <a:pt x="22623" y="64032"/>
                  </a:lnTo>
                  <a:cubicBezTo>
                    <a:pt x="25206" y="64032"/>
                    <a:pt x="27314" y="61937"/>
                    <a:pt x="27314" y="59341"/>
                  </a:cubicBezTo>
                  <a:lnTo>
                    <a:pt x="27314" y="4691"/>
                  </a:lnTo>
                  <a:cubicBezTo>
                    <a:pt x="27314" y="2096"/>
                    <a:pt x="25206" y="0"/>
                    <a:pt x="22623" y="0"/>
                  </a:cubicBezTo>
                  <a:close/>
                </a:path>
              </a:pathLst>
            </a:custGeom>
            <a:solidFill>
              <a:schemeClr val="tx1"/>
            </a:solidFill>
            <a:ln>
              <a:noFill/>
            </a:ln>
          </p:spPr>
          <p:txBody>
            <a:bodyPr spcFirstLastPara="1" wrap="square" lIns="121900" tIns="121900" rIns="121900" bIns="121900" anchor="ctr" anchorCtr="0">
              <a:noAutofit/>
            </a:bodyPr>
            <a:lstStyle/>
            <a:p>
              <a:endParaRPr sz="2000">
                <a:latin typeface="Open Sans" panose="020B0606030504020204" pitchFamily="34" charset="0"/>
                <a:ea typeface="Open Sans" panose="020B0606030504020204" pitchFamily="34" charset="0"/>
                <a:cs typeface="Open Sans" panose="020B0606030504020204" pitchFamily="34" charset="0"/>
              </a:endParaRPr>
            </a:p>
          </p:txBody>
        </p:sp>
        <p:sp>
          <p:nvSpPr>
            <p:cNvPr id="228" name="Google Shape;339;p21">
              <a:extLst>
                <a:ext uri="{FF2B5EF4-FFF2-40B4-BE49-F238E27FC236}">
                  <a16:creationId xmlns:a16="http://schemas.microsoft.com/office/drawing/2014/main" id="{2741B4E4-4976-AB91-9FC8-66DDA31FD52E}"/>
                </a:ext>
              </a:extLst>
            </p:cNvPr>
            <p:cNvSpPr/>
            <p:nvPr/>
          </p:nvSpPr>
          <p:spPr>
            <a:xfrm>
              <a:off x="3094152" y="2985440"/>
              <a:ext cx="1751969" cy="1385059"/>
            </a:xfrm>
            <a:custGeom>
              <a:avLst/>
              <a:gdLst/>
              <a:ahLst/>
              <a:cxnLst/>
              <a:rect l="l" t="t" r="r" b="b"/>
              <a:pathLst>
                <a:path w="35196" h="27825" extrusionOk="0">
                  <a:moveTo>
                    <a:pt x="12205" y="2453"/>
                  </a:moveTo>
                  <a:cubicBezTo>
                    <a:pt x="12205" y="2453"/>
                    <a:pt x="12205" y="2524"/>
                    <a:pt x="12205" y="2643"/>
                  </a:cubicBezTo>
                  <a:cubicBezTo>
                    <a:pt x="12217" y="2667"/>
                    <a:pt x="12217" y="2703"/>
                    <a:pt x="12217" y="2727"/>
                  </a:cubicBezTo>
                  <a:cubicBezTo>
                    <a:pt x="12240" y="3012"/>
                    <a:pt x="12300" y="3512"/>
                    <a:pt x="12443" y="4239"/>
                  </a:cubicBezTo>
                  <a:lnTo>
                    <a:pt x="12443" y="4239"/>
                  </a:lnTo>
                  <a:cubicBezTo>
                    <a:pt x="12443" y="4239"/>
                    <a:pt x="12443" y="4251"/>
                    <a:pt x="12443" y="4251"/>
                  </a:cubicBezTo>
                  <a:cubicBezTo>
                    <a:pt x="12455" y="4286"/>
                    <a:pt x="12455" y="4310"/>
                    <a:pt x="12467" y="4346"/>
                  </a:cubicBezTo>
                  <a:cubicBezTo>
                    <a:pt x="12526" y="4691"/>
                    <a:pt x="12645" y="5894"/>
                    <a:pt x="11336" y="5894"/>
                  </a:cubicBezTo>
                  <a:lnTo>
                    <a:pt x="739" y="5894"/>
                  </a:lnTo>
                  <a:cubicBezTo>
                    <a:pt x="334" y="5894"/>
                    <a:pt x="1" y="6215"/>
                    <a:pt x="1" y="6620"/>
                  </a:cubicBezTo>
                  <a:lnTo>
                    <a:pt x="1" y="22348"/>
                  </a:lnTo>
                  <a:cubicBezTo>
                    <a:pt x="1" y="25372"/>
                    <a:pt x="2454" y="27825"/>
                    <a:pt x="5490" y="27825"/>
                  </a:cubicBezTo>
                  <a:lnTo>
                    <a:pt x="23825" y="27825"/>
                  </a:lnTo>
                  <a:cubicBezTo>
                    <a:pt x="26849" y="27825"/>
                    <a:pt x="29302" y="25372"/>
                    <a:pt x="29302" y="22348"/>
                  </a:cubicBezTo>
                  <a:lnTo>
                    <a:pt x="29302" y="18788"/>
                  </a:lnTo>
                  <a:cubicBezTo>
                    <a:pt x="29302" y="17478"/>
                    <a:pt x="30493" y="17598"/>
                    <a:pt x="30850" y="17657"/>
                  </a:cubicBezTo>
                  <a:cubicBezTo>
                    <a:pt x="30886" y="17669"/>
                    <a:pt x="30909" y="17669"/>
                    <a:pt x="30945" y="17681"/>
                  </a:cubicBezTo>
                  <a:cubicBezTo>
                    <a:pt x="30945" y="17681"/>
                    <a:pt x="30957" y="17681"/>
                    <a:pt x="30957" y="17681"/>
                  </a:cubicBezTo>
                  <a:lnTo>
                    <a:pt x="30957" y="17681"/>
                  </a:lnTo>
                  <a:cubicBezTo>
                    <a:pt x="31671" y="17824"/>
                    <a:pt x="32183" y="17883"/>
                    <a:pt x="32469" y="17907"/>
                  </a:cubicBezTo>
                  <a:cubicBezTo>
                    <a:pt x="32493" y="17907"/>
                    <a:pt x="32517" y="17907"/>
                    <a:pt x="32553" y="17907"/>
                  </a:cubicBezTo>
                  <a:cubicBezTo>
                    <a:pt x="32672" y="17919"/>
                    <a:pt x="32743" y="17919"/>
                    <a:pt x="32743" y="17919"/>
                  </a:cubicBezTo>
                  <a:cubicBezTo>
                    <a:pt x="34088" y="17919"/>
                    <a:pt x="35196" y="16824"/>
                    <a:pt x="35196" y="15466"/>
                  </a:cubicBezTo>
                  <a:cubicBezTo>
                    <a:pt x="35196" y="14109"/>
                    <a:pt x="34088" y="13014"/>
                    <a:pt x="32743" y="13014"/>
                  </a:cubicBezTo>
                  <a:cubicBezTo>
                    <a:pt x="32743" y="13014"/>
                    <a:pt x="32672" y="13014"/>
                    <a:pt x="32553" y="13026"/>
                  </a:cubicBezTo>
                  <a:cubicBezTo>
                    <a:pt x="32517" y="13026"/>
                    <a:pt x="32493" y="13026"/>
                    <a:pt x="32469" y="13026"/>
                  </a:cubicBezTo>
                  <a:cubicBezTo>
                    <a:pt x="32183" y="13049"/>
                    <a:pt x="31671" y="13109"/>
                    <a:pt x="30957" y="13252"/>
                  </a:cubicBezTo>
                  <a:lnTo>
                    <a:pt x="30957" y="13252"/>
                  </a:lnTo>
                  <a:cubicBezTo>
                    <a:pt x="30957" y="13252"/>
                    <a:pt x="30945" y="13252"/>
                    <a:pt x="30945" y="13252"/>
                  </a:cubicBezTo>
                  <a:cubicBezTo>
                    <a:pt x="30909" y="13264"/>
                    <a:pt x="30886" y="13264"/>
                    <a:pt x="30850" y="13276"/>
                  </a:cubicBezTo>
                  <a:cubicBezTo>
                    <a:pt x="30493" y="13335"/>
                    <a:pt x="29302" y="13454"/>
                    <a:pt x="29302" y="12144"/>
                  </a:cubicBezTo>
                  <a:lnTo>
                    <a:pt x="29302" y="6620"/>
                  </a:lnTo>
                  <a:cubicBezTo>
                    <a:pt x="29302" y="6215"/>
                    <a:pt x="28981" y="5894"/>
                    <a:pt x="28576" y="5894"/>
                  </a:cubicBezTo>
                  <a:lnTo>
                    <a:pt x="17967" y="5894"/>
                  </a:lnTo>
                  <a:cubicBezTo>
                    <a:pt x="16670" y="5894"/>
                    <a:pt x="16777" y="4703"/>
                    <a:pt x="16848" y="4346"/>
                  </a:cubicBezTo>
                  <a:cubicBezTo>
                    <a:pt x="16848" y="4310"/>
                    <a:pt x="16860" y="4286"/>
                    <a:pt x="16860" y="4251"/>
                  </a:cubicBezTo>
                  <a:cubicBezTo>
                    <a:pt x="16860" y="4239"/>
                    <a:pt x="16860" y="4239"/>
                    <a:pt x="16860" y="4239"/>
                  </a:cubicBezTo>
                  <a:lnTo>
                    <a:pt x="16860" y="4239"/>
                  </a:lnTo>
                  <a:cubicBezTo>
                    <a:pt x="17015" y="3512"/>
                    <a:pt x="17074" y="3012"/>
                    <a:pt x="17086" y="2727"/>
                  </a:cubicBezTo>
                  <a:cubicBezTo>
                    <a:pt x="17098" y="2703"/>
                    <a:pt x="17098" y="2667"/>
                    <a:pt x="17098" y="2643"/>
                  </a:cubicBezTo>
                  <a:cubicBezTo>
                    <a:pt x="17110" y="2524"/>
                    <a:pt x="17110" y="2453"/>
                    <a:pt x="17110" y="2453"/>
                  </a:cubicBezTo>
                  <a:cubicBezTo>
                    <a:pt x="17110" y="1096"/>
                    <a:pt x="16015" y="0"/>
                    <a:pt x="14657" y="0"/>
                  </a:cubicBezTo>
                  <a:cubicBezTo>
                    <a:pt x="13300" y="0"/>
                    <a:pt x="12205" y="1096"/>
                    <a:pt x="12205" y="2453"/>
                  </a:cubicBezTo>
                  <a:close/>
                </a:path>
              </a:pathLst>
            </a:custGeom>
            <a:solidFill>
              <a:schemeClr val="tx1">
                <a:lumMod val="20000"/>
                <a:lumOff val="80000"/>
              </a:schemeClr>
            </a:solidFill>
            <a:ln>
              <a:noFill/>
            </a:ln>
          </p:spPr>
          <p:txBody>
            <a:bodyPr spcFirstLastPara="1" wrap="square" lIns="121900" tIns="121900" rIns="121900" bIns="121900" anchor="ctr" anchorCtr="0">
              <a:noAutofit/>
            </a:bodyPr>
            <a:lstStyle/>
            <a:p>
              <a:endParaRPr sz="2000">
                <a:latin typeface="Open Sans" panose="020B0606030504020204" pitchFamily="34" charset="0"/>
                <a:ea typeface="Open Sans" panose="020B0606030504020204" pitchFamily="34" charset="0"/>
                <a:cs typeface="Open Sans" panose="020B0606030504020204" pitchFamily="34" charset="0"/>
              </a:endParaRPr>
            </a:p>
          </p:txBody>
        </p:sp>
        <p:sp>
          <p:nvSpPr>
            <p:cNvPr id="229" name="Google Shape;340;p21">
              <a:extLst>
                <a:ext uri="{FF2B5EF4-FFF2-40B4-BE49-F238E27FC236}">
                  <a16:creationId xmlns:a16="http://schemas.microsoft.com/office/drawing/2014/main" id="{30540E97-16A0-E37B-114F-695936A2355D}"/>
                </a:ext>
              </a:extLst>
            </p:cNvPr>
            <p:cNvSpPr txBox="1"/>
            <p:nvPr/>
          </p:nvSpPr>
          <p:spPr>
            <a:xfrm>
              <a:off x="3176952" y="3855226"/>
              <a:ext cx="1295400" cy="429600"/>
            </a:xfrm>
            <a:prstGeom prst="rect">
              <a:avLst/>
            </a:prstGeom>
            <a:noFill/>
            <a:ln>
              <a:noFill/>
            </a:ln>
          </p:spPr>
          <p:txBody>
            <a:bodyPr spcFirstLastPara="1" wrap="square" lIns="121900" tIns="121900" rIns="121900" bIns="121900" anchor="ctr" anchorCtr="0">
              <a:noAutofit/>
            </a:bodyPr>
            <a:lstStyle/>
            <a:p>
              <a:pPr algn="ctr"/>
              <a:r>
                <a:rPr lang="en-GB" sz="1400" b="1">
                  <a:latin typeface="Open Sans" panose="020B0606030504020204" pitchFamily="34" charset="0"/>
                  <a:ea typeface="Open Sans" panose="020B0606030504020204" pitchFamily="34" charset="0"/>
                  <a:cs typeface="Open Sans" panose="020B0606030504020204" pitchFamily="34" charset="0"/>
                  <a:sym typeface="Fira Sans Extra Condensed Medium"/>
                </a:rPr>
                <a:t>No Uniform Implementation Guideline</a:t>
              </a:r>
            </a:p>
          </p:txBody>
        </p:sp>
        <p:sp>
          <p:nvSpPr>
            <p:cNvPr id="231" name="Google Shape;342;p21">
              <a:extLst>
                <a:ext uri="{FF2B5EF4-FFF2-40B4-BE49-F238E27FC236}">
                  <a16:creationId xmlns:a16="http://schemas.microsoft.com/office/drawing/2014/main" id="{1DC424E6-C5AB-AFB0-048C-38525B62061F}"/>
                </a:ext>
              </a:extLst>
            </p:cNvPr>
            <p:cNvSpPr txBox="1"/>
            <p:nvPr/>
          </p:nvSpPr>
          <p:spPr>
            <a:xfrm>
              <a:off x="3176950" y="1420262"/>
              <a:ext cx="1295400" cy="1385100"/>
            </a:xfrm>
            <a:prstGeom prst="rect">
              <a:avLst/>
            </a:prstGeom>
            <a:noFill/>
            <a:ln>
              <a:noFill/>
            </a:ln>
          </p:spPr>
          <p:txBody>
            <a:bodyPr spcFirstLastPara="1" wrap="square" lIns="121900" tIns="121900" rIns="121900" bIns="121900" anchor="b" anchorCtr="0">
              <a:noAutofit/>
            </a:bodyPr>
            <a:lstStyle/>
            <a:p>
              <a:pPr algn="ct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rPr>
                <a:t>Without consistent, organization-wide implementation</a:t>
              </a:r>
              <a:b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rPr>
              </a:b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rPr>
                <a:t>guidelines, </a:t>
              </a: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rPr>
                <a:t>banks</a:t>
              </a:r>
              <a:b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rPr>
              </a:b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rPr>
                <a:t>risk uneven compliance practices. Each department may take a different approach to applying BCBS 239 requirements, leading to </a:t>
              </a: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rPr>
                <a:t>fragmentation and inconsistent </a:t>
              </a: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rPr>
                <a:t>data quality control​.</a:t>
              </a:r>
              <a:endParaRPr sz="1200">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endParaRPr>
            </a:p>
          </p:txBody>
        </p:sp>
      </p:grpSp>
      <p:grpSp>
        <p:nvGrpSpPr>
          <p:cNvPr id="219" name="Google Shape;331;p21">
            <a:extLst>
              <a:ext uri="{FF2B5EF4-FFF2-40B4-BE49-F238E27FC236}">
                <a16:creationId xmlns:a16="http://schemas.microsoft.com/office/drawing/2014/main" id="{33F220FD-A9CC-B7FA-0758-15A48A776303}"/>
              </a:ext>
            </a:extLst>
          </p:cNvPr>
          <p:cNvGrpSpPr/>
          <p:nvPr/>
        </p:nvGrpSpPr>
        <p:grpSpPr>
          <a:xfrm>
            <a:off x="330925" y="1081220"/>
            <a:ext cx="3039513" cy="5567963"/>
            <a:chOff x="4570277" y="1163038"/>
            <a:chExt cx="1751969" cy="3209362"/>
          </a:xfrm>
          <a:effectLst>
            <a:outerShdw blurRad="50800" dist="38100" dir="2700000" algn="tl" rotWithShape="0">
              <a:prstClr val="black">
                <a:alpha val="40000"/>
              </a:prstClr>
            </a:outerShdw>
          </a:effectLst>
        </p:grpSpPr>
        <p:sp>
          <p:nvSpPr>
            <p:cNvPr id="221" name="Google Shape;332;p21">
              <a:extLst>
                <a:ext uri="{FF2B5EF4-FFF2-40B4-BE49-F238E27FC236}">
                  <a16:creationId xmlns:a16="http://schemas.microsoft.com/office/drawing/2014/main" id="{A03900C6-E1E0-89ED-C6E9-27094720058C}"/>
                </a:ext>
              </a:extLst>
            </p:cNvPr>
            <p:cNvSpPr/>
            <p:nvPr/>
          </p:nvSpPr>
          <p:spPr>
            <a:xfrm>
              <a:off x="4624392" y="1185047"/>
              <a:ext cx="1367968" cy="3187353"/>
            </a:xfrm>
            <a:custGeom>
              <a:avLst/>
              <a:gdLst/>
              <a:ahLst/>
              <a:cxnLst/>
              <a:rect l="l" t="t" r="r" b="b"/>
              <a:pathLst>
                <a:path w="27314" h="64032" extrusionOk="0">
                  <a:moveTo>
                    <a:pt x="4692" y="0"/>
                  </a:moveTo>
                  <a:cubicBezTo>
                    <a:pt x="2108" y="0"/>
                    <a:pt x="1" y="2096"/>
                    <a:pt x="1" y="4691"/>
                  </a:cubicBezTo>
                  <a:lnTo>
                    <a:pt x="1" y="48887"/>
                  </a:lnTo>
                  <a:cubicBezTo>
                    <a:pt x="48" y="48875"/>
                    <a:pt x="96" y="48875"/>
                    <a:pt x="131" y="48863"/>
                  </a:cubicBezTo>
                  <a:cubicBezTo>
                    <a:pt x="405" y="48816"/>
                    <a:pt x="679" y="48768"/>
                    <a:pt x="965" y="48732"/>
                  </a:cubicBezTo>
                  <a:cubicBezTo>
                    <a:pt x="1036" y="48721"/>
                    <a:pt x="1096" y="48709"/>
                    <a:pt x="1167" y="48709"/>
                  </a:cubicBezTo>
                  <a:cubicBezTo>
                    <a:pt x="1191" y="48709"/>
                    <a:pt x="1203" y="48697"/>
                    <a:pt x="1227" y="48697"/>
                  </a:cubicBezTo>
                  <a:cubicBezTo>
                    <a:pt x="1274" y="48697"/>
                    <a:pt x="1334" y="48685"/>
                    <a:pt x="1394" y="48685"/>
                  </a:cubicBezTo>
                  <a:lnTo>
                    <a:pt x="1441" y="48685"/>
                  </a:lnTo>
                  <a:cubicBezTo>
                    <a:pt x="1513" y="48685"/>
                    <a:pt x="1584" y="48673"/>
                    <a:pt x="1655" y="48673"/>
                  </a:cubicBezTo>
                  <a:lnTo>
                    <a:pt x="1679" y="48673"/>
                  </a:lnTo>
                  <a:cubicBezTo>
                    <a:pt x="1739" y="48673"/>
                    <a:pt x="1798" y="48673"/>
                    <a:pt x="1858" y="48685"/>
                  </a:cubicBezTo>
                  <a:lnTo>
                    <a:pt x="1917" y="48685"/>
                  </a:lnTo>
                  <a:cubicBezTo>
                    <a:pt x="1977" y="48685"/>
                    <a:pt x="2036" y="48685"/>
                    <a:pt x="2096" y="48697"/>
                  </a:cubicBezTo>
                  <a:lnTo>
                    <a:pt x="2132" y="48697"/>
                  </a:lnTo>
                  <a:cubicBezTo>
                    <a:pt x="2203" y="48709"/>
                    <a:pt x="2263" y="48721"/>
                    <a:pt x="2334" y="48732"/>
                  </a:cubicBezTo>
                  <a:cubicBezTo>
                    <a:pt x="2346" y="48732"/>
                    <a:pt x="2370" y="48732"/>
                    <a:pt x="2382" y="48744"/>
                  </a:cubicBezTo>
                  <a:cubicBezTo>
                    <a:pt x="2441" y="48756"/>
                    <a:pt x="2489" y="48768"/>
                    <a:pt x="2537" y="48780"/>
                  </a:cubicBezTo>
                  <a:cubicBezTo>
                    <a:pt x="2560" y="48780"/>
                    <a:pt x="2584" y="48792"/>
                    <a:pt x="2596" y="48792"/>
                  </a:cubicBezTo>
                  <a:cubicBezTo>
                    <a:pt x="2668" y="48816"/>
                    <a:pt x="2739" y="48840"/>
                    <a:pt x="2798" y="48863"/>
                  </a:cubicBezTo>
                  <a:cubicBezTo>
                    <a:pt x="4489" y="49494"/>
                    <a:pt x="5263" y="51554"/>
                    <a:pt x="4382" y="53126"/>
                  </a:cubicBezTo>
                  <a:cubicBezTo>
                    <a:pt x="3977" y="53852"/>
                    <a:pt x="3275" y="54388"/>
                    <a:pt x="2477" y="54590"/>
                  </a:cubicBezTo>
                  <a:cubicBezTo>
                    <a:pt x="2382" y="54602"/>
                    <a:pt x="2298" y="54626"/>
                    <a:pt x="2215" y="54638"/>
                  </a:cubicBezTo>
                  <a:cubicBezTo>
                    <a:pt x="2191" y="54638"/>
                    <a:pt x="2167" y="54638"/>
                    <a:pt x="2156" y="54650"/>
                  </a:cubicBezTo>
                  <a:cubicBezTo>
                    <a:pt x="2072" y="54650"/>
                    <a:pt x="1989" y="54662"/>
                    <a:pt x="1894" y="54674"/>
                  </a:cubicBezTo>
                  <a:lnTo>
                    <a:pt x="1560" y="54674"/>
                  </a:lnTo>
                  <a:cubicBezTo>
                    <a:pt x="1477" y="54674"/>
                    <a:pt x="1405" y="54662"/>
                    <a:pt x="1322" y="54662"/>
                  </a:cubicBezTo>
                  <a:cubicBezTo>
                    <a:pt x="1286" y="54650"/>
                    <a:pt x="1263" y="54650"/>
                    <a:pt x="1227" y="54650"/>
                  </a:cubicBezTo>
                  <a:cubicBezTo>
                    <a:pt x="1167" y="54650"/>
                    <a:pt x="1120" y="54638"/>
                    <a:pt x="1060" y="54626"/>
                  </a:cubicBezTo>
                  <a:cubicBezTo>
                    <a:pt x="1024" y="54626"/>
                    <a:pt x="989" y="54626"/>
                    <a:pt x="965" y="54614"/>
                  </a:cubicBezTo>
                  <a:cubicBezTo>
                    <a:pt x="679" y="54578"/>
                    <a:pt x="393" y="54531"/>
                    <a:pt x="120" y="54471"/>
                  </a:cubicBezTo>
                  <a:lnTo>
                    <a:pt x="108" y="54483"/>
                  </a:lnTo>
                  <a:cubicBezTo>
                    <a:pt x="84" y="54471"/>
                    <a:pt x="48" y="54459"/>
                    <a:pt x="1" y="54459"/>
                  </a:cubicBezTo>
                  <a:lnTo>
                    <a:pt x="1" y="59341"/>
                  </a:lnTo>
                  <a:cubicBezTo>
                    <a:pt x="1" y="61936"/>
                    <a:pt x="2108" y="64032"/>
                    <a:pt x="4692" y="64032"/>
                  </a:cubicBezTo>
                  <a:lnTo>
                    <a:pt x="22622" y="64032"/>
                  </a:lnTo>
                  <a:cubicBezTo>
                    <a:pt x="25218" y="64032"/>
                    <a:pt x="27313" y="61936"/>
                    <a:pt x="27313" y="59341"/>
                  </a:cubicBezTo>
                  <a:lnTo>
                    <a:pt x="27313" y="4691"/>
                  </a:lnTo>
                  <a:cubicBezTo>
                    <a:pt x="27313" y="2096"/>
                    <a:pt x="25218" y="0"/>
                    <a:pt x="22622" y="0"/>
                  </a:cubicBezTo>
                  <a:close/>
                </a:path>
              </a:pathLst>
            </a:custGeom>
            <a:solidFill>
              <a:schemeClr val="lt2"/>
            </a:solidFill>
            <a:ln>
              <a:noFill/>
            </a:ln>
          </p:spPr>
          <p:txBody>
            <a:bodyPr spcFirstLastPara="1" wrap="square" lIns="121900" tIns="121900" rIns="121900" bIns="121900" anchor="ctr" anchorCtr="0">
              <a:noAutofit/>
            </a:bodyPr>
            <a:lstStyle/>
            <a:p>
              <a:endParaRPr sz="2000">
                <a:latin typeface="Open Sans" panose="020B0606030504020204" pitchFamily="34" charset="0"/>
                <a:ea typeface="Open Sans" panose="020B0606030504020204" pitchFamily="34" charset="0"/>
                <a:cs typeface="Open Sans" panose="020B0606030504020204" pitchFamily="34" charset="0"/>
              </a:endParaRPr>
            </a:p>
          </p:txBody>
        </p:sp>
        <p:sp>
          <p:nvSpPr>
            <p:cNvPr id="222" name="Google Shape;333;p21">
              <a:extLst>
                <a:ext uri="{FF2B5EF4-FFF2-40B4-BE49-F238E27FC236}">
                  <a16:creationId xmlns:a16="http://schemas.microsoft.com/office/drawing/2014/main" id="{CE879A25-32E7-3C3D-BEEC-A77DD33D7574}"/>
                </a:ext>
              </a:extLst>
            </p:cNvPr>
            <p:cNvSpPr/>
            <p:nvPr/>
          </p:nvSpPr>
          <p:spPr>
            <a:xfrm>
              <a:off x="4570277" y="1163038"/>
              <a:ext cx="1751969" cy="1385059"/>
            </a:xfrm>
            <a:custGeom>
              <a:avLst/>
              <a:gdLst/>
              <a:ahLst/>
              <a:cxnLst/>
              <a:rect l="l" t="t" r="r" b="b"/>
              <a:pathLst>
                <a:path w="35184" h="27826" extrusionOk="0">
                  <a:moveTo>
                    <a:pt x="0" y="5477"/>
                  </a:moveTo>
                  <a:lnTo>
                    <a:pt x="0" y="21205"/>
                  </a:lnTo>
                  <a:cubicBezTo>
                    <a:pt x="0" y="21610"/>
                    <a:pt x="322" y="21932"/>
                    <a:pt x="727" y="21932"/>
                  </a:cubicBezTo>
                  <a:lnTo>
                    <a:pt x="11335" y="21932"/>
                  </a:lnTo>
                  <a:cubicBezTo>
                    <a:pt x="12633" y="21932"/>
                    <a:pt x="12526" y="23134"/>
                    <a:pt x="12454" y="23480"/>
                  </a:cubicBezTo>
                  <a:cubicBezTo>
                    <a:pt x="12454" y="23515"/>
                    <a:pt x="12442" y="23539"/>
                    <a:pt x="12442" y="23575"/>
                  </a:cubicBezTo>
                  <a:cubicBezTo>
                    <a:pt x="12442" y="23575"/>
                    <a:pt x="12442" y="23587"/>
                    <a:pt x="12442" y="23587"/>
                  </a:cubicBezTo>
                  <a:lnTo>
                    <a:pt x="12442" y="23587"/>
                  </a:lnTo>
                  <a:cubicBezTo>
                    <a:pt x="12288" y="24313"/>
                    <a:pt x="12228" y="24813"/>
                    <a:pt x="12216" y="25099"/>
                  </a:cubicBezTo>
                  <a:cubicBezTo>
                    <a:pt x="12204" y="25123"/>
                    <a:pt x="12204" y="25158"/>
                    <a:pt x="12204" y="25182"/>
                  </a:cubicBezTo>
                  <a:cubicBezTo>
                    <a:pt x="12192" y="25301"/>
                    <a:pt x="12192" y="25373"/>
                    <a:pt x="12192" y="25373"/>
                  </a:cubicBezTo>
                  <a:cubicBezTo>
                    <a:pt x="12192" y="26730"/>
                    <a:pt x="13288" y="27825"/>
                    <a:pt x="14645" y="27825"/>
                  </a:cubicBezTo>
                  <a:cubicBezTo>
                    <a:pt x="16002" y="27825"/>
                    <a:pt x="17098" y="26730"/>
                    <a:pt x="17098" y="25373"/>
                  </a:cubicBezTo>
                  <a:cubicBezTo>
                    <a:pt x="17098" y="25373"/>
                    <a:pt x="17098" y="25301"/>
                    <a:pt x="17098" y="25182"/>
                  </a:cubicBezTo>
                  <a:cubicBezTo>
                    <a:pt x="17086" y="25158"/>
                    <a:pt x="17086" y="25123"/>
                    <a:pt x="17086" y="25099"/>
                  </a:cubicBezTo>
                  <a:cubicBezTo>
                    <a:pt x="17062" y="24813"/>
                    <a:pt x="17002" y="24313"/>
                    <a:pt x="16860" y="23587"/>
                  </a:cubicBezTo>
                  <a:lnTo>
                    <a:pt x="16860" y="23587"/>
                  </a:lnTo>
                  <a:cubicBezTo>
                    <a:pt x="16860" y="23587"/>
                    <a:pt x="16860" y="23575"/>
                    <a:pt x="16860" y="23575"/>
                  </a:cubicBezTo>
                  <a:cubicBezTo>
                    <a:pt x="16848" y="23539"/>
                    <a:pt x="16848" y="23515"/>
                    <a:pt x="16836" y="23480"/>
                  </a:cubicBezTo>
                  <a:cubicBezTo>
                    <a:pt x="16776" y="23122"/>
                    <a:pt x="16657" y="21932"/>
                    <a:pt x="17967" y="21932"/>
                  </a:cubicBezTo>
                  <a:lnTo>
                    <a:pt x="28563" y="21932"/>
                  </a:lnTo>
                  <a:cubicBezTo>
                    <a:pt x="28968" y="21932"/>
                    <a:pt x="29302" y="21610"/>
                    <a:pt x="29302" y="21205"/>
                  </a:cubicBezTo>
                  <a:lnTo>
                    <a:pt x="29302" y="15681"/>
                  </a:lnTo>
                  <a:cubicBezTo>
                    <a:pt x="29302" y="14359"/>
                    <a:pt x="30492" y="14490"/>
                    <a:pt x="30837" y="14550"/>
                  </a:cubicBezTo>
                  <a:cubicBezTo>
                    <a:pt x="30861" y="14550"/>
                    <a:pt x="30885" y="14562"/>
                    <a:pt x="30921" y="14562"/>
                  </a:cubicBezTo>
                  <a:cubicBezTo>
                    <a:pt x="30921" y="14562"/>
                    <a:pt x="30933" y="14574"/>
                    <a:pt x="30933" y="14574"/>
                  </a:cubicBezTo>
                  <a:lnTo>
                    <a:pt x="30933" y="14562"/>
                  </a:lnTo>
                  <a:cubicBezTo>
                    <a:pt x="31671" y="14717"/>
                    <a:pt x="32171" y="14776"/>
                    <a:pt x="32457" y="14800"/>
                  </a:cubicBezTo>
                  <a:cubicBezTo>
                    <a:pt x="32492" y="14800"/>
                    <a:pt x="32516" y="14800"/>
                    <a:pt x="32540" y="14800"/>
                  </a:cubicBezTo>
                  <a:cubicBezTo>
                    <a:pt x="32671" y="14812"/>
                    <a:pt x="32731" y="14812"/>
                    <a:pt x="32731" y="14812"/>
                  </a:cubicBezTo>
                  <a:cubicBezTo>
                    <a:pt x="34088" y="14812"/>
                    <a:pt x="35183" y="13716"/>
                    <a:pt x="35183" y="12359"/>
                  </a:cubicBezTo>
                  <a:cubicBezTo>
                    <a:pt x="35183" y="11002"/>
                    <a:pt x="34088" y="9906"/>
                    <a:pt x="32731" y="9906"/>
                  </a:cubicBezTo>
                  <a:cubicBezTo>
                    <a:pt x="32731" y="9906"/>
                    <a:pt x="32671" y="9906"/>
                    <a:pt x="32540" y="9918"/>
                  </a:cubicBezTo>
                  <a:cubicBezTo>
                    <a:pt x="32516" y="9918"/>
                    <a:pt x="32492" y="9918"/>
                    <a:pt x="32457" y="9918"/>
                  </a:cubicBezTo>
                  <a:cubicBezTo>
                    <a:pt x="32183" y="9942"/>
                    <a:pt x="31671" y="10002"/>
                    <a:pt x="30945" y="10145"/>
                  </a:cubicBezTo>
                  <a:lnTo>
                    <a:pt x="30945" y="10145"/>
                  </a:lnTo>
                  <a:cubicBezTo>
                    <a:pt x="30945" y="10145"/>
                    <a:pt x="30945" y="10145"/>
                    <a:pt x="30933" y="10145"/>
                  </a:cubicBezTo>
                  <a:cubicBezTo>
                    <a:pt x="30909" y="10156"/>
                    <a:pt x="30873" y="10156"/>
                    <a:pt x="30849" y="10168"/>
                  </a:cubicBezTo>
                  <a:cubicBezTo>
                    <a:pt x="30492" y="10228"/>
                    <a:pt x="29302" y="10347"/>
                    <a:pt x="29302" y="9037"/>
                  </a:cubicBezTo>
                  <a:lnTo>
                    <a:pt x="29302" y="5477"/>
                  </a:lnTo>
                  <a:cubicBezTo>
                    <a:pt x="29302" y="2453"/>
                    <a:pt x="26849" y="0"/>
                    <a:pt x="23813" y="0"/>
                  </a:cubicBezTo>
                  <a:lnTo>
                    <a:pt x="5477" y="0"/>
                  </a:lnTo>
                  <a:cubicBezTo>
                    <a:pt x="2453" y="0"/>
                    <a:pt x="0" y="2453"/>
                    <a:pt x="0" y="5477"/>
                  </a:cubicBezTo>
                  <a:close/>
                </a:path>
              </a:pathLst>
            </a:custGeom>
            <a:solidFill>
              <a:schemeClr val="bg2">
                <a:lumMod val="20000"/>
                <a:lumOff val="80000"/>
              </a:schemeClr>
            </a:solidFill>
            <a:ln>
              <a:noFill/>
            </a:ln>
          </p:spPr>
          <p:txBody>
            <a:bodyPr spcFirstLastPara="1" wrap="square" lIns="121900" tIns="121900" rIns="121900" bIns="121900" anchor="ctr" anchorCtr="0">
              <a:noAutofit/>
            </a:bodyPr>
            <a:lstStyle/>
            <a:p>
              <a:endParaRPr sz="2000">
                <a:latin typeface="Open Sans" panose="020B0606030504020204" pitchFamily="34" charset="0"/>
                <a:ea typeface="Open Sans" panose="020B0606030504020204" pitchFamily="34" charset="0"/>
                <a:cs typeface="Open Sans" panose="020B0606030504020204" pitchFamily="34" charset="0"/>
              </a:endParaRPr>
            </a:p>
          </p:txBody>
        </p:sp>
        <p:sp>
          <p:nvSpPr>
            <p:cNvPr id="223" name="Google Shape;334;p21">
              <a:extLst>
                <a:ext uri="{FF2B5EF4-FFF2-40B4-BE49-F238E27FC236}">
                  <a16:creationId xmlns:a16="http://schemas.microsoft.com/office/drawing/2014/main" id="{ABC77E44-8043-B2E5-95A7-C216FE2F1F23}"/>
                </a:ext>
              </a:extLst>
            </p:cNvPr>
            <p:cNvSpPr txBox="1"/>
            <p:nvPr/>
          </p:nvSpPr>
          <p:spPr>
            <a:xfrm>
              <a:off x="4671027" y="1202609"/>
              <a:ext cx="1295400" cy="429600"/>
            </a:xfrm>
            <a:prstGeom prst="rect">
              <a:avLst/>
            </a:prstGeom>
            <a:noFill/>
            <a:ln>
              <a:noFill/>
            </a:ln>
          </p:spPr>
          <p:txBody>
            <a:bodyPr spcFirstLastPara="1" wrap="square" lIns="121900" tIns="121900" rIns="121900" bIns="121900" anchor="ctr" anchorCtr="0">
              <a:noAutofit/>
            </a:bodyPr>
            <a:lstStyle/>
            <a:p>
              <a:pPr algn="ctr"/>
              <a:r>
                <a:rPr lang="en-US" sz="1400" b="1">
                  <a:solidFill>
                    <a:schemeClr val="bg2"/>
                  </a:solidFill>
                  <a:latin typeface="Open Sans" panose="020B0606030504020204" pitchFamily="34" charset="0"/>
                  <a:ea typeface="Open Sans" panose="020B0606030504020204" pitchFamily="34" charset="0"/>
                  <a:cs typeface="Open Sans" panose="020B0606030504020204" pitchFamily="34" charset="0"/>
                  <a:sym typeface="Fira Sans Extra Condensed Medium"/>
                </a:rPr>
                <a:t>Ambiguity in Defining Key Principles</a:t>
              </a:r>
              <a:endParaRPr sz="1400" b="1">
                <a:solidFill>
                  <a:schemeClr val="bg2"/>
                </a:solidFill>
                <a:latin typeface="Open Sans" panose="020B0606030504020204" pitchFamily="34" charset="0"/>
                <a:ea typeface="Open Sans" panose="020B0606030504020204" pitchFamily="34" charset="0"/>
                <a:cs typeface="Open Sans" panose="020B0606030504020204" pitchFamily="34" charset="0"/>
                <a:sym typeface="Fira Sans Extra Condensed Medium"/>
              </a:endParaRPr>
            </a:p>
          </p:txBody>
        </p:sp>
      </p:grpSp>
      <p:sp>
        <p:nvSpPr>
          <p:cNvPr id="220" name="Google Shape;328;p21">
            <a:extLst>
              <a:ext uri="{FF2B5EF4-FFF2-40B4-BE49-F238E27FC236}">
                <a16:creationId xmlns:a16="http://schemas.microsoft.com/office/drawing/2014/main" id="{AE68C3DE-0E23-6BE9-4348-8E37DE74B9B1}"/>
              </a:ext>
            </a:extLst>
          </p:cNvPr>
          <p:cNvSpPr txBox="1"/>
          <p:nvPr/>
        </p:nvSpPr>
        <p:spPr>
          <a:xfrm>
            <a:off x="487759" y="3416297"/>
            <a:ext cx="2247404" cy="2403027"/>
          </a:xfrm>
          <a:prstGeom prst="rect">
            <a:avLst/>
          </a:prstGeom>
          <a:noFill/>
          <a:ln>
            <a:noFill/>
          </a:ln>
        </p:spPr>
        <p:txBody>
          <a:bodyPr spcFirstLastPara="1" wrap="square" lIns="121900" tIns="121900" rIns="121900" bIns="121900" anchor="t" anchorCtr="0">
            <a:noAutofit/>
          </a:bodyPr>
          <a:lstStyle/>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rPr>
              <a:t>Many banks face challenges in clearly defining BCBS 239 principles, leading to discrepancies in how compliance </a:t>
            </a: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rPr>
              <a:t>standards are interpreted and implemented across different regions and business units. </a:t>
            </a: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rPr>
              <a:t>This lack of clarity results in misalignment</a:t>
            </a:r>
            <a:b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rPr>
            </a:b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rPr>
              <a:t>between</a:t>
            </a:r>
            <a:b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rPr>
            </a:b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rPr>
              <a:t>departments</a:t>
            </a:r>
            <a:b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rPr>
            </a:b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rPr>
              <a:t>regarding risk data governance and reporting standards​.</a:t>
            </a:r>
            <a:endParaRPr sz="1200">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endParaRPr>
          </a:p>
        </p:txBody>
      </p:sp>
      <p:pic>
        <p:nvPicPr>
          <p:cNvPr id="239" name="Graphic 238" descr="Map compass with solid fill">
            <a:extLst>
              <a:ext uri="{FF2B5EF4-FFF2-40B4-BE49-F238E27FC236}">
                <a16:creationId xmlns:a16="http://schemas.microsoft.com/office/drawing/2014/main" id="{F8EF780B-6C6D-EBC0-2835-30A045A1D2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38060" y="4873670"/>
            <a:ext cx="914400" cy="914400"/>
          </a:xfrm>
          <a:prstGeom prst="rect">
            <a:avLst/>
          </a:prstGeom>
        </p:spPr>
      </p:pic>
      <p:pic>
        <p:nvPicPr>
          <p:cNvPr id="241" name="Graphic 240" descr="Storytelling with solid fill">
            <a:extLst>
              <a:ext uri="{FF2B5EF4-FFF2-40B4-BE49-F238E27FC236}">
                <a16:creationId xmlns:a16="http://schemas.microsoft.com/office/drawing/2014/main" id="{E8EA12D4-B8D0-4AE5-3C97-B86E587DEB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4261" y="1859261"/>
            <a:ext cx="914400" cy="914400"/>
          </a:xfrm>
          <a:prstGeom prst="rect">
            <a:avLst/>
          </a:prstGeom>
        </p:spPr>
      </p:pic>
      <p:sp>
        <p:nvSpPr>
          <p:cNvPr id="242" name="Isosceles Triangle 241">
            <a:extLst>
              <a:ext uri="{FF2B5EF4-FFF2-40B4-BE49-F238E27FC236}">
                <a16:creationId xmlns:a16="http://schemas.microsoft.com/office/drawing/2014/main" id="{5926CDA5-C396-A4FD-B5AF-05D93ED9CB08}"/>
              </a:ext>
            </a:extLst>
          </p:cNvPr>
          <p:cNvSpPr/>
          <p:nvPr/>
        </p:nvSpPr>
        <p:spPr>
          <a:xfrm rot="5400000">
            <a:off x="5093250" y="3520177"/>
            <a:ext cx="2127982" cy="458088"/>
          </a:xfrm>
          <a:prstGeom prst="triangle">
            <a:avLst/>
          </a:prstGeom>
          <a:solidFill>
            <a:schemeClr val="accent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43" name="Rectangle 8">
            <a:extLst>
              <a:ext uri="{FF2B5EF4-FFF2-40B4-BE49-F238E27FC236}">
                <a16:creationId xmlns:a16="http://schemas.microsoft.com/office/drawing/2014/main" id="{B5D5A19F-C58F-0443-9F20-F1C3AB905AF6}"/>
              </a:ext>
            </a:extLst>
          </p:cNvPr>
          <p:cNvSpPr/>
          <p:nvPr/>
        </p:nvSpPr>
        <p:spPr>
          <a:xfrm>
            <a:off x="6732475" y="1154485"/>
            <a:ext cx="4737023" cy="35431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4" name="Rectangle 9">
            <a:extLst>
              <a:ext uri="{FF2B5EF4-FFF2-40B4-BE49-F238E27FC236}">
                <a16:creationId xmlns:a16="http://schemas.microsoft.com/office/drawing/2014/main" id="{8D142970-1F55-981A-42F7-1A91613591C9}"/>
              </a:ext>
            </a:extLst>
          </p:cNvPr>
          <p:cNvSpPr/>
          <p:nvPr/>
        </p:nvSpPr>
        <p:spPr>
          <a:xfrm>
            <a:off x="6696123" y="3999012"/>
            <a:ext cx="4737023" cy="35431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5" name="TextBox 13">
            <a:extLst>
              <a:ext uri="{FF2B5EF4-FFF2-40B4-BE49-F238E27FC236}">
                <a16:creationId xmlns:a16="http://schemas.microsoft.com/office/drawing/2014/main" id="{65A987ED-F088-15DD-7AD4-F3AAB3AF13D6}"/>
              </a:ext>
            </a:extLst>
          </p:cNvPr>
          <p:cNvSpPr txBox="1"/>
          <p:nvPr/>
        </p:nvSpPr>
        <p:spPr>
          <a:xfrm>
            <a:off x="6727565" y="1177752"/>
            <a:ext cx="4737023" cy="307777"/>
          </a:xfrm>
          <a:prstGeom prst="rect">
            <a:avLst/>
          </a:prstGeom>
          <a:noFill/>
          <a:effectLst>
            <a:outerShdw blurRad="50800" dist="38100" dir="2700000" algn="tl" rotWithShape="0">
              <a:prstClr val="black">
                <a:alpha val="40000"/>
              </a:prstClr>
            </a:outerShdw>
          </a:effectLst>
        </p:spPr>
        <p:txBody>
          <a:bodyPr wrap="square" rtlCol="0" anchor="ctr">
            <a:spAutoFit/>
          </a:bodyPr>
          <a:lstStyle/>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Inconsistent Compliance Levels</a:t>
            </a:r>
          </a:p>
        </p:txBody>
      </p:sp>
      <p:sp>
        <p:nvSpPr>
          <p:cNvPr id="246" name="TextBox 14">
            <a:extLst>
              <a:ext uri="{FF2B5EF4-FFF2-40B4-BE49-F238E27FC236}">
                <a16:creationId xmlns:a16="http://schemas.microsoft.com/office/drawing/2014/main" id="{554D4748-36EB-1F7B-B2AC-B0FA59D2BC4F}"/>
              </a:ext>
            </a:extLst>
          </p:cNvPr>
          <p:cNvSpPr txBox="1"/>
          <p:nvPr/>
        </p:nvSpPr>
        <p:spPr>
          <a:xfrm>
            <a:off x="6691213" y="4022279"/>
            <a:ext cx="4741933" cy="307777"/>
          </a:xfrm>
          <a:prstGeom prst="rect">
            <a:avLst/>
          </a:prstGeom>
          <a:noFill/>
          <a:effectLst>
            <a:outerShdw blurRad="50800" dist="38100" dir="2700000" algn="tl" rotWithShape="0">
              <a:prstClr val="black">
                <a:alpha val="40000"/>
              </a:prstClr>
            </a:outerShdw>
          </a:effectLst>
        </p:spPr>
        <p:txBody>
          <a:bodyPr wrap="square" rtlCol="0" anchor="ctr">
            <a:spAutoFit/>
          </a:bodyPr>
          <a:lstStyle/>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Operational Inefficiencies</a:t>
            </a:r>
          </a:p>
        </p:txBody>
      </p:sp>
      <p:sp>
        <p:nvSpPr>
          <p:cNvPr id="247" name="Rounded Rectangle 35">
            <a:extLst>
              <a:ext uri="{FF2B5EF4-FFF2-40B4-BE49-F238E27FC236}">
                <a16:creationId xmlns:a16="http://schemas.microsoft.com/office/drawing/2014/main" id="{69EB9E82-9F63-3E2B-FD63-D0A75BDF32AC}"/>
              </a:ext>
            </a:extLst>
          </p:cNvPr>
          <p:cNvSpPr/>
          <p:nvPr/>
        </p:nvSpPr>
        <p:spPr>
          <a:xfrm>
            <a:off x="6727565" y="1585501"/>
            <a:ext cx="4741933" cy="1843499"/>
          </a:xfrm>
          <a:prstGeom prst="rect">
            <a:avLst/>
          </a:prstGeom>
          <a:solidFill>
            <a:schemeClr val="bg1">
              <a:lumMod val="95000"/>
            </a:schemeClr>
          </a:solidFill>
          <a:effectLst>
            <a:outerShdw blurRad="50800" dist="38100" dir="2700000" algn="tl" rotWithShape="0">
              <a:prstClr val="black">
                <a:alpha val="40000"/>
              </a:prstClr>
            </a:outerShdw>
          </a:effectLst>
        </p:spPr>
        <p:txBody>
          <a:bodyPr lIns="108000" tIns="72000" rIns="72000" bIns="72000" anchor="ctr"/>
          <a:lstStyle/>
          <a:p>
            <a:endParaRPr lang="en-US" sz="120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248" name="Subtitle 2">
            <a:extLst>
              <a:ext uri="{FF2B5EF4-FFF2-40B4-BE49-F238E27FC236}">
                <a16:creationId xmlns:a16="http://schemas.microsoft.com/office/drawing/2014/main" id="{7224CBEA-DE15-1466-21A4-71C72B177B40}"/>
              </a:ext>
            </a:extLst>
          </p:cNvPr>
          <p:cNvSpPr txBox="1">
            <a:spLocks/>
          </p:cNvSpPr>
          <p:nvPr/>
        </p:nvSpPr>
        <p:spPr>
          <a:xfrm>
            <a:off x="8219712" y="1721602"/>
            <a:ext cx="2978607" cy="1569660"/>
          </a:xfrm>
          <a:prstGeom prst="rect">
            <a:avLst/>
          </a:prstGeom>
        </p:spPr>
        <p:txBody>
          <a:bodyPr vert="horz" wrap="square" lIns="91440" tIns="45720" rIns="91440" bIns="45720" rtlCol="0">
            <a:spAutoFit/>
          </a:bodyPr>
          <a:lstStyle>
            <a:defPPr>
              <a:defRPr lang="en-US"/>
            </a:defPPr>
            <a:lvl1pPr indent="0" algn="ctr" defTabSz="1087636">
              <a:lnSpc>
                <a:spcPct val="100000"/>
              </a:lnSpc>
              <a:spcBef>
                <a:spcPts val="0"/>
              </a:spcBef>
              <a:buFont typeface="Arial"/>
              <a:buNone/>
              <a:defRPr sz="1200">
                <a:ea typeface="Lato Light" panose="020F0502020204030203" pitchFamily="34" charset="0"/>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algn="just"/>
            <a:r>
              <a:rPr lang="en-US">
                <a:solidFill>
                  <a:srgbClr val="58595B"/>
                </a:solidFill>
                <a:latin typeface="Open Sans" panose="020B0606030504020204" pitchFamily="34" charset="0"/>
                <a:ea typeface="Open Sans" panose="020B0606030504020204" pitchFamily="34" charset="0"/>
                <a:cs typeface="Open Sans" panose="020B0606030504020204" pitchFamily="34" charset="0"/>
              </a:rPr>
              <a:t>Due to </a:t>
            </a:r>
            <a:r>
              <a:rPr lang="en-US" b="1">
                <a:solidFill>
                  <a:schemeClr val="accent2"/>
                </a:solidFill>
                <a:latin typeface="Open Sans" panose="020B0606030504020204" pitchFamily="34" charset="0"/>
                <a:ea typeface="Open Sans" panose="020B0606030504020204" pitchFamily="34" charset="0"/>
                <a:cs typeface="Open Sans" panose="020B0606030504020204" pitchFamily="34" charset="0"/>
              </a:rPr>
              <a:t>varying interpretations of key principles</a:t>
            </a:r>
            <a:r>
              <a:rPr lang="en-US">
                <a:solidFill>
                  <a:srgbClr val="58595B"/>
                </a:solidFill>
                <a:latin typeface="Open Sans" panose="020B0606030504020204" pitchFamily="34" charset="0"/>
                <a:ea typeface="Open Sans" panose="020B0606030504020204" pitchFamily="34" charset="0"/>
                <a:cs typeface="Open Sans" panose="020B0606030504020204" pitchFamily="34" charset="0"/>
              </a:rPr>
              <a:t>, some areas of the bank may be under-compliant, which raises the risk of regulatory penalties and increased scrutiny from supervisors. This </a:t>
            </a:r>
            <a:r>
              <a:rPr lang="en-US" b="1">
                <a:solidFill>
                  <a:schemeClr val="accent2"/>
                </a:solidFill>
                <a:latin typeface="Open Sans" panose="020B0606030504020204" pitchFamily="34" charset="0"/>
                <a:ea typeface="Open Sans" panose="020B0606030504020204" pitchFamily="34" charset="0"/>
                <a:cs typeface="Open Sans" panose="020B0606030504020204" pitchFamily="34" charset="0"/>
              </a:rPr>
              <a:t>inconsistency prevent </a:t>
            </a:r>
            <a:r>
              <a:rPr lang="en-US">
                <a:solidFill>
                  <a:srgbClr val="58595B"/>
                </a:solidFill>
                <a:latin typeface="Open Sans" panose="020B0606030504020204" pitchFamily="34" charset="0"/>
                <a:ea typeface="Open Sans" panose="020B0606030504020204" pitchFamily="34" charset="0"/>
                <a:cs typeface="Open Sans" panose="020B0606030504020204" pitchFamily="34" charset="0"/>
              </a:rPr>
              <a:t>the bank's ability to present a unified and compliant risk profile to regulators.</a:t>
            </a:r>
          </a:p>
        </p:txBody>
      </p:sp>
      <p:sp>
        <p:nvSpPr>
          <p:cNvPr id="249" name="Rounded Rectangle 36">
            <a:extLst>
              <a:ext uri="{FF2B5EF4-FFF2-40B4-BE49-F238E27FC236}">
                <a16:creationId xmlns:a16="http://schemas.microsoft.com/office/drawing/2014/main" id="{41C7A1EA-CDF7-AF86-1B8C-477CD82A8B57}"/>
              </a:ext>
            </a:extLst>
          </p:cNvPr>
          <p:cNvSpPr/>
          <p:nvPr/>
        </p:nvSpPr>
        <p:spPr>
          <a:xfrm>
            <a:off x="6691213" y="4431434"/>
            <a:ext cx="4741933" cy="1843499"/>
          </a:xfrm>
          <a:prstGeom prst="rect">
            <a:avLst/>
          </a:prstGeom>
          <a:solidFill>
            <a:schemeClr val="bg1">
              <a:lumMod val="95000"/>
            </a:schemeClr>
          </a:solidFill>
          <a:effectLst>
            <a:outerShdw blurRad="50800" dist="38100" dir="2700000" algn="tl" rotWithShape="0">
              <a:prstClr val="black">
                <a:alpha val="40000"/>
              </a:prstClr>
            </a:outerShdw>
          </a:effectLst>
        </p:spPr>
        <p:txBody>
          <a:bodyPr lIns="108000" tIns="72000" rIns="72000" bIns="72000" anchor="ctr"/>
          <a:lstStyle/>
          <a:p>
            <a:endParaRPr lang="en-US" sz="120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250" name="Subtitle 2">
            <a:extLst>
              <a:ext uri="{FF2B5EF4-FFF2-40B4-BE49-F238E27FC236}">
                <a16:creationId xmlns:a16="http://schemas.microsoft.com/office/drawing/2014/main" id="{6A92DAB0-3C8C-ACA8-04A4-F821863505B8}"/>
              </a:ext>
            </a:extLst>
          </p:cNvPr>
          <p:cNvSpPr txBox="1">
            <a:spLocks/>
          </p:cNvSpPr>
          <p:nvPr/>
        </p:nvSpPr>
        <p:spPr>
          <a:xfrm>
            <a:off x="8219712" y="4638372"/>
            <a:ext cx="3039513" cy="1384995"/>
          </a:xfrm>
          <a:prstGeom prst="rect">
            <a:avLst/>
          </a:prstGeom>
        </p:spPr>
        <p:txBody>
          <a:bodyPr vert="horz" wrap="square" lIns="91440" tIns="45720" rIns="91440" bIns="45720" rtlCol="0">
            <a:spAutoFit/>
          </a:bodyPr>
          <a:lstStyle>
            <a:defPPr>
              <a:defRPr lang="en-US"/>
            </a:defPPr>
            <a:lvl1pPr indent="0" algn="ctr" defTabSz="1087636">
              <a:lnSpc>
                <a:spcPct val="100000"/>
              </a:lnSpc>
              <a:spcBef>
                <a:spcPts val="0"/>
              </a:spcBef>
              <a:buFont typeface="Arial"/>
              <a:buNone/>
              <a:defRPr sz="1200">
                <a:ea typeface="Lato Light" panose="020F0502020204030203" pitchFamily="34" charset="0"/>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algn="just"/>
            <a:r>
              <a:rPr lang="en-US">
                <a:solidFill>
                  <a:srgbClr val="58595B"/>
                </a:solidFill>
                <a:latin typeface="Open Sans" panose="020B0606030504020204" pitchFamily="34" charset="0"/>
                <a:ea typeface="Open Sans" panose="020B0606030504020204" pitchFamily="34" charset="0"/>
                <a:cs typeface="Open Sans" panose="020B0606030504020204" pitchFamily="34" charset="0"/>
              </a:rPr>
              <a:t>The lack of standardized guidelines results in </a:t>
            </a:r>
            <a:r>
              <a:rPr lang="en-US" b="1">
                <a:solidFill>
                  <a:schemeClr val="tx2"/>
                </a:solidFill>
                <a:latin typeface="Open Sans" panose="020B0606030504020204" pitchFamily="34" charset="0"/>
                <a:ea typeface="Open Sans" panose="020B0606030504020204" pitchFamily="34" charset="0"/>
                <a:cs typeface="Open Sans" panose="020B0606030504020204" pitchFamily="34" charset="0"/>
              </a:rPr>
              <a:t>duplicated efforts and rework </a:t>
            </a:r>
            <a:r>
              <a:rPr lang="en-US">
                <a:solidFill>
                  <a:srgbClr val="58595B"/>
                </a:solidFill>
                <a:latin typeface="Open Sans" panose="020B0606030504020204" pitchFamily="34" charset="0"/>
                <a:ea typeface="Open Sans" panose="020B0606030504020204" pitchFamily="34" charset="0"/>
                <a:cs typeface="Open Sans" panose="020B0606030504020204" pitchFamily="34" charset="0"/>
              </a:rPr>
              <a:t>as different teams attempt to align their processes. This consumes </a:t>
            </a:r>
            <a:r>
              <a:rPr lang="en-US" b="1">
                <a:solidFill>
                  <a:schemeClr val="tx2"/>
                </a:solidFill>
                <a:latin typeface="Open Sans" panose="020B0606030504020204" pitchFamily="34" charset="0"/>
                <a:ea typeface="Open Sans" panose="020B0606030504020204" pitchFamily="34" charset="0"/>
                <a:cs typeface="Open Sans" panose="020B0606030504020204" pitchFamily="34" charset="0"/>
              </a:rPr>
              <a:t>valuable resources and lengthens the time required</a:t>
            </a:r>
            <a:r>
              <a:rPr lang="en-US">
                <a:solidFill>
                  <a:srgbClr val="58595B"/>
                </a:solidFill>
                <a:latin typeface="Open Sans" panose="020B0606030504020204" pitchFamily="34" charset="0"/>
                <a:ea typeface="Open Sans" panose="020B0606030504020204" pitchFamily="34" charset="0"/>
                <a:cs typeface="Open Sans" panose="020B0606030504020204" pitchFamily="34" charset="0"/>
              </a:rPr>
              <a:t> to achieve compliance across the organization.</a:t>
            </a:r>
            <a:endParaRPr lang="en-US" b="1">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4" name="Picture 253" descr="A blue and white line art of hands touching a circle with a tick and cross&#10;&#10;Description automatically generated">
            <a:extLst>
              <a:ext uri="{FF2B5EF4-FFF2-40B4-BE49-F238E27FC236}">
                <a16:creationId xmlns:a16="http://schemas.microsoft.com/office/drawing/2014/main" id="{D1481EB1-D6DA-29AB-76D0-8B473E174D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7639" y="1840432"/>
            <a:ext cx="1332000" cy="1332000"/>
          </a:xfrm>
          <a:prstGeom prst="rect">
            <a:avLst/>
          </a:prstGeom>
        </p:spPr>
      </p:pic>
      <p:pic>
        <p:nvPicPr>
          <p:cNvPr id="260" name="Picture 259" descr="A computer with a broken screen&#10;&#10;Description automatically generated">
            <a:extLst>
              <a:ext uri="{FF2B5EF4-FFF2-40B4-BE49-F238E27FC236}">
                <a16:creationId xmlns:a16="http://schemas.microsoft.com/office/drawing/2014/main" id="{21629726-6250-BD21-B930-5580FB70CA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7639" y="4664869"/>
            <a:ext cx="1332000" cy="1332000"/>
          </a:xfrm>
          <a:prstGeom prst="rect">
            <a:avLst/>
          </a:prstGeom>
        </p:spPr>
      </p:pic>
      <p:pic>
        <p:nvPicPr>
          <p:cNvPr id="261" name="Picture 260" descr="A profile of a person with a question mark&#10;&#10;Description automatically generated">
            <a:extLst>
              <a:ext uri="{FF2B5EF4-FFF2-40B4-BE49-F238E27FC236}">
                <a16:creationId xmlns:a16="http://schemas.microsoft.com/office/drawing/2014/main" id="{31EE06F4-E880-9F0A-2057-F69D5065B5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33146" y="57044"/>
            <a:ext cx="720000" cy="720000"/>
          </a:xfrm>
          <a:prstGeom prst="rect">
            <a:avLst/>
          </a:prstGeom>
        </p:spPr>
      </p:pic>
    </p:spTree>
    <p:extLst>
      <p:ext uri="{BB962C8B-B14F-4D97-AF65-F5344CB8AC3E}">
        <p14:creationId xmlns:p14="http://schemas.microsoft.com/office/powerpoint/2010/main" val="193351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709B9AE1-AD19-B97D-7A79-7AE9B65D2C4D}"/>
              </a:ext>
            </a:extLst>
          </p:cNvPr>
          <p:cNvGrpSpPr/>
          <p:nvPr/>
        </p:nvGrpSpPr>
        <p:grpSpPr>
          <a:xfrm>
            <a:off x="1616668" y="4312621"/>
            <a:ext cx="8958663" cy="2265150"/>
            <a:chOff x="2405541" y="4312621"/>
            <a:chExt cx="7246740" cy="2265150"/>
          </a:xfrm>
        </p:grpSpPr>
        <p:sp>
          <p:nvSpPr>
            <p:cNvPr id="27" name="Rectangle 8">
              <a:extLst>
                <a:ext uri="{FF2B5EF4-FFF2-40B4-BE49-F238E27FC236}">
                  <a16:creationId xmlns:a16="http://schemas.microsoft.com/office/drawing/2014/main" id="{1068DC23-B63C-2BDA-C92C-46021E150D07}"/>
                </a:ext>
              </a:extLst>
            </p:cNvPr>
            <p:cNvSpPr/>
            <p:nvPr/>
          </p:nvSpPr>
          <p:spPr>
            <a:xfrm>
              <a:off x="2405541" y="6223461"/>
              <a:ext cx="3556281" cy="354310"/>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Slowed Compliance Progress</a:t>
              </a:r>
            </a:p>
          </p:txBody>
        </p:sp>
        <p:sp>
          <p:nvSpPr>
            <p:cNvPr id="28" name="Rectangle 9">
              <a:extLst>
                <a:ext uri="{FF2B5EF4-FFF2-40B4-BE49-F238E27FC236}">
                  <a16:creationId xmlns:a16="http://schemas.microsoft.com/office/drawing/2014/main" id="{13CAD52D-499B-1F84-0151-20F5A8C43EDF}"/>
                </a:ext>
              </a:extLst>
            </p:cNvPr>
            <p:cNvSpPr/>
            <p:nvPr/>
          </p:nvSpPr>
          <p:spPr>
            <a:xfrm>
              <a:off x="6096000" y="6222054"/>
              <a:ext cx="3556281" cy="35431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High Operational Costs</a:t>
              </a:r>
            </a:p>
          </p:txBody>
        </p:sp>
        <p:grpSp>
          <p:nvGrpSpPr>
            <p:cNvPr id="37" name="Group 36">
              <a:extLst>
                <a:ext uri="{FF2B5EF4-FFF2-40B4-BE49-F238E27FC236}">
                  <a16:creationId xmlns:a16="http://schemas.microsoft.com/office/drawing/2014/main" id="{DE77133D-1558-EE2C-2380-99A84A0C8501}"/>
                </a:ext>
              </a:extLst>
            </p:cNvPr>
            <p:cNvGrpSpPr/>
            <p:nvPr/>
          </p:nvGrpSpPr>
          <p:grpSpPr>
            <a:xfrm>
              <a:off x="2405542" y="4312621"/>
              <a:ext cx="7246739" cy="1843500"/>
              <a:chOff x="2405542" y="4312621"/>
              <a:chExt cx="7246739" cy="1843500"/>
            </a:xfrm>
          </p:grpSpPr>
          <p:sp>
            <p:nvSpPr>
              <p:cNvPr id="31" name="Rounded Rectangle 35">
                <a:extLst>
                  <a:ext uri="{FF2B5EF4-FFF2-40B4-BE49-F238E27FC236}">
                    <a16:creationId xmlns:a16="http://schemas.microsoft.com/office/drawing/2014/main" id="{E9DA7B59-A98D-47EB-EF81-7D55F0933AFE}"/>
                  </a:ext>
                </a:extLst>
              </p:cNvPr>
              <p:cNvSpPr/>
              <p:nvPr/>
            </p:nvSpPr>
            <p:spPr>
              <a:xfrm>
                <a:off x="2405542" y="4312622"/>
                <a:ext cx="3556281" cy="1843499"/>
              </a:xfrm>
              <a:prstGeom prst="rect">
                <a:avLst/>
              </a:prstGeom>
              <a:solidFill>
                <a:schemeClr val="bg1">
                  <a:lumMod val="95000"/>
                </a:schemeClr>
              </a:solidFill>
              <a:effectLst>
                <a:outerShdw blurRad="50800" dist="38100" dir="2700000" algn="tl" rotWithShape="0">
                  <a:prstClr val="black">
                    <a:alpha val="40000"/>
                  </a:prstClr>
                </a:outerShdw>
              </a:effectLst>
            </p:spPr>
            <p:txBody>
              <a:bodyPr lIns="108000" tIns="108000" rIns="180000" bIns="108000" anchor="ctr"/>
              <a:lstStyle/>
              <a:p>
                <a:pPr marL="1165225" algn="just"/>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The excessive use of manual processes significantly </a:t>
                </a:r>
                <a:r>
                  <a:rPr lang="en-US" sz="1200" b="1">
                    <a:latin typeface="Open Sans" panose="020B0606030504020204" pitchFamily="34" charset="0"/>
                    <a:ea typeface="Open Sans" panose="020B0606030504020204" pitchFamily="34" charset="0"/>
                    <a:cs typeface="Open Sans" panose="020B0606030504020204" pitchFamily="34" charset="0"/>
                  </a:rPr>
                  <a:t>delays banks' ability to meet BCBS 239 requirements.</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 Manual intervention leads to </a:t>
                </a:r>
                <a:r>
                  <a:rPr lang="en-US" sz="1200" b="1">
                    <a:latin typeface="Open Sans" panose="020B0606030504020204" pitchFamily="34" charset="0"/>
                    <a:ea typeface="Open Sans" panose="020B0606030504020204" pitchFamily="34" charset="0"/>
                    <a:cs typeface="Open Sans" panose="020B0606030504020204" pitchFamily="34" charset="0"/>
                  </a:rPr>
                  <a:t>slower reporting </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and heightened risk of missed deadlines for regulatory reporting, exposing the institution to potential penalties.</a:t>
                </a:r>
              </a:p>
            </p:txBody>
          </p:sp>
          <p:sp>
            <p:nvSpPr>
              <p:cNvPr id="33" name="Rounded Rectangle 36">
                <a:extLst>
                  <a:ext uri="{FF2B5EF4-FFF2-40B4-BE49-F238E27FC236}">
                    <a16:creationId xmlns:a16="http://schemas.microsoft.com/office/drawing/2014/main" id="{81CA3210-A06D-0D98-6DDB-43C32BEAD80E}"/>
                  </a:ext>
                </a:extLst>
              </p:cNvPr>
              <p:cNvSpPr/>
              <p:nvPr/>
            </p:nvSpPr>
            <p:spPr>
              <a:xfrm>
                <a:off x="6096000" y="4312621"/>
                <a:ext cx="3556281" cy="1843499"/>
              </a:xfrm>
              <a:prstGeom prst="rect">
                <a:avLst/>
              </a:prstGeom>
              <a:solidFill>
                <a:schemeClr val="bg1">
                  <a:lumMod val="95000"/>
                </a:schemeClr>
              </a:solidFill>
              <a:effectLst>
                <a:outerShdw blurRad="50800" dist="38100" dir="2700000" algn="tl" rotWithShape="0">
                  <a:prstClr val="black">
                    <a:alpha val="40000"/>
                  </a:prstClr>
                </a:outerShdw>
              </a:effectLst>
            </p:spPr>
            <p:txBody>
              <a:bodyPr lIns="108000" tIns="108000" rIns="180000" bIns="108000" anchor="ctr"/>
              <a:lstStyle/>
              <a:p>
                <a:pPr marL="1165225" algn="just"/>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The reliance on manual processes results in </a:t>
                </a:r>
                <a:r>
                  <a:rPr lang="en-US" sz="1200" b="1">
                    <a:solidFill>
                      <a:schemeClr val="tx2"/>
                    </a:solidFill>
                    <a:latin typeface="Open Sans" panose="020B0606030504020204" pitchFamily="34" charset="0"/>
                    <a:ea typeface="Open Sans" panose="020B0606030504020204" pitchFamily="34" charset="0"/>
                    <a:cs typeface="Open Sans" panose="020B0606030504020204" pitchFamily="34" charset="0"/>
                  </a:rPr>
                  <a:t>higher operational costs </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due to the increased need for staff and resources to manage data reconciliation and documentation. This </a:t>
                </a:r>
                <a:r>
                  <a:rPr lang="en-US" sz="1200" b="1">
                    <a:solidFill>
                      <a:schemeClr val="tx2"/>
                    </a:solidFill>
                    <a:latin typeface="Open Sans" panose="020B0606030504020204" pitchFamily="34" charset="0"/>
                    <a:ea typeface="Open Sans" panose="020B0606030504020204" pitchFamily="34" charset="0"/>
                    <a:cs typeface="Open Sans" panose="020B0606030504020204" pitchFamily="34" charset="0"/>
                  </a:rPr>
                  <a:t>reduces the overall efficiency</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 of compliance efforts and hampers the bank's ability to allocate resources to strategic initiatives.</a:t>
                </a:r>
                <a:endParaRPr lang="en-US" sz="1200" b="1">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grpSp>
      </p:grpSp>
      <p:sp>
        <p:nvSpPr>
          <p:cNvPr id="2" name="Title 1">
            <a:extLst>
              <a:ext uri="{FF2B5EF4-FFF2-40B4-BE49-F238E27FC236}">
                <a16:creationId xmlns:a16="http://schemas.microsoft.com/office/drawing/2014/main" id="{5DEFE875-11C2-E0B3-6A00-07CC4464C918}"/>
              </a:ext>
            </a:extLst>
          </p:cNvPr>
          <p:cNvSpPr>
            <a:spLocks noGrp="1"/>
          </p:cNvSpPr>
          <p:nvPr>
            <p:ph type="title"/>
          </p:nvPr>
        </p:nvSpPr>
        <p:spPr/>
        <p:txBody>
          <a:bodyPr>
            <a:normAutofit/>
          </a:bodyPr>
          <a:lstStyle/>
          <a:p>
            <a:r>
              <a:rPr lang="en-US"/>
              <a:t>Excessive resource allocation to manual</a:t>
            </a:r>
            <a:br>
              <a:rPr lang="en-US"/>
            </a:br>
            <a:r>
              <a:rPr lang="en-US"/>
              <a:t>processes slows compliance progress</a:t>
            </a:r>
            <a:endParaRPr lang="en-GB"/>
          </a:p>
        </p:txBody>
      </p:sp>
      <p:sp>
        <p:nvSpPr>
          <p:cNvPr id="4" name="Slide Number Placeholder 3">
            <a:extLst>
              <a:ext uri="{FF2B5EF4-FFF2-40B4-BE49-F238E27FC236}">
                <a16:creationId xmlns:a16="http://schemas.microsoft.com/office/drawing/2014/main" id="{EFF348C9-A48A-3E76-4CFC-D8F04A42D43A}"/>
              </a:ext>
            </a:extLst>
          </p:cNvPr>
          <p:cNvSpPr>
            <a:spLocks noGrp="1"/>
          </p:cNvSpPr>
          <p:nvPr>
            <p:ph type="sldNum" sz="quarter" idx="12"/>
          </p:nvPr>
        </p:nvSpPr>
        <p:spPr/>
        <p:txBody>
          <a:bodyPr/>
          <a:lstStyle/>
          <a:p>
            <a:fld id="{176DD4EC-FA55-45CE-8BB9-EF8129236C33}" type="slidenum">
              <a:rPr lang="en-NL" smtClean="0"/>
              <a:pPr/>
              <a:t>12</a:t>
            </a:fld>
            <a:endParaRPr lang="en-NL"/>
          </a:p>
        </p:txBody>
      </p:sp>
      <p:sp>
        <p:nvSpPr>
          <p:cNvPr id="5" name="TextBox 4">
            <a:extLst>
              <a:ext uri="{FF2B5EF4-FFF2-40B4-BE49-F238E27FC236}">
                <a16:creationId xmlns:a16="http://schemas.microsoft.com/office/drawing/2014/main" id="{2CEF0A42-F51F-CB51-AC89-9B1558FC9A59}"/>
              </a:ext>
            </a:extLst>
          </p:cNvPr>
          <p:cNvSpPr txBox="1"/>
          <p:nvPr/>
        </p:nvSpPr>
        <p:spPr>
          <a:xfrm>
            <a:off x="-6096000" y="-549391"/>
            <a:ext cx="6096000" cy="8597225"/>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BCBS 239 ensures banks can manage risk data effectively and report it accurately</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The core principles aim for high data quality, timeliness, and effective governance</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BCBS 239’s evolution highlights growing regulatory expectations for banks</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Even after a decade, many banks fail to fully comply with BCBS 239</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Banks face cultural, technical, and regulatory challenges to full compliance </a:t>
            </a:r>
            <a:r>
              <a:rPr kumimoji="0" lang="en-GB" altLang="hu-HU" sz="1400" i="1" u="none" strike="noStrike" cap="none" normalizeH="0" baseline="0">
                <a:ln>
                  <a:noFill/>
                </a:ln>
                <a:solidFill>
                  <a:schemeClr val="accent4"/>
                </a:solidFill>
                <a:effectLst/>
                <a:latin typeface="+mj-lt"/>
              </a:rPr>
              <a:t>(summary slide for the problems)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Banks struggle with embedding compliance into their culture and engaging leadership</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Inconsistent interpretations of BCBS 239 cause uneven compliance across departments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Excessive resource allocation to manual processes slows compliance progress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Fragmented IT systems prevent accurate and timely data aggregation</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Banks face growing regulatory pressure and evolving compliance standards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Manual data reconciliation introduces errors and inconsistencies in risk reporting</a:t>
            </a:r>
          </a:p>
          <a:p>
            <a:pPr marL="342900" indent="-342900" eaLnBrk="0" fontAlgn="base" hangingPunct="0">
              <a:lnSpc>
                <a:spcPct val="100000"/>
              </a:lnSpc>
              <a:spcBef>
                <a:spcPct val="0"/>
              </a:spcBef>
              <a:spcAft>
                <a:spcPts val="400"/>
              </a:spcAft>
              <a:buFont typeface="+mj-lt"/>
              <a:buAutoNum type="arabicPeriod" startAt="12"/>
            </a:pPr>
            <a:r>
              <a:rPr kumimoji="0" lang="en-GB" altLang="hu-HU" sz="1400" i="0" u="none" strike="noStrike" cap="none" normalizeH="0" baseline="0">
                <a:ln>
                  <a:noFill/>
                </a:ln>
                <a:solidFill>
                  <a:schemeClr val="tx2"/>
                </a:solidFill>
                <a:effectLst/>
                <a:latin typeface="+mj-lt"/>
              </a:rPr>
              <a:t>A strategic approach to address cultural, technical, and regulatory challenges </a:t>
            </a:r>
            <a:r>
              <a:rPr kumimoji="0" lang="en-GB" altLang="hu-HU" sz="1400" i="1" u="none" strike="noStrike" cap="none" normalizeH="0" baseline="0">
                <a:ln>
                  <a:noFill/>
                </a:ln>
                <a:solidFill>
                  <a:schemeClr val="tx1"/>
                </a:solidFill>
                <a:effectLst/>
                <a:latin typeface="+mj-lt"/>
              </a:rPr>
              <a:t>(summary slide for the solutions)</a:t>
            </a:r>
            <a:endParaRPr kumimoji="0" lang="en-GB" altLang="hu-HU" sz="1400" i="0" u="none" strike="noStrike" cap="none" normalizeH="0" baseline="0">
              <a:ln>
                <a:noFill/>
              </a:ln>
              <a:solidFill>
                <a:schemeClr val="tx1"/>
              </a:solidFill>
              <a:effectLst/>
              <a:latin typeface="+mj-lt"/>
            </a:endParaRP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Strong leadership and cultural transformation ensure sustained compliance</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Clear and standardized guidelines ensure consistent application across departments</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Automating documentation and reporting processes optimizes resource use</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Modern IT infrastructure enables seamless, real-time risk data management</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Engaging proactively with regulators ensures continuous alignment with evolving standards</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Automating data reconciliation enhances reporting accuracy and reliability</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startAt="19"/>
              <a:tabLst/>
            </a:pPr>
            <a:r>
              <a:rPr kumimoji="0" lang="en-GB" altLang="hu-HU" sz="1400" i="0" u="none" strike="noStrike" cap="none" normalizeH="0" baseline="0">
                <a:ln>
                  <a:noFill/>
                </a:ln>
                <a:solidFill>
                  <a:schemeClr val="tx2"/>
                </a:solidFill>
                <a:effectLst/>
                <a:latin typeface="+mj-lt"/>
              </a:rPr>
              <a:t>FiSer Consulting offers tailored solutions for banks’ BCBS 239 compliance challenges</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startAt="19"/>
              <a:tabLst/>
            </a:pPr>
            <a:r>
              <a:rPr kumimoji="0" lang="en-GB" altLang="hu-HU" sz="1400" i="0" u="none" strike="noStrike" cap="none" normalizeH="0" baseline="0">
                <a:ln>
                  <a:noFill/>
                </a:ln>
                <a:solidFill>
                  <a:schemeClr val="tx2"/>
                </a:solidFill>
                <a:effectLst/>
                <a:latin typeface="+mj-lt"/>
              </a:rPr>
              <a:t>Our proven approach ensures a structured path to full compliance</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startAt="19"/>
              <a:tabLst/>
            </a:pPr>
            <a:r>
              <a:rPr kumimoji="0" lang="en-GB" altLang="hu-HU" sz="1400" i="0" u="none" strike="noStrike" cap="none" normalizeH="0" baseline="0">
                <a:ln>
                  <a:noFill/>
                </a:ln>
                <a:solidFill>
                  <a:schemeClr val="tx2"/>
                </a:solidFill>
                <a:effectLst/>
                <a:latin typeface="+mj-lt"/>
              </a:rPr>
              <a:t>Let’s work together to transform your compliance strategy</a:t>
            </a:r>
            <a:endParaRPr lang="hu-HU"/>
          </a:p>
        </p:txBody>
      </p:sp>
      <p:sp>
        <p:nvSpPr>
          <p:cNvPr id="17" name="Subtitle 2">
            <a:extLst>
              <a:ext uri="{FF2B5EF4-FFF2-40B4-BE49-F238E27FC236}">
                <a16:creationId xmlns:a16="http://schemas.microsoft.com/office/drawing/2014/main" id="{CE60F5FE-D002-D885-322A-BE78899A2EE1}"/>
              </a:ext>
            </a:extLst>
          </p:cNvPr>
          <p:cNvSpPr txBox="1">
            <a:spLocks/>
          </p:cNvSpPr>
          <p:nvPr/>
        </p:nvSpPr>
        <p:spPr>
          <a:xfrm>
            <a:off x="3024555" y="1198686"/>
            <a:ext cx="8795970" cy="973015"/>
          </a:xfrm>
          <a:prstGeom prst="rect">
            <a:avLst/>
          </a:prstGeom>
          <a:noFill/>
          <a:ln>
            <a:solidFill>
              <a:srgbClr val="ADD8E6"/>
            </a:solidFill>
          </a:ln>
        </p:spPr>
        <p:txBody>
          <a:bodyPr wrap="square" lIns="180000" tIns="36000" rIns="0" bIns="0" rtlCol="0" anchor="ctr">
            <a:noAutofit/>
          </a:bodyPr>
          <a:lstStyle>
            <a:defPPr>
              <a:defRPr lang="en-US"/>
            </a:defPPr>
            <a:lvl1pPr algn="ctr">
              <a:defRPr sz="1200">
                <a:latin typeface="Verdana" panose="020B0604030504040204" pitchFamily="34" charset="0"/>
                <a:ea typeface="Verdana" panose="020B0604030504040204" pitchFamily="34" charset="0"/>
                <a:cs typeface="Verdana" panose="020B0604030504040204"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Banks often rely on </a:t>
            </a:r>
            <a:r>
              <a:rPr kumimoji="0" lang="en-US" sz="1200" b="1" i="0" u="none" strike="noStrike" kern="0" cap="none" spc="0" normalizeH="0" baseline="0" noProof="0">
                <a:ln>
                  <a:noFill/>
                </a:ln>
                <a:solidFill>
                  <a:schemeClr val="accent2"/>
                </a:solidFill>
                <a:effectLst/>
                <a:uLnTx/>
                <a:uFillTx/>
                <a:latin typeface="Open Sans" panose="020B0606030504020204" pitchFamily="34" charset="0"/>
                <a:ea typeface="Open Sans" panose="020B0606030504020204" pitchFamily="34" charset="0"/>
                <a:cs typeface="Open Sans" panose="020B0606030504020204" pitchFamily="34" charset="0"/>
              </a:rPr>
              <a:t>manual processes</a:t>
            </a:r>
            <a:r>
              <a:rPr kumimoji="0" lang="en-US" sz="12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0" i="0" u="none" strike="noStrike" kern="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for risk data aggregation and reporting. This not only consumes</a:t>
            </a:r>
            <a:r>
              <a:rPr kumimoji="0" lang="en-US" sz="1200" b="1" i="0" u="none" strike="noStrike" kern="0" cap="none" spc="0" normalizeH="0" baseline="0" noProof="0">
                <a:ln>
                  <a:noFill/>
                </a:ln>
                <a:solidFill>
                  <a:schemeClr val="accent2"/>
                </a:solidFill>
                <a:effectLst/>
                <a:uLnTx/>
                <a:uFillTx/>
                <a:latin typeface="Open Sans" panose="020B0606030504020204" pitchFamily="34" charset="0"/>
                <a:ea typeface="Open Sans" panose="020B0606030504020204" pitchFamily="34" charset="0"/>
                <a:cs typeface="Open Sans" panose="020B0606030504020204" pitchFamily="34" charset="0"/>
              </a:rPr>
              <a:t> significant time and resources but also increases the risk of errors</a:t>
            </a:r>
            <a:r>
              <a:rPr kumimoji="0" lang="en-US" sz="12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1200" b="0" i="0" u="none" strike="noStrike" kern="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particularly when reconciling large volumes of data across different departments.</a:t>
            </a:r>
          </a:p>
        </p:txBody>
      </p:sp>
      <p:sp>
        <p:nvSpPr>
          <p:cNvPr id="18" name="Subtitle 2">
            <a:extLst>
              <a:ext uri="{FF2B5EF4-FFF2-40B4-BE49-F238E27FC236}">
                <a16:creationId xmlns:a16="http://schemas.microsoft.com/office/drawing/2014/main" id="{71545890-C7C9-06ED-4424-5C21907B78B6}"/>
              </a:ext>
            </a:extLst>
          </p:cNvPr>
          <p:cNvSpPr txBox="1">
            <a:spLocks/>
          </p:cNvSpPr>
          <p:nvPr/>
        </p:nvSpPr>
        <p:spPr>
          <a:xfrm>
            <a:off x="3024556" y="2455985"/>
            <a:ext cx="8795970" cy="973015"/>
          </a:xfrm>
          <a:prstGeom prst="rect">
            <a:avLst/>
          </a:prstGeom>
          <a:noFill/>
          <a:ln>
            <a:solidFill>
              <a:schemeClr val="bg2"/>
            </a:solidFill>
          </a:ln>
        </p:spPr>
        <p:txBody>
          <a:bodyPr wrap="square" lIns="180000" tIns="36000" rIns="0" bIns="0" rtlCol="0" anchor="ctr">
            <a:noAutofit/>
          </a:bodyPr>
          <a:lstStyle>
            <a:defPPr>
              <a:defRPr lang="en-US"/>
            </a:defPPr>
            <a:lvl1pPr algn="ctr">
              <a:defRPr sz="1200">
                <a:latin typeface="Verdana" panose="020B0604030504040204" pitchFamily="34" charset="0"/>
                <a:ea typeface="Verdana" panose="020B0604030504040204" pitchFamily="34" charset="0"/>
                <a:cs typeface="Verdana" panose="020B0604030504040204"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Compliance with BCBS 239 requires </a:t>
            </a:r>
            <a:r>
              <a:rPr kumimoji="0" lang="en-US" sz="1200" b="1" i="0" u="none" strike="noStrike" kern="0" cap="none" spc="0" normalizeH="0" baseline="0" noProof="0">
                <a:ln>
                  <a:noFill/>
                </a:ln>
                <a:solidFill>
                  <a:schemeClr val="bg2"/>
                </a:solidFill>
                <a:effectLst/>
                <a:uLnTx/>
                <a:uFillTx/>
                <a:latin typeface="Open Sans" panose="020B0606030504020204" pitchFamily="34" charset="0"/>
                <a:ea typeface="Open Sans" panose="020B0606030504020204" pitchFamily="34" charset="0"/>
                <a:cs typeface="Open Sans" panose="020B0606030504020204" pitchFamily="34" charset="0"/>
              </a:rPr>
              <a:t>extensive documentation and data validation</a:t>
            </a:r>
            <a:r>
              <a:rPr kumimoji="0" lang="en-US" sz="12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which banks often manage manually. This strains resources, leading to inefficiencies, and diverts focus from strategic risk management activities.</a:t>
            </a:r>
          </a:p>
        </p:txBody>
      </p:sp>
      <p:sp>
        <p:nvSpPr>
          <p:cNvPr id="20" name="Text Placeholder 6">
            <a:extLst>
              <a:ext uri="{FF2B5EF4-FFF2-40B4-BE49-F238E27FC236}">
                <a16:creationId xmlns:a16="http://schemas.microsoft.com/office/drawing/2014/main" id="{D06764FA-EFB9-469E-24FF-1E88F81B8288}"/>
              </a:ext>
            </a:extLst>
          </p:cNvPr>
          <p:cNvSpPr txBox="1">
            <a:spLocks/>
          </p:cNvSpPr>
          <p:nvPr/>
        </p:nvSpPr>
        <p:spPr>
          <a:xfrm>
            <a:off x="379168" y="1198686"/>
            <a:ext cx="2692277" cy="973015"/>
          </a:xfrm>
          <a:prstGeom prst="homePlate">
            <a:avLst>
              <a:gd name="adj" fmla="val 22616"/>
            </a:avLst>
          </a:prstGeom>
          <a:solidFill>
            <a:srgbClr val="ADD8E6"/>
          </a:solidFill>
          <a:ln>
            <a:noFill/>
          </a:ln>
          <a:effectLst>
            <a:outerShdw blurRad="50800" dist="38100" dir="2700000" algn="tl" rotWithShape="0">
              <a:prstClr val="black">
                <a:alpha val="40000"/>
              </a:prstClr>
            </a:outerShdw>
          </a:effectLst>
        </p:spPr>
        <p:txBody>
          <a:bodyPr lIns="252000" tIns="0" rIns="0" bIns="0" anchor="ctr" anchorCtr="0">
            <a:noAutofit/>
          </a:bodyPr>
          <a:lstStyle>
            <a:defPPr>
              <a:defRPr lang="en-NL"/>
            </a:defPPr>
            <a:lvl1pPr marL="622300" marR="0" lvl="0" fontAlgn="auto">
              <a:lnSpc>
                <a:spcPct val="100000"/>
              </a:lnSpc>
              <a:spcBef>
                <a:spcPts val="0"/>
              </a:spcBef>
              <a:spcAft>
                <a:spcPts val="0"/>
              </a:spcAft>
              <a:buClr>
                <a:srgbClr val="000000"/>
              </a:buClr>
              <a:buSzTx/>
              <a:buFontTx/>
              <a:buNone/>
              <a:tabLst/>
              <a:defRPr kumimoji="0" sz="1400" b="1" i="0" u="none" strike="noStrike" kern="0" cap="none" spc="0" normalizeH="0" baseline="0">
                <a:ln>
                  <a:noFill/>
                </a:ln>
                <a:solidFill>
                  <a:srgbClr val="FFFFFF"/>
                </a:solidFill>
                <a:effectLst/>
                <a:uLnTx/>
                <a:uFillTx/>
                <a:latin typeface="+mj-lt"/>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ym typeface="Verdana" panose="020B0604030504040204" pitchFamily="34" charset="0"/>
              </a:rPr>
              <a:t>Manual Processes are Resource-Intensive</a:t>
            </a:r>
          </a:p>
        </p:txBody>
      </p:sp>
      <p:sp>
        <p:nvSpPr>
          <p:cNvPr id="21" name="Text Placeholder 6">
            <a:extLst>
              <a:ext uri="{FF2B5EF4-FFF2-40B4-BE49-F238E27FC236}">
                <a16:creationId xmlns:a16="http://schemas.microsoft.com/office/drawing/2014/main" id="{4C090FC8-011F-7761-BC62-0E5170CDBEB9}"/>
              </a:ext>
            </a:extLst>
          </p:cNvPr>
          <p:cNvSpPr txBox="1">
            <a:spLocks/>
          </p:cNvSpPr>
          <p:nvPr/>
        </p:nvSpPr>
        <p:spPr>
          <a:xfrm>
            <a:off x="379168" y="2455985"/>
            <a:ext cx="2692277" cy="973015"/>
          </a:xfrm>
          <a:prstGeom prst="homePlate">
            <a:avLst>
              <a:gd name="adj" fmla="val 22616"/>
            </a:avLst>
          </a:prstGeom>
          <a:solidFill>
            <a:schemeClr val="accent4"/>
          </a:solidFill>
          <a:ln>
            <a:noFill/>
          </a:ln>
          <a:effectLst>
            <a:outerShdw blurRad="50800" dist="38100" dir="2700000" algn="tl" rotWithShape="0">
              <a:prstClr val="black">
                <a:alpha val="40000"/>
              </a:prstClr>
            </a:outerShdw>
          </a:effectLst>
        </p:spPr>
        <p:txBody>
          <a:bodyPr lIns="252000" tIns="0" rIns="0" bIns="0" anchor="ctr" anchorCtr="0">
            <a:noAutofit/>
          </a:bodyPr>
          <a:lstStyle>
            <a:defPPr>
              <a:defRPr lang="en-NL"/>
            </a:defPPr>
            <a:lvl1pPr marL="622300" marR="0" lvl="0" fontAlgn="auto">
              <a:lnSpc>
                <a:spcPct val="100000"/>
              </a:lnSpc>
              <a:spcBef>
                <a:spcPts val="0"/>
              </a:spcBef>
              <a:spcAft>
                <a:spcPts val="0"/>
              </a:spcAft>
              <a:buClr>
                <a:srgbClr val="000000"/>
              </a:buClr>
              <a:buSzTx/>
              <a:buFontTx/>
              <a:buNone/>
              <a:tabLst/>
              <a:defRPr kumimoji="0" sz="1400" b="1" i="0" u="none" strike="noStrike" kern="0" cap="none" spc="0" normalizeH="0" baseline="0">
                <a:ln>
                  <a:noFill/>
                </a:ln>
                <a:solidFill>
                  <a:srgbClr val="FFFFFF"/>
                </a:solidFill>
                <a:effectLst/>
                <a:uLnTx/>
                <a:uFillTx/>
                <a:latin typeface="+mj-lt"/>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sym typeface="Verdana" panose="020B0604030504040204" pitchFamily="34" charset="0"/>
              </a:rPr>
              <a:t>Complex Documentation Requirements</a:t>
            </a:r>
          </a:p>
        </p:txBody>
      </p:sp>
      <p:sp>
        <p:nvSpPr>
          <p:cNvPr id="26" name="Isosceles Triangle 25">
            <a:extLst>
              <a:ext uri="{FF2B5EF4-FFF2-40B4-BE49-F238E27FC236}">
                <a16:creationId xmlns:a16="http://schemas.microsoft.com/office/drawing/2014/main" id="{404765B6-A6DD-8CCA-1465-5C4B3DA0ED65}"/>
              </a:ext>
            </a:extLst>
          </p:cNvPr>
          <p:cNvSpPr/>
          <p:nvPr/>
        </p:nvSpPr>
        <p:spPr>
          <a:xfrm rot="10800000">
            <a:off x="5303881" y="3743231"/>
            <a:ext cx="1584237" cy="399207"/>
          </a:xfrm>
          <a:prstGeom prst="triangle">
            <a:avLst/>
          </a:prstGeom>
          <a:solidFill>
            <a:schemeClr val="accent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40" name="Picture 39" descr="A blue and black logo&#10;&#10;Description automatically generated">
            <a:extLst>
              <a:ext uri="{FF2B5EF4-FFF2-40B4-BE49-F238E27FC236}">
                <a16:creationId xmlns:a16="http://schemas.microsoft.com/office/drawing/2014/main" id="{227FA865-0B72-E1B2-7C11-F6AD3028B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1908" y="4622370"/>
            <a:ext cx="1224000" cy="1224000"/>
          </a:xfrm>
          <a:prstGeom prst="rect">
            <a:avLst/>
          </a:prstGeom>
        </p:spPr>
      </p:pic>
      <p:pic>
        <p:nvPicPr>
          <p:cNvPr id="44" name="Picture 43" descr="A hand holding a coin&#10;&#10;Description automatically generated">
            <a:extLst>
              <a:ext uri="{FF2B5EF4-FFF2-40B4-BE49-F238E27FC236}">
                <a16:creationId xmlns:a16="http://schemas.microsoft.com/office/drawing/2014/main" id="{8C73CD62-1381-EFF2-C5BA-EAB7C2B18F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6118" y="4622370"/>
            <a:ext cx="1224000" cy="1224000"/>
          </a:xfrm>
          <a:prstGeom prst="rect">
            <a:avLst/>
          </a:prstGeom>
        </p:spPr>
      </p:pic>
      <p:pic>
        <p:nvPicPr>
          <p:cNvPr id="46" name="Picture 45" descr="A black background with a black square&#10;&#10;Description automatically generated with medium confidence">
            <a:extLst>
              <a:ext uri="{FF2B5EF4-FFF2-40B4-BE49-F238E27FC236}">
                <a16:creationId xmlns:a16="http://schemas.microsoft.com/office/drawing/2014/main" id="{18EB6486-6D50-C2FC-8252-0D9C019D914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45954" y="1325193"/>
            <a:ext cx="720000" cy="720000"/>
          </a:xfrm>
          <a:prstGeom prst="rect">
            <a:avLst/>
          </a:prstGeom>
        </p:spPr>
      </p:pic>
      <p:pic>
        <p:nvPicPr>
          <p:cNvPr id="48" name="Picture 47" descr="A black background with a black square&#10;&#10;Description automatically generated with medium confidence">
            <a:extLst>
              <a:ext uri="{FF2B5EF4-FFF2-40B4-BE49-F238E27FC236}">
                <a16:creationId xmlns:a16="http://schemas.microsoft.com/office/drawing/2014/main" id="{3AE57353-0C50-82A7-7720-9304C60E779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45954" y="2582492"/>
            <a:ext cx="720000" cy="720000"/>
          </a:xfrm>
          <a:prstGeom prst="rect">
            <a:avLst/>
          </a:prstGeom>
        </p:spPr>
      </p:pic>
      <p:pic>
        <p:nvPicPr>
          <p:cNvPr id="49" name="Picture 48" descr="A hand with gears and people&#10;&#10;Description automatically generated">
            <a:extLst>
              <a:ext uri="{FF2B5EF4-FFF2-40B4-BE49-F238E27FC236}">
                <a16:creationId xmlns:a16="http://schemas.microsoft.com/office/drawing/2014/main" id="{F22C7DE5-DD8E-2C22-89F9-ABD493055B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82374" y="89960"/>
            <a:ext cx="720000" cy="720000"/>
          </a:xfrm>
          <a:prstGeom prst="rect">
            <a:avLst/>
          </a:prstGeom>
        </p:spPr>
      </p:pic>
    </p:spTree>
    <p:extLst>
      <p:ext uri="{BB962C8B-B14F-4D97-AF65-F5344CB8AC3E}">
        <p14:creationId xmlns:p14="http://schemas.microsoft.com/office/powerpoint/2010/main" val="331031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FE875-11C2-E0B3-6A00-07CC4464C918}"/>
              </a:ext>
            </a:extLst>
          </p:cNvPr>
          <p:cNvSpPr>
            <a:spLocks noGrp="1"/>
          </p:cNvSpPr>
          <p:nvPr>
            <p:ph type="title"/>
          </p:nvPr>
        </p:nvSpPr>
        <p:spPr/>
        <p:txBody>
          <a:bodyPr>
            <a:normAutofit/>
          </a:bodyPr>
          <a:lstStyle/>
          <a:p>
            <a:r>
              <a:rPr lang="en-US"/>
              <a:t>Fragmented IT systems prevent accurate and timely</a:t>
            </a:r>
            <a:br>
              <a:rPr lang="en-US"/>
            </a:br>
            <a:r>
              <a:rPr lang="en-US"/>
              <a:t>data aggregation, while also increasing IT costs</a:t>
            </a:r>
            <a:endParaRPr lang="en-GB"/>
          </a:p>
        </p:txBody>
      </p:sp>
      <p:sp>
        <p:nvSpPr>
          <p:cNvPr id="4" name="Slide Number Placeholder 3">
            <a:extLst>
              <a:ext uri="{FF2B5EF4-FFF2-40B4-BE49-F238E27FC236}">
                <a16:creationId xmlns:a16="http://schemas.microsoft.com/office/drawing/2014/main" id="{EFF348C9-A48A-3E76-4CFC-D8F04A42D43A}"/>
              </a:ext>
            </a:extLst>
          </p:cNvPr>
          <p:cNvSpPr>
            <a:spLocks noGrp="1"/>
          </p:cNvSpPr>
          <p:nvPr>
            <p:ph type="sldNum" sz="quarter" idx="12"/>
          </p:nvPr>
        </p:nvSpPr>
        <p:spPr/>
        <p:txBody>
          <a:bodyPr/>
          <a:lstStyle/>
          <a:p>
            <a:fld id="{176DD4EC-FA55-45CE-8BB9-EF8129236C33}" type="slidenum">
              <a:rPr lang="en-NL" smtClean="0"/>
              <a:pPr/>
              <a:t>13</a:t>
            </a:fld>
            <a:endParaRPr lang="en-NL"/>
          </a:p>
        </p:txBody>
      </p:sp>
      <p:sp>
        <p:nvSpPr>
          <p:cNvPr id="5" name="TextBox 4">
            <a:extLst>
              <a:ext uri="{FF2B5EF4-FFF2-40B4-BE49-F238E27FC236}">
                <a16:creationId xmlns:a16="http://schemas.microsoft.com/office/drawing/2014/main" id="{2CEF0A42-F51F-CB51-AC89-9B1558FC9A59}"/>
              </a:ext>
            </a:extLst>
          </p:cNvPr>
          <p:cNvSpPr txBox="1"/>
          <p:nvPr/>
        </p:nvSpPr>
        <p:spPr>
          <a:xfrm>
            <a:off x="-6096000" y="-549391"/>
            <a:ext cx="6096000" cy="8597225"/>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BCBS 239 ensures banks can manage risk data effectively and report it accurately</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The core principles aim for high data quality, timeliness, and effective governance</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BCBS 239’s evolution highlights growing regulatory expectations for banks</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Even after a decade, many banks fail to fully comply with BCBS 239</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Banks face cultural, technical, and regulatory challenges to full compliance </a:t>
            </a:r>
            <a:r>
              <a:rPr kumimoji="0" lang="en-GB" altLang="hu-HU" sz="1400" i="1" u="none" strike="noStrike" cap="none" normalizeH="0" baseline="0">
                <a:ln>
                  <a:noFill/>
                </a:ln>
                <a:solidFill>
                  <a:schemeClr val="accent4"/>
                </a:solidFill>
                <a:effectLst/>
                <a:latin typeface="+mj-lt"/>
              </a:rPr>
              <a:t>(summary slide for the problems)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Banks struggle with embedding compliance into their culture and engaging leadership</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Inconsistent interpretations of BCBS 239 cause uneven compliance across departments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Excessive resource allocation to manual processes slows compliance progress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Fragmented IT systems prevent accurate and timely data aggregation</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Banks face growing regulatory pressure and evolving compliance standards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Manual data reconciliation introduces errors and inconsistencies in risk reporting</a:t>
            </a:r>
          </a:p>
          <a:p>
            <a:pPr marL="342900" indent="-342900" eaLnBrk="0" fontAlgn="base" hangingPunct="0">
              <a:lnSpc>
                <a:spcPct val="100000"/>
              </a:lnSpc>
              <a:spcBef>
                <a:spcPct val="0"/>
              </a:spcBef>
              <a:spcAft>
                <a:spcPts val="400"/>
              </a:spcAft>
              <a:buFont typeface="+mj-lt"/>
              <a:buAutoNum type="arabicPeriod" startAt="12"/>
            </a:pPr>
            <a:r>
              <a:rPr kumimoji="0" lang="en-GB" altLang="hu-HU" sz="1400" i="0" u="none" strike="noStrike" cap="none" normalizeH="0" baseline="0">
                <a:ln>
                  <a:noFill/>
                </a:ln>
                <a:solidFill>
                  <a:schemeClr val="tx2"/>
                </a:solidFill>
                <a:effectLst/>
                <a:latin typeface="+mj-lt"/>
              </a:rPr>
              <a:t>A strategic approach to address cultural, technical, and regulatory challenges </a:t>
            </a:r>
            <a:r>
              <a:rPr kumimoji="0" lang="en-GB" altLang="hu-HU" sz="1400" i="1" u="none" strike="noStrike" cap="none" normalizeH="0" baseline="0">
                <a:ln>
                  <a:noFill/>
                </a:ln>
                <a:solidFill>
                  <a:schemeClr val="tx1"/>
                </a:solidFill>
                <a:effectLst/>
                <a:latin typeface="+mj-lt"/>
              </a:rPr>
              <a:t>(summary slide for the solutions)</a:t>
            </a:r>
            <a:endParaRPr kumimoji="0" lang="en-GB" altLang="hu-HU" sz="1400" i="0" u="none" strike="noStrike" cap="none" normalizeH="0" baseline="0">
              <a:ln>
                <a:noFill/>
              </a:ln>
              <a:solidFill>
                <a:schemeClr val="tx1"/>
              </a:solidFill>
              <a:effectLst/>
              <a:latin typeface="+mj-lt"/>
            </a:endParaRP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Strong leadership and cultural transformation ensure sustained compliance</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Clear and standardized guidelines ensure consistent application across departments</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Automating documentation and reporting processes optimizes resource use</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Modern IT infrastructure enables seamless, real-time risk data management</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Engaging proactively with regulators ensures continuous alignment with evolving standards</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Automating data reconciliation enhances reporting accuracy and reliability</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startAt="19"/>
              <a:tabLst/>
            </a:pPr>
            <a:r>
              <a:rPr kumimoji="0" lang="en-GB" altLang="hu-HU" sz="1400" i="0" u="none" strike="noStrike" cap="none" normalizeH="0" baseline="0">
                <a:ln>
                  <a:noFill/>
                </a:ln>
                <a:solidFill>
                  <a:schemeClr val="tx2"/>
                </a:solidFill>
                <a:effectLst/>
                <a:latin typeface="+mj-lt"/>
              </a:rPr>
              <a:t>FiSer Consulting offers tailored solutions for banks’ BCBS 239 compliance challenges</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startAt="19"/>
              <a:tabLst/>
            </a:pPr>
            <a:r>
              <a:rPr kumimoji="0" lang="en-GB" altLang="hu-HU" sz="1400" i="0" u="none" strike="noStrike" cap="none" normalizeH="0" baseline="0">
                <a:ln>
                  <a:noFill/>
                </a:ln>
                <a:solidFill>
                  <a:schemeClr val="tx2"/>
                </a:solidFill>
                <a:effectLst/>
                <a:latin typeface="+mj-lt"/>
              </a:rPr>
              <a:t>Our proven approach ensures a structured path to full compliance</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startAt="19"/>
              <a:tabLst/>
            </a:pPr>
            <a:r>
              <a:rPr kumimoji="0" lang="en-GB" altLang="hu-HU" sz="1400" i="0" u="none" strike="noStrike" cap="none" normalizeH="0" baseline="0">
                <a:ln>
                  <a:noFill/>
                </a:ln>
                <a:solidFill>
                  <a:schemeClr val="tx2"/>
                </a:solidFill>
                <a:effectLst/>
                <a:latin typeface="+mj-lt"/>
              </a:rPr>
              <a:t>Let’s work together to transform your compliance strategy</a:t>
            </a:r>
            <a:endParaRPr lang="hu-HU"/>
          </a:p>
        </p:txBody>
      </p:sp>
      <p:sp>
        <p:nvSpPr>
          <p:cNvPr id="7" name="Rectangle 8">
            <a:extLst>
              <a:ext uri="{FF2B5EF4-FFF2-40B4-BE49-F238E27FC236}">
                <a16:creationId xmlns:a16="http://schemas.microsoft.com/office/drawing/2014/main" id="{526B45E4-106B-0D0D-00FE-A95698FAD08A}"/>
              </a:ext>
            </a:extLst>
          </p:cNvPr>
          <p:cNvSpPr/>
          <p:nvPr/>
        </p:nvSpPr>
        <p:spPr>
          <a:xfrm>
            <a:off x="330925" y="6223461"/>
            <a:ext cx="3629556" cy="354310"/>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Inaccurate Risk Reporting</a:t>
            </a:r>
          </a:p>
        </p:txBody>
      </p:sp>
      <p:sp>
        <p:nvSpPr>
          <p:cNvPr id="8" name="Rectangle 9">
            <a:extLst>
              <a:ext uri="{FF2B5EF4-FFF2-40B4-BE49-F238E27FC236}">
                <a16:creationId xmlns:a16="http://schemas.microsoft.com/office/drawing/2014/main" id="{5A58641A-63CB-5A40-0DBE-6536A2C51D26}"/>
              </a:ext>
            </a:extLst>
          </p:cNvPr>
          <p:cNvSpPr/>
          <p:nvPr/>
        </p:nvSpPr>
        <p:spPr>
          <a:xfrm>
            <a:off x="4097424" y="6222054"/>
            <a:ext cx="3629556" cy="35431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Delays and Compliance Failures</a:t>
            </a:r>
          </a:p>
        </p:txBody>
      </p:sp>
      <p:sp>
        <p:nvSpPr>
          <p:cNvPr id="10" name="Rounded Rectangle 35">
            <a:extLst>
              <a:ext uri="{FF2B5EF4-FFF2-40B4-BE49-F238E27FC236}">
                <a16:creationId xmlns:a16="http://schemas.microsoft.com/office/drawing/2014/main" id="{0403FB5C-35C9-C121-C102-CA76AA26F503}"/>
              </a:ext>
            </a:extLst>
          </p:cNvPr>
          <p:cNvSpPr/>
          <p:nvPr/>
        </p:nvSpPr>
        <p:spPr>
          <a:xfrm>
            <a:off x="330926" y="4312622"/>
            <a:ext cx="3629556" cy="1843499"/>
          </a:xfrm>
          <a:prstGeom prst="rect">
            <a:avLst/>
          </a:prstGeom>
          <a:solidFill>
            <a:schemeClr val="bg1">
              <a:lumMod val="95000"/>
            </a:schemeClr>
          </a:solidFill>
          <a:effectLst>
            <a:outerShdw blurRad="50800" dist="38100" dir="2700000" algn="tl" rotWithShape="0">
              <a:prstClr val="black">
                <a:alpha val="40000"/>
              </a:prstClr>
            </a:outerShdw>
          </a:effectLst>
        </p:spPr>
        <p:txBody>
          <a:bodyPr lIns="108000" tIns="108000" rIns="180000" bIns="108000" anchor="ctr"/>
          <a:lstStyle/>
          <a:p>
            <a:pPr marL="1165225" algn="just"/>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Fragmented IT systems often lead to </a:t>
            </a:r>
            <a:r>
              <a:rPr lang="en-US" sz="1200" b="1">
                <a:solidFill>
                  <a:schemeClr val="bg2"/>
                </a:solidFill>
                <a:latin typeface="Open Sans" panose="020B0606030504020204" pitchFamily="34" charset="0"/>
                <a:ea typeface="Open Sans" panose="020B0606030504020204" pitchFamily="34" charset="0"/>
                <a:cs typeface="Open Sans" panose="020B0606030504020204" pitchFamily="34" charset="0"/>
              </a:rPr>
              <a:t>errors and inconsistencies</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 in risk data, compromising the quality of reports submitted to </a:t>
            </a:r>
            <a:r>
              <a:rPr lang="en-US" sz="1200" err="1">
                <a:solidFill>
                  <a:srgbClr val="58595B"/>
                </a:solidFill>
                <a:latin typeface="Open Sans" panose="020B0606030504020204" pitchFamily="34" charset="0"/>
                <a:ea typeface="Open Sans" panose="020B0606030504020204" pitchFamily="34" charset="0"/>
                <a:cs typeface="Open Sans" panose="020B0606030504020204" pitchFamily="34" charset="0"/>
              </a:rPr>
              <a:t>regu-lators</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 Inaccurate data comp-</a:t>
            </a:r>
            <a:r>
              <a:rPr lang="en-US" sz="1200" err="1">
                <a:solidFill>
                  <a:srgbClr val="58595B"/>
                </a:solidFill>
                <a:latin typeface="Open Sans" panose="020B0606030504020204" pitchFamily="34" charset="0"/>
                <a:ea typeface="Open Sans" panose="020B0606030504020204" pitchFamily="34" charset="0"/>
                <a:cs typeface="Open Sans" panose="020B0606030504020204" pitchFamily="34" charset="0"/>
              </a:rPr>
              <a:t>romises</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 decision-making at the highest levels.</a:t>
            </a:r>
          </a:p>
        </p:txBody>
      </p:sp>
      <p:sp>
        <p:nvSpPr>
          <p:cNvPr id="11" name="Rounded Rectangle 36">
            <a:extLst>
              <a:ext uri="{FF2B5EF4-FFF2-40B4-BE49-F238E27FC236}">
                <a16:creationId xmlns:a16="http://schemas.microsoft.com/office/drawing/2014/main" id="{519CFE65-1FF4-FAC5-0923-8F50A144F32D}"/>
              </a:ext>
            </a:extLst>
          </p:cNvPr>
          <p:cNvSpPr/>
          <p:nvPr/>
        </p:nvSpPr>
        <p:spPr>
          <a:xfrm>
            <a:off x="4097424" y="4312621"/>
            <a:ext cx="3629556" cy="1843499"/>
          </a:xfrm>
          <a:prstGeom prst="rect">
            <a:avLst/>
          </a:prstGeom>
          <a:solidFill>
            <a:schemeClr val="bg1">
              <a:lumMod val="95000"/>
            </a:schemeClr>
          </a:solidFill>
          <a:effectLst>
            <a:outerShdw blurRad="50800" dist="38100" dir="2700000" algn="tl" rotWithShape="0">
              <a:prstClr val="black">
                <a:alpha val="40000"/>
              </a:prstClr>
            </a:outerShdw>
          </a:effectLst>
        </p:spPr>
        <p:txBody>
          <a:bodyPr lIns="108000" tIns="108000" rIns="180000" bIns="108000" anchor="ctr"/>
          <a:lstStyle/>
          <a:p>
            <a:pPr marL="1165225" algn="just"/>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Due to manual interventions and disconnected systems, banks face </a:t>
            </a:r>
            <a:r>
              <a:rPr lang="en-US" sz="1200" b="1">
                <a:solidFill>
                  <a:schemeClr val="accent2"/>
                </a:solidFill>
                <a:latin typeface="Open Sans" panose="020B0606030504020204" pitchFamily="34" charset="0"/>
                <a:ea typeface="Open Sans" panose="020B0606030504020204" pitchFamily="34" charset="0"/>
                <a:cs typeface="Open Sans" panose="020B0606030504020204" pitchFamily="34" charset="0"/>
              </a:rPr>
              <a:t>delays</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 in producing aggregated risk data. This exposes them to increased scrutiny from regulators and the possibility of </a:t>
            </a:r>
            <a:r>
              <a:rPr lang="en-US" sz="1200" b="1">
                <a:solidFill>
                  <a:schemeClr val="accent2"/>
                </a:solidFill>
                <a:latin typeface="Open Sans" panose="020B0606030504020204" pitchFamily="34" charset="0"/>
                <a:ea typeface="Open Sans" panose="020B0606030504020204" pitchFamily="34" charset="0"/>
                <a:cs typeface="Open Sans" panose="020B0606030504020204" pitchFamily="34" charset="0"/>
              </a:rPr>
              <a:t>penalties </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for failing to meet deadlines or standards.</a:t>
            </a:r>
            <a:endParaRPr lang="en-US" sz="1200" b="1">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Rounded Rectangle 36">
            <a:extLst>
              <a:ext uri="{FF2B5EF4-FFF2-40B4-BE49-F238E27FC236}">
                <a16:creationId xmlns:a16="http://schemas.microsoft.com/office/drawing/2014/main" id="{53C22CE5-121A-85A3-0E33-6D0C3C6DDBFB}"/>
              </a:ext>
            </a:extLst>
          </p:cNvPr>
          <p:cNvSpPr/>
          <p:nvPr/>
        </p:nvSpPr>
        <p:spPr>
          <a:xfrm>
            <a:off x="7902044" y="4312621"/>
            <a:ext cx="3629556" cy="1843499"/>
          </a:xfrm>
          <a:prstGeom prst="rect">
            <a:avLst/>
          </a:prstGeom>
          <a:solidFill>
            <a:schemeClr val="bg1">
              <a:lumMod val="95000"/>
            </a:schemeClr>
          </a:solidFill>
          <a:effectLst>
            <a:outerShdw blurRad="50800" dist="38100" dir="2700000" algn="tl" rotWithShape="0">
              <a:prstClr val="black">
                <a:alpha val="40000"/>
              </a:prstClr>
            </a:outerShdw>
          </a:effectLst>
        </p:spPr>
        <p:txBody>
          <a:bodyPr lIns="108000" tIns="108000" rIns="180000" bIns="108000" anchor="ctr"/>
          <a:lstStyle/>
          <a:p>
            <a:pPr marL="1165225" algn="just"/>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The need to modernize and integrate systems involves </a:t>
            </a:r>
            <a:r>
              <a:rPr lang="en-US" sz="1200" b="1">
                <a:solidFill>
                  <a:schemeClr val="tx2"/>
                </a:solidFill>
                <a:latin typeface="Open Sans" panose="020B0606030504020204" pitchFamily="34" charset="0"/>
                <a:ea typeface="Open Sans" panose="020B0606030504020204" pitchFamily="34" charset="0"/>
                <a:cs typeface="Open Sans" panose="020B0606030504020204" pitchFamily="34" charset="0"/>
              </a:rPr>
              <a:t>significant capital invest-</a:t>
            </a:r>
            <a:r>
              <a:rPr lang="en-US" sz="1200" b="1" err="1">
                <a:solidFill>
                  <a:schemeClr val="tx2"/>
                </a:solidFill>
                <a:latin typeface="Open Sans" panose="020B0606030504020204" pitchFamily="34" charset="0"/>
                <a:ea typeface="Open Sans" panose="020B0606030504020204" pitchFamily="34" charset="0"/>
                <a:cs typeface="Open Sans" panose="020B0606030504020204" pitchFamily="34" charset="0"/>
              </a:rPr>
              <a:t>ment</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 But banks that delay IT modernization find them-selves </a:t>
            </a:r>
            <a:r>
              <a:rPr lang="en-US" sz="1200" b="1">
                <a:solidFill>
                  <a:schemeClr val="tx2"/>
                </a:solidFill>
                <a:latin typeface="Open Sans" panose="020B0606030504020204" pitchFamily="34" charset="0"/>
                <a:ea typeface="Open Sans" panose="020B0606030504020204" pitchFamily="34" charset="0"/>
                <a:cs typeface="Open Sans" panose="020B0606030504020204" pitchFamily="34" charset="0"/>
              </a:rPr>
              <a:t>incurring higher costs </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due to inefficiencies, ongoing maintenance of IT systems.</a:t>
            </a:r>
            <a:endParaRPr lang="en-US" sz="1200" b="1">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4" name="Rounded Rectangle 35">
            <a:extLst>
              <a:ext uri="{FF2B5EF4-FFF2-40B4-BE49-F238E27FC236}">
                <a16:creationId xmlns:a16="http://schemas.microsoft.com/office/drawing/2014/main" id="{5446D5B2-794B-3209-3C87-FBF12DBF8BE8}"/>
              </a:ext>
            </a:extLst>
          </p:cNvPr>
          <p:cNvSpPr/>
          <p:nvPr/>
        </p:nvSpPr>
        <p:spPr>
          <a:xfrm>
            <a:off x="264110" y="2336741"/>
            <a:ext cx="11267490" cy="1498301"/>
          </a:xfrm>
          <a:prstGeom prst="rect">
            <a:avLst/>
          </a:prstGeom>
          <a:solidFill>
            <a:schemeClr val="bg1">
              <a:lumMod val="95000"/>
            </a:schemeClr>
          </a:solidFill>
          <a:effectLst>
            <a:outerShdw blurRad="50800" dist="38100" dir="2700000" algn="tl" rotWithShape="0">
              <a:prstClr val="black">
                <a:alpha val="40000"/>
              </a:prstClr>
            </a:outerShdw>
          </a:effectLst>
        </p:spPr>
        <p:txBody>
          <a:bodyPr lIns="108000" tIns="396000" rIns="108000" bIns="108000" anchor="ctr"/>
          <a:lstStyle/>
          <a:p>
            <a:pPr algn="ctr">
              <a:spcAft>
                <a:spcPts val="1200"/>
              </a:spcAft>
            </a:pPr>
            <a:endPar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9">
            <a:extLst>
              <a:ext uri="{FF2B5EF4-FFF2-40B4-BE49-F238E27FC236}">
                <a16:creationId xmlns:a16="http://schemas.microsoft.com/office/drawing/2014/main" id="{3414F551-A2BE-8CFE-969D-B0893E2C2CBB}"/>
              </a:ext>
            </a:extLst>
          </p:cNvPr>
          <p:cNvSpPr/>
          <p:nvPr/>
        </p:nvSpPr>
        <p:spPr>
          <a:xfrm>
            <a:off x="7902044" y="6222054"/>
            <a:ext cx="3629556" cy="35431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High IT Costs</a:t>
            </a:r>
          </a:p>
        </p:txBody>
      </p:sp>
      <p:pic>
        <p:nvPicPr>
          <p:cNvPr id="17" name="Picture 16" descr="A computer with a wrench and a gear&#10;&#10;Description automatically generated">
            <a:extLst>
              <a:ext uri="{FF2B5EF4-FFF2-40B4-BE49-F238E27FC236}">
                <a16:creationId xmlns:a16="http://schemas.microsoft.com/office/drawing/2014/main" id="{DA4EF189-E2BA-529D-FBD8-CE5E198B878E}"/>
              </a:ext>
            </a:extLst>
          </p:cNvPr>
          <p:cNvPicPr>
            <a:picLocks noChangeAspect="1"/>
          </p:cNvPicPr>
          <p:nvPr/>
        </p:nvPicPr>
        <p:blipFill>
          <a:blip r:embed="rId2">
            <a:extLst>
              <a:ext uri="{28A0092B-C50C-407E-A947-70E740481C1C}">
                <a14:useLocalDpi xmlns:a14="http://schemas.microsoft.com/office/drawing/2010/main" val="0"/>
              </a:ext>
            </a:extLst>
          </a:blip>
          <a:srcRect l="6883" t="8649" r="7203" b="9614"/>
          <a:stretch/>
        </p:blipFill>
        <p:spPr>
          <a:xfrm>
            <a:off x="7983561" y="4720622"/>
            <a:ext cx="1080000" cy="1027495"/>
          </a:xfrm>
          <a:prstGeom prst="rect">
            <a:avLst/>
          </a:prstGeom>
        </p:spPr>
      </p:pic>
      <p:pic>
        <p:nvPicPr>
          <p:cNvPr id="19" name="Picture 18" descr="Arrows pointing to a target&#10;&#10;Description automatically generated">
            <a:extLst>
              <a:ext uri="{FF2B5EF4-FFF2-40B4-BE49-F238E27FC236}">
                <a16:creationId xmlns:a16="http://schemas.microsoft.com/office/drawing/2014/main" id="{84EF66C6-4529-CDDD-6161-D2B86D5E8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240" y="4694370"/>
            <a:ext cx="1080000" cy="1080000"/>
          </a:xfrm>
          <a:prstGeom prst="rect">
            <a:avLst/>
          </a:prstGeom>
        </p:spPr>
      </p:pic>
      <p:pic>
        <p:nvPicPr>
          <p:cNvPr id="21" name="Picture 20" descr="A computer with a exclamation mark&#10;&#10;Description automatically generated">
            <a:extLst>
              <a:ext uri="{FF2B5EF4-FFF2-40B4-BE49-F238E27FC236}">
                <a16:creationId xmlns:a16="http://schemas.microsoft.com/office/drawing/2014/main" id="{51F7A96C-6BF7-88FC-6F95-7E95A394B9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4400" y="4694370"/>
            <a:ext cx="1080000" cy="1080000"/>
          </a:xfrm>
          <a:prstGeom prst="rect">
            <a:avLst/>
          </a:prstGeom>
        </p:spPr>
      </p:pic>
      <p:sp>
        <p:nvSpPr>
          <p:cNvPr id="249" name="Freeform 63">
            <a:extLst>
              <a:ext uri="{FF2B5EF4-FFF2-40B4-BE49-F238E27FC236}">
                <a16:creationId xmlns:a16="http://schemas.microsoft.com/office/drawing/2014/main" id="{11F0ED13-A865-498F-6CF1-EE73BBBC2B4F}"/>
              </a:ext>
            </a:extLst>
          </p:cNvPr>
          <p:cNvSpPr>
            <a:spLocks noChangeArrowheads="1"/>
          </p:cNvSpPr>
          <p:nvPr/>
        </p:nvSpPr>
        <p:spPr bwMode="auto">
          <a:xfrm>
            <a:off x="1356091" y="947735"/>
            <a:ext cx="1434594" cy="1751780"/>
          </a:xfrm>
          <a:custGeom>
            <a:avLst/>
            <a:gdLst>
              <a:gd name="T0" fmla="*/ 1525 w 3050"/>
              <a:gd name="T1" fmla="*/ 2470 h 3727"/>
              <a:gd name="T2" fmla="*/ 1525 w 3050"/>
              <a:gd name="T3" fmla="*/ 2470 h 3727"/>
              <a:gd name="T4" fmla="*/ 581 w 3050"/>
              <a:gd name="T5" fmla="*/ 1525 h 3727"/>
              <a:gd name="T6" fmla="*/ 581 w 3050"/>
              <a:gd name="T7" fmla="*/ 1525 h 3727"/>
              <a:gd name="T8" fmla="*/ 1525 w 3050"/>
              <a:gd name="T9" fmla="*/ 580 h 3727"/>
              <a:gd name="T10" fmla="*/ 1525 w 3050"/>
              <a:gd name="T11" fmla="*/ 580 h 3727"/>
              <a:gd name="T12" fmla="*/ 2470 w 3050"/>
              <a:gd name="T13" fmla="*/ 1525 h 3727"/>
              <a:gd name="T14" fmla="*/ 2470 w 3050"/>
              <a:gd name="T15" fmla="*/ 1525 h 3727"/>
              <a:gd name="T16" fmla="*/ 1525 w 3050"/>
              <a:gd name="T17" fmla="*/ 2470 h 3727"/>
              <a:gd name="T18" fmla="*/ 3049 w 3050"/>
              <a:gd name="T19" fmla="*/ 1525 h 3727"/>
              <a:gd name="T20" fmla="*/ 3049 w 3050"/>
              <a:gd name="T21" fmla="*/ 1525 h 3727"/>
              <a:gd name="T22" fmla="*/ 2603 w 3050"/>
              <a:gd name="T23" fmla="*/ 447 h 3727"/>
              <a:gd name="T24" fmla="*/ 2603 w 3050"/>
              <a:gd name="T25" fmla="*/ 447 h 3727"/>
              <a:gd name="T26" fmla="*/ 1525 w 3050"/>
              <a:gd name="T27" fmla="*/ 0 h 3727"/>
              <a:gd name="T28" fmla="*/ 1525 w 3050"/>
              <a:gd name="T29" fmla="*/ 0 h 3727"/>
              <a:gd name="T30" fmla="*/ 447 w 3050"/>
              <a:gd name="T31" fmla="*/ 447 h 3727"/>
              <a:gd name="T32" fmla="*/ 447 w 3050"/>
              <a:gd name="T33" fmla="*/ 447 h 3727"/>
              <a:gd name="T34" fmla="*/ 0 w 3050"/>
              <a:gd name="T35" fmla="*/ 1525 h 3727"/>
              <a:gd name="T36" fmla="*/ 0 w 3050"/>
              <a:gd name="T37" fmla="*/ 1525 h 3727"/>
              <a:gd name="T38" fmla="*/ 447 w 3050"/>
              <a:gd name="T39" fmla="*/ 2602 h 3727"/>
              <a:gd name="T40" fmla="*/ 447 w 3050"/>
              <a:gd name="T41" fmla="*/ 2602 h 3727"/>
              <a:gd name="T42" fmla="*/ 1112 w 3050"/>
              <a:gd name="T43" fmla="*/ 2992 h 3727"/>
              <a:gd name="T44" fmla="*/ 1112 w 3050"/>
              <a:gd name="T45" fmla="*/ 2992 h 3727"/>
              <a:gd name="T46" fmla="*/ 1042 w 3050"/>
              <a:gd name="T47" fmla="*/ 3242 h 3727"/>
              <a:gd name="T48" fmla="*/ 1042 w 3050"/>
              <a:gd name="T49" fmla="*/ 3242 h 3727"/>
              <a:gd name="T50" fmla="*/ 1525 w 3050"/>
              <a:gd name="T51" fmla="*/ 3726 h 3727"/>
              <a:gd name="T52" fmla="*/ 1525 w 3050"/>
              <a:gd name="T53" fmla="*/ 3726 h 3727"/>
              <a:gd name="T54" fmla="*/ 2009 w 3050"/>
              <a:gd name="T55" fmla="*/ 3242 h 3727"/>
              <a:gd name="T56" fmla="*/ 2009 w 3050"/>
              <a:gd name="T57" fmla="*/ 3242 h 3727"/>
              <a:gd name="T58" fmla="*/ 1939 w 3050"/>
              <a:gd name="T59" fmla="*/ 2992 h 3727"/>
              <a:gd name="T60" fmla="*/ 1939 w 3050"/>
              <a:gd name="T61" fmla="*/ 2992 h 3727"/>
              <a:gd name="T62" fmla="*/ 2603 w 3050"/>
              <a:gd name="T63" fmla="*/ 2602 h 3727"/>
              <a:gd name="T64" fmla="*/ 2603 w 3050"/>
              <a:gd name="T65" fmla="*/ 2602 h 3727"/>
              <a:gd name="T66" fmla="*/ 3049 w 3050"/>
              <a:gd name="T67" fmla="*/ 1525 h 3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50" h="3727">
                <a:moveTo>
                  <a:pt x="1525" y="2470"/>
                </a:moveTo>
                <a:lnTo>
                  <a:pt x="1525" y="2470"/>
                </a:lnTo>
                <a:cubicBezTo>
                  <a:pt x="1004" y="2470"/>
                  <a:pt x="581" y="2046"/>
                  <a:pt x="581" y="1525"/>
                </a:cubicBezTo>
                <a:lnTo>
                  <a:pt x="581" y="1525"/>
                </a:lnTo>
                <a:cubicBezTo>
                  <a:pt x="581" y="1004"/>
                  <a:pt x="1004" y="580"/>
                  <a:pt x="1525" y="580"/>
                </a:cubicBezTo>
                <a:lnTo>
                  <a:pt x="1525" y="580"/>
                </a:lnTo>
                <a:cubicBezTo>
                  <a:pt x="2046" y="580"/>
                  <a:pt x="2470" y="1004"/>
                  <a:pt x="2470" y="1525"/>
                </a:cubicBezTo>
                <a:lnTo>
                  <a:pt x="2470" y="1525"/>
                </a:lnTo>
                <a:cubicBezTo>
                  <a:pt x="2470" y="2046"/>
                  <a:pt x="2046" y="2470"/>
                  <a:pt x="1525" y="2470"/>
                </a:cubicBezTo>
                <a:close/>
                <a:moveTo>
                  <a:pt x="3049" y="1525"/>
                </a:moveTo>
                <a:lnTo>
                  <a:pt x="3049" y="1525"/>
                </a:lnTo>
                <a:cubicBezTo>
                  <a:pt x="3049" y="1118"/>
                  <a:pt x="2891" y="735"/>
                  <a:pt x="2603" y="447"/>
                </a:cubicBezTo>
                <a:lnTo>
                  <a:pt x="2603" y="447"/>
                </a:lnTo>
                <a:cubicBezTo>
                  <a:pt x="2315" y="159"/>
                  <a:pt x="1932" y="0"/>
                  <a:pt x="1525" y="0"/>
                </a:cubicBezTo>
                <a:lnTo>
                  <a:pt x="1525" y="0"/>
                </a:lnTo>
                <a:cubicBezTo>
                  <a:pt x="1118" y="0"/>
                  <a:pt x="735" y="159"/>
                  <a:pt x="447" y="447"/>
                </a:cubicBezTo>
                <a:lnTo>
                  <a:pt x="447" y="447"/>
                </a:lnTo>
                <a:cubicBezTo>
                  <a:pt x="159" y="735"/>
                  <a:pt x="0" y="1118"/>
                  <a:pt x="0" y="1525"/>
                </a:cubicBezTo>
                <a:lnTo>
                  <a:pt x="0" y="1525"/>
                </a:lnTo>
                <a:cubicBezTo>
                  <a:pt x="0" y="1932"/>
                  <a:pt x="159" y="2315"/>
                  <a:pt x="447" y="2602"/>
                </a:cubicBezTo>
                <a:lnTo>
                  <a:pt x="447" y="2602"/>
                </a:lnTo>
                <a:cubicBezTo>
                  <a:pt x="635" y="2790"/>
                  <a:pt x="863" y="2922"/>
                  <a:pt x="1112" y="2992"/>
                </a:cubicBezTo>
                <a:lnTo>
                  <a:pt x="1112" y="2992"/>
                </a:lnTo>
                <a:cubicBezTo>
                  <a:pt x="1067" y="3065"/>
                  <a:pt x="1042" y="3151"/>
                  <a:pt x="1042" y="3242"/>
                </a:cubicBezTo>
                <a:lnTo>
                  <a:pt x="1042" y="3242"/>
                </a:lnTo>
                <a:cubicBezTo>
                  <a:pt x="1042" y="3509"/>
                  <a:pt x="1258" y="3726"/>
                  <a:pt x="1525" y="3726"/>
                </a:cubicBezTo>
                <a:lnTo>
                  <a:pt x="1525" y="3726"/>
                </a:lnTo>
                <a:cubicBezTo>
                  <a:pt x="1792" y="3726"/>
                  <a:pt x="2009" y="3509"/>
                  <a:pt x="2009" y="3242"/>
                </a:cubicBezTo>
                <a:lnTo>
                  <a:pt x="2009" y="3242"/>
                </a:lnTo>
                <a:cubicBezTo>
                  <a:pt x="2009" y="3151"/>
                  <a:pt x="1984" y="3065"/>
                  <a:pt x="1939" y="2992"/>
                </a:cubicBezTo>
                <a:lnTo>
                  <a:pt x="1939" y="2992"/>
                </a:lnTo>
                <a:cubicBezTo>
                  <a:pt x="2188" y="2922"/>
                  <a:pt x="2416" y="2790"/>
                  <a:pt x="2603" y="2602"/>
                </a:cubicBezTo>
                <a:lnTo>
                  <a:pt x="2603" y="2602"/>
                </a:lnTo>
                <a:cubicBezTo>
                  <a:pt x="2891" y="2315"/>
                  <a:pt x="3049" y="1932"/>
                  <a:pt x="3049" y="1525"/>
                </a:cubicBezTo>
                <a:close/>
              </a:path>
            </a:pathLst>
          </a:custGeom>
          <a:solidFill>
            <a:schemeClr val="tx1">
              <a:alpha val="90000"/>
            </a:scheme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6D6E71"/>
              </a:solidFill>
              <a:effectLst/>
              <a:uLnTx/>
              <a:uFillTx/>
              <a:latin typeface="Poppins" pitchFamily="2" charset="77"/>
            </a:endParaRPr>
          </a:p>
        </p:txBody>
      </p:sp>
      <p:sp>
        <p:nvSpPr>
          <p:cNvPr id="251" name="Freeform 65">
            <a:extLst>
              <a:ext uri="{FF2B5EF4-FFF2-40B4-BE49-F238E27FC236}">
                <a16:creationId xmlns:a16="http://schemas.microsoft.com/office/drawing/2014/main" id="{E7E8A120-75B3-3D9D-5EDC-08931F2B9297}"/>
              </a:ext>
            </a:extLst>
          </p:cNvPr>
          <p:cNvSpPr>
            <a:spLocks noChangeArrowheads="1"/>
          </p:cNvSpPr>
          <p:nvPr/>
        </p:nvSpPr>
        <p:spPr bwMode="auto">
          <a:xfrm>
            <a:off x="5194905" y="947735"/>
            <a:ext cx="1434594" cy="1751780"/>
          </a:xfrm>
          <a:custGeom>
            <a:avLst/>
            <a:gdLst>
              <a:gd name="T0" fmla="*/ 1525 w 3050"/>
              <a:gd name="T1" fmla="*/ 2470 h 3727"/>
              <a:gd name="T2" fmla="*/ 1525 w 3050"/>
              <a:gd name="T3" fmla="*/ 2470 h 3727"/>
              <a:gd name="T4" fmla="*/ 581 w 3050"/>
              <a:gd name="T5" fmla="*/ 1525 h 3727"/>
              <a:gd name="T6" fmla="*/ 581 w 3050"/>
              <a:gd name="T7" fmla="*/ 1525 h 3727"/>
              <a:gd name="T8" fmla="*/ 1525 w 3050"/>
              <a:gd name="T9" fmla="*/ 580 h 3727"/>
              <a:gd name="T10" fmla="*/ 1525 w 3050"/>
              <a:gd name="T11" fmla="*/ 580 h 3727"/>
              <a:gd name="T12" fmla="*/ 2469 w 3050"/>
              <a:gd name="T13" fmla="*/ 1525 h 3727"/>
              <a:gd name="T14" fmla="*/ 2469 w 3050"/>
              <a:gd name="T15" fmla="*/ 1525 h 3727"/>
              <a:gd name="T16" fmla="*/ 1525 w 3050"/>
              <a:gd name="T17" fmla="*/ 2470 h 3727"/>
              <a:gd name="T18" fmla="*/ 3049 w 3050"/>
              <a:gd name="T19" fmla="*/ 1525 h 3727"/>
              <a:gd name="T20" fmla="*/ 3049 w 3050"/>
              <a:gd name="T21" fmla="*/ 1525 h 3727"/>
              <a:gd name="T22" fmla="*/ 2602 w 3050"/>
              <a:gd name="T23" fmla="*/ 447 h 3727"/>
              <a:gd name="T24" fmla="*/ 2602 w 3050"/>
              <a:gd name="T25" fmla="*/ 447 h 3727"/>
              <a:gd name="T26" fmla="*/ 1525 w 3050"/>
              <a:gd name="T27" fmla="*/ 0 h 3727"/>
              <a:gd name="T28" fmla="*/ 1525 w 3050"/>
              <a:gd name="T29" fmla="*/ 0 h 3727"/>
              <a:gd name="T30" fmla="*/ 447 w 3050"/>
              <a:gd name="T31" fmla="*/ 447 h 3727"/>
              <a:gd name="T32" fmla="*/ 447 w 3050"/>
              <a:gd name="T33" fmla="*/ 447 h 3727"/>
              <a:gd name="T34" fmla="*/ 0 w 3050"/>
              <a:gd name="T35" fmla="*/ 1525 h 3727"/>
              <a:gd name="T36" fmla="*/ 0 w 3050"/>
              <a:gd name="T37" fmla="*/ 1525 h 3727"/>
              <a:gd name="T38" fmla="*/ 447 w 3050"/>
              <a:gd name="T39" fmla="*/ 2602 h 3727"/>
              <a:gd name="T40" fmla="*/ 447 w 3050"/>
              <a:gd name="T41" fmla="*/ 2602 h 3727"/>
              <a:gd name="T42" fmla="*/ 1111 w 3050"/>
              <a:gd name="T43" fmla="*/ 2992 h 3727"/>
              <a:gd name="T44" fmla="*/ 1111 w 3050"/>
              <a:gd name="T45" fmla="*/ 2992 h 3727"/>
              <a:gd name="T46" fmla="*/ 1041 w 3050"/>
              <a:gd name="T47" fmla="*/ 3242 h 3727"/>
              <a:gd name="T48" fmla="*/ 1041 w 3050"/>
              <a:gd name="T49" fmla="*/ 3242 h 3727"/>
              <a:gd name="T50" fmla="*/ 1525 w 3050"/>
              <a:gd name="T51" fmla="*/ 3726 h 3727"/>
              <a:gd name="T52" fmla="*/ 1525 w 3050"/>
              <a:gd name="T53" fmla="*/ 3726 h 3727"/>
              <a:gd name="T54" fmla="*/ 2008 w 3050"/>
              <a:gd name="T55" fmla="*/ 3242 h 3727"/>
              <a:gd name="T56" fmla="*/ 2008 w 3050"/>
              <a:gd name="T57" fmla="*/ 3242 h 3727"/>
              <a:gd name="T58" fmla="*/ 1938 w 3050"/>
              <a:gd name="T59" fmla="*/ 2992 h 3727"/>
              <a:gd name="T60" fmla="*/ 1938 w 3050"/>
              <a:gd name="T61" fmla="*/ 2992 h 3727"/>
              <a:gd name="T62" fmla="*/ 2602 w 3050"/>
              <a:gd name="T63" fmla="*/ 2602 h 3727"/>
              <a:gd name="T64" fmla="*/ 2602 w 3050"/>
              <a:gd name="T65" fmla="*/ 2602 h 3727"/>
              <a:gd name="T66" fmla="*/ 3049 w 3050"/>
              <a:gd name="T67" fmla="*/ 1525 h 3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50" h="3727">
                <a:moveTo>
                  <a:pt x="1525" y="2470"/>
                </a:moveTo>
                <a:lnTo>
                  <a:pt x="1525" y="2470"/>
                </a:lnTo>
                <a:cubicBezTo>
                  <a:pt x="1004" y="2470"/>
                  <a:pt x="581" y="2046"/>
                  <a:pt x="581" y="1525"/>
                </a:cubicBezTo>
                <a:lnTo>
                  <a:pt x="581" y="1525"/>
                </a:lnTo>
                <a:cubicBezTo>
                  <a:pt x="581" y="1004"/>
                  <a:pt x="1004" y="580"/>
                  <a:pt x="1525" y="580"/>
                </a:cubicBezTo>
                <a:lnTo>
                  <a:pt x="1525" y="580"/>
                </a:lnTo>
                <a:cubicBezTo>
                  <a:pt x="2045" y="580"/>
                  <a:pt x="2469" y="1004"/>
                  <a:pt x="2469" y="1525"/>
                </a:cubicBezTo>
                <a:lnTo>
                  <a:pt x="2469" y="1525"/>
                </a:lnTo>
                <a:cubicBezTo>
                  <a:pt x="2469" y="2046"/>
                  <a:pt x="2045" y="2470"/>
                  <a:pt x="1525" y="2470"/>
                </a:cubicBezTo>
                <a:close/>
                <a:moveTo>
                  <a:pt x="3049" y="1525"/>
                </a:moveTo>
                <a:lnTo>
                  <a:pt x="3049" y="1525"/>
                </a:lnTo>
                <a:cubicBezTo>
                  <a:pt x="3049" y="1118"/>
                  <a:pt x="2890" y="735"/>
                  <a:pt x="2602" y="447"/>
                </a:cubicBezTo>
                <a:lnTo>
                  <a:pt x="2602" y="447"/>
                </a:lnTo>
                <a:cubicBezTo>
                  <a:pt x="2314" y="159"/>
                  <a:pt x="1931" y="0"/>
                  <a:pt x="1525" y="0"/>
                </a:cubicBezTo>
                <a:lnTo>
                  <a:pt x="1525" y="0"/>
                </a:lnTo>
                <a:cubicBezTo>
                  <a:pt x="1118" y="0"/>
                  <a:pt x="735" y="159"/>
                  <a:pt x="447" y="447"/>
                </a:cubicBezTo>
                <a:lnTo>
                  <a:pt x="447" y="447"/>
                </a:lnTo>
                <a:cubicBezTo>
                  <a:pt x="159" y="735"/>
                  <a:pt x="0" y="1118"/>
                  <a:pt x="0" y="1525"/>
                </a:cubicBezTo>
                <a:lnTo>
                  <a:pt x="0" y="1525"/>
                </a:lnTo>
                <a:cubicBezTo>
                  <a:pt x="0" y="1932"/>
                  <a:pt x="159" y="2315"/>
                  <a:pt x="447" y="2602"/>
                </a:cubicBezTo>
                <a:lnTo>
                  <a:pt x="447" y="2602"/>
                </a:lnTo>
                <a:cubicBezTo>
                  <a:pt x="635" y="2790"/>
                  <a:pt x="863" y="2922"/>
                  <a:pt x="1111" y="2992"/>
                </a:cubicBezTo>
                <a:lnTo>
                  <a:pt x="1111" y="2992"/>
                </a:lnTo>
                <a:cubicBezTo>
                  <a:pt x="1067" y="3065"/>
                  <a:pt x="1041" y="3151"/>
                  <a:pt x="1041" y="3242"/>
                </a:cubicBezTo>
                <a:lnTo>
                  <a:pt x="1041" y="3242"/>
                </a:lnTo>
                <a:cubicBezTo>
                  <a:pt x="1041" y="3509"/>
                  <a:pt x="1258" y="3726"/>
                  <a:pt x="1525" y="3726"/>
                </a:cubicBezTo>
                <a:lnTo>
                  <a:pt x="1525" y="3726"/>
                </a:lnTo>
                <a:cubicBezTo>
                  <a:pt x="1791" y="3726"/>
                  <a:pt x="2008" y="3509"/>
                  <a:pt x="2008" y="3242"/>
                </a:cubicBezTo>
                <a:lnTo>
                  <a:pt x="2008" y="3242"/>
                </a:lnTo>
                <a:cubicBezTo>
                  <a:pt x="2008" y="3151"/>
                  <a:pt x="1983" y="3065"/>
                  <a:pt x="1938" y="2992"/>
                </a:cubicBezTo>
                <a:lnTo>
                  <a:pt x="1938" y="2992"/>
                </a:lnTo>
                <a:cubicBezTo>
                  <a:pt x="2187" y="2922"/>
                  <a:pt x="2414" y="2790"/>
                  <a:pt x="2602" y="2602"/>
                </a:cubicBezTo>
                <a:lnTo>
                  <a:pt x="2602" y="2602"/>
                </a:lnTo>
                <a:cubicBezTo>
                  <a:pt x="2890" y="2315"/>
                  <a:pt x="3049" y="1932"/>
                  <a:pt x="3049" y="1525"/>
                </a:cubicBezTo>
                <a:close/>
              </a:path>
            </a:pathLst>
          </a:custGeom>
          <a:solidFill>
            <a:schemeClr val="bg2"/>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6D6E71"/>
              </a:solidFill>
              <a:effectLst/>
              <a:uLnTx/>
              <a:uFillTx/>
              <a:latin typeface="Poppins" pitchFamily="2" charset="77"/>
            </a:endParaRPr>
          </a:p>
        </p:txBody>
      </p:sp>
      <p:sp>
        <p:nvSpPr>
          <p:cNvPr id="253" name="Freeform 67">
            <a:extLst>
              <a:ext uri="{FF2B5EF4-FFF2-40B4-BE49-F238E27FC236}">
                <a16:creationId xmlns:a16="http://schemas.microsoft.com/office/drawing/2014/main" id="{4DFF4721-FAC6-DD77-0C49-FCFAAE6BAC2A}"/>
              </a:ext>
            </a:extLst>
          </p:cNvPr>
          <p:cNvSpPr>
            <a:spLocks noChangeArrowheads="1"/>
          </p:cNvSpPr>
          <p:nvPr/>
        </p:nvSpPr>
        <p:spPr bwMode="auto">
          <a:xfrm>
            <a:off x="8999525" y="947735"/>
            <a:ext cx="1434594" cy="1751780"/>
          </a:xfrm>
          <a:custGeom>
            <a:avLst/>
            <a:gdLst>
              <a:gd name="T0" fmla="*/ 1525 w 3051"/>
              <a:gd name="T1" fmla="*/ 2470 h 3727"/>
              <a:gd name="T2" fmla="*/ 1525 w 3051"/>
              <a:gd name="T3" fmla="*/ 2470 h 3727"/>
              <a:gd name="T4" fmla="*/ 581 w 3051"/>
              <a:gd name="T5" fmla="*/ 1525 h 3727"/>
              <a:gd name="T6" fmla="*/ 581 w 3051"/>
              <a:gd name="T7" fmla="*/ 1525 h 3727"/>
              <a:gd name="T8" fmla="*/ 1525 w 3051"/>
              <a:gd name="T9" fmla="*/ 580 h 3727"/>
              <a:gd name="T10" fmla="*/ 1525 w 3051"/>
              <a:gd name="T11" fmla="*/ 580 h 3727"/>
              <a:gd name="T12" fmla="*/ 2470 w 3051"/>
              <a:gd name="T13" fmla="*/ 1525 h 3727"/>
              <a:gd name="T14" fmla="*/ 2470 w 3051"/>
              <a:gd name="T15" fmla="*/ 1525 h 3727"/>
              <a:gd name="T16" fmla="*/ 1525 w 3051"/>
              <a:gd name="T17" fmla="*/ 2470 h 3727"/>
              <a:gd name="T18" fmla="*/ 3050 w 3051"/>
              <a:gd name="T19" fmla="*/ 1525 h 3727"/>
              <a:gd name="T20" fmla="*/ 3050 w 3051"/>
              <a:gd name="T21" fmla="*/ 1525 h 3727"/>
              <a:gd name="T22" fmla="*/ 2603 w 3051"/>
              <a:gd name="T23" fmla="*/ 447 h 3727"/>
              <a:gd name="T24" fmla="*/ 2603 w 3051"/>
              <a:gd name="T25" fmla="*/ 447 h 3727"/>
              <a:gd name="T26" fmla="*/ 1525 w 3051"/>
              <a:gd name="T27" fmla="*/ 0 h 3727"/>
              <a:gd name="T28" fmla="*/ 1525 w 3051"/>
              <a:gd name="T29" fmla="*/ 0 h 3727"/>
              <a:gd name="T30" fmla="*/ 447 w 3051"/>
              <a:gd name="T31" fmla="*/ 447 h 3727"/>
              <a:gd name="T32" fmla="*/ 447 w 3051"/>
              <a:gd name="T33" fmla="*/ 447 h 3727"/>
              <a:gd name="T34" fmla="*/ 0 w 3051"/>
              <a:gd name="T35" fmla="*/ 1525 h 3727"/>
              <a:gd name="T36" fmla="*/ 0 w 3051"/>
              <a:gd name="T37" fmla="*/ 1525 h 3727"/>
              <a:gd name="T38" fmla="*/ 447 w 3051"/>
              <a:gd name="T39" fmla="*/ 2602 h 3727"/>
              <a:gd name="T40" fmla="*/ 447 w 3051"/>
              <a:gd name="T41" fmla="*/ 2602 h 3727"/>
              <a:gd name="T42" fmla="*/ 1111 w 3051"/>
              <a:gd name="T43" fmla="*/ 2992 h 3727"/>
              <a:gd name="T44" fmla="*/ 1111 w 3051"/>
              <a:gd name="T45" fmla="*/ 2992 h 3727"/>
              <a:gd name="T46" fmla="*/ 1041 w 3051"/>
              <a:gd name="T47" fmla="*/ 3242 h 3727"/>
              <a:gd name="T48" fmla="*/ 1041 w 3051"/>
              <a:gd name="T49" fmla="*/ 3242 h 3727"/>
              <a:gd name="T50" fmla="*/ 1525 w 3051"/>
              <a:gd name="T51" fmla="*/ 3726 h 3727"/>
              <a:gd name="T52" fmla="*/ 1525 w 3051"/>
              <a:gd name="T53" fmla="*/ 3726 h 3727"/>
              <a:gd name="T54" fmla="*/ 2009 w 3051"/>
              <a:gd name="T55" fmla="*/ 3242 h 3727"/>
              <a:gd name="T56" fmla="*/ 2009 w 3051"/>
              <a:gd name="T57" fmla="*/ 3242 h 3727"/>
              <a:gd name="T58" fmla="*/ 1939 w 3051"/>
              <a:gd name="T59" fmla="*/ 2992 h 3727"/>
              <a:gd name="T60" fmla="*/ 1939 w 3051"/>
              <a:gd name="T61" fmla="*/ 2992 h 3727"/>
              <a:gd name="T62" fmla="*/ 2603 w 3051"/>
              <a:gd name="T63" fmla="*/ 2602 h 3727"/>
              <a:gd name="T64" fmla="*/ 2603 w 3051"/>
              <a:gd name="T65" fmla="*/ 2602 h 3727"/>
              <a:gd name="T66" fmla="*/ 3050 w 3051"/>
              <a:gd name="T67" fmla="*/ 1525 h 3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51" h="3727">
                <a:moveTo>
                  <a:pt x="1525" y="2470"/>
                </a:moveTo>
                <a:lnTo>
                  <a:pt x="1525" y="2470"/>
                </a:lnTo>
                <a:cubicBezTo>
                  <a:pt x="1004" y="2470"/>
                  <a:pt x="581" y="2046"/>
                  <a:pt x="581" y="1525"/>
                </a:cubicBezTo>
                <a:lnTo>
                  <a:pt x="581" y="1525"/>
                </a:lnTo>
                <a:cubicBezTo>
                  <a:pt x="581" y="1004"/>
                  <a:pt x="1004" y="580"/>
                  <a:pt x="1525" y="580"/>
                </a:cubicBezTo>
                <a:lnTo>
                  <a:pt x="1525" y="580"/>
                </a:lnTo>
                <a:cubicBezTo>
                  <a:pt x="2046" y="580"/>
                  <a:pt x="2470" y="1004"/>
                  <a:pt x="2470" y="1525"/>
                </a:cubicBezTo>
                <a:lnTo>
                  <a:pt x="2470" y="1525"/>
                </a:lnTo>
                <a:cubicBezTo>
                  <a:pt x="2470" y="2046"/>
                  <a:pt x="2046" y="2470"/>
                  <a:pt x="1525" y="2470"/>
                </a:cubicBezTo>
                <a:close/>
                <a:moveTo>
                  <a:pt x="3050" y="1525"/>
                </a:moveTo>
                <a:lnTo>
                  <a:pt x="3050" y="1525"/>
                </a:lnTo>
                <a:cubicBezTo>
                  <a:pt x="3050" y="1118"/>
                  <a:pt x="2891" y="735"/>
                  <a:pt x="2603" y="447"/>
                </a:cubicBezTo>
                <a:lnTo>
                  <a:pt x="2603" y="447"/>
                </a:lnTo>
                <a:cubicBezTo>
                  <a:pt x="2315" y="159"/>
                  <a:pt x="1933" y="0"/>
                  <a:pt x="1525" y="0"/>
                </a:cubicBezTo>
                <a:lnTo>
                  <a:pt x="1525" y="0"/>
                </a:lnTo>
                <a:cubicBezTo>
                  <a:pt x="1118" y="0"/>
                  <a:pt x="735" y="159"/>
                  <a:pt x="447" y="447"/>
                </a:cubicBezTo>
                <a:lnTo>
                  <a:pt x="447" y="447"/>
                </a:lnTo>
                <a:cubicBezTo>
                  <a:pt x="159" y="735"/>
                  <a:pt x="0" y="1118"/>
                  <a:pt x="0" y="1525"/>
                </a:cubicBezTo>
                <a:lnTo>
                  <a:pt x="0" y="1525"/>
                </a:lnTo>
                <a:cubicBezTo>
                  <a:pt x="0" y="1932"/>
                  <a:pt x="159" y="2315"/>
                  <a:pt x="447" y="2602"/>
                </a:cubicBezTo>
                <a:lnTo>
                  <a:pt x="447" y="2602"/>
                </a:lnTo>
                <a:cubicBezTo>
                  <a:pt x="635" y="2790"/>
                  <a:pt x="863" y="2922"/>
                  <a:pt x="1111" y="2992"/>
                </a:cubicBezTo>
                <a:lnTo>
                  <a:pt x="1111" y="2992"/>
                </a:lnTo>
                <a:cubicBezTo>
                  <a:pt x="1067" y="3065"/>
                  <a:pt x="1041" y="3151"/>
                  <a:pt x="1041" y="3242"/>
                </a:cubicBezTo>
                <a:lnTo>
                  <a:pt x="1041" y="3242"/>
                </a:lnTo>
                <a:cubicBezTo>
                  <a:pt x="1041" y="3509"/>
                  <a:pt x="1258" y="3726"/>
                  <a:pt x="1525" y="3726"/>
                </a:cubicBezTo>
                <a:lnTo>
                  <a:pt x="1525" y="3726"/>
                </a:lnTo>
                <a:cubicBezTo>
                  <a:pt x="1792" y="3726"/>
                  <a:pt x="2009" y="3509"/>
                  <a:pt x="2009" y="3242"/>
                </a:cubicBezTo>
                <a:lnTo>
                  <a:pt x="2009" y="3242"/>
                </a:lnTo>
                <a:cubicBezTo>
                  <a:pt x="2009" y="3151"/>
                  <a:pt x="1983" y="3065"/>
                  <a:pt x="1939" y="2992"/>
                </a:cubicBezTo>
                <a:lnTo>
                  <a:pt x="1939" y="2992"/>
                </a:lnTo>
                <a:cubicBezTo>
                  <a:pt x="2188" y="2922"/>
                  <a:pt x="2416" y="2790"/>
                  <a:pt x="2603" y="2602"/>
                </a:cubicBezTo>
                <a:lnTo>
                  <a:pt x="2603" y="2602"/>
                </a:lnTo>
                <a:cubicBezTo>
                  <a:pt x="2891" y="2315"/>
                  <a:pt x="3050" y="1932"/>
                  <a:pt x="3050" y="1525"/>
                </a:cubicBezTo>
                <a:close/>
              </a:path>
            </a:pathLst>
          </a:custGeom>
          <a:solidFill>
            <a:srgbClr val="6D6E71"/>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6D6E71"/>
              </a:solidFill>
              <a:effectLst/>
              <a:uLnTx/>
              <a:uFillTx/>
              <a:latin typeface="Poppins" pitchFamily="2" charset="77"/>
            </a:endParaRPr>
          </a:p>
        </p:txBody>
      </p:sp>
      <p:sp>
        <p:nvSpPr>
          <p:cNvPr id="276" name="TextBox 275">
            <a:extLst>
              <a:ext uri="{FF2B5EF4-FFF2-40B4-BE49-F238E27FC236}">
                <a16:creationId xmlns:a16="http://schemas.microsoft.com/office/drawing/2014/main" id="{CDCAF042-AEF9-3F5D-1EAC-4D8F660D3033}"/>
              </a:ext>
            </a:extLst>
          </p:cNvPr>
          <p:cNvSpPr txBox="1"/>
          <p:nvPr/>
        </p:nvSpPr>
        <p:spPr>
          <a:xfrm>
            <a:off x="413229" y="2718744"/>
            <a:ext cx="3320317" cy="1015663"/>
          </a:xfrm>
          <a:prstGeom prst="rect">
            <a:avLst/>
          </a:prstGeom>
          <a:noFill/>
        </p:spPr>
        <p:txBody>
          <a:bodyPr wrap="square">
            <a:spAutoFit/>
          </a:bodyPr>
          <a:lstStyle/>
          <a:p>
            <a:pPr algn="ctr">
              <a:spcAft>
                <a:spcPts val="1200"/>
              </a:spcAft>
            </a:pPr>
            <a:r>
              <a:rPr lang="en-US" sz="1400" b="1">
                <a:latin typeface="Open Sans" panose="020B0606030504020204" pitchFamily="34" charset="0"/>
                <a:ea typeface="Open Sans" panose="020B0606030504020204" pitchFamily="34" charset="0"/>
                <a:cs typeface="Open Sans" panose="020B0606030504020204" pitchFamily="34" charset="0"/>
              </a:rPr>
              <a:t>Legacy Systems Lack Integration</a:t>
            </a:r>
          </a:p>
          <a:p>
            <a:pPr algn="ct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Outdated IT systems create data silos, making it difficult to aggregate and analyze risk data across departments in real-time.</a:t>
            </a:r>
          </a:p>
        </p:txBody>
      </p:sp>
      <p:sp>
        <p:nvSpPr>
          <p:cNvPr id="277" name="TextBox 276">
            <a:extLst>
              <a:ext uri="{FF2B5EF4-FFF2-40B4-BE49-F238E27FC236}">
                <a16:creationId xmlns:a16="http://schemas.microsoft.com/office/drawing/2014/main" id="{0B317946-F069-33AA-B3FF-C4A79AC75D8B}"/>
              </a:ext>
            </a:extLst>
          </p:cNvPr>
          <p:cNvSpPr txBox="1"/>
          <p:nvPr/>
        </p:nvSpPr>
        <p:spPr>
          <a:xfrm>
            <a:off x="4252043" y="2718744"/>
            <a:ext cx="3320317" cy="1015663"/>
          </a:xfrm>
          <a:prstGeom prst="rect">
            <a:avLst/>
          </a:prstGeom>
          <a:noFill/>
        </p:spPr>
        <p:txBody>
          <a:bodyPr wrap="square">
            <a:spAutoFit/>
          </a:bodyPr>
          <a:lstStyle/>
          <a:p>
            <a:pPr algn="ctr">
              <a:spcAft>
                <a:spcPts val="1200"/>
              </a:spcAft>
            </a:pPr>
            <a:r>
              <a:rPr lang="en-US" sz="1400" b="1">
                <a:solidFill>
                  <a:schemeClr val="bg2"/>
                </a:solidFill>
                <a:latin typeface="Open Sans" panose="020B0606030504020204" pitchFamily="34" charset="0"/>
                <a:ea typeface="Open Sans" panose="020B0606030504020204" pitchFamily="34" charset="0"/>
                <a:cs typeface="Open Sans" panose="020B0606030504020204" pitchFamily="34" charset="0"/>
              </a:rPr>
              <a:t>Inconsistent Data Quality</a:t>
            </a:r>
          </a:p>
          <a:p>
            <a:pPr algn="ctr">
              <a:spcAft>
                <a:spcPts val="1200"/>
              </a:spcAft>
            </a:pP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Different systems lead to inconsistent data validation and collection, reducing the quality and reliability of risk data.</a:t>
            </a:r>
          </a:p>
        </p:txBody>
      </p:sp>
      <p:sp>
        <p:nvSpPr>
          <p:cNvPr id="278" name="TextBox 277">
            <a:extLst>
              <a:ext uri="{FF2B5EF4-FFF2-40B4-BE49-F238E27FC236}">
                <a16:creationId xmlns:a16="http://schemas.microsoft.com/office/drawing/2014/main" id="{A01FB1F3-82F5-A120-B243-88BEEB1C944E}"/>
              </a:ext>
            </a:extLst>
          </p:cNvPr>
          <p:cNvSpPr txBox="1"/>
          <p:nvPr/>
        </p:nvSpPr>
        <p:spPr>
          <a:xfrm>
            <a:off x="8056663" y="2718744"/>
            <a:ext cx="3320317" cy="1015663"/>
          </a:xfrm>
          <a:prstGeom prst="rect">
            <a:avLst/>
          </a:prstGeom>
          <a:noFill/>
        </p:spPr>
        <p:txBody>
          <a:bodyPr wrap="square">
            <a:spAutoFit/>
          </a:bodyPr>
          <a:lstStyle/>
          <a:p>
            <a:pPr algn="ctr">
              <a:spcAft>
                <a:spcPts val="1200"/>
              </a:spcAft>
            </a:pPr>
            <a:r>
              <a:rPr lang="en-US" sz="1400" b="1">
                <a:solidFill>
                  <a:schemeClr val="tx2"/>
                </a:solidFill>
                <a:latin typeface="Open Sans" panose="020B0606030504020204" pitchFamily="34" charset="0"/>
                <a:ea typeface="Open Sans" panose="020B0606030504020204" pitchFamily="34" charset="0"/>
                <a:cs typeface="Open Sans" panose="020B0606030504020204" pitchFamily="34" charset="0"/>
              </a:rPr>
              <a:t>Limited Real-Time Reporting</a:t>
            </a:r>
          </a:p>
          <a:p>
            <a:pPr algn="ctr">
              <a:spcAft>
                <a:spcPts val="1200"/>
              </a:spcAft>
            </a:pP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Many banks lack the infrastructure to support real-time risk data reporting, especially under stress conditions.</a:t>
            </a:r>
          </a:p>
        </p:txBody>
      </p:sp>
      <p:sp>
        <p:nvSpPr>
          <p:cNvPr id="279" name="Isosceles Triangle 278">
            <a:extLst>
              <a:ext uri="{FF2B5EF4-FFF2-40B4-BE49-F238E27FC236}">
                <a16:creationId xmlns:a16="http://schemas.microsoft.com/office/drawing/2014/main" id="{94F67A12-404C-AAC1-E74E-DAD444EA8258}"/>
              </a:ext>
            </a:extLst>
          </p:cNvPr>
          <p:cNvSpPr/>
          <p:nvPr/>
        </p:nvSpPr>
        <p:spPr>
          <a:xfrm rot="10800000">
            <a:off x="5303880" y="3930594"/>
            <a:ext cx="1584237" cy="312890"/>
          </a:xfrm>
          <a:prstGeom prst="triangle">
            <a:avLst/>
          </a:prstGeom>
          <a:solidFill>
            <a:schemeClr val="accent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grpSp>
        <p:nvGrpSpPr>
          <p:cNvPr id="3" name="Group 2">
            <a:extLst>
              <a:ext uri="{FF2B5EF4-FFF2-40B4-BE49-F238E27FC236}">
                <a16:creationId xmlns:a16="http://schemas.microsoft.com/office/drawing/2014/main" id="{6408CA25-425A-B147-71E0-FCA1FEC8F386}"/>
              </a:ext>
            </a:extLst>
          </p:cNvPr>
          <p:cNvGrpSpPr/>
          <p:nvPr/>
        </p:nvGrpSpPr>
        <p:grpSpPr>
          <a:xfrm>
            <a:off x="1356091" y="947735"/>
            <a:ext cx="1434594" cy="1746606"/>
            <a:chOff x="1356091" y="947735"/>
            <a:chExt cx="1434594" cy="1746606"/>
          </a:xfrm>
          <a:effectLst>
            <a:outerShdw blurRad="50800" dist="38100" dir="2700000" algn="tl" rotWithShape="0">
              <a:prstClr val="black">
                <a:alpha val="40000"/>
              </a:prstClr>
            </a:outerShdw>
          </a:effectLst>
        </p:grpSpPr>
        <p:sp>
          <p:nvSpPr>
            <p:cNvPr id="280" name="Oval 279">
              <a:extLst>
                <a:ext uri="{FF2B5EF4-FFF2-40B4-BE49-F238E27FC236}">
                  <a16:creationId xmlns:a16="http://schemas.microsoft.com/office/drawing/2014/main" id="{B9556E5A-5BA4-A5B4-90DD-0185438FD89D}"/>
                </a:ext>
              </a:extLst>
            </p:cNvPr>
            <p:cNvSpPr/>
            <p:nvPr/>
          </p:nvSpPr>
          <p:spPr>
            <a:xfrm>
              <a:off x="1356091" y="947735"/>
              <a:ext cx="1434594" cy="143459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81" name="Oval 280">
              <a:extLst>
                <a:ext uri="{FF2B5EF4-FFF2-40B4-BE49-F238E27FC236}">
                  <a16:creationId xmlns:a16="http://schemas.microsoft.com/office/drawing/2014/main" id="{51E132E3-12CA-E178-3D74-0A45F06DAF01}"/>
                </a:ext>
              </a:extLst>
            </p:cNvPr>
            <p:cNvSpPr/>
            <p:nvPr/>
          </p:nvSpPr>
          <p:spPr>
            <a:xfrm>
              <a:off x="1841077" y="2229722"/>
              <a:ext cx="464619" cy="46461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6" name="Group 5">
            <a:extLst>
              <a:ext uri="{FF2B5EF4-FFF2-40B4-BE49-F238E27FC236}">
                <a16:creationId xmlns:a16="http://schemas.microsoft.com/office/drawing/2014/main" id="{CA8AA51A-93B2-BFCA-0E90-CE73B65C30A7}"/>
              </a:ext>
            </a:extLst>
          </p:cNvPr>
          <p:cNvGrpSpPr/>
          <p:nvPr/>
        </p:nvGrpSpPr>
        <p:grpSpPr>
          <a:xfrm>
            <a:off x="5194905" y="947735"/>
            <a:ext cx="1434594" cy="1746606"/>
            <a:chOff x="5194905" y="947735"/>
            <a:chExt cx="1434594" cy="1746606"/>
          </a:xfrm>
          <a:effectLst>
            <a:outerShdw blurRad="50800" dist="38100" dir="2700000" algn="tl" rotWithShape="0">
              <a:prstClr val="black">
                <a:alpha val="40000"/>
              </a:prstClr>
            </a:outerShdw>
          </a:effectLst>
        </p:grpSpPr>
        <p:sp>
          <p:nvSpPr>
            <p:cNvPr id="282" name="Oval 281">
              <a:extLst>
                <a:ext uri="{FF2B5EF4-FFF2-40B4-BE49-F238E27FC236}">
                  <a16:creationId xmlns:a16="http://schemas.microsoft.com/office/drawing/2014/main" id="{5B70B6A0-3173-D7F6-855A-66D8F0886AD9}"/>
                </a:ext>
              </a:extLst>
            </p:cNvPr>
            <p:cNvSpPr/>
            <p:nvPr/>
          </p:nvSpPr>
          <p:spPr>
            <a:xfrm>
              <a:off x="5194905" y="947735"/>
              <a:ext cx="1434594" cy="1434594"/>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83" name="Oval 282">
              <a:extLst>
                <a:ext uri="{FF2B5EF4-FFF2-40B4-BE49-F238E27FC236}">
                  <a16:creationId xmlns:a16="http://schemas.microsoft.com/office/drawing/2014/main" id="{97B668AD-702A-0BC5-0504-1AD56621FC37}"/>
                </a:ext>
              </a:extLst>
            </p:cNvPr>
            <p:cNvSpPr/>
            <p:nvPr/>
          </p:nvSpPr>
          <p:spPr>
            <a:xfrm>
              <a:off x="5679891" y="2229722"/>
              <a:ext cx="464619" cy="464619"/>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9" name="Group 8">
            <a:extLst>
              <a:ext uri="{FF2B5EF4-FFF2-40B4-BE49-F238E27FC236}">
                <a16:creationId xmlns:a16="http://schemas.microsoft.com/office/drawing/2014/main" id="{1BA2EF5F-ACFB-C2F8-4000-84FB5A7615DF}"/>
              </a:ext>
            </a:extLst>
          </p:cNvPr>
          <p:cNvGrpSpPr/>
          <p:nvPr/>
        </p:nvGrpSpPr>
        <p:grpSpPr>
          <a:xfrm>
            <a:off x="8999525" y="947735"/>
            <a:ext cx="1434594" cy="1746606"/>
            <a:chOff x="8999525" y="947735"/>
            <a:chExt cx="1434594" cy="1746606"/>
          </a:xfrm>
          <a:effectLst>
            <a:outerShdw blurRad="50800" dist="38100" dir="2700000" algn="tl" rotWithShape="0">
              <a:prstClr val="black">
                <a:alpha val="40000"/>
              </a:prstClr>
            </a:outerShdw>
          </a:effectLst>
        </p:grpSpPr>
        <p:sp>
          <p:nvSpPr>
            <p:cNvPr id="284" name="Oval 283">
              <a:extLst>
                <a:ext uri="{FF2B5EF4-FFF2-40B4-BE49-F238E27FC236}">
                  <a16:creationId xmlns:a16="http://schemas.microsoft.com/office/drawing/2014/main" id="{6CFE4F2B-FF4F-0183-CCF6-A531BB567AD6}"/>
                </a:ext>
              </a:extLst>
            </p:cNvPr>
            <p:cNvSpPr/>
            <p:nvPr/>
          </p:nvSpPr>
          <p:spPr>
            <a:xfrm>
              <a:off x="8999525" y="947735"/>
              <a:ext cx="1434594" cy="143459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85" name="Oval 284">
              <a:extLst>
                <a:ext uri="{FF2B5EF4-FFF2-40B4-BE49-F238E27FC236}">
                  <a16:creationId xmlns:a16="http://schemas.microsoft.com/office/drawing/2014/main" id="{CB0A34F3-3301-B31D-19A6-92880A0384A6}"/>
                </a:ext>
              </a:extLst>
            </p:cNvPr>
            <p:cNvSpPr/>
            <p:nvPr/>
          </p:nvSpPr>
          <p:spPr>
            <a:xfrm>
              <a:off x="9484511" y="2229722"/>
              <a:ext cx="464619" cy="46461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grpSp>
      <p:pic>
        <p:nvPicPr>
          <p:cNvPr id="289" name="Picture 288" descr="A black background with a black square&#10;&#10;Description automatically generated with medium confidence">
            <a:extLst>
              <a:ext uri="{FF2B5EF4-FFF2-40B4-BE49-F238E27FC236}">
                <a16:creationId xmlns:a16="http://schemas.microsoft.com/office/drawing/2014/main" id="{A89B2AF6-95C9-1063-4070-9023D1A7AA9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659386" y="1173999"/>
            <a:ext cx="828000" cy="828000"/>
          </a:xfrm>
          <a:prstGeom prst="rect">
            <a:avLst/>
          </a:prstGeom>
        </p:spPr>
      </p:pic>
      <p:pic>
        <p:nvPicPr>
          <p:cNvPr id="291" name="Picture 290" descr="A black background with a black square&#10;&#10;Description automatically generated with medium confidence">
            <a:extLst>
              <a:ext uri="{FF2B5EF4-FFF2-40B4-BE49-F238E27FC236}">
                <a16:creationId xmlns:a16="http://schemas.microsoft.com/office/drawing/2014/main" id="{E24C69DE-DE1F-978B-22D4-B17E0B4FE8DD}"/>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372200" y="1107308"/>
            <a:ext cx="1080000" cy="1080000"/>
          </a:xfrm>
          <a:prstGeom prst="rect">
            <a:avLst/>
          </a:prstGeom>
        </p:spPr>
      </p:pic>
      <p:pic>
        <p:nvPicPr>
          <p:cNvPr id="293" name="Picture 292" descr="A black background with a black square&#10;&#10;Description automatically generated with medium confidence">
            <a:extLst>
              <a:ext uri="{FF2B5EF4-FFF2-40B4-BE49-F238E27FC236}">
                <a16:creationId xmlns:a16="http://schemas.microsoft.com/office/drawing/2014/main" id="{C30B5FB7-6CE0-ED0C-643C-5C94409EE7BE}"/>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176820" y="1129833"/>
            <a:ext cx="1080000" cy="1080000"/>
          </a:xfrm>
          <a:prstGeom prst="rect">
            <a:avLst/>
          </a:prstGeom>
        </p:spPr>
      </p:pic>
      <p:pic>
        <p:nvPicPr>
          <p:cNvPr id="12" name="Picture 11" descr="A blue line with a black background&#10;&#10;Description automatically generated">
            <a:extLst>
              <a:ext uri="{FF2B5EF4-FFF2-40B4-BE49-F238E27FC236}">
                <a16:creationId xmlns:a16="http://schemas.microsoft.com/office/drawing/2014/main" id="{909957E5-D19E-B1F5-64A6-C7C634FF139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66664" y="0"/>
            <a:ext cx="879959" cy="879959"/>
          </a:xfrm>
          <a:prstGeom prst="rect">
            <a:avLst/>
          </a:prstGeom>
        </p:spPr>
      </p:pic>
    </p:spTree>
    <p:extLst>
      <p:ext uri="{BB962C8B-B14F-4D97-AF65-F5344CB8AC3E}">
        <p14:creationId xmlns:p14="http://schemas.microsoft.com/office/powerpoint/2010/main" val="202245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FE875-11C2-E0B3-6A00-07CC4464C918}"/>
              </a:ext>
            </a:extLst>
          </p:cNvPr>
          <p:cNvSpPr>
            <a:spLocks noGrp="1"/>
          </p:cNvSpPr>
          <p:nvPr>
            <p:ph type="title"/>
          </p:nvPr>
        </p:nvSpPr>
        <p:spPr/>
        <p:txBody>
          <a:bodyPr>
            <a:normAutofit/>
          </a:bodyPr>
          <a:lstStyle/>
          <a:p>
            <a:r>
              <a:rPr lang="en-US"/>
              <a:t>Banks face growing regulatory pressure</a:t>
            </a:r>
            <a:br>
              <a:rPr lang="en-US"/>
            </a:br>
            <a:r>
              <a:rPr lang="en-US"/>
              <a:t>and evolving compliance standards</a:t>
            </a:r>
            <a:endParaRPr lang="en-GB"/>
          </a:p>
        </p:txBody>
      </p:sp>
      <p:sp>
        <p:nvSpPr>
          <p:cNvPr id="4" name="Slide Number Placeholder 3">
            <a:extLst>
              <a:ext uri="{FF2B5EF4-FFF2-40B4-BE49-F238E27FC236}">
                <a16:creationId xmlns:a16="http://schemas.microsoft.com/office/drawing/2014/main" id="{EFF348C9-A48A-3E76-4CFC-D8F04A42D43A}"/>
              </a:ext>
            </a:extLst>
          </p:cNvPr>
          <p:cNvSpPr>
            <a:spLocks noGrp="1"/>
          </p:cNvSpPr>
          <p:nvPr>
            <p:ph type="sldNum" sz="quarter" idx="12"/>
          </p:nvPr>
        </p:nvSpPr>
        <p:spPr/>
        <p:txBody>
          <a:bodyPr/>
          <a:lstStyle/>
          <a:p>
            <a:fld id="{176DD4EC-FA55-45CE-8BB9-EF8129236C33}" type="slidenum">
              <a:rPr lang="en-NL" smtClean="0"/>
              <a:pPr/>
              <a:t>14</a:t>
            </a:fld>
            <a:endParaRPr lang="en-NL"/>
          </a:p>
        </p:txBody>
      </p:sp>
      <p:sp>
        <p:nvSpPr>
          <p:cNvPr id="6" name="TextBox 5">
            <a:extLst>
              <a:ext uri="{FF2B5EF4-FFF2-40B4-BE49-F238E27FC236}">
                <a16:creationId xmlns:a16="http://schemas.microsoft.com/office/drawing/2014/main" id="{34F2FC9B-A660-E930-4BFE-4F78979E3819}"/>
              </a:ext>
            </a:extLst>
          </p:cNvPr>
          <p:cNvSpPr txBox="1"/>
          <p:nvPr/>
        </p:nvSpPr>
        <p:spPr>
          <a:xfrm>
            <a:off x="-6096000" y="-549391"/>
            <a:ext cx="6096000" cy="8597225"/>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BCBS 239 ensures banks can manage risk data effectively and report it accurately</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The core principles aim for high data quality, timeliness, and effective governance</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BCBS 239’s evolution highlights growing regulatory expectations for banks</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Even after a decade, many banks fail to fully comply with BCBS 239</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Banks face cultural, technical, and regulatory challenges to full compliance </a:t>
            </a:r>
            <a:r>
              <a:rPr kumimoji="0" lang="en-GB" altLang="hu-HU" sz="1400" i="1" u="none" strike="noStrike" cap="none" normalizeH="0" baseline="0">
                <a:ln>
                  <a:noFill/>
                </a:ln>
                <a:solidFill>
                  <a:schemeClr val="accent4"/>
                </a:solidFill>
                <a:effectLst/>
                <a:latin typeface="+mj-lt"/>
              </a:rPr>
              <a:t>(summary slide for the problems)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Banks struggle with embedding compliance into their culture and engaging leadership</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Inconsistent interpretations of BCBS 239 cause uneven compliance across departments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Excessive resource allocation to manual processes slows compliance progress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Fragmented IT systems prevent accurate and timely data aggregation</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Banks face growing regulatory pressure and evolving compliance standards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Manual data reconciliation introduces errors and inconsistencies in risk reporting</a:t>
            </a:r>
          </a:p>
          <a:p>
            <a:pPr marL="342900" indent="-342900" eaLnBrk="0" fontAlgn="base" hangingPunct="0">
              <a:lnSpc>
                <a:spcPct val="100000"/>
              </a:lnSpc>
              <a:spcBef>
                <a:spcPct val="0"/>
              </a:spcBef>
              <a:spcAft>
                <a:spcPts val="400"/>
              </a:spcAft>
              <a:buFont typeface="+mj-lt"/>
              <a:buAutoNum type="arabicPeriod" startAt="12"/>
            </a:pPr>
            <a:r>
              <a:rPr kumimoji="0" lang="en-GB" altLang="hu-HU" sz="1400" i="0" u="none" strike="noStrike" cap="none" normalizeH="0" baseline="0">
                <a:ln>
                  <a:noFill/>
                </a:ln>
                <a:solidFill>
                  <a:schemeClr val="tx2"/>
                </a:solidFill>
                <a:effectLst/>
                <a:latin typeface="+mj-lt"/>
              </a:rPr>
              <a:t>A strategic approach to address cultural, technical, and regulatory challenges </a:t>
            </a:r>
            <a:r>
              <a:rPr kumimoji="0" lang="en-GB" altLang="hu-HU" sz="1400" i="1" u="none" strike="noStrike" cap="none" normalizeH="0" baseline="0">
                <a:ln>
                  <a:noFill/>
                </a:ln>
                <a:solidFill>
                  <a:schemeClr val="tx1"/>
                </a:solidFill>
                <a:effectLst/>
                <a:latin typeface="+mj-lt"/>
              </a:rPr>
              <a:t>(summary slide for the solutions)</a:t>
            </a:r>
            <a:endParaRPr kumimoji="0" lang="en-GB" altLang="hu-HU" sz="1400" i="0" u="none" strike="noStrike" cap="none" normalizeH="0" baseline="0">
              <a:ln>
                <a:noFill/>
              </a:ln>
              <a:solidFill>
                <a:schemeClr val="tx1"/>
              </a:solidFill>
              <a:effectLst/>
              <a:latin typeface="+mj-lt"/>
            </a:endParaRP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Strong leadership and cultural transformation ensure sustained compliance</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Clear and standardized guidelines ensure consistent application across departments</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Automating documentation and reporting processes optimizes resource use</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Modern IT infrastructure enables seamless, real-time risk data management</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Engaging proactively with regulators ensures continuous alignment with evolving standards</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Automating data reconciliation enhances reporting accuracy and reliability</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startAt="19"/>
              <a:tabLst/>
            </a:pPr>
            <a:r>
              <a:rPr kumimoji="0" lang="en-GB" altLang="hu-HU" sz="1400" i="0" u="none" strike="noStrike" cap="none" normalizeH="0" baseline="0">
                <a:ln>
                  <a:noFill/>
                </a:ln>
                <a:solidFill>
                  <a:schemeClr val="tx2"/>
                </a:solidFill>
                <a:effectLst/>
                <a:latin typeface="+mj-lt"/>
              </a:rPr>
              <a:t>FiSer Consulting offers tailored solutions for banks’ BCBS 239 compliance challenges</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startAt="19"/>
              <a:tabLst/>
            </a:pPr>
            <a:r>
              <a:rPr kumimoji="0" lang="en-GB" altLang="hu-HU" sz="1400" i="0" u="none" strike="noStrike" cap="none" normalizeH="0" baseline="0">
                <a:ln>
                  <a:noFill/>
                </a:ln>
                <a:solidFill>
                  <a:schemeClr val="tx2"/>
                </a:solidFill>
                <a:effectLst/>
                <a:latin typeface="+mj-lt"/>
              </a:rPr>
              <a:t>Our proven approach ensures a structured path to full compliance</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startAt="19"/>
              <a:tabLst/>
            </a:pPr>
            <a:r>
              <a:rPr kumimoji="0" lang="en-GB" altLang="hu-HU" sz="1400" i="0" u="none" strike="noStrike" cap="none" normalizeH="0" baseline="0">
                <a:ln>
                  <a:noFill/>
                </a:ln>
                <a:solidFill>
                  <a:schemeClr val="tx2"/>
                </a:solidFill>
                <a:effectLst/>
                <a:latin typeface="+mj-lt"/>
              </a:rPr>
              <a:t>Let’s work together to transform your compliance strategy</a:t>
            </a:r>
            <a:endParaRPr lang="hu-HU"/>
          </a:p>
        </p:txBody>
      </p:sp>
      <p:grpSp>
        <p:nvGrpSpPr>
          <p:cNvPr id="217" name="Google Shape;337;p21">
            <a:extLst>
              <a:ext uri="{FF2B5EF4-FFF2-40B4-BE49-F238E27FC236}">
                <a16:creationId xmlns:a16="http://schemas.microsoft.com/office/drawing/2014/main" id="{A746D1AB-9F21-0FDE-1A84-4948DF97791D}"/>
              </a:ext>
            </a:extLst>
          </p:cNvPr>
          <p:cNvGrpSpPr/>
          <p:nvPr/>
        </p:nvGrpSpPr>
        <p:grpSpPr>
          <a:xfrm>
            <a:off x="2929487" y="1076139"/>
            <a:ext cx="3039513" cy="5607929"/>
            <a:chOff x="3094152" y="1138100"/>
            <a:chExt cx="1751969" cy="3232399"/>
          </a:xfrm>
          <a:effectLst>
            <a:outerShdw blurRad="50800" dist="38100" dir="2700000" algn="tl" rotWithShape="0">
              <a:prstClr val="black">
                <a:alpha val="40000"/>
              </a:prstClr>
            </a:outerShdw>
          </a:effectLst>
        </p:grpSpPr>
        <p:sp>
          <p:nvSpPr>
            <p:cNvPr id="227" name="Google Shape;338;p21">
              <a:extLst>
                <a:ext uri="{FF2B5EF4-FFF2-40B4-BE49-F238E27FC236}">
                  <a16:creationId xmlns:a16="http://schemas.microsoft.com/office/drawing/2014/main" id="{DA1B7C15-2CFC-0599-4966-8F0F55DFC9CA}"/>
                </a:ext>
              </a:extLst>
            </p:cNvPr>
            <p:cNvSpPr/>
            <p:nvPr/>
          </p:nvSpPr>
          <p:spPr>
            <a:xfrm>
              <a:off x="3143930" y="1138100"/>
              <a:ext cx="1359623" cy="3187403"/>
            </a:xfrm>
            <a:custGeom>
              <a:avLst/>
              <a:gdLst/>
              <a:ahLst/>
              <a:cxnLst/>
              <a:rect l="l" t="t" r="r" b="b"/>
              <a:pathLst>
                <a:path w="27314" h="64033" extrusionOk="0">
                  <a:moveTo>
                    <a:pt x="4692" y="0"/>
                  </a:moveTo>
                  <a:cubicBezTo>
                    <a:pt x="2096" y="0"/>
                    <a:pt x="1" y="2096"/>
                    <a:pt x="1" y="4691"/>
                  </a:cubicBezTo>
                  <a:lnTo>
                    <a:pt x="1" y="9573"/>
                  </a:lnTo>
                  <a:cubicBezTo>
                    <a:pt x="37" y="9561"/>
                    <a:pt x="84" y="9561"/>
                    <a:pt x="120" y="9549"/>
                  </a:cubicBezTo>
                  <a:cubicBezTo>
                    <a:pt x="394" y="9502"/>
                    <a:pt x="680" y="9454"/>
                    <a:pt x="953" y="9418"/>
                  </a:cubicBezTo>
                  <a:cubicBezTo>
                    <a:pt x="1025" y="9406"/>
                    <a:pt x="1096" y="9394"/>
                    <a:pt x="1168" y="9394"/>
                  </a:cubicBezTo>
                  <a:cubicBezTo>
                    <a:pt x="1180" y="9394"/>
                    <a:pt x="1203" y="9383"/>
                    <a:pt x="1215" y="9383"/>
                  </a:cubicBezTo>
                  <a:cubicBezTo>
                    <a:pt x="1275" y="9383"/>
                    <a:pt x="1323" y="9371"/>
                    <a:pt x="1382" y="9371"/>
                  </a:cubicBezTo>
                  <a:lnTo>
                    <a:pt x="1430" y="9371"/>
                  </a:lnTo>
                  <a:cubicBezTo>
                    <a:pt x="1501" y="9371"/>
                    <a:pt x="1573" y="9359"/>
                    <a:pt x="1644" y="9359"/>
                  </a:cubicBezTo>
                  <a:lnTo>
                    <a:pt x="1668" y="9359"/>
                  </a:lnTo>
                  <a:cubicBezTo>
                    <a:pt x="1739" y="9359"/>
                    <a:pt x="1799" y="9359"/>
                    <a:pt x="1858" y="9371"/>
                  </a:cubicBezTo>
                  <a:lnTo>
                    <a:pt x="1918" y="9371"/>
                  </a:lnTo>
                  <a:cubicBezTo>
                    <a:pt x="1965" y="9371"/>
                    <a:pt x="2025" y="9371"/>
                    <a:pt x="2085" y="9383"/>
                  </a:cubicBezTo>
                  <a:lnTo>
                    <a:pt x="2120" y="9383"/>
                  </a:lnTo>
                  <a:cubicBezTo>
                    <a:pt x="2192" y="9394"/>
                    <a:pt x="2263" y="9406"/>
                    <a:pt x="2323" y="9418"/>
                  </a:cubicBezTo>
                  <a:cubicBezTo>
                    <a:pt x="2346" y="9418"/>
                    <a:pt x="2358" y="9418"/>
                    <a:pt x="2370" y="9430"/>
                  </a:cubicBezTo>
                  <a:cubicBezTo>
                    <a:pt x="2430" y="9442"/>
                    <a:pt x="2477" y="9454"/>
                    <a:pt x="2537" y="9466"/>
                  </a:cubicBezTo>
                  <a:cubicBezTo>
                    <a:pt x="2549" y="9466"/>
                    <a:pt x="2573" y="9478"/>
                    <a:pt x="2597" y="9478"/>
                  </a:cubicBezTo>
                  <a:cubicBezTo>
                    <a:pt x="2656" y="9502"/>
                    <a:pt x="2727" y="9525"/>
                    <a:pt x="2799" y="9549"/>
                  </a:cubicBezTo>
                  <a:cubicBezTo>
                    <a:pt x="3108" y="9668"/>
                    <a:pt x="3394" y="9835"/>
                    <a:pt x="3644" y="10037"/>
                  </a:cubicBezTo>
                  <a:cubicBezTo>
                    <a:pt x="3811" y="10180"/>
                    <a:pt x="3954" y="10335"/>
                    <a:pt x="4085" y="10502"/>
                  </a:cubicBezTo>
                  <a:cubicBezTo>
                    <a:pt x="4478" y="11002"/>
                    <a:pt x="4704" y="11621"/>
                    <a:pt x="4740" y="12252"/>
                  </a:cubicBezTo>
                  <a:cubicBezTo>
                    <a:pt x="4752" y="12466"/>
                    <a:pt x="4740" y="12681"/>
                    <a:pt x="4704" y="12883"/>
                  </a:cubicBezTo>
                  <a:cubicBezTo>
                    <a:pt x="4680" y="12990"/>
                    <a:pt x="4656" y="13097"/>
                    <a:pt x="4632" y="13204"/>
                  </a:cubicBezTo>
                  <a:cubicBezTo>
                    <a:pt x="4573" y="13407"/>
                    <a:pt x="4490" y="13621"/>
                    <a:pt x="4371" y="13812"/>
                  </a:cubicBezTo>
                  <a:cubicBezTo>
                    <a:pt x="4228" y="14085"/>
                    <a:pt x="4025" y="14336"/>
                    <a:pt x="3811" y="14538"/>
                  </a:cubicBezTo>
                  <a:cubicBezTo>
                    <a:pt x="3585" y="14752"/>
                    <a:pt x="3323" y="14931"/>
                    <a:pt x="3049" y="15062"/>
                  </a:cubicBezTo>
                  <a:cubicBezTo>
                    <a:pt x="2858" y="15145"/>
                    <a:pt x="2668" y="15217"/>
                    <a:pt x="2466" y="15276"/>
                  </a:cubicBezTo>
                  <a:cubicBezTo>
                    <a:pt x="2382" y="15288"/>
                    <a:pt x="2299" y="15312"/>
                    <a:pt x="2204" y="15324"/>
                  </a:cubicBezTo>
                  <a:cubicBezTo>
                    <a:pt x="2192" y="15324"/>
                    <a:pt x="2168" y="15324"/>
                    <a:pt x="2144" y="15336"/>
                  </a:cubicBezTo>
                  <a:cubicBezTo>
                    <a:pt x="2061" y="15336"/>
                    <a:pt x="1977" y="15348"/>
                    <a:pt x="1894" y="15359"/>
                  </a:cubicBezTo>
                  <a:lnTo>
                    <a:pt x="1549" y="15359"/>
                  </a:lnTo>
                  <a:cubicBezTo>
                    <a:pt x="1477" y="15359"/>
                    <a:pt x="1394" y="15348"/>
                    <a:pt x="1311" y="15348"/>
                  </a:cubicBezTo>
                  <a:cubicBezTo>
                    <a:pt x="1287" y="15336"/>
                    <a:pt x="1251" y="15336"/>
                    <a:pt x="1227" y="15336"/>
                  </a:cubicBezTo>
                  <a:cubicBezTo>
                    <a:pt x="1168" y="15336"/>
                    <a:pt x="1108" y="15324"/>
                    <a:pt x="1049" y="15312"/>
                  </a:cubicBezTo>
                  <a:cubicBezTo>
                    <a:pt x="1013" y="15312"/>
                    <a:pt x="989" y="15312"/>
                    <a:pt x="953" y="15300"/>
                  </a:cubicBezTo>
                  <a:cubicBezTo>
                    <a:pt x="668" y="15264"/>
                    <a:pt x="382" y="15217"/>
                    <a:pt x="108" y="15157"/>
                  </a:cubicBezTo>
                  <a:lnTo>
                    <a:pt x="108" y="15169"/>
                  </a:lnTo>
                  <a:cubicBezTo>
                    <a:pt x="72" y="15157"/>
                    <a:pt x="37" y="15145"/>
                    <a:pt x="1" y="15145"/>
                  </a:cubicBezTo>
                  <a:lnTo>
                    <a:pt x="1" y="59341"/>
                  </a:lnTo>
                  <a:cubicBezTo>
                    <a:pt x="1" y="61937"/>
                    <a:pt x="2096" y="64032"/>
                    <a:pt x="4692" y="64032"/>
                  </a:cubicBezTo>
                  <a:lnTo>
                    <a:pt x="22623" y="64032"/>
                  </a:lnTo>
                  <a:cubicBezTo>
                    <a:pt x="25206" y="64032"/>
                    <a:pt x="27314" y="61937"/>
                    <a:pt x="27314" y="59341"/>
                  </a:cubicBezTo>
                  <a:lnTo>
                    <a:pt x="27314" y="4691"/>
                  </a:lnTo>
                  <a:cubicBezTo>
                    <a:pt x="27314" y="2096"/>
                    <a:pt x="25206" y="0"/>
                    <a:pt x="22623" y="0"/>
                  </a:cubicBezTo>
                  <a:close/>
                </a:path>
              </a:pathLst>
            </a:custGeom>
            <a:solidFill>
              <a:schemeClr val="accent1"/>
            </a:solidFill>
            <a:ln>
              <a:noFill/>
            </a:ln>
          </p:spPr>
          <p:txBody>
            <a:bodyPr spcFirstLastPara="1" wrap="square" lIns="121900" tIns="121900" rIns="121900" bIns="121900" anchor="ctr" anchorCtr="0">
              <a:noAutofit/>
            </a:bodyPr>
            <a:lstStyle/>
            <a:p>
              <a:endParaRPr sz="2000">
                <a:latin typeface="Open Sans" panose="020B0606030504020204" pitchFamily="34" charset="0"/>
                <a:ea typeface="Open Sans" panose="020B0606030504020204" pitchFamily="34" charset="0"/>
                <a:cs typeface="Open Sans" panose="020B0606030504020204" pitchFamily="34" charset="0"/>
              </a:endParaRPr>
            </a:p>
          </p:txBody>
        </p:sp>
        <p:sp>
          <p:nvSpPr>
            <p:cNvPr id="228" name="Google Shape;339;p21">
              <a:extLst>
                <a:ext uri="{FF2B5EF4-FFF2-40B4-BE49-F238E27FC236}">
                  <a16:creationId xmlns:a16="http://schemas.microsoft.com/office/drawing/2014/main" id="{2741B4E4-4976-AB91-9FC8-66DDA31FD52E}"/>
                </a:ext>
              </a:extLst>
            </p:cNvPr>
            <p:cNvSpPr/>
            <p:nvPr/>
          </p:nvSpPr>
          <p:spPr>
            <a:xfrm>
              <a:off x="3094152" y="2985440"/>
              <a:ext cx="1751969" cy="1385059"/>
            </a:xfrm>
            <a:custGeom>
              <a:avLst/>
              <a:gdLst/>
              <a:ahLst/>
              <a:cxnLst/>
              <a:rect l="l" t="t" r="r" b="b"/>
              <a:pathLst>
                <a:path w="35196" h="27825" extrusionOk="0">
                  <a:moveTo>
                    <a:pt x="12205" y="2453"/>
                  </a:moveTo>
                  <a:cubicBezTo>
                    <a:pt x="12205" y="2453"/>
                    <a:pt x="12205" y="2524"/>
                    <a:pt x="12205" y="2643"/>
                  </a:cubicBezTo>
                  <a:cubicBezTo>
                    <a:pt x="12217" y="2667"/>
                    <a:pt x="12217" y="2703"/>
                    <a:pt x="12217" y="2727"/>
                  </a:cubicBezTo>
                  <a:cubicBezTo>
                    <a:pt x="12240" y="3012"/>
                    <a:pt x="12300" y="3512"/>
                    <a:pt x="12443" y="4239"/>
                  </a:cubicBezTo>
                  <a:lnTo>
                    <a:pt x="12443" y="4239"/>
                  </a:lnTo>
                  <a:cubicBezTo>
                    <a:pt x="12443" y="4239"/>
                    <a:pt x="12443" y="4251"/>
                    <a:pt x="12443" y="4251"/>
                  </a:cubicBezTo>
                  <a:cubicBezTo>
                    <a:pt x="12455" y="4286"/>
                    <a:pt x="12455" y="4310"/>
                    <a:pt x="12467" y="4346"/>
                  </a:cubicBezTo>
                  <a:cubicBezTo>
                    <a:pt x="12526" y="4691"/>
                    <a:pt x="12645" y="5894"/>
                    <a:pt x="11336" y="5894"/>
                  </a:cubicBezTo>
                  <a:lnTo>
                    <a:pt x="739" y="5894"/>
                  </a:lnTo>
                  <a:cubicBezTo>
                    <a:pt x="334" y="5894"/>
                    <a:pt x="1" y="6215"/>
                    <a:pt x="1" y="6620"/>
                  </a:cubicBezTo>
                  <a:lnTo>
                    <a:pt x="1" y="22348"/>
                  </a:lnTo>
                  <a:cubicBezTo>
                    <a:pt x="1" y="25372"/>
                    <a:pt x="2454" y="27825"/>
                    <a:pt x="5490" y="27825"/>
                  </a:cubicBezTo>
                  <a:lnTo>
                    <a:pt x="23825" y="27825"/>
                  </a:lnTo>
                  <a:cubicBezTo>
                    <a:pt x="26849" y="27825"/>
                    <a:pt x="29302" y="25372"/>
                    <a:pt x="29302" y="22348"/>
                  </a:cubicBezTo>
                  <a:lnTo>
                    <a:pt x="29302" y="18788"/>
                  </a:lnTo>
                  <a:cubicBezTo>
                    <a:pt x="29302" y="17478"/>
                    <a:pt x="30493" y="17598"/>
                    <a:pt x="30850" y="17657"/>
                  </a:cubicBezTo>
                  <a:cubicBezTo>
                    <a:pt x="30886" y="17669"/>
                    <a:pt x="30909" y="17669"/>
                    <a:pt x="30945" y="17681"/>
                  </a:cubicBezTo>
                  <a:cubicBezTo>
                    <a:pt x="30945" y="17681"/>
                    <a:pt x="30957" y="17681"/>
                    <a:pt x="30957" y="17681"/>
                  </a:cubicBezTo>
                  <a:lnTo>
                    <a:pt x="30957" y="17681"/>
                  </a:lnTo>
                  <a:cubicBezTo>
                    <a:pt x="31671" y="17824"/>
                    <a:pt x="32183" y="17883"/>
                    <a:pt x="32469" y="17907"/>
                  </a:cubicBezTo>
                  <a:cubicBezTo>
                    <a:pt x="32493" y="17907"/>
                    <a:pt x="32517" y="17907"/>
                    <a:pt x="32553" y="17907"/>
                  </a:cubicBezTo>
                  <a:cubicBezTo>
                    <a:pt x="32672" y="17919"/>
                    <a:pt x="32743" y="17919"/>
                    <a:pt x="32743" y="17919"/>
                  </a:cubicBezTo>
                  <a:cubicBezTo>
                    <a:pt x="34088" y="17919"/>
                    <a:pt x="35196" y="16824"/>
                    <a:pt x="35196" y="15466"/>
                  </a:cubicBezTo>
                  <a:cubicBezTo>
                    <a:pt x="35196" y="14109"/>
                    <a:pt x="34088" y="13014"/>
                    <a:pt x="32743" y="13014"/>
                  </a:cubicBezTo>
                  <a:cubicBezTo>
                    <a:pt x="32743" y="13014"/>
                    <a:pt x="32672" y="13014"/>
                    <a:pt x="32553" y="13026"/>
                  </a:cubicBezTo>
                  <a:cubicBezTo>
                    <a:pt x="32517" y="13026"/>
                    <a:pt x="32493" y="13026"/>
                    <a:pt x="32469" y="13026"/>
                  </a:cubicBezTo>
                  <a:cubicBezTo>
                    <a:pt x="32183" y="13049"/>
                    <a:pt x="31671" y="13109"/>
                    <a:pt x="30957" y="13252"/>
                  </a:cubicBezTo>
                  <a:lnTo>
                    <a:pt x="30957" y="13252"/>
                  </a:lnTo>
                  <a:cubicBezTo>
                    <a:pt x="30957" y="13252"/>
                    <a:pt x="30945" y="13252"/>
                    <a:pt x="30945" y="13252"/>
                  </a:cubicBezTo>
                  <a:cubicBezTo>
                    <a:pt x="30909" y="13264"/>
                    <a:pt x="30886" y="13264"/>
                    <a:pt x="30850" y="13276"/>
                  </a:cubicBezTo>
                  <a:cubicBezTo>
                    <a:pt x="30493" y="13335"/>
                    <a:pt x="29302" y="13454"/>
                    <a:pt x="29302" y="12144"/>
                  </a:cubicBezTo>
                  <a:lnTo>
                    <a:pt x="29302" y="6620"/>
                  </a:lnTo>
                  <a:cubicBezTo>
                    <a:pt x="29302" y="6215"/>
                    <a:pt x="28981" y="5894"/>
                    <a:pt x="28576" y="5894"/>
                  </a:cubicBezTo>
                  <a:lnTo>
                    <a:pt x="17967" y="5894"/>
                  </a:lnTo>
                  <a:cubicBezTo>
                    <a:pt x="16670" y="5894"/>
                    <a:pt x="16777" y="4703"/>
                    <a:pt x="16848" y="4346"/>
                  </a:cubicBezTo>
                  <a:cubicBezTo>
                    <a:pt x="16848" y="4310"/>
                    <a:pt x="16860" y="4286"/>
                    <a:pt x="16860" y="4251"/>
                  </a:cubicBezTo>
                  <a:cubicBezTo>
                    <a:pt x="16860" y="4239"/>
                    <a:pt x="16860" y="4239"/>
                    <a:pt x="16860" y="4239"/>
                  </a:cubicBezTo>
                  <a:lnTo>
                    <a:pt x="16860" y="4239"/>
                  </a:lnTo>
                  <a:cubicBezTo>
                    <a:pt x="17015" y="3512"/>
                    <a:pt x="17074" y="3012"/>
                    <a:pt x="17086" y="2727"/>
                  </a:cubicBezTo>
                  <a:cubicBezTo>
                    <a:pt x="17098" y="2703"/>
                    <a:pt x="17098" y="2667"/>
                    <a:pt x="17098" y="2643"/>
                  </a:cubicBezTo>
                  <a:cubicBezTo>
                    <a:pt x="17110" y="2524"/>
                    <a:pt x="17110" y="2453"/>
                    <a:pt x="17110" y="2453"/>
                  </a:cubicBezTo>
                  <a:cubicBezTo>
                    <a:pt x="17110" y="1096"/>
                    <a:pt x="16015" y="0"/>
                    <a:pt x="14657" y="0"/>
                  </a:cubicBezTo>
                  <a:cubicBezTo>
                    <a:pt x="13300" y="0"/>
                    <a:pt x="12205" y="1096"/>
                    <a:pt x="12205" y="2453"/>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endParaRPr sz="2000">
                <a:latin typeface="Open Sans" panose="020B0606030504020204" pitchFamily="34" charset="0"/>
                <a:ea typeface="Open Sans" panose="020B0606030504020204" pitchFamily="34" charset="0"/>
                <a:cs typeface="Open Sans" panose="020B0606030504020204" pitchFamily="34" charset="0"/>
              </a:endParaRPr>
            </a:p>
          </p:txBody>
        </p:sp>
        <p:sp>
          <p:nvSpPr>
            <p:cNvPr id="229" name="Google Shape;340;p21">
              <a:extLst>
                <a:ext uri="{FF2B5EF4-FFF2-40B4-BE49-F238E27FC236}">
                  <a16:creationId xmlns:a16="http://schemas.microsoft.com/office/drawing/2014/main" id="{30540E97-16A0-E37B-114F-695936A2355D}"/>
                </a:ext>
              </a:extLst>
            </p:cNvPr>
            <p:cNvSpPr txBox="1"/>
            <p:nvPr/>
          </p:nvSpPr>
          <p:spPr>
            <a:xfrm>
              <a:off x="3176952" y="3855226"/>
              <a:ext cx="1295400" cy="429600"/>
            </a:xfrm>
            <a:prstGeom prst="rect">
              <a:avLst/>
            </a:prstGeom>
            <a:noFill/>
            <a:ln>
              <a:noFill/>
            </a:ln>
          </p:spPr>
          <p:txBody>
            <a:bodyPr spcFirstLastPara="1" wrap="square" lIns="121900" tIns="121900" rIns="121900" bIns="121900" anchor="ctr" anchorCtr="0">
              <a:noAutofit/>
            </a:bodyPr>
            <a:lstStyle/>
            <a:p>
              <a:pPr algn="ctr"/>
              <a:r>
                <a:rPr lang="en-GB" sz="1400" b="1">
                  <a:solidFill>
                    <a:schemeClr val="accent1"/>
                  </a:solidFill>
                  <a:latin typeface="Open Sans" panose="020B0606030504020204" pitchFamily="34" charset="0"/>
                  <a:ea typeface="Open Sans" panose="020B0606030504020204" pitchFamily="34" charset="0"/>
                  <a:cs typeface="Open Sans" panose="020B0606030504020204" pitchFamily="34" charset="0"/>
                  <a:sym typeface="Fira Sans Extra Condensed Medium"/>
                </a:rPr>
                <a:t>Increased Complexity of Reporting</a:t>
              </a:r>
            </a:p>
          </p:txBody>
        </p:sp>
        <p:sp>
          <p:nvSpPr>
            <p:cNvPr id="231" name="Google Shape;342;p21">
              <a:extLst>
                <a:ext uri="{FF2B5EF4-FFF2-40B4-BE49-F238E27FC236}">
                  <a16:creationId xmlns:a16="http://schemas.microsoft.com/office/drawing/2014/main" id="{1DC424E6-C5AB-AFB0-048C-38525B62061F}"/>
                </a:ext>
              </a:extLst>
            </p:cNvPr>
            <p:cNvSpPr txBox="1"/>
            <p:nvPr/>
          </p:nvSpPr>
          <p:spPr>
            <a:xfrm>
              <a:off x="3176950" y="1342683"/>
              <a:ext cx="1295400" cy="1385100"/>
            </a:xfrm>
            <a:prstGeom prst="rect">
              <a:avLst/>
            </a:prstGeom>
            <a:noFill/>
            <a:ln>
              <a:noFill/>
            </a:ln>
          </p:spPr>
          <p:txBody>
            <a:bodyPr spcFirstLastPara="1" wrap="square" lIns="121900" tIns="121900" rIns="121900" bIns="121900" anchor="ctr" anchorCtr="0">
              <a:noAutofit/>
            </a:bodyPr>
            <a:lstStyle/>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rPr>
                <a:t>New regulatory requirements</a:t>
              </a:r>
              <a:b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rPr>
              </a:b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rPr>
                <a:t>add layers of</a:t>
              </a:r>
              <a:b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rPr>
              </a:b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rPr>
                <a:t>complexity to</a:t>
              </a:r>
              <a:b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rPr>
              </a:b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rPr>
                <a:t>risk reporting</a:t>
              </a:r>
              <a:b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rPr>
              </a:b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rPr>
                <a:t>processes, with more </a:t>
              </a: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rPr>
                <a:t>detailed data required in shorter timeframes</a:t>
              </a: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rPr>
                <a:t>. This complicates internal risk data management and reporting efforts.</a:t>
              </a:r>
              <a:endParaRPr sz="1200">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endParaRPr>
            </a:p>
          </p:txBody>
        </p:sp>
      </p:grpSp>
      <p:grpSp>
        <p:nvGrpSpPr>
          <p:cNvPr id="219" name="Google Shape;331;p21">
            <a:extLst>
              <a:ext uri="{FF2B5EF4-FFF2-40B4-BE49-F238E27FC236}">
                <a16:creationId xmlns:a16="http://schemas.microsoft.com/office/drawing/2014/main" id="{33F220FD-A9CC-B7FA-0758-15A48A776303}"/>
              </a:ext>
            </a:extLst>
          </p:cNvPr>
          <p:cNvGrpSpPr/>
          <p:nvPr/>
        </p:nvGrpSpPr>
        <p:grpSpPr>
          <a:xfrm>
            <a:off x="330925" y="1081220"/>
            <a:ext cx="3039513" cy="5567963"/>
            <a:chOff x="4570277" y="1163038"/>
            <a:chExt cx="1751969" cy="3209362"/>
          </a:xfrm>
          <a:effectLst>
            <a:outerShdw blurRad="50800" dist="38100" dir="2700000" algn="tl" rotWithShape="0">
              <a:prstClr val="black">
                <a:alpha val="40000"/>
              </a:prstClr>
            </a:outerShdw>
          </a:effectLst>
        </p:grpSpPr>
        <p:sp>
          <p:nvSpPr>
            <p:cNvPr id="221" name="Google Shape;332;p21">
              <a:extLst>
                <a:ext uri="{FF2B5EF4-FFF2-40B4-BE49-F238E27FC236}">
                  <a16:creationId xmlns:a16="http://schemas.microsoft.com/office/drawing/2014/main" id="{A03900C6-E1E0-89ED-C6E9-27094720058C}"/>
                </a:ext>
              </a:extLst>
            </p:cNvPr>
            <p:cNvSpPr/>
            <p:nvPr/>
          </p:nvSpPr>
          <p:spPr>
            <a:xfrm>
              <a:off x="4624392" y="1185047"/>
              <a:ext cx="1367968" cy="3187353"/>
            </a:xfrm>
            <a:custGeom>
              <a:avLst/>
              <a:gdLst/>
              <a:ahLst/>
              <a:cxnLst/>
              <a:rect l="l" t="t" r="r" b="b"/>
              <a:pathLst>
                <a:path w="27314" h="64032" extrusionOk="0">
                  <a:moveTo>
                    <a:pt x="4692" y="0"/>
                  </a:moveTo>
                  <a:cubicBezTo>
                    <a:pt x="2108" y="0"/>
                    <a:pt x="1" y="2096"/>
                    <a:pt x="1" y="4691"/>
                  </a:cubicBezTo>
                  <a:lnTo>
                    <a:pt x="1" y="48887"/>
                  </a:lnTo>
                  <a:cubicBezTo>
                    <a:pt x="48" y="48875"/>
                    <a:pt x="96" y="48875"/>
                    <a:pt x="131" y="48863"/>
                  </a:cubicBezTo>
                  <a:cubicBezTo>
                    <a:pt x="405" y="48816"/>
                    <a:pt x="679" y="48768"/>
                    <a:pt x="965" y="48732"/>
                  </a:cubicBezTo>
                  <a:cubicBezTo>
                    <a:pt x="1036" y="48721"/>
                    <a:pt x="1096" y="48709"/>
                    <a:pt x="1167" y="48709"/>
                  </a:cubicBezTo>
                  <a:cubicBezTo>
                    <a:pt x="1191" y="48709"/>
                    <a:pt x="1203" y="48697"/>
                    <a:pt x="1227" y="48697"/>
                  </a:cubicBezTo>
                  <a:cubicBezTo>
                    <a:pt x="1274" y="48697"/>
                    <a:pt x="1334" y="48685"/>
                    <a:pt x="1394" y="48685"/>
                  </a:cubicBezTo>
                  <a:lnTo>
                    <a:pt x="1441" y="48685"/>
                  </a:lnTo>
                  <a:cubicBezTo>
                    <a:pt x="1513" y="48685"/>
                    <a:pt x="1584" y="48673"/>
                    <a:pt x="1655" y="48673"/>
                  </a:cubicBezTo>
                  <a:lnTo>
                    <a:pt x="1679" y="48673"/>
                  </a:lnTo>
                  <a:cubicBezTo>
                    <a:pt x="1739" y="48673"/>
                    <a:pt x="1798" y="48673"/>
                    <a:pt x="1858" y="48685"/>
                  </a:cubicBezTo>
                  <a:lnTo>
                    <a:pt x="1917" y="48685"/>
                  </a:lnTo>
                  <a:cubicBezTo>
                    <a:pt x="1977" y="48685"/>
                    <a:pt x="2036" y="48685"/>
                    <a:pt x="2096" y="48697"/>
                  </a:cubicBezTo>
                  <a:lnTo>
                    <a:pt x="2132" y="48697"/>
                  </a:lnTo>
                  <a:cubicBezTo>
                    <a:pt x="2203" y="48709"/>
                    <a:pt x="2263" y="48721"/>
                    <a:pt x="2334" y="48732"/>
                  </a:cubicBezTo>
                  <a:cubicBezTo>
                    <a:pt x="2346" y="48732"/>
                    <a:pt x="2370" y="48732"/>
                    <a:pt x="2382" y="48744"/>
                  </a:cubicBezTo>
                  <a:cubicBezTo>
                    <a:pt x="2441" y="48756"/>
                    <a:pt x="2489" y="48768"/>
                    <a:pt x="2537" y="48780"/>
                  </a:cubicBezTo>
                  <a:cubicBezTo>
                    <a:pt x="2560" y="48780"/>
                    <a:pt x="2584" y="48792"/>
                    <a:pt x="2596" y="48792"/>
                  </a:cubicBezTo>
                  <a:cubicBezTo>
                    <a:pt x="2668" y="48816"/>
                    <a:pt x="2739" y="48840"/>
                    <a:pt x="2798" y="48863"/>
                  </a:cubicBezTo>
                  <a:cubicBezTo>
                    <a:pt x="4489" y="49494"/>
                    <a:pt x="5263" y="51554"/>
                    <a:pt x="4382" y="53126"/>
                  </a:cubicBezTo>
                  <a:cubicBezTo>
                    <a:pt x="3977" y="53852"/>
                    <a:pt x="3275" y="54388"/>
                    <a:pt x="2477" y="54590"/>
                  </a:cubicBezTo>
                  <a:cubicBezTo>
                    <a:pt x="2382" y="54602"/>
                    <a:pt x="2298" y="54626"/>
                    <a:pt x="2215" y="54638"/>
                  </a:cubicBezTo>
                  <a:cubicBezTo>
                    <a:pt x="2191" y="54638"/>
                    <a:pt x="2167" y="54638"/>
                    <a:pt x="2156" y="54650"/>
                  </a:cubicBezTo>
                  <a:cubicBezTo>
                    <a:pt x="2072" y="54650"/>
                    <a:pt x="1989" y="54662"/>
                    <a:pt x="1894" y="54674"/>
                  </a:cubicBezTo>
                  <a:lnTo>
                    <a:pt x="1560" y="54674"/>
                  </a:lnTo>
                  <a:cubicBezTo>
                    <a:pt x="1477" y="54674"/>
                    <a:pt x="1405" y="54662"/>
                    <a:pt x="1322" y="54662"/>
                  </a:cubicBezTo>
                  <a:cubicBezTo>
                    <a:pt x="1286" y="54650"/>
                    <a:pt x="1263" y="54650"/>
                    <a:pt x="1227" y="54650"/>
                  </a:cubicBezTo>
                  <a:cubicBezTo>
                    <a:pt x="1167" y="54650"/>
                    <a:pt x="1120" y="54638"/>
                    <a:pt x="1060" y="54626"/>
                  </a:cubicBezTo>
                  <a:cubicBezTo>
                    <a:pt x="1024" y="54626"/>
                    <a:pt x="989" y="54626"/>
                    <a:pt x="965" y="54614"/>
                  </a:cubicBezTo>
                  <a:cubicBezTo>
                    <a:pt x="679" y="54578"/>
                    <a:pt x="393" y="54531"/>
                    <a:pt x="120" y="54471"/>
                  </a:cubicBezTo>
                  <a:lnTo>
                    <a:pt x="108" y="54483"/>
                  </a:lnTo>
                  <a:cubicBezTo>
                    <a:pt x="84" y="54471"/>
                    <a:pt x="48" y="54459"/>
                    <a:pt x="1" y="54459"/>
                  </a:cubicBezTo>
                  <a:lnTo>
                    <a:pt x="1" y="59341"/>
                  </a:lnTo>
                  <a:cubicBezTo>
                    <a:pt x="1" y="61936"/>
                    <a:pt x="2108" y="64032"/>
                    <a:pt x="4692" y="64032"/>
                  </a:cubicBezTo>
                  <a:lnTo>
                    <a:pt x="22622" y="64032"/>
                  </a:lnTo>
                  <a:cubicBezTo>
                    <a:pt x="25218" y="64032"/>
                    <a:pt x="27313" y="61936"/>
                    <a:pt x="27313" y="59341"/>
                  </a:cubicBezTo>
                  <a:lnTo>
                    <a:pt x="27313" y="4691"/>
                  </a:lnTo>
                  <a:cubicBezTo>
                    <a:pt x="27313" y="2096"/>
                    <a:pt x="25218" y="0"/>
                    <a:pt x="22622" y="0"/>
                  </a:cubicBezTo>
                  <a:close/>
                </a:path>
              </a:pathLst>
            </a:custGeom>
            <a:solidFill>
              <a:schemeClr val="accent2"/>
            </a:solidFill>
            <a:ln>
              <a:noFill/>
            </a:ln>
          </p:spPr>
          <p:txBody>
            <a:bodyPr spcFirstLastPara="1" wrap="square" lIns="121900" tIns="121900" rIns="121900" bIns="121900" anchor="ctr" anchorCtr="0">
              <a:noAutofit/>
            </a:bodyPr>
            <a:lstStyle/>
            <a:p>
              <a:endParaRPr sz="2000">
                <a:latin typeface="Open Sans" panose="020B0606030504020204" pitchFamily="34" charset="0"/>
                <a:ea typeface="Open Sans" panose="020B0606030504020204" pitchFamily="34" charset="0"/>
                <a:cs typeface="Open Sans" panose="020B0606030504020204" pitchFamily="34" charset="0"/>
              </a:endParaRPr>
            </a:p>
          </p:txBody>
        </p:sp>
        <p:sp>
          <p:nvSpPr>
            <p:cNvPr id="222" name="Google Shape;333;p21">
              <a:extLst>
                <a:ext uri="{FF2B5EF4-FFF2-40B4-BE49-F238E27FC236}">
                  <a16:creationId xmlns:a16="http://schemas.microsoft.com/office/drawing/2014/main" id="{CE879A25-32E7-3C3D-BEEC-A77DD33D7574}"/>
                </a:ext>
              </a:extLst>
            </p:cNvPr>
            <p:cNvSpPr/>
            <p:nvPr/>
          </p:nvSpPr>
          <p:spPr>
            <a:xfrm>
              <a:off x="4570277" y="1163038"/>
              <a:ext cx="1751969" cy="1385059"/>
            </a:xfrm>
            <a:custGeom>
              <a:avLst/>
              <a:gdLst/>
              <a:ahLst/>
              <a:cxnLst/>
              <a:rect l="l" t="t" r="r" b="b"/>
              <a:pathLst>
                <a:path w="35184" h="27826" extrusionOk="0">
                  <a:moveTo>
                    <a:pt x="0" y="5477"/>
                  </a:moveTo>
                  <a:lnTo>
                    <a:pt x="0" y="21205"/>
                  </a:lnTo>
                  <a:cubicBezTo>
                    <a:pt x="0" y="21610"/>
                    <a:pt x="322" y="21932"/>
                    <a:pt x="727" y="21932"/>
                  </a:cubicBezTo>
                  <a:lnTo>
                    <a:pt x="11335" y="21932"/>
                  </a:lnTo>
                  <a:cubicBezTo>
                    <a:pt x="12633" y="21932"/>
                    <a:pt x="12526" y="23134"/>
                    <a:pt x="12454" y="23480"/>
                  </a:cubicBezTo>
                  <a:cubicBezTo>
                    <a:pt x="12454" y="23515"/>
                    <a:pt x="12442" y="23539"/>
                    <a:pt x="12442" y="23575"/>
                  </a:cubicBezTo>
                  <a:cubicBezTo>
                    <a:pt x="12442" y="23575"/>
                    <a:pt x="12442" y="23587"/>
                    <a:pt x="12442" y="23587"/>
                  </a:cubicBezTo>
                  <a:lnTo>
                    <a:pt x="12442" y="23587"/>
                  </a:lnTo>
                  <a:cubicBezTo>
                    <a:pt x="12288" y="24313"/>
                    <a:pt x="12228" y="24813"/>
                    <a:pt x="12216" y="25099"/>
                  </a:cubicBezTo>
                  <a:cubicBezTo>
                    <a:pt x="12204" y="25123"/>
                    <a:pt x="12204" y="25158"/>
                    <a:pt x="12204" y="25182"/>
                  </a:cubicBezTo>
                  <a:cubicBezTo>
                    <a:pt x="12192" y="25301"/>
                    <a:pt x="12192" y="25373"/>
                    <a:pt x="12192" y="25373"/>
                  </a:cubicBezTo>
                  <a:cubicBezTo>
                    <a:pt x="12192" y="26730"/>
                    <a:pt x="13288" y="27825"/>
                    <a:pt x="14645" y="27825"/>
                  </a:cubicBezTo>
                  <a:cubicBezTo>
                    <a:pt x="16002" y="27825"/>
                    <a:pt x="17098" y="26730"/>
                    <a:pt x="17098" y="25373"/>
                  </a:cubicBezTo>
                  <a:cubicBezTo>
                    <a:pt x="17098" y="25373"/>
                    <a:pt x="17098" y="25301"/>
                    <a:pt x="17098" y="25182"/>
                  </a:cubicBezTo>
                  <a:cubicBezTo>
                    <a:pt x="17086" y="25158"/>
                    <a:pt x="17086" y="25123"/>
                    <a:pt x="17086" y="25099"/>
                  </a:cubicBezTo>
                  <a:cubicBezTo>
                    <a:pt x="17062" y="24813"/>
                    <a:pt x="17002" y="24313"/>
                    <a:pt x="16860" y="23587"/>
                  </a:cubicBezTo>
                  <a:lnTo>
                    <a:pt x="16860" y="23587"/>
                  </a:lnTo>
                  <a:cubicBezTo>
                    <a:pt x="16860" y="23587"/>
                    <a:pt x="16860" y="23575"/>
                    <a:pt x="16860" y="23575"/>
                  </a:cubicBezTo>
                  <a:cubicBezTo>
                    <a:pt x="16848" y="23539"/>
                    <a:pt x="16848" y="23515"/>
                    <a:pt x="16836" y="23480"/>
                  </a:cubicBezTo>
                  <a:cubicBezTo>
                    <a:pt x="16776" y="23122"/>
                    <a:pt x="16657" y="21932"/>
                    <a:pt x="17967" y="21932"/>
                  </a:cubicBezTo>
                  <a:lnTo>
                    <a:pt x="28563" y="21932"/>
                  </a:lnTo>
                  <a:cubicBezTo>
                    <a:pt x="28968" y="21932"/>
                    <a:pt x="29302" y="21610"/>
                    <a:pt x="29302" y="21205"/>
                  </a:cubicBezTo>
                  <a:lnTo>
                    <a:pt x="29302" y="15681"/>
                  </a:lnTo>
                  <a:cubicBezTo>
                    <a:pt x="29302" y="14359"/>
                    <a:pt x="30492" y="14490"/>
                    <a:pt x="30837" y="14550"/>
                  </a:cubicBezTo>
                  <a:cubicBezTo>
                    <a:pt x="30861" y="14550"/>
                    <a:pt x="30885" y="14562"/>
                    <a:pt x="30921" y="14562"/>
                  </a:cubicBezTo>
                  <a:cubicBezTo>
                    <a:pt x="30921" y="14562"/>
                    <a:pt x="30933" y="14574"/>
                    <a:pt x="30933" y="14574"/>
                  </a:cubicBezTo>
                  <a:lnTo>
                    <a:pt x="30933" y="14562"/>
                  </a:lnTo>
                  <a:cubicBezTo>
                    <a:pt x="31671" y="14717"/>
                    <a:pt x="32171" y="14776"/>
                    <a:pt x="32457" y="14800"/>
                  </a:cubicBezTo>
                  <a:cubicBezTo>
                    <a:pt x="32492" y="14800"/>
                    <a:pt x="32516" y="14800"/>
                    <a:pt x="32540" y="14800"/>
                  </a:cubicBezTo>
                  <a:cubicBezTo>
                    <a:pt x="32671" y="14812"/>
                    <a:pt x="32731" y="14812"/>
                    <a:pt x="32731" y="14812"/>
                  </a:cubicBezTo>
                  <a:cubicBezTo>
                    <a:pt x="34088" y="14812"/>
                    <a:pt x="35183" y="13716"/>
                    <a:pt x="35183" y="12359"/>
                  </a:cubicBezTo>
                  <a:cubicBezTo>
                    <a:pt x="35183" y="11002"/>
                    <a:pt x="34088" y="9906"/>
                    <a:pt x="32731" y="9906"/>
                  </a:cubicBezTo>
                  <a:cubicBezTo>
                    <a:pt x="32731" y="9906"/>
                    <a:pt x="32671" y="9906"/>
                    <a:pt x="32540" y="9918"/>
                  </a:cubicBezTo>
                  <a:cubicBezTo>
                    <a:pt x="32516" y="9918"/>
                    <a:pt x="32492" y="9918"/>
                    <a:pt x="32457" y="9918"/>
                  </a:cubicBezTo>
                  <a:cubicBezTo>
                    <a:pt x="32183" y="9942"/>
                    <a:pt x="31671" y="10002"/>
                    <a:pt x="30945" y="10145"/>
                  </a:cubicBezTo>
                  <a:lnTo>
                    <a:pt x="30945" y="10145"/>
                  </a:lnTo>
                  <a:cubicBezTo>
                    <a:pt x="30945" y="10145"/>
                    <a:pt x="30945" y="10145"/>
                    <a:pt x="30933" y="10145"/>
                  </a:cubicBezTo>
                  <a:cubicBezTo>
                    <a:pt x="30909" y="10156"/>
                    <a:pt x="30873" y="10156"/>
                    <a:pt x="30849" y="10168"/>
                  </a:cubicBezTo>
                  <a:cubicBezTo>
                    <a:pt x="30492" y="10228"/>
                    <a:pt x="29302" y="10347"/>
                    <a:pt x="29302" y="9037"/>
                  </a:cubicBezTo>
                  <a:lnTo>
                    <a:pt x="29302" y="5477"/>
                  </a:lnTo>
                  <a:cubicBezTo>
                    <a:pt x="29302" y="2453"/>
                    <a:pt x="26849" y="0"/>
                    <a:pt x="23813" y="0"/>
                  </a:cubicBezTo>
                  <a:lnTo>
                    <a:pt x="5477" y="0"/>
                  </a:lnTo>
                  <a:cubicBezTo>
                    <a:pt x="2453" y="0"/>
                    <a:pt x="0" y="2453"/>
                    <a:pt x="0" y="5477"/>
                  </a:cubicBezTo>
                  <a:close/>
                </a:path>
              </a:pathLst>
            </a:custGeom>
            <a:solidFill>
              <a:schemeClr val="accent2">
                <a:lumMod val="20000"/>
                <a:lumOff val="80000"/>
              </a:schemeClr>
            </a:solidFill>
            <a:ln>
              <a:noFill/>
            </a:ln>
          </p:spPr>
          <p:txBody>
            <a:bodyPr spcFirstLastPara="1" wrap="square" lIns="121900" tIns="121900" rIns="121900" bIns="121900" anchor="ctr" anchorCtr="0">
              <a:noAutofit/>
            </a:bodyPr>
            <a:lstStyle/>
            <a:p>
              <a:endParaRPr sz="2000">
                <a:latin typeface="Open Sans" panose="020B0606030504020204" pitchFamily="34" charset="0"/>
                <a:ea typeface="Open Sans" panose="020B0606030504020204" pitchFamily="34" charset="0"/>
                <a:cs typeface="Open Sans" panose="020B0606030504020204" pitchFamily="34" charset="0"/>
              </a:endParaRPr>
            </a:p>
          </p:txBody>
        </p:sp>
        <p:sp>
          <p:nvSpPr>
            <p:cNvPr id="223" name="Google Shape;334;p21">
              <a:extLst>
                <a:ext uri="{FF2B5EF4-FFF2-40B4-BE49-F238E27FC236}">
                  <a16:creationId xmlns:a16="http://schemas.microsoft.com/office/drawing/2014/main" id="{ABC77E44-8043-B2E5-95A7-C216FE2F1F23}"/>
                </a:ext>
              </a:extLst>
            </p:cNvPr>
            <p:cNvSpPr txBox="1"/>
            <p:nvPr/>
          </p:nvSpPr>
          <p:spPr>
            <a:xfrm>
              <a:off x="4671027" y="1202609"/>
              <a:ext cx="1295400" cy="429600"/>
            </a:xfrm>
            <a:prstGeom prst="rect">
              <a:avLst/>
            </a:prstGeom>
            <a:noFill/>
            <a:ln>
              <a:noFill/>
            </a:ln>
          </p:spPr>
          <p:txBody>
            <a:bodyPr spcFirstLastPara="1" wrap="square" lIns="121900" tIns="121900" rIns="121900" bIns="121900" anchor="ctr" anchorCtr="0">
              <a:noAutofit/>
            </a:bodyPr>
            <a:lstStyle/>
            <a:p>
              <a:pPr algn="ctr"/>
              <a:r>
                <a:rPr lang="en-US" sz="1400" b="1">
                  <a:solidFill>
                    <a:schemeClr val="accent2"/>
                  </a:solidFill>
                  <a:latin typeface="Open Sans" panose="020B0606030504020204" pitchFamily="34" charset="0"/>
                  <a:ea typeface="Open Sans" panose="020B0606030504020204" pitchFamily="34" charset="0"/>
                  <a:cs typeface="Open Sans" panose="020B0606030504020204" pitchFamily="34" charset="0"/>
                  <a:sym typeface="Fira Sans Extra Condensed Medium"/>
                </a:rPr>
                <a:t>Escalating Regulatory Requirements</a:t>
              </a:r>
              <a:endParaRPr sz="1400" b="1">
                <a:solidFill>
                  <a:schemeClr val="accent2"/>
                </a:solidFill>
                <a:latin typeface="Open Sans" panose="020B0606030504020204" pitchFamily="34" charset="0"/>
                <a:ea typeface="Open Sans" panose="020B0606030504020204" pitchFamily="34" charset="0"/>
                <a:cs typeface="Open Sans" panose="020B0606030504020204" pitchFamily="34" charset="0"/>
                <a:sym typeface="Fira Sans Extra Condensed Medium"/>
              </a:endParaRPr>
            </a:p>
          </p:txBody>
        </p:sp>
      </p:grpSp>
      <p:sp>
        <p:nvSpPr>
          <p:cNvPr id="220" name="Google Shape;328;p21">
            <a:extLst>
              <a:ext uri="{FF2B5EF4-FFF2-40B4-BE49-F238E27FC236}">
                <a16:creationId xmlns:a16="http://schemas.microsoft.com/office/drawing/2014/main" id="{AE68C3DE-0E23-6BE9-4348-8E37DE74B9B1}"/>
              </a:ext>
            </a:extLst>
          </p:cNvPr>
          <p:cNvSpPr txBox="1"/>
          <p:nvPr/>
        </p:nvSpPr>
        <p:spPr>
          <a:xfrm>
            <a:off x="487759" y="3837151"/>
            <a:ext cx="2247404" cy="2403027"/>
          </a:xfrm>
          <a:prstGeom prst="rect">
            <a:avLst/>
          </a:prstGeom>
          <a:noFill/>
          <a:ln>
            <a:noFill/>
          </a:ln>
        </p:spPr>
        <p:txBody>
          <a:bodyPr spcFirstLastPara="1" wrap="square" lIns="121900" tIns="121900" rIns="121900" bIns="121900" anchor="t" anchorCtr="0">
            <a:noAutofit/>
          </a:bodyPr>
          <a:lstStyle/>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rPr>
              <a:t>Supervisors such as the ECB </a:t>
            </a: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rPr>
              <a:t>continue to raise expectations </a:t>
            </a: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rPr>
              <a:t>for risk data aggregation and reporting, requiring increasingly stringent standards for data quality and timeliness. Banks struggle</a:t>
            </a:r>
            <a:b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rPr>
            </a:b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rPr>
              <a:t>to keep up</a:t>
            </a:r>
            <a:b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rPr>
            </a:b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rPr>
              <a:t>with </a:t>
            </a: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rPr>
              <a:t>frequent</a:t>
            </a:r>
            <a:b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rPr>
            </a:b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rPr>
              <a:t>updates and evolving </a:t>
            </a: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rPr>
              <a:t>expectations.</a:t>
            </a:r>
            <a:endParaRPr sz="1200">
              <a:solidFill>
                <a:schemeClr val="bg1"/>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242" name="Isosceles Triangle 241">
            <a:extLst>
              <a:ext uri="{FF2B5EF4-FFF2-40B4-BE49-F238E27FC236}">
                <a16:creationId xmlns:a16="http://schemas.microsoft.com/office/drawing/2014/main" id="{5926CDA5-C396-A4FD-B5AF-05D93ED9CB08}"/>
              </a:ext>
            </a:extLst>
          </p:cNvPr>
          <p:cNvSpPr/>
          <p:nvPr/>
        </p:nvSpPr>
        <p:spPr>
          <a:xfrm rot="5400000">
            <a:off x="5093250" y="3520177"/>
            <a:ext cx="2127982" cy="458088"/>
          </a:xfrm>
          <a:prstGeom prst="triangle">
            <a:avLst/>
          </a:prstGeom>
          <a:solidFill>
            <a:schemeClr val="accent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43" name="Rectangle 8">
            <a:extLst>
              <a:ext uri="{FF2B5EF4-FFF2-40B4-BE49-F238E27FC236}">
                <a16:creationId xmlns:a16="http://schemas.microsoft.com/office/drawing/2014/main" id="{B5D5A19F-C58F-0443-9F20-F1C3AB905AF6}"/>
              </a:ext>
            </a:extLst>
          </p:cNvPr>
          <p:cNvSpPr/>
          <p:nvPr/>
        </p:nvSpPr>
        <p:spPr>
          <a:xfrm>
            <a:off x="6732475" y="1154485"/>
            <a:ext cx="4737023" cy="354310"/>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4" name="Rectangle 9">
            <a:extLst>
              <a:ext uri="{FF2B5EF4-FFF2-40B4-BE49-F238E27FC236}">
                <a16:creationId xmlns:a16="http://schemas.microsoft.com/office/drawing/2014/main" id="{8D142970-1F55-981A-42F7-1A91613591C9}"/>
              </a:ext>
            </a:extLst>
          </p:cNvPr>
          <p:cNvSpPr/>
          <p:nvPr/>
        </p:nvSpPr>
        <p:spPr>
          <a:xfrm>
            <a:off x="6696123" y="3999012"/>
            <a:ext cx="4737023" cy="354310"/>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5" name="TextBox 13">
            <a:extLst>
              <a:ext uri="{FF2B5EF4-FFF2-40B4-BE49-F238E27FC236}">
                <a16:creationId xmlns:a16="http://schemas.microsoft.com/office/drawing/2014/main" id="{65A987ED-F088-15DD-7AD4-F3AAB3AF13D6}"/>
              </a:ext>
            </a:extLst>
          </p:cNvPr>
          <p:cNvSpPr txBox="1"/>
          <p:nvPr/>
        </p:nvSpPr>
        <p:spPr>
          <a:xfrm>
            <a:off x="6727565" y="1177752"/>
            <a:ext cx="4741933" cy="307777"/>
          </a:xfrm>
          <a:prstGeom prst="rect">
            <a:avLst/>
          </a:prstGeom>
          <a:noFill/>
          <a:effectLst>
            <a:outerShdw blurRad="50800" dist="38100" dir="2700000" algn="tl" rotWithShape="0">
              <a:prstClr val="black">
                <a:alpha val="40000"/>
              </a:prstClr>
            </a:outerShdw>
          </a:effectLst>
        </p:spPr>
        <p:txBody>
          <a:bodyPr wrap="square" rtlCol="0" anchor="ctr">
            <a:spAutoFit/>
          </a:bodyPr>
          <a:lstStyle/>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Higher Risk of Penalties</a:t>
            </a:r>
          </a:p>
        </p:txBody>
      </p:sp>
      <p:sp>
        <p:nvSpPr>
          <p:cNvPr id="246" name="TextBox 14">
            <a:extLst>
              <a:ext uri="{FF2B5EF4-FFF2-40B4-BE49-F238E27FC236}">
                <a16:creationId xmlns:a16="http://schemas.microsoft.com/office/drawing/2014/main" id="{554D4748-36EB-1F7B-B2AC-B0FA59D2BC4F}"/>
              </a:ext>
            </a:extLst>
          </p:cNvPr>
          <p:cNvSpPr txBox="1"/>
          <p:nvPr/>
        </p:nvSpPr>
        <p:spPr>
          <a:xfrm>
            <a:off x="6691213" y="4022279"/>
            <a:ext cx="4741933" cy="307777"/>
          </a:xfrm>
          <a:prstGeom prst="rect">
            <a:avLst/>
          </a:prstGeom>
          <a:noFill/>
          <a:effectLst>
            <a:outerShdw blurRad="50800" dist="38100" dir="2700000" algn="tl" rotWithShape="0">
              <a:prstClr val="black">
                <a:alpha val="40000"/>
              </a:prstClr>
            </a:outerShdw>
          </a:effectLst>
        </p:spPr>
        <p:txBody>
          <a:bodyPr wrap="square" rtlCol="0" anchor="ctr">
            <a:spAutoFit/>
          </a:bodyPr>
          <a:lstStyle/>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Resource Strain on Compliance Teams</a:t>
            </a:r>
          </a:p>
        </p:txBody>
      </p:sp>
      <p:sp>
        <p:nvSpPr>
          <p:cNvPr id="247" name="Rounded Rectangle 35">
            <a:extLst>
              <a:ext uri="{FF2B5EF4-FFF2-40B4-BE49-F238E27FC236}">
                <a16:creationId xmlns:a16="http://schemas.microsoft.com/office/drawing/2014/main" id="{69EB9E82-9F63-3E2B-FD63-D0A75BDF32AC}"/>
              </a:ext>
            </a:extLst>
          </p:cNvPr>
          <p:cNvSpPr/>
          <p:nvPr/>
        </p:nvSpPr>
        <p:spPr>
          <a:xfrm>
            <a:off x="6727565" y="1585501"/>
            <a:ext cx="4741933" cy="1843499"/>
          </a:xfrm>
          <a:prstGeom prst="rect">
            <a:avLst/>
          </a:prstGeom>
          <a:solidFill>
            <a:schemeClr val="bg1">
              <a:lumMod val="95000"/>
            </a:schemeClr>
          </a:solidFill>
          <a:effectLst>
            <a:outerShdw blurRad="50800" dist="38100" dir="2700000" algn="tl" rotWithShape="0">
              <a:prstClr val="black">
                <a:alpha val="40000"/>
              </a:prstClr>
            </a:outerShdw>
          </a:effectLst>
        </p:spPr>
        <p:txBody>
          <a:bodyPr lIns="108000" tIns="72000" rIns="72000" bIns="72000" anchor="ctr"/>
          <a:lstStyle/>
          <a:p>
            <a:endParaRPr lang="en-US" sz="120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248" name="Subtitle 2">
            <a:extLst>
              <a:ext uri="{FF2B5EF4-FFF2-40B4-BE49-F238E27FC236}">
                <a16:creationId xmlns:a16="http://schemas.microsoft.com/office/drawing/2014/main" id="{7224CBEA-DE15-1466-21A4-71C72B177B40}"/>
              </a:ext>
            </a:extLst>
          </p:cNvPr>
          <p:cNvSpPr txBox="1">
            <a:spLocks/>
          </p:cNvSpPr>
          <p:nvPr/>
        </p:nvSpPr>
        <p:spPr>
          <a:xfrm>
            <a:off x="8219712" y="1684320"/>
            <a:ext cx="2978607" cy="1569660"/>
          </a:xfrm>
          <a:prstGeom prst="rect">
            <a:avLst/>
          </a:prstGeom>
        </p:spPr>
        <p:txBody>
          <a:bodyPr vert="horz" wrap="square" lIns="91440" tIns="45720" rIns="91440" bIns="45720" rtlCol="0">
            <a:spAutoFit/>
          </a:bodyPr>
          <a:lstStyle>
            <a:defPPr>
              <a:defRPr lang="en-US"/>
            </a:defPPr>
            <a:lvl1pPr indent="0" algn="ctr" defTabSz="1087636">
              <a:lnSpc>
                <a:spcPct val="100000"/>
              </a:lnSpc>
              <a:spcBef>
                <a:spcPts val="0"/>
              </a:spcBef>
              <a:buFont typeface="Arial"/>
              <a:buNone/>
              <a:defRPr sz="1200">
                <a:ea typeface="Lato Light" panose="020F0502020204030203" pitchFamily="34" charset="0"/>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algn="just"/>
            <a:r>
              <a:rPr lang="en-US">
                <a:solidFill>
                  <a:srgbClr val="58595B"/>
                </a:solidFill>
                <a:latin typeface="Open Sans" panose="020B0606030504020204" pitchFamily="34" charset="0"/>
                <a:ea typeface="Open Sans" panose="020B0606030504020204" pitchFamily="34" charset="0"/>
                <a:cs typeface="Open Sans" panose="020B0606030504020204" pitchFamily="34" charset="0"/>
              </a:rPr>
              <a:t>Failing to meet the rising regulatory standards exposes banks to higher scrutiny and the </a:t>
            </a:r>
            <a:r>
              <a:rPr lang="en-US" b="1">
                <a:solidFill>
                  <a:schemeClr val="bg2"/>
                </a:solidFill>
                <a:latin typeface="Open Sans" panose="020B0606030504020204" pitchFamily="34" charset="0"/>
                <a:ea typeface="Open Sans" panose="020B0606030504020204" pitchFamily="34" charset="0"/>
                <a:cs typeface="Open Sans" panose="020B0606030504020204" pitchFamily="34" charset="0"/>
              </a:rPr>
              <a:t>possibility of financial penalties</a:t>
            </a:r>
            <a:r>
              <a:rPr lang="en-US">
                <a:solidFill>
                  <a:srgbClr val="58595B"/>
                </a:solidFill>
                <a:latin typeface="Open Sans" panose="020B0606030504020204" pitchFamily="34" charset="0"/>
                <a:ea typeface="Open Sans" panose="020B0606030504020204" pitchFamily="34" charset="0"/>
                <a:cs typeface="Open Sans" panose="020B0606030504020204" pitchFamily="34" charset="0"/>
              </a:rPr>
              <a:t>. Non-compliance with new regulations increases </a:t>
            </a:r>
            <a:r>
              <a:rPr lang="en-US" b="1">
                <a:solidFill>
                  <a:schemeClr val="bg2"/>
                </a:solidFill>
                <a:latin typeface="Open Sans" panose="020B0606030504020204" pitchFamily="34" charset="0"/>
                <a:ea typeface="Open Sans" panose="020B0606030504020204" pitchFamily="34" charset="0"/>
                <a:cs typeface="Open Sans" panose="020B0606030504020204" pitchFamily="34" charset="0"/>
              </a:rPr>
              <a:t>reputational risks and operational costs</a:t>
            </a:r>
            <a:r>
              <a:rPr lang="en-US">
                <a:solidFill>
                  <a:srgbClr val="58595B"/>
                </a:solidFill>
                <a:latin typeface="Open Sans" panose="020B0606030504020204" pitchFamily="34" charset="0"/>
                <a:ea typeface="Open Sans" panose="020B0606030504020204" pitchFamily="34" charset="0"/>
                <a:cs typeface="Open Sans" panose="020B0606030504020204" pitchFamily="34" charset="0"/>
              </a:rPr>
              <a:t> as banks scramble to meet shifting deadlines.</a:t>
            </a:r>
          </a:p>
        </p:txBody>
      </p:sp>
      <p:sp>
        <p:nvSpPr>
          <p:cNvPr id="249" name="Rounded Rectangle 36">
            <a:extLst>
              <a:ext uri="{FF2B5EF4-FFF2-40B4-BE49-F238E27FC236}">
                <a16:creationId xmlns:a16="http://schemas.microsoft.com/office/drawing/2014/main" id="{41C7A1EA-CDF7-AF86-1B8C-477CD82A8B57}"/>
              </a:ext>
            </a:extLst>
          </p:cNvPr>
          <p:cNvSpPr/>
          <p:nvPr/>
        </p:nvSpPr>
        <p:spPr>
          <a:xfrm>
            <a:off x="6691213" y="4431434"/>
            <a:ext cx="4741933" cy="1843499"/>
          </a:xfrm>
          <a:prstGeom prst="rect">
            <a:avLst/>
          </a:prstGeom>
          <a:solidFill>
            <a:schemeClr val="bg1">
              <a:lumMod val="95000"/>
            </a:schemeClr>
          </a:solidFill>
          <a:effectLst>
            <a:outerShdw blurRad="50800" dist="38100" dir="2700000" algn="tl" rotWithShape="0">
              <a:prstClr val="black">
                <a:alpha val="40000"/>
              </a:prstClr>
            </a:outerShdw>
          </a:effectLst>
        </p:spPr>
        <p:txBody>
          <a:bodyPr lIns="108000" tIns="72000" rIns="72000" bIns="72000" anchor="ctr"/>
          <a:lstStyle/>
          <a:p>
            <a:endParaRPr lang="en-US" sz="120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250" name="Subtitle 2">
            <a:extLst>
              <a:ext uri="{FF2B5EF4-FFF2-40B4-BE49-F238E27FC236}">
                <a16:creationId xmlns:a16="http://schemas.microsoft.com/office/drawing/2014/main" id="{6A92DAB0-3C8C-ACA8-04A4-F821863505B8}"/>
              </a:ext>
            </a:extLst>
          </p:cNvPr>
          <p:cNvSpPr txBox="1">
            <a:spLocks/>
          </p:cNvSpPr>
          <p:nvPr/>
        </p:nvSpPr>
        <p:spPr>
          <a:xfrm>
            <a:off x="8219712" y="4540931"/>
            <a:ext cx="3039513" cy="1569660"/>
          </a:xfrm>
          <a:prstGeom prst="rect">
            <a:avLst/>
          </a:prstGeom>
        </p:spPr>
        <p:txBody>
          <a:bodyPr vert="horz" wrap="square" lIns="91440" tIns="45720" rIns="91440" bIns="45720" rtlCol="0">
            <a:spAutoFit/>
          </a:bodyPr>
          <a:lstStyle>
            <a:defPPr>
              <a:defRPr lang="en-US"/>
            </a:defPPr>
            <a:lvl1pPr indent="0" algn="ctr" defTabSz="1087636">
              <a:lnSpc>
                <a:spcPct val="100000"/>
              </a:lnSpc>
              <a:spcBef>
                <a:spcPts val="0"/>
              </a:spcBef>
              <a:buFont typeface="Arial"/>
              <a:buNone/>
              <a:defRPr sz="1200">
                <a:ea typeface="Lato Light" panose="020F0502020204030203" pitchFamily="34" charset="0"/>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algn="just"/>
            <a:r>
              <a:rPr lang="en-US">
                <a:solidFill>
                  <a:srgbClr val="58595B"/>
                </a:solidFill>
                <a:latin typeface="Open Sans" panose="020B0606030504020204" pitchFamily="34" charset="0"/>
                <a:ea typeface="Open Sans" panose="020B0606030504020204" pitchFamily="34" charset="0"/>
                <a:cs typeface="Open Sans" panose="020B0606030504020204" pitchFamily="34" charset="0"/>
              </a:rPr>
              <a:t>Compliance teams are overwhelmed by the need to continuously update processes, invest in new technology, and retrain staff to </a:t>
            </a:r>
            <a:r>
              <a:rPr lang="en-US" b="1">
                <a:latin typeface="Open Sans" panose="020B0606030504020204" pitchFamily="34" charset="0"/>
                <a:ea typeface="Open Sans" panose="020B0606030504020204" pitchFamily="34" charset="0"/>
                <a:cs typeface="Open Sans" panose="020B0606030504020204" pitchFamily="34" charset="0"/>
              </a:rPr>
              <a:t>keep pace with evolving regulations</a:t>
            </a:r>
            <a:r>
              <a:rPr lang="en-US">
                <a:solidFill>
                  <a:srgbClr val="58595B"/>
                </a:solidFill>
                <a:latin typeface="Open Sans" panose="020B0606030504020204" pitchFamily="34" charset="0"/>
                <a:ea typeface="Open Sans" panose="020B0606030504020204" pitchFamily="34" charset="0"/>
                <a:cs typeface="Open Sans" panose="020B0606030504020204" pitchFamily="34" charset="0"/>
              </a:rPr>
              <a:t>. This diverts resources away from other strategic initiatives and leads to inefficiencies across the organization.</a:t>
            </a:r>
            <a:endParaRPr lang="en-US" b="1">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A blue line drawing of a person pointing at a black board&#10;&#10;Description automatically generated">
            <a:extLst>
              <a:ext uri="{FF2B5EF4-FFF2-40B4-BE49-F238E27FC236}">
                <a16:creationId xmlns:a16="http://schemas.microsoft.com/office/drawing/2014/main" id="{672DA843-4591-B14F-26B9-477811F5D2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248" y="4718787"/>
            <a:ext cx="1080000" cy="1080000"/>
          </a:xfrm>
          <a:prstGeom prst="rect">
            <a:avLst/>
          </a:prstGeom>
        </p:spPr>
      </p:pic>
      <p:pic>
        <p:nvPicPr>
          <p:cNvPr id="8" name="Picture 7" descr="A gavel and a bag of money&#10;&#10;Description automatically generated">
            <a:extLst>
              <a:ext uri="{FF2B5EF4-FFF2-40B4-BE49-F238E27FC236}">
                <a16:creationId xmlns:a16="http://schemas.microsoft.com/office/drawing/2014/main" id="{0BAF38C0-2397-7EAC-B104-E634B24DCF7D}"/>
              </a:ext>
            </a:extLst>
          </p:cNvPr>
          <p:cNvPicPr>
            <a:picLocks noChangeAspect="1"/>
          </p:cNvPicPr>
          <p:nvPr/>
        </p:nvPicPr>
        <p:blipFill>
          <a:blip r:embed="rId3">
            <a:extLst>
              <a:ext uri="{28A0092B-C50C-407E-A947-70E740481C1C}">
                <a14:useLocalDpi xmlns:a14="http://schemas.microsoft.com/office/drawing/2010/main" val="0"/>
              </a:ext>
            </a:extLst>
          </a:blip>
          <a:srcRect l="7430" t="17613" r="7683" b="17565"/>
          <a:stretch/>
        </p:blipFill>
        <p:spPr>
          <a:xfrm>
            <a:off x="6820105" y="1901739"/>
            <a:ext cx="1414286" cy="1080000"/>
          </a:xfrm>
          <a:prstGeom prst="rect">
            <a:avLst/>
          </a:prstGeom>
        </p:spPr>
      </p:pic>
      <p:pic>
        <p:nvPicPr>
          <p:cNvPr id="10" name="Picture 9" descr="A stack of papers with a scale of scale&#10;&#10;Description automatically generated">
            <a:extLst>
              <a:ext uri="{FF2B5EF4-FFF2-40B4-BE49-F238E27FC236}">
                <a16:creationId xmlns:a16="http://schemas.microsoft.com/office/drawing/2014/main" id="{70F9B17D-595E-C2B5-BA99-136B71CC3B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4279" y="1832698"/>
            <a:ext cx="900000" cy="900000"/>
          </a:xfrm>
          <a:prstGeom prst="rect">
            <a:avLst/>
          </a:prstGeom>
        </p:spPr>
      </p:pic>
      <p:pic>
        <p:nvPicPr>
          <p:cNvPr id="12" name="Picture 11" descr="A white and grey gear with circles and lines&#10;&#10;Description automatically generated">
            <a:extLst>
              <a:ext uri="{FF2B5EF4-FFF2-40B4-BE49-F238E27FC236}">
                <a16:creationId xmlns:a16="http://schemas.microsoft.com/office/drawing/2014/main" id="{11466D27-E454-5DB3-88A2-22343768FA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5260" y="4941646"/>
            <a:ext cx="900000" cy="900000"/>
          </a:xfrm>
          <a:prstGeom prst="rect">
            <a:avLst/>
          </a:prstGeom>
        </p:spPr>
      </p:pic>
      <p:pic>
        <p:nvPicPr>
          <p:cNvPr id="14" name="Graphic 13" descr="Judge male outline">
            <a:extLst>
              <a:ext uri="{FF2B5EF4-FFF2-40B4-BE49-F238E27FC236}">
                <a16:creationId xmlns:a16="http://schemas.microsoft.com/office/drawing/2014/main" id="{0586D287-7C14-9F40-B8FF-E8C2036C80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45644" y="-6462"/>
            <a:ext cx="864000" cy="864000"/>
          </a:xfrm>
          <a:prstGeom prst="rect">
            <a:avLst/>
          </a:prstGeom>
        </p:spPr>
      </p:pic>
    </p:spTree>
    <p:extLst>
      <p:ext uri="{BB962C8B-B14F-4D97-AF65-F5344CB8AC3E}">
        <p14:creationId xmlns:p14="http://schemas.microsoft.com/office/powerpoint/2010/main" val="3923725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5">
            <a:extLst>
              <a:ext uri="{FF2B5EF4-FFF2-40B4-BE49-F238E27FC236}">
                <a16:creationId xmlns:a16="http://schemas.microsoft.com/office/drawing/2014/main" id="{1A7D914B-9D2F-F964-93B3-21E0B5853655}"/>
              </a:ext>
            </a:extLst>
          </p:cNvPr>
          <p:cNvSpPr/>
          <p:nvPr/>
        </p:nvSpPr>
        <p:spPr>
          <a:xfrm>
            <a:off x="371475" y="5105320"/>
            <a:ext cx="11449050" cy="1251029"/>
          </a:xfrm>
          <a:prstGeom prst="rect">
            <a:avLst/>
          </a:prstGeom>
          <a:solidFill>
            <a:srgbClr val="FFFFFF">
              <a:lumMod val="95000"/>
            </a:srgbClr>
          </a:solidFill>
          <a:effectLst/>
        </p:spPr>
        <p:txBody>
          <a:bodyPr lIns="108000" tIns="72000" rIns="72000" bIns="72000" anchor="ctr"/>
          <a:lstStyle/>
          <a:p>
            <a:pPr marL="0" marR="0" lvl="0" indent="0" defTabSz="1087636"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6D6E71"/>
              </a:solidFill>
              <a:effectLst/>
              <a:uLnTx/>
              <a:uFillTx/>
              <a:ea typeface="Open Sans" panose="020B0606030504020204" pitchFamily="34" charset="0"/>
              <a:cs typeface="Open Sans" panose="020B0606030504020204" pitchFamily="34" charset="0"/>
            </a:endParaRPr>
          </a:p>
        </p:txBody>
      </p:sp>
      <p:sp>
        <p:nvSpPr>
          <p:cNvPr id="70" name="TextBox 13">
            <a:extLst>
              <a:ext uri="{FF2B5EF4-FFF2-40B4-BE49-F238E27FC236}">
                <a16:creationId xmlns:a16="http://schemas.microsoft.com/office/drawing/2014/main" id="{4D59DE17-FDAD-919A-1EC2-0946EB852701}"/>
              </a:ext>
            </a:extLst>
          </p:cNvPr>
          <p:cNvSpPr txBox="1"/>
          <p:nvPr/>
        </p:nvSpPr>
        <p:spPr>
          <a:xfrm>
            <a:off x="9394454" y="5464323"/>
            <a:ext cx="3265201" cy="276999"/>
          </a:xfrm>
          <a:prstGeom prst="rect">
            <a:avLst/>
          </a:prstGeom>
          <a:noFill/>
        </p:spPr>
        <p:txBody>
          <a:bodyPr wrap="square" lIns="0" rtlCol="0" anchor="b">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15" normalizeH="0" baseline="0" noProof="0">
                <a:ln>
                  <a:noFill/>
                </a:ln>
                <a:solidFill>
                  <a:srgbClr val="6D6E71"/>
                </a:solidFill>
                <a:effectLst/>
                <a:uLnTx/>
                <a:uFillTx/>
                <a:ea typeface="Open Sans" panose="020B0606030504020204" pitchFamily="34" charset="0"/>
                <a:cs typeface="Open Sans" panose="020B0606030504020204" pitchFamily="34" charset="0"/>
              </a:rPr>
              <a:t>High Operational Costs</a:t>
            </a:r>
          </a:p>
        </p:txBody>
      </p:sp>
      <p:sp>
        <p:nvSpPr>
          <p:cNvPr id="2" name="Title 1">
            <a:extLst>
              <a:ext uri="{FF2B5EF4-FFF2-40B4-BE49-F238E27FC236}">
                <a16:creationId xmlns:a16="http://schemas.microsoft.com/office/drawing/2014/main" id="{5DEFE875-11C2-E0B3-6A00-07CC4464C918}"/>
              </a:ext>
            </a:extLst>
          </p:cNvPr>
          <p:cNvSpPr>
            <a:spLocks noGrp="1"/>
          </p:cNvSpPr>
          <p:nvPr>
            <p:ph type="title"/>
          </p:nvPr>
        </p:nvSpPr>
        <p:spPr/>
        <p:txBody>
          <a:bodyPr>
            <a:normAutofit/>
          </a:bodyPr>
          <a:lstStyle/>
          <a:p>
            <a:r>
              <a:rPr lang="en-US"/>
              <a:t>Data reconciliation introduces errors</a:t>
            </a:r>
            <a:br>
              <a:rPr lang="en-US"/>
            </a:br>
            <a:r>
              <a:rPr lang="en-US"/>
              <a:t>and inconsistencies in risk reporting</a:t>
            </a:r>
            <a:endParaRPr lang="en-GB"/>
          </a:p>
        </p:txBody>
      </p:sp>
      <p:sp>
        <p:nvSpPr>
          <p:cNvPr id="4" name="Slide Number Placeholder 3">
            <a:extLst>
              <a:ext uri="{FF2B5EF4-FFF2-40B4-BE49-F238E27FC236}">
                <a16:creationId xmlns:a16="http://schemas.microsoft.com/office/drawing/2014/main" id="{EFF348C9-A48A-3E76-4CFC-D8F04A42D43A}"/>
              </a:ext>
            </a:extLst>
          </p:cNvPr>
          <p:cNvSpPr>
            <a:spLocks noGrp="1"/>
          </p:cNvSpPr>
          <p:nvPr>
            <p:ph type="sldNum" sz="quarter" idx="12"/>
          </p:nvPr>
        </p:nvSpPr>
        <p:spPr/>
        <p:txBody>
          <a:bodyPr/>
          <a:lstStyle/>
          <a:p>
            <a:fld id="{176DD4EC-FA55-45CE-8BB9-EF8129236C33}" type="slidenum">
              <a:rPr lang="en-NL" smtClean="0"/>
              <a:pPr/>
              <a:t>15</a:t>
            </a:fld>
            <a:endParaRPr lang="en-NL"/>
          </a:p>
        </p:txBody>
      </p:sp>
      <p:sp>
        <p:nvSpPr>
          <p:cNvPr id="5" name="TextBox 4">
            <a:extLst>
              <a:ext uri="{FF2B5EF4-FFF2-40B4-BE49-F238E27FC236}">
                <a16:creationId xmlns:a16="http://schemas.microsoft.com/office/drawing/2014/main" id="{2CEF0A42-F51F-CB51-AC89-9B1558FC9A59}"/>
              </a:ext>
            </a:extLst>
          </p:cNvPr>
          <p:cNvSpPr txBox="1"/>
          <p:nvPr/>
        </p:nvSpPr>
        <p:spPr>
          <a:xfrm>
            <a:off x="-6269303" y="-607448"/>
            <a:ext cx="6096000" cy="8597225"/>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BCBS 239 ensures banks can manage risk data effectively and report it accurately</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The core principles aim for high data quality, timeliness, and effective governance</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BCBS 239’s evolution highlights growing regulatory expectations for banks</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Even after a decade, many banks fail to fully comply with BCBS 239</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Banks face cultural, technical, and regulatory challenges to full compliance </a:t>
            </a:r>
            <a:r>
              <a:rPr kumimoji="0" lang="en-GB" altLang="hu-HU" sz="1400" i="1" u="none" strike="noStrike" cap="none" normalizeH="0" baseline="0">
                <a:ln>
                  <a:noFill/>
                </a:ln>
                <a:solidFill>
                  <a:schemeClr val="accent4"/>
                </a:solidFill>
                <a:effectLst/>
                <a:latin typeface="+mj-lt"/>
              </a:rPr>
              <a:t>(summary slide for the problems)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Banks struggle with embedding compliance into their culture and engaging leadership</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Inconsistent interpretations of BCBS 239 cause uneven compliance across departments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Excessive resource allocation to manual processes slows compliance progress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Fragmented IT systems prevent accurate and timely data aggregation</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Banks face growing regulatory pressure and evolving compliance standards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Manual data reconciliation introduces errors and inconsistencies in risk reporting</a:t>
            </a:r>
          </a:p>
          <a:p>
            <a:pPr marL="342900" indent="-342900" eaLnBrk="0" fontAlgn="base" hangingPunct="0">
              <a:lnSpc>
                <a:spcPct val="100000"/>
              </a:lnSpc>
              <a:spcBef>
                <a:spcPct val="0"/>
              </a:spcBef>
              <a:spcAft>
                <a:spcPts val="400"/>
              </a:spcAft>
              <a:buFont typeface="+mj-lt"/>
              <a:buAutoNum type="arabicPeriod" startAt="12"/>
            </a:pPr>
            <a:r>
              <a:rPr kumimoji="0" lang="en-GB" altLang="hu-HU" sz="1400" i="0" u="none" strike="noStrike" cap="none" normalizeH="0" baseline="0">
                <a:ln>
                  <a:noFill/>
                </a:ln>
                <a:solidFill>
                  <a:schemeClr val="tx2"/>
                </a:solidFill>
                <a:effectLst/>
                <a:latin typeface="+mj-lt"/>
              </a:rPr>
              <a:t>A strategic approach to address cultural, technical, and regulatory challenges </a:t>
            </a:r>
            <a:r>
              <a:rPr kumimoji="0" lang="en-GB" altLang="hu-HU" sz="1400" i="1" u="none" strike="noStrike" cap="none" normalizeH="0" baseline="0">
                <a:ln>
                  <a:noFill/>
                </a:ln>
                <a:solidFill>
                  <a:schemeClr val="tx1"/>
                </a:solidFill>
                <a:effectLst/>
                <a:latin typeface="+mj-lt"/>
              </a:rPr>
              <a:t>(summary slide for the solutions)</a:t>
            </a:r>
            <a:endParaRPr kumimoji="0" lang="en-GB" altLang="hu-HU" sz="1400" i="0" u="none" strike="noStrike" cap="none" normalizeH="0" baseline="0">
              <a:ln>
                <a:noFill/>
              </a:ln>
              <a:solidFill>
                <a:schemeClr val="tx1"/>
              </a:solidFill>
              <a:effectLst/>
              <a:latin typeface="+mj-lt"/>
            </a:endParaRP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Strong leadership and cultural transformation ensure sustained compliance</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Clear and standardized guidelines ensure consistent application across departments</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Automating documentation and reporting processes optimizes resource use</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Modern IT infrastructure enables seamless, real-time risk data management</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Engaging proactively with regulators ensures continuous alignment with evolving standards</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Automating data reconciliation enhances reporting accuracy and reliability</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startAt="19"/>
              <a:tabLst/>
            </a:pPr>
            <a:r>
              <a:rPr kumimoji="0" lang="en-GB" altLang="hu-HU" sz="1400" i="0" u="none" strike="noStrike" cap="none" normalizeH="0" baseline="0">
                <a:ln>
                  <a:noFill/>
                </a:ln>
                <a:solidFill>
                  <a:schemeClr val="tx2"/>
                </a:solidFill>
                <a:effectLst/>
                <a:latin typeface="+mj-lt"/>
              </a:rPr>
              <a:t>FiSer Consulting offers tailored solutions for banks’ BCBS 239 compliance challenges</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startAt="19"/>
              <a:tabLst/>
            </a:pPr>
            <a:r>
              <a:rPr kumimoji="0" lang="en-GB" altLang="hu-HU" sz="1400" i="0" u="none" strike="noStrike" cap="none" normalizeH="0" baseline="0">
                <a:ln>
                  <a:noFill/>
                </a:ln>
                <a:solidFill>
                  <a:schemeClr val="tx2"/>
                </a:solidFill>
                <a:effectLst/>
                <a:latin typeface="+mj-lt"/>
              </a:rPr>
              <a:t>Our proven approach ensures a structured path to full compliance</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startAt="19"/>
              <a:tabLst/>
            </a:pPr>
            <a:r>
              <a:rPr kumimoji="0" lang="en-GB" altLang="hu-HU" sz="1400" i="0" u="none" strike="noStrike" cap="none" normalizeH="0" baseline="0">
                <a:ln>
                  <a:noFill/>
                </a:ln>
                <a:solidFill>
                  <a:schemeClr val="tx2"/>
                </a:solidFill>
                <a:effectLst/>
                <a:latin typeface="+mj-lt"/>
              </a:rPr>
              <a:t>Let’s work together to transform your compliance strategy</a:t>
            </a:r>
            <a:endParaRPr lang="hu-HU"/>
          </a:p>
        </p:txBody>
      </p:sp>
      <p:sp>
        <p:nvSpPr>
          <p:cNvPr id="71" name="TextBox 14">
            <a:extLst>
              <a:ext uri="{FF2B5EF4-FFF2-40B4-BE49-F238E27FC236}">
                <a16:creationId xmlns:a16="http://schemas.microsoft.com/office/drawing/2014/main" id="{02178F28-734C-1F6A-CAF8-CD98261B5F27}"/>
              </a:ext>
            </a:extLst>
          </p:cNvPr>
          <p:cNvSpPr txBox="1"/>
          <p:nvPr/>
        </p:nvSpPr>
        <p:spPr>
          <a:xfrm>
            <a:off x="9394455" y="5757643"/>
            <a:ext cx="2035545" cy="646331"/>
          </a:xfrm>
          <a:prstGeom prst="rect">
            <a:avLst/>
          </a:prstGeom>
        </p:spPr>
        <p:txBody>
          <a:bodyPr vert="horz" wrap="square" lIns="0" tIns="45720" rIns="0" bIns="45720" rtlCol="0">
            <a:noAutofit/>
          </a:bodyPr>
          <a:lstStyle>
            <a:defPPr>
              <a:defRPr lang="en-US"/>
            </a:defPPr>
            <a:lvl1pPr indent="0" algn="ctr" defTabSz="1087636">
              <a:lnSpc>
                <a:spcPct val="100000"/>
              </a:lnSpc>
              <a:spcBef>
                <a:spcPts val="0"/>
              </a:spcBef>
              <a:buFont typeface="Arial"/>
              <a:buNone/>
              <a:defRPr sz="1200">
                <a:ea typeface="Lato Light" panose="020F0502020204030203" pitchFamily="34" charset="0"/>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marL="0" marR="0" lvl="0" indent="0" algn="l" defTabSz="1087636" eaLnBrk="1" fontAlgn="auto" latinLnBrk="0" hangingPunct="1">
              <a:lnSpc>
                <a:spcPct val="100000"/>
              </a:lnSpc>
              <a:spcBef>
                <a:spcPts val="0"/>
              </a:spcBef>
              <a:spcAft>
                <a:spcPts val="0"/>
              </a:spcAft>
              <a:buClrTx/>
              <a:buSzTx/>
              <a:buFont typeface="Arial"/>
              <a:buNone/>
              <a:tabLst/>
              <a:defRPr/>
            </a:pPr>
            <a:r>
              <a:rPr kumimoji="0" lang="en-US" sz="1100" b="0" i="0" u="none" strike="noStrike" kern="0" cap="none" spc="0" normalizeH="0" baseline="0" noProof="0">
                <a:ln>
                  <a:noFill/>
                </a:ln>
                <a:solidFill>
                  <a:srgbClr val="6D6E71"/>
                </a:solidFill>
                <a:effectLst/>
                <a:uLnTx/>
                <a:uFillTx/>
                <a:ea typeface="Open Sans" panose="020B0606030504020204" pitchFamily="34" charset="0"/>
                <a:cs typeface="Open Sans" panose="020B0606030504020204" pitchFamily="34" charset="0"/>
              </a:rPr>
              <a:t>Manual corrections and errors drive up operational costs.</a:t>
            </a:r>
          </a:p>
        </p:txBody>
      </p:sp>
      <p:sp>
        <p:nvSpPr>
          <p:cNvPr id="79" name="Freeform 299">
            <a:extLst>
              <a:ext uri="{FF2B5EF4-FFF2-40B4-BE49-F238E27FC236}">
                <a16:creationId xmlns:a16="http://schemas.microsoft.com/office/drawing/2014/main" id="{C1315665-8539-670F-7B6B-2321358E6C57}"/>
              </a:ext>
            </a:extLst>
          </p:cNvPr>
          <p:cNvSpPr>
            <a:spLocks noChangeArrowheads="1"/>
          </p:cNvSpPr>
          <p:nvPr/>
        </p:nvSpPr>
        <p:spPr bwMode="auto">
          <a:xfrm>
            <a:off x="9694819" y="4513193"/>
            <a:ext cx="952519" cy="903504"/>
          </a:xfrm>
          <a:prstGeom prst="rect">
            <a:avLst/>
          </a:prstGeom>
          <a:solidFill>
            <a:srgbClr val="6D6E71"/>
          </a:solidFill>
          <a:ln>
            <a:noFill/>
          </a:ln>
          <a:effectLst>
            <a:outerShdw blurRad="50800" dist="38100" dir="2700000" algn="tl" rotWithShape="0">
              <a:prstClr val="black">
                <a:alpha val="40000"/>
              </a:prst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6D6E71"/>
              </a:solidFill>
              <a:effectLst/>
              <a:uLnTx/>
              <a:uFillTx/>
              <a:latin typeface="Poppins" pitchFamily="2" charset="77"/>
            </a:endParaRPr>
          </a:p>
        </p:txBody>
      </p:sp>
      <p:sp>
        <p:nvSpPr>
          <p:cNvPr id="62" name="TextBox 5">
            <a:extLst>
              <a:ext uri="{FF2B5EF4-FFF2-40B4-BE49-F238E27FC236}">
                <a16:creationId xmlns:a16="http://schemas.microsoft.com/office/drawing/2014/main" id="{DEAC1B40-D411-59A1-EC75-F0FE4042F1AD}"/>
              </a:ext>
            </a:extLst>
          </p:cNvPr>
          <p:cNvSpPr txBox="1"/>
          <p:nvPr/>
        </p:nvSpPr>
        <p:spPr>
          <a:xfrm>
            <a:off x="761999" y="5464323"/>
            <a:ext cx="2035545" cy="276999"/>
          </a:xfrm>
          <a:prstGeom prst="rect">
            <a:avLst/>
          </a:prstGeom>
          <a:noFill/>
        </p:spPr>
        <p:txBody>
          <a:bodyPr wrap="square" lIns="0" rtlCol="0" anchor="b">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15" normalizeH="0" baseline="0" noProof="0">
                <a:ln>
                  <a:noFill/>
                </a:ln>
                <a:solidFill>
                  <a:srgbClr val="00AEEF"/>
                </a:solidFill>
                <a:effectLst/>
                <a:uLnTx/>
                <a:uFillTx/>
                <a:ea typeface="Open Sans" panose="020B0606030504020204" pitchFamily="34" charset="0"/>
                <a:cs typeface="Open Sans" panose="020B0606030504020204" pitchFamily="34" charset="0"/>
              </a:rPr>
              <a:t>Inconsistent Risk Data</a:t>
            </a:r>
          </a:p>
        </p:txBody>
      </p:sp>
      <p:sp>
        <p:nvSpPr>
          <p:cNvPr id="63" name="TextBox 6">
            <a:extLst>
              <a:ext uri="{FF2B5EF4-FFF2-40B4-BE49-F238E27FC236}">
                <a16:creationId xmlns:a16="http://schemas.microsoft.com/office/drawing/2014/main" id="{9078079C-0A5C-F9D0-E9EB-59759DFCA991}"/>
              </a:ext>
            </a:extLst>
          </p:cNvPr>
          <p:cNvSpPr txBox="1"/>
          <p:nvPr/>
        </p:nvSpPr>
        <p:spPr>
          <a:xfrm>
            <a:off x="762000" y="5757643"/>
            <a:ext cx="2035545" cy="646331"/>
          </a:xfrm>
          <a:prstGeom prst="rect">
            <a:avLst/>
          </a:prstGeom>
        </p:spPr>
        <p:txBody>
          <a:bodyPr vert="horz" wrap="square" lIns="0" tIns="45720" rIns="0" bIns="45720" rtlCol="0">
            <a:noAutofit/>
          </a:bodyPr>
          <a:lstStyle>
            <a:defPPr>
              <a:defRPr lang="en-US"/>
            </a:defPPr>
            <a:lvl1pPr indent="0" algn="ctr" defTabSz="1087636">
              <a:lnSpc>
                <a:spcPct val="100000"/>
              </a:lnSpc>
              <a:spcBef>
                <a:spcPts val="0"/>
              </a:spcBef>
              <a:buFont typeface="Arial"/>
              <a:buNone/>
              <a:defRPr sz="1200">
                <a:ea typeface="Lato Light" panose="020F0502020204030203" pitchFamily="34" charset="0"/>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marL="0" marR="0" lvl="0" indent="0" algn="l" defTabSz="1087636" eaLnBrk="1" fontAlgn="auto" latinLnBrk="0" hangingPunct="1">
              <a:lnSpc>
                <a:spcPct val="100000"/>
              </a:lnSpc>
              <a:spcBef>
                <a:spcPts val="0"/>
              </a:spcBef>
              <a:spcAft>
                <a:spcPts val="0"/>
              </a:spcAft>
              <a:buClrTx/>
              <a:buSzTx/>
              <a:buFont typeface="Arial"/>
              <a:buNone/>
              <a:tabLst/>
              <a:defRPr/>
            </a:pPr>
            <a:r>
              <a:rPr kumimoji="0" lang="en-US" sz="1100" b="0" i="0" u="none" strike="noStrike" kern="0" cap="none" spc="0" normalizeH="0" baseline="0" noProof="0">
                <a:ln>
                  <a:noFill/>
                </a:ln>
                <a:solidFill>
                  <a:srgbClr val="6D6E71"/>
                </a:solidFill>
                <a:effectLst/>
                <a:uLnTx/>
                <a:uFillTx/>
                <a:ea typeface="Open Sans" panose="020B0606030504020204" pitchFamily="34" charset="0"/>
                <a:cs typeface="Open Sans" panose="020B0606030504020204" pitchFamily="34" charset="0"/>
              </a:rPr>
              <a:t>Leads to unreliable risk assessments and reports.</a:t>
            </a:r>
          </a:p>
        </p:txBody>
      </p:sp>
      <p:sp>
        <p:nvSpPr>
          <p:cNvPr id="75" name="Freeform 28">
            <a:extLst>
              <a:ext uri="{FF2B5EF4-FFF2-40B4-BE49-F238E27FC236}">
                <a16:creationId xmlns:a16="http://schemas.microsoft.com/office/drawing/2014/main" id="{FA9956F1-4F2B-5C36-38E0-75C170DAE5B4}"/>
              </a:ext>
            </a:extLst>
          </p:cNvPr>
          <p:cNvSpPr>
            <a:spLocks noChangeArrowheads="1"/>
          </p:cNvSpPr>
          <p:nvPr/>
        </p:nvSpPr>
        <p:spPr bwMode="auto">
          <a:xfrm>
            <a:off x="1014931" y="4513192"/>
            <a:ext cx="952521" cy="903505"/>
          </a:xfrm>
          <a:prstGeom prst="rect">
            <a:avLst/>
          </a:prstGeom>
          <a:solidFill>
            <a:srgbClr val="00AEEF"/>
          </a:solidFill>
          <a:ln>
            <a:noFill/>
          </a:ln>
          <a:effectLst>
            <a:outerShdw blurRad="50800" dist="38100" dir="2700000" algn="tl" rotWithShape="0">
              <a:prstClr val="black">
                <a:alpha val="40000"/>
              </a:prst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6D6E71"/>
              </a:solidFill>
              <a:effectLst/>
              <a:uLnTx/>
              <a:uFillTx/>
              <a:latin typeface="Poppins" pitchFamily="2" charset="77"/>
            </a:endParaRPr>
          </a:p>
        </p:txBody>
      </p:sp>
      <p:sp>
        <p:nvSpPr>
          <p:cNvPr id="66" name="TextBox 9">
            <a:extLst>
              <a:ext uri="{FF2B5EF4-FFF2-40B4-BE49-F238E27FC236}">
                <a16:creationId xmlns:a16="http://schemas.microsoft.com/office/drawing/2014/main" id="{70D556FC-6B14-E4C0-E5ED-95840F83E504}"/>
              </a:ext>
            </a:extLst>
          </p:cNvPr>
          <p:cNvSpPr txBox="1"/>
          <p:nvPr/>
        </p:nvSpPr>
        <p:spPr>
          <a:xfrm>
            <a:off x="3639484" y="5464323"/>
            <a:ext cx="2035545" cy="276999"/>
          </a:xfrm>
          <a:prstGeom prst="rect">
            <a:avLst/>
          </a:prstGeom>
          <a:noFill/>
        </p:spPr>
        <p:txBody>
          <a:bodyPr wrap="square" lIns="0" rtlCol="0" anchor="b">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15" normalizeH="0" baseline="0" noProof="0">
                <a:ln>
                  <a:noFill/>
                </a:ln>
                <a:solidFill>
                  <a:srgbClr val="FFFFFF">
                    <a:lumMod val="75000"/>
                  </a:srgbClr>
                </a:solidFill>
                <a:effectLst/>
                <a:uLnTx/>
                <a:uFillTx/>
                <a:ea typeface="Open Sans" panose="020B0606030504020204" pitchFamily="34" charset="0"/>
                <a:cs typeface="Open Sans" panose="020B0606030504020204" pitchFamily="34" charset="0"/>
              </a:rPr>
              <a:t>Delayed Risk Mitigation</a:t>
            </a:r>
          </a:p>
        </p:txBody>
      </p:sp>
      <p:sp>
        <p:nvSpPr>
          <p:cNvPr id="67" name="TextBox 10">
            <a:extLst>
              <a:ext uri="{FF2B5EF4-FFF2-40B4-BE49-F238E27FC236}">
                <a16:creationId xmlns:a16="http://schemas.microsoft.com/office/drawing/2014/main" id="{9CC6704E-7104-8D2D-C526-E0E02E880840}"/>
              </a:ext>
            </a:extLst>
          </p:cNvPr>
          <p:cNvSpPr txBox="1"/>
          <p:nvPr/>
        </p:nvSpPr>
        <p:spPr>
          <a:xfrm>
            <a:off x="3639485" y="5757643"/>
            <a:ext cx="2035545" cy="646331"/>
          </a:xfrm>
          <a:prstGeom prst="rect">
            <a:avLst/>
          </a:prstGeom>
        </p:spPr>
        <p:txBody>
          <a:bodyPr vert="horz" wrap="square" lIns="0" tIns="45720" rIns="0" bIns="45720" rtlCol="0">
            <a:noAutofit/>
          </a:bodyPr>
          <a:lstStyle>
            <a:defPPr>
              <a:defRPr lang="en-US"/>
            </a:defPPr>
            <a:lvl1pPr indent="0" algn="ctr" defTabSz="1087636">
              <a:lnSpc>
                <a:spcPct val="100000"/>
              </a:lnSpc>
              <a:spcBef>
                <a:spcPts val="0"/>
              </a:spcBef>
              <a:buFont typeface="Arial"/>
              <a:buNone/>
              <a:defRPr sz="1200">
                <a:ea typeface="Lato Light" panose="020F0502020204030203" pitchFamily="34" charset="0"/>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marL="0" marR="0" lvl="0" indent="0" algn="l" defTabSz="1087636" eaLnBrk="1" fontAlgn="auto" latinLnBrk="0" hangingPunct="1">
              <a:lnSpc>
                <a:spcPct val="100000"/>
              </a:lnSpc>
              <a:spcBef>
                <a:spcPts val="0"/>
              </a:spcBef>
              <a:spcAft>
                <a:spcPts val="0"/>
              </a:spcAft>
              <a:buClrTx/>
              <a:buSzTx/>
              <a:buFont typeface="Arial"/>
              <a:buNone/>
              <a:tabLst/>
              <a:defRPr/>
            </a:pPr>
            <a:r>
              <a:rPr kumimoji="0" lang="en-US" sz="1100" b="0" i="0" u="none" strike="noStrike" kern="0" cap="none" spc="0" normalizeH="0" baseline="0" noProof="0">
                <a:ln>
                  <a:noFill/>
                </a:ln>
                <a:solidFill>
                  <a:srgbClr val="6D6E71"/>
                </a:solidFill>
                <a:effectLst/>
                <a:uLnTx/>
                <a:uFillTx/>
                <a:ea typeface="Open Sans" panose="020B0606030504020204" pitchFamily="34" charset="0"/>
                <a:cs typeface="Open Sans" panose="020B0606030504020204" pitchFamily="34" charset="0"/>
              </a:rPr>
              <a:t>Banks struggle to mitigate risks without timely, accurate data.</a:t>
            </a:r>
          </a:p>
        </p:txBody>
      </p:sp>
      <p:sp>
        <p:nvSpPr>
          <p:cNvPr id="77" name="Freeform 155">
            <a:extLst>
              <a:ext uri="{FF2B5EF4-FFF2-40B4-BE49-F238E27FC236}">
                <a16:creationId xmlns:a16="http://schemas.microsoft.com/office/drawing/2014/main" id="{CAB0F27D-8B3C-44AD-E3F7-A3A12CB142AD}"/>
              </a:ext>
            </a:extLst>
          </p:cNvPr>
          <p:cNvSpPr>
            <a:spLocks noChangeArrowheads="1"/>
          </p:cNvSpPr>
          <p:nvPr/>
        </p:nvSpPr>
        <p:spPr bwMode="auto">
          <a:xfrm>
            <a:off x="3909317" y="4513193"/>
            <a:ext cx="950886" cy="903504"/>
          </a:xfrm>
          <a:prstGeom prst="rect">
            <a:avLst/>
          </a:prstGeom>
          <a:solidFill>
            <a:srgbClr val="FFFFFF">
              <a:lumMod val="75000"/>
            </a:srgbClr>
          </a:solidFill>
          <a:ln>
            <a:noFill/>
          </a:ln>
          <a:effectLst>
            <a:outerShdw blurRad="50800" dist="38100" dir="2700000" algn="tl" rotWithShape="0">
              <a:prstClr val="black">
                <a:alpha val="40000"/>
              </a:prst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6D6E71"/>
              </a:solidFill>
              <a:effectLst/>
              <a:uLnTx/>
              <a:uFillTx/>
              <a:latin typeface="Poppins" pitchFamily="2" charset="77"/>
            </a:endParaRPr>
          </a:p>
        </p:txBody>
      </p:sp>
      <p:sp>
        <p:nvSpPr>
          <p:cNvPr id="68" name="TextBox 11">
            <a:extLst>
              <a:ext uri="{FF2B5EF4-FFF2-40B4-BE49-F238E27FC236}">
                <a16:creationId xmlns:a16="http://schemas.microsoft.com/office/drawing/2014/main" id="{9BFE3470-1ADD-082A-602C-F85B18ED5CBE}"/>
              </a:ext>
            </a:extLst>
          </p:cNvPr>
          <p:cNvSpPr txBox="1"/>
          <p:nvPr/>
        </p:nvSpPr>
        <p:spPr>
          <a:xfrm>
            <a:off x="6516969" y="5464323"/>
            <a:ext cx="2035545" cy="276999"/>
          </a:xfrm>
          <a:prstGeom prst="rect">
            <a:avLst/>
          </a:prstGeom>
          <a:noFill/>
        </p:spPr>
        <p:txBody>
          <a:bodyPr wrap="square" lIns="0" rtlCol="0" anchor="b">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15" normalizeH="0" baseline="0" noProof="0">
                <a:ln>
                  <a:noFill/>
                </a:ln>
                <a:solidFill>
                  <a:srgbClr val="FFA07A"/>
                </a:solidFill>
                <a:effectLst/>
                <a:uLnTx/>
                <a:uFillTx/>
                <a:ea typeface="Open Sans" panose="020B0606030504020204" pitchFamily="34" charset="0"/>
                <a:cs typeface="Open Sans" panose="020B0606030504020204" pitchFamily="34" charset="0"/>
              </a:rPr>
              <a:t>Reduced Trust in Reports</a:t>
            </a:r>
          </a:p>
        </p:txBody>
      </p:sp>
      <p:sp>
        <p:nvSpPr>
          <p:cNvPr id="69" name="TextBox 12">
            <a:extLst>
              <a:ext uri="{FF2B5EF4-FFF2-40B4-BE49-F238E27FC236}">
                <a16:creationId xmlns:a16="http://schemas.microsoft.com/office/drawing/2014/main" id="{69C3AEAC-CFFE-F366-9B22-A4E073C8D786}"/>
              </a:ext>
            </a:extLst>
          </p:cNvPr>
          <p:cNvSpPr txBox="1"/>
          <p:nvPr/>
        </p:nvSpPr>
        <p:spPr>
          <a:xfrm>
            <a:off x="6516970" y="5757643"/>
            <a:ext cx="2035545" cy="646331"/>
          </a:xfrm>
          <a:prstGeom prst="rect">
            <a:avLst/>
          </a:prstGeom>
        </p:spPr>
        <p:txBody>
          <a:bodyPr vert="horz" wrap="square" lIns="0" tIns="45720" rIns="0" bIns="45720" rtlCol="0">
            <a:noAutofit/>
          </a:bodyPr>
          <a:lstStyle>
            <a:defPPr>
              <a:defRPr lang="en-US"/>
            </a:defPPr>
            <a:lvl1pPr indent="0" algn="ctr" defTabSz="1087636">
              <a:lnSpc>
                <a:spcPct val="100000"/>
              </a:lnSpc>
              <a:spcBef>
                <a:spcPts val="0"/>
              </a:spcBef>
              <a:buFont typeface="Arial"/>
              <a:buNone/>
              <a:defRPr sz="1200">
                <a:ea typeface="Lato Light" panose="020F0502020204030203" pitchFamily="34" charset="0"/>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marL="0" marR="0" lvl="0" indent="0" algn="l" defTabSz="1087636" eaLnBrk="1" fontAlgn="auto" latinLnBrk="0" hangingPunct="1">
              <a:lnSpc>
                <a:spcPct val="100000"/>
              </a:lnSpc>
              <a:spcBef>
                <a:spcPts val="0"/>
              </a:spcBef>
              <a:spcAft>
                <a:spcPts val="0"/>
              </a:spcAft>
              <a:buClrTx/>
              <a:buSzTx/>
              <a:buFont typeface="Arial"/>
              <a:buNone/>
              <a:tabLst/>
              <a:defRPr/>
            </a:pPr>
            <a:r>
              <a:rPr kumimoji="0" lang="en-US" sz="1100" b="0" i="0" u="none" strike="noStrike" kern="0" cap="none" spc="0" normalizeH="0" baseline="0" noProof="0">
                <a:ln>
                  <a:noFill/>
                </a:ln>
                <a:solidFill>
                  <a:srgbClr val="6D6E71"/>
                </a:solidFill>
                <a:effectLst/>
                <a:uLnTx/>
                <a:uFillTx/>
                <a:ea typeface="Open Sans" panose="020B0606030504020204" pitchFamily="34" charset="0"/>
                <a:cs typeface="Open Sans" panose="020B0606030504020204" pitchFamily="34" charset="0"/>
              </a:rPr>
              <a:t>Stakeholders lose confidence in the accuracy of risk reports.</a:t>
            </a:r>
          </a:p>
        </p:txBody>
      </p:sp>
      <p:sp>
        <p:nvSpPr>
          <p:cNvPr id="78" name="Freeform 228">
            <a:extLst>
              <a:ext uri="{FF2B5EF4-FFF2-40B4-BE49-F238E27FC236}">
                <a16:creationId xmlns:a16="http://schemas.microsoft.com/office/drawing/2014/main" id="{90280F74-815E-778E-2306-2576C7B8B298}"/>
              </a:ext>
            </a:extLst>
          </p:cNvPr>
          <p:cNvSpPr>
            <a:spLocks noChangeArrowheads="1"/>
          </p:cNvSpPr>
          <p:nvPr/>
        </p:nvSpPr>
        <p:spPr bwMode="auto">
          <a:xfrm>
            <a:off x="6802068" y="4513193"/>
            <a:ext cx="950886" cy="903504"/>
          </a:xfrm>
          <a:prstGeom prst="rect">
            <a:avLst/>
          </a:prstGeom>
          <a:solidFill>
            <a:srgbClr val="FFA07A"/>
          </a:solidFill>
          <a:ln>
            <a:noFill/>
          </a:ln>
          <a:effectLst>
            <a:outerShdw blurRad="50800" dist="38100" dir="2700000" algn="tl" rotWithShape="0">
              <a:prstClr val="black">
                <a:alpha val="40000"/>
              </a:prst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6D6E71"/>
              </a:solidFill>
              <a:effectLst/>
              <a:uLnTx/>
              <a:uFillTx/>
              <a:latin typeface="Poppins" pitchFamily="2" charset="77"/>
            </a:endParaRPr>
          </a:p>
        </p:txBody>
      </p:sp>
      <p:sp>
        <p:nvSpPr>
          <p:cNvPr id="195" name="Text Placeholder 6">
            <a:extLst>
              <a:ext uri="{FF2B5EF4-FFF2-40B4-BE49-F238E27FC236}">
                <a16:creationId xmlns:a16="http://schemas.microsoft.com/office/drawing/2014/main" id="{1A354F40-CC95-B082-88AF-616C7CEE3B7D}"/>
              </a:ext>
            </a:extLst>
          </p:cNvPr>
          <p:cNvSpPr txBox="1">
            <a:spLocks/>
          </p:cNvSpPr>
          <p:nvPr/>
        </p:nvSpPr>
        <p:spPr>
          <a:xfrm>
            <a:off x="386863" y="1188938"/>
            <a:ext cx="2266594" cy="973015"/>
          </a:xfrm>
          <a:prstGeom prst="homePlate">
            <a:avLst>
              <a:gd name="adj" fmla="val 22616"/>
            </a:avLst>
          </a:prstGeom>
          <a:solidFill>
            <a:schemeClr val="bg2"/>
          </a:solidFill>
          <a:ln>
            <a:noFill/>
          </a:ln>
          <a:effectLst>
            <a:outerShdw blurRad="50800" dist="38100" dir="2700000" algn="tl" rotWithShape="0">
              <a:prstClr val="black">
                <a:alpha val="40000"/>
              </a:prstClr>
            </a:outerShdw>
          </a:effectLst>
        </p:spPr>
        <p:txBody>
          <a:bodyPr lIns="252000" tIns="0" rIns="0" bIns="0" anchor="ctr" anchorCtr="0">
            <a:noAutofit/>
          </a:bodyPr>
          <a:lstStyle>
            <a:defPPr>
              <a:defRPr lang="en-NL"/>
            </a:defPPr>
            <a:lvl1pPr marL="622300" marR="0" lvl="0" fontAlgn="auto">
              <a:lnSpc>
                <a:spcPct val="100000"/>
              </a:lnSpc>
              <a:spcBef>
                <a:spcPts val="0"/>
              </a:spcBef>
              <a:spcAft>
                <a:spcPts val="0"/>
              </a:spcAft>
              <a:buClr>
                <a:srgbClr val="000000"/>
              </a:buClr>
              <a:buSzTx/>
              <a:buFontTx/>
              <a:buNone/>
              <a:tabLst/>
              <a:defRPr kumimoji="0" sz="1400" b="1" i="0" u="none" strike="noStrike" kern="0" cap="none" spc="0" normalizeH="0" baseline="0">
                <a:ln>
                  <a:noFill/>
                </a:ln>
                <a:solidFill>
                  <a:srgbClr val="FFFFFF"/>
                </a:solidFill>
                <a:effectLst/>
                <a:uLnTx/>
                <a:uFillTx/>
                <a:latin typeface="+mj-lt"/>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b="1"/>
              <a:t>Manual Processes</a:t>
            </a:r>
            <a:endParaRPr lang="en-GB">
              <a:sym typeface="Verdana" panose="020B0604030504040204" pitchFamily="34" charset="0"/>
            </a:endParaRPr>
          </a:p>
        </p:txBody>
      </p:sp>
      <p:sp>
        <p:nvSpPr>
          <p:cNvPr id="196" name="Text Placeholder 6">
            <a:extLst>
              <a:ext uri="{FF2B5EF4-FFF2-40B4-BE49-F238E27FC236}">
                <a16:creationId xmlns:a16="http://schemas.microsoft.com/office/drawing/2014/main" id="{6668F8C4-AF43-A01C-AC27-48ACF984E650}"/>
              </a:ext>
            </a:extLst>
          </p:cNvPr>
          <p:cNvSpPr txBox="1">
            <a:spLocks/>
          </p:cNvSpPr>
          <p:nvPr/>
        </p:nvSpPr>
        <p:spPr>
          <a:xfrm>
            <a:off x="2678630" y="1188938"/>
            <a:ext cx="2266594" cy="973015"/>
          </a:xfrm>
          <a:prstGeom prst="chevron">
            <a:avLst>
              <a:gd name="adj" fmla="val 22711"/>
            </a:avLst>
          </a:prstGeom>
          <a:solidFill>
            <a:schemeClr val="tx1"/>
          </a:solidFill>
          <a:ln>
            <a:noFill/>
          </a:ln>
          <a:effectLst>
            <a:outerShdw blurRad="50800" dist="38100" dir="2700000" algn="tl" rotWithShape="0">
              <a:prstClr val="black">
                <a:alpha val="40000"/>
              </a:prstClr>
            </a:outerShdw>
          </a:effectLst>
        </p:spPr>
        <p:txBody>
          <a:bodyPr lIns="252000" tIns="0" rIns="0" bIns="0" anchor="ctr" anchorCtr="0">
            <a:noAutofit/>
          </a:bodyPr>
          <a:lstStyle>
            <a:defPPr>
              <a:defRPr lang="en-NL"/>
            </a:defPPr>
            <a:lvl1pPr marL="622300" marR="0" lvl="0" fontAlgn="auto">
              <a:lnSpc>
                <a:spcPct val="100000"/>
              </a:lnSpc>
              <a:spcBef>
                <a:spcPts val="0"/>
              </a:spcBef>
              <a:spcAft>
                <a:spcPts val="0"/>
              </a:spcAft>
              <a:buClr>
                <a:srgbClr val="000000"/>
              </a:buClr>
              <a:buSzTx/>
              <a:buFontTx/>
              <a:buNone/>
              <a:tabLst/>
              <a:defRPr kumimoji="0" sz="1400" b="1" i="0" u="none" strike="noStrike" kern="0" cap="none" spc="0" normalizeH="0" baseline="0">
                <a:ln>
                  <a:noFill/>
                </a:ln>
                <a:solidFill>
                  <a:srgbClr val="FFFFFF"/>
                </a:solidFill>
                <a:effectLst/>
                <a:uLnTx/>
                <a:uFillTx/>
                <a:latin typeface="+mj-lt"/>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a:t>Disjointed Data Sources</a:t>
            </a:r>
            <a:endParaRPr lang="en-GB">
              <a:sym typeface="Verdana" panose="020B0604030504040204" pitchFamily="34" charset="0"/>
            </a:endParaRPr>
          </a:p>
        </p:txBody>
      </p:sp>
      <p:sp>
        <p:nvSpPr>
          <p:cNvPr id="197" name="Text Placeholder 6">
            <a:extLst>
              <a:ext uri="{FF2B5EF4-FFF2-40B4-BE49-F238E27FC236}">
                <a16:creationId xmlns:a16="http://schemas.microsoft.com/office/drawing/2014/main" id="{1E6A7C84-2952-2CD7-F679-736EA30C892E}"/>
              </a:ext>
            </a:extLst>
          </p:cNvPr>
          <p:cNvSpPr txBox="1">
            <a:spLocks/>
          </p:cNvSpPr>
          <p:nvPr/>
        </p:nvSpPr>
        <p:spPr>
          <a:xfrm>
            <a:off x="4970397" y="1188938"/>
            <a:ext cx="2266594" cy="973015"/>
          </a:xfrm>
          <a:prstGeom prst="chevron">
            <a:avLst>
              <a:gd name="adj" fmla="val 22711"/>
            </a:avLst>
          </a:prstGeom>
          <a:solidFill>
            <a:schemeClr val="tx2"/>
          </a:solidFill>
          <a:ln>
            <a:noFill/>
          </a:ln>
          <a:effectLst>
            <a:outerShdw blurRad="50800" dist="38100" dir="2700000" algn="tl" rotWithShape="0">
              <a:prstClr val="black">
                <a:alpha val="40000"/>
              </a:prstClr>
            </a:outerShdw>
          </a:effectLst>
        </p:spPr>
        <p:txBody>
          <a:bodyPr lIns="252000" tIns="0" rIns="0" bIns="0" anchor="ctr" anchorCtr="0">
            <a:noAutofit/>
          </a:bodyPr>
          <a:lstStyle>
            <a:defPPr>
              <a:defRPr lang="en-NL"/>
            </a:defPPr>
            <a:lvl1pPr marL="622300" marR="0" lvl="0" fontAlgn="auto">
              <a:lnSpc>
                <a:spcPct val="100000"/>
              </a:lnSpc>
              <a:spcBef>
                <a:spcPts val="0"/>
              </a:spcBef>
              <a:spcAft>
                <a:spcPts val="0"/>
              </a:spcAft>
              <a:buClr>
                <a:srgbClr val="000000"/>
              </a:buClr>
              <a:buSzTx/>
              <a:buFontTx/>
              <a:buNone/>
              <a:tabLst/>
              <a:defRPr kumimoji="0" sz="1400" b="1" i="0" u="none" strike="noStrike" kern="0" cap="none" spc="0" normalizeH="0" baseline="0">
                <a:ln>
                  <a:noFill/>
                </a:ln>
                <a:solidFill>
                  <a:srgbClr val="FFFFFF"/>
                </a:solidFill>
                <a:effectLst/>
                <a:uLnTx/>
                <a:uFillTx/>
                <a:latin typeface="+mj-lt"/>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a:t>Data</a:t>
            </a:r>
            <a:br>
              <a:rPr lang="en-GB"/>
            </a:br>
            <a:r>
              <a:rPr lang="en-GB"/>
              <a:t>Silos</a:t>
            </a:r>
            <a:endParaRPr lang="en-GB">
              <a:sym typeface="Verdana" panose="020B0604030504040204" pitchFamily="34" charset="0"/>
            </a:endParaRPr>
          </a:p>
        </p:txBody>
      </p:sp>
      <p:sp>
        <p:nvSpPr>
          <p:cNvPr id="198" name="Text Placeholder 6">
            <a:extLst>
              <a:ext uri="{FF2B5EF4-FFF2-40B4-BE49-F238E27FC236}">
                <a16:creationId xmlns:a16="http://schemas.microsoft.com/office/drawing/2014/main" id="{9A6D058C-D6ED-8E04-7238-9182114F322D}"/>
              </a:ext>
            </a:extLst>
          </p:cNvPr>
          <p:cNvSpPr txBox="1">
            <a:spLocks/>
          </p:cNvSpPr>
          <p:nvPr/>
        </p:nvSpPr>
        <p:spPr>
          <a:xfrm>
            <a:off x="7262164" y="1188938"/>
            <a:ext cx="2266594" cy="973015"/>
          </a:xfrm>
          <a:prstGeom prst="chevron">
            <a:avLst>
              <a:gd name="adj" fmla="val 22711"/>
            </a:avLst>
          </a:prstGeom>
          <a:solidFill>
            <a:srgbClr val="ADD8E6"/>
          </a:solidFill>
          <a:ln>
            <a:noFill/>
          </a:ln>
          <a:effectLst>
            <a:outerShdw blurRad="50800" dist="38100" dir="2700000" algn="tl" rotWithShape="0">
              <a:prstClr val="black">
                <a:alpha val="40000"/>
              </a:prstClr>
            </a:outerShdw>
          </a:effectLst>
        </p:spPr>
        <p:txBody>
          <a:bodyPr lIns="252000" tIns="0" rIns="0" bIns="0" anchor="ctr" anchorCtr="0">
            <a:noAutofit/>
          </a:bodyPr>
          <a:lstStyle>
            <a:defPPr>
              <a:defRPr lang="en-NL"/>
            </a:defPPr>
            <a:lvl1pPr marL="622300" marR="0" lvl="0" fontAlgn="auto">
              <a:lnSpc>
                <a:spcPct val="100000"/>
              </a:lnSpc>
              <a:spcBef>
                <a:spcPts val="0"/>
              </a:spcBef>
              <a:spcAft>
                <a:spcPts val="0"/>
              </a:spcAft>
              <a:buClr>
                <a:srgbClr val="000000"/>
              </a:buClr>
              <a:buSzTx/>
              <a:buFontTx/>
              <a:buNone/>
              <a:tabLst/>
              <a:defRPr kumimoji="0" sz="1400" b="1" i="0" u="none" strike="noStrike" kern="0" cap="none" spc="0" normalizeH="0" baseline="0">
                <a:ln>
                  <a:noFill/>
                </a:ln>
                <a:solidFill>
                  <a:srgbClr val="FFFFFF"/>
                </a:solidFill>
                <a:effectLst/>
                <a:uLnTx/>
                <a:uFillTx/>
                <a:latin typeface="+mj-lt"/>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b="1"/>
              <a:t>Delayed Cycles</a:t>
            </a:r>
            <a:endParaRPr lang="en-GB">
              <a:sym typeface="Verdana" panose="020B0604030504040204" pitchFamily="34" charset="0"/>
            </a:endParaRPr>
          </a:p>
        </p:txBody>
      </p:sp>
      <p:sp>
        <p:nvSpPr>
          <p:cNvPr id="199" name="Text Placeholder 6">
            <a:extLst>
              <a:ext uri="{FF2B5EF4-FFF2-40B4-BE49-F238E27FC236}">
                <a16:creationId xmlns:a16="http://schemas.microsoft.com/office/drawing/2014/main" id="{96F2193C-9D9D-717A-4A3E-D6DABC7E8651}"/>
              </a:ext>
            </a:extLst>
          </p:cNvPr>
          <p:cNvSpPr txBox="1">
            <a:spLocks/>
          </p:cNvSpPr>
          <p:nvPr/>
        </p:nvSpPr>
        <p:spPr>
          <a:xfrm>
            <a:off x="9553931" y="1188938"/>
            <a:ext cx="2266594" cy="973015"/>
          </a:xfrm>
          <a:prstGeom prst="chevron">
            <a:avLst>
              <a:gd name="adj" fmla="val 22711"/>
            </a:avLst>
          </a:prstGeom>
          <a:solidFill>
            <a:schemeClr val="accent1"/>
          </a:solidFill>
          <a:ln>
            <a:noFill/>
          </a:ln>
          <a:effectLst>
            <a:outerShdw blurRad="50800" dist="38100" dir="2700000" algn="tl" rotWithShape="0">
              <a:prstClr val="black">
                <a:alpha val="40000"/>
              </a:prstClr>
            </a:outerShdw>
          </a:effectLst>
        </p:spPr>
        <p:txBody>
          <a:bodyPr lIns="252000" tIns="0" rIns="0" bIns="0" anchor="ctr" anchorCtr="0">
            <a:noAutofit/>
          </a:bodyPr>
          <a:lstStyle>
            <a:defPPr>
              <a:defRPr lang="en-NL"/>
            </a:defPPr>
            <a:lvl1pPr marL="622300" marR="0" lvl="0" fontAlgn="auto">
              <a:lnSpc>
                <a:spcPct val="100000"/>
              </a:lnSpc>
              <a:spcBef>
                <a:spcPts val="0"/>
              </a:spcBef>
              <a:spcAft>
                <a:spcPts val="0"/>
              </a:spcAft>
              <a:buClr>
                <a:srgbClr val="000000"/>
              </a:buClr>
              <a:buSzTx/>
              <a:buFontTx/>
              <a:buNone/>
              <a:tabLst/>
              <a:defRPr kumimoji="0" sz="1400" b="1" i="0" u="none" strike="noStrike" kern="0" cap="none" spc="0" normalizeH="0" baseline="0">
                <a:ln>
                  <a:noFill/>
                </a:ln>
                <a:solidFill>
                  <a:srgbClr val="FFFFFF"/>
                </a:solidFill>
                <a:effectLst/>
                <a:uLnTx/>
                <a:uFillTx/>
                <a:latin typeface="+mj-lt"/>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sym typeface="Verdana" panose="020B0604030504040204" pitchFamily="34" charset="0"/>
              </a:rPr>
              <a:t>Lack of Data Standards</a:t>
            </a:r>
          </a:p>
        </p:txBody>
      </p:sp>
      <p:sp>
        <p:nvSpPr>
          <p:cNvPr id="200" name="Subtitle 2">
            <a:extLst>
              <a:ext uri="{FF2B5EF4-FFF2-40B4-BE49-F238E27FC236}">
                <a16:creationId xmlns:a16="http://schemas.microsoft.com/office/drawing/2014/main" id="{0092AAEB-E96E-0CA1-BF9E-AC1716D249EB}"/>
              </a:ext>
            </a:extLst>
          </p:cNvPr>
          <p:cNvSpPr txBox="1">
            <a:spLocks/>
          </p:cNvSpPr>
          <p:nvPr/>
        </p:nvSpPr>
        <p:spPr>
          <a:xfrm>
            <a:off x="384174" y="2331711"/>
            <a:ext cx="2061846" cy="1477328"/>
          </a:xfrm>
          <a:prstGeom prst="rect">
            <a:avLst/>
          </a:prstGeom>
          <a:noFill/>
        </p:spPr>
        <p:txBody>
          <a:bodyPr wrap="square" lIns="0" tIns="0" rIns="0" bIns="0" rtlCol="0">
            <a:spAutoFit/>
          </a:bodyPr>
          <a:lstStyle>
            <a:defPPr>
              <a:defRPr lang="en-NL"/>
            </a:defPPr>
            <a:lvl1pPr marR="0" lvl="0" indent="0" algn="just" fontAlgn="auto">
              <a:lnSpc>
                <a:spcPct val="100000"/>
              </a:lnSpc>
              <a:spcBef>
                <a:spcPts val="0"/>
              </a:spcBef>
              <a:spcAft>
                <a:spcPts val="0"/>
              </a:spcAft>
              <a:buClrTx/>
              <a:buSzTx/>
              <a:buFontTx/>
              <a:buNone/>
              <a:tabLst/>
              <a:defRPr kumimoji="0" sz="1200" b="0" i="0" u="none" strike="noStrike" kern="0" cap="none" spc="0" normalizeH="0" baseline="0">
                <a:ln>
                  <a:noFill/>
                </a:ln>
                <a:solidFill>
                  <a:srgbClr val="000000"/>
                </a:solidFill>
                <a:effectLst/>
                <a:uLnTx/>
                <a:uFillTx/>
                <a:latin typeface="+mj-lt"/>
                <a:ea typeface="Open Sans" panose="020B0606030504020204" pitchFamily="34" charset="0"/>
                <a:cs typeface="Open Sans" panose="020B0606030504020204"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r>
              <a:rPr lang="en-US">
                <a:solidFill>
                  <a:srgbClr val="58595B"/>
                </a:solidFill>
              </a:rPr>
              <a:t>Banks still rely on </a:t>
            </a:r>
            <a:r>
              <a:rPr lang="en-US" b="1">
                <a:solidFill>
                  <a:schemeClr val="bg2"/>
                </a:solidFill>
              </a:rPr>
              <a:t>manual reconciliation</a:t>
            </a:r>
            <a:r>
              <a:rPr lang="en-US">
                <a:solidFill>
                  <a:srgbClr val="58595B"/>
                </a:solidFill>
              </a:rPr>
              <a:t> to compare and consolidate data across systems. This process is slow, prone to human error, and lacks the robustness required for accurate risk data aggregation.</a:t>
            </a:r>
          </a:p>
        </p:txBody>
      </p:sp>
      <p:sp>
        <p:nvSpPr>
          <p:cNvPr id="214" name="Subtitle 2">
            <a:extLst>
              <a:ext uri="{FF2B5EF4-FFF2-40B4-BE49-F238E27FC236}">
                <a16:creationId xmlns:a16="http://schemas.microsoft.com/office/drawing/2014/main" id="{5FEAC58C-7420-83B1-7FB9-6C86CE4F1EF5}"/>
              </a:ext>
            </a:extLst>
          </p:cNvPr>
          <p:cNvSpPr txBox="1">
            <a:spLocks/>
          </p:cNvSpPr>
          <p:nvPr/>
        </p:nvSpPr>
        <p:spPr>
          <a:xfrm>
            <a:off x="2678630" y="2331711"/>
            <a:ext cx="2061846" cy="1477328"/>
          </a:xfrm>
          <a:prstGeom prst="rect">
            <a:avLst/>
          </a:prstGeom>
          <a:noFill/>
        </p:spPr>
        <p:txBody>
          <a:bodyPr wrap="square" lIns="0" tIns="0" rIns="0" bIns="0" rtlCol="0">
            <a:spAutoFit/>
          </a:bodyPr>
          <a:lstStyle>
            <a:defPPr>
              <a:defRPr lang="en-NL"/>
            </a:defPPr>
            <a:lvl1pPr marR="0" lvl="0" indent="0" algn="just" fontAlgn="auto">
              <a:lnSpc>
                <a:spcPct val="100000"/>
              </a:lnSpc>
              <a:spcBef>
                <a:spcPts val="0"/>
              </a:spcBef>
              <a:spcAft>
                <a:spcPts val="0"/>
              </a:spcAft>
              <a:buClrTx/>
              <a:buSzTx/>
              <a:buFontTx/>
              <a:buNone/>
              <a:tabLst/>
              <a:defRPr kumimoji="0" sz="1200" b="0" i="0" u="none" strike="noStrike" kern="0" cap="none" spc="0" normalizeH="0" baseline="0">
                <a:ln>
                  <a:noFill/>
                </a:ln>
                <a:solidFill>
                  <a:srgbClr val="000000"/>
                </a:solidFill>
                <a:effectLst/>
                <a:uLnTx/>
                <a:uFillTx/>
                <a:latin typeface="+mj-lt"/>
                <a:ea typeface="Open Sans" panose="020B0606030504020204" pitchFamily="34" charset="0"/>
                <a:cs typeface="Open Sans" panose="020B0606030504020204"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r>
              <a:rPr lang="en-US">
                <a:solidFill>
                  <a:srgbClr val="58595B"/>
                </a:solidFill>
              </a:rPr>
              <a:t>Banks operate on </a:t>
            </a:r>
            <a:r>
              <a:rPr lang="en-US" b="1">
                <a:solidFill>
                  <a:schemeClr val="tx1"/>
                </a:solidFill>
              </a:rPr>
              <a:t>multiple legacy systems</a:t>
            </a:r>
            <a:r>
              <a:rPr lang="en-US">
                <a:solidFill>
                  <a:srgbClr val="58595B"/>
                </a:solidFill>
              </a:rPr>
              <a:t>, each handling risk data </a:t>
            </a:r>
            <a:r>
              <a:rPr lang="en-US" err="1">
                <a:solidFill>
                  <a:srgbClr val="58595B"/>
                </a:solidFill>
              </a:rPr>
              <a:t>differen-tly</a:t>
            </a:r>
            <a:r>
              <a:rPr lang="en-US">
                <a:solidFill>
                  <a:srgbClr val="58595B"/>
                </a:solidFill>
              </a:rPr>
              <a:t>. These independent systems complicate the data reconciliation process, lea-ding to mismatches and data gaps during aggregation.</a:t>
            </a:r>
          </a:p>
        </p:txBody>
      </p:sp>
      <p:sp>
        <p:nvSpPr>
          <p:cNvPr id="215" name="Subtitle 2">
            <a:extLst>
              <a:ext uri="{FF2B5EF4-FFF2-40B4-BE49-F238E27FC236}">
                <a16:creationId xmlns:a16="http://schemas.microsoft.com/office/drawing/2014/main" id="{F7D2F8BD-FDC6-1ADD-C623-65F6446929B5}"/>
              </a:ext>
            </a:extLst>
          </p:cNvPr>
          <p:cNvSpPr txBox="1">
            <a:spLocks/>
          </p:cNvSpPr>
          <p:nvPr/>
        </p:nvSpPr>
        <p:spPr>
          <a:xfrm>
            <a:off x="4970397" y="2331711"/>
            <a:ext cx="2061846" cy="1477328"/>
          </a:xfrm>
          <a:prstGeom prst="rect">
            <a:avLst/>
          </a:prstGeom>
          <a:noFill/>
        </p:spPr>
        <p:txBody>
          <a:bodyPr wrap="square" lIns="0" tIns="0" rIns="0" bIns="0" rtlCol="0">
            <a:spAutoFit/>
          </a:bodyPr>
          <a:lstStyle>
            <a:defPPr>
              <a:defRPr lang="en-NL"/>
            </a:defPPr>
            <a:lvl1pPr marR="0" lvl="0" indent="0" algn="just" fontAlgn="auto">
              <a:lnSpc>
                <a:spcPct val="100000"/>
              </a:lnSpc>
              <a:spcBef>
                <a:spcPts val="0"/>
              </a:spcBef>
              <a:spcAft>
                <a:spcPts val="0"/>
              </a:spcAft>
              <a:buClrTx/>
              <a:buSzTx/>
              <a:buFontTx/>
              <a:buNone/>
              <a:tabLst/>
              <a:defRPr kumimoji="0" sz="1200" b="0" i="0" u="none" strike="noStrike" kern="0" cap="none" spc="0" normalizeH="0" baseline="0">
                <a:ln>
                  <a:noFill/>
                </a:ln>
                <a:solidFill>
                  <a:srgbClr val="000000"/>
                </a:solidFill>
                <a:effectLst/>
                <a:uLnTx/>
                <a:uFillTx/>
                <a:latin typeface="+mj-lt"/>
                <a:ea typeface="Open Sans" panose="020B0606030504020204" pitchFamily="34" charset="0"/>
                <a:cs typeface="Open Sans" panose="020B0606030504020204"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r>
              <a:rPr lang="en-US">
                <a:solidFill>
                  <a:srgbClr val="58595B"/>
                </a:solidFill>
              </a:rPr>
              <a:t>Data is trapped </a:t>
            </a:r>
            <a:r>
              <a:rPr lang="en-US" b="1">
                <a:solidFill>
                  <a:schemeClr val="tx2"/>
                </a:solidFill>
              </a:rPr>
              <a:t>in silos across various depart-</a:t>
            </a:r>
            <a:r>
              <a:rPr lang="en-US" b="1" err="1">
                <a:solidFill>
                  <a:schemeClr val="tx2"/>
                </a:solidFill>
              </a:rPr>
              <a:t>ments</a:t>
            </a:r>
            <a:r>
              <a:rPr lang="en-US">
                <a:solidFill>
                  <a:srgbClr val="58595B"/>
                </a:solidFill>
              </a:rPr>
              <a:t>, preventing a unified view of the bank's overall risk exposure. This </a:t>
            </a:r>
            <a:r>
              <a:rPr lang="en-US" err="1">
                <a:solidFill>
                  <a:srgbClr val="58595B"/>
                </a:solidFill>
              </a:rPr>
              <a:t>fragmen-tation</a:t>
            </a:r>
            <a:r>
              <a:rPr lang="en-US">
                <a:solidFill>
                  <a:srgbClr val="58595B"/>
                </a:solidFill>
              </a:rPr>
              <a:t> makes it difficult to reconcile and integrate data across the organization.</a:t>
            </a:r>
          </a:p>
        </p:txBody>
      </p:sp>
      <p:sp>
        <p:nvSpPr>
          <p:cNvPr id="216" name="Subtitle 2">
            <a:extLst>
              <a:ext uri="{FF2B5EF4-FFF2-40B4-BE49-F238E27FC236}">
                <a16:creationId xmlns:a16="http://schemas.microsoft.com/office/drawing/2014/main" id="{3927C870-807A-8424-BDBF-4A9C5AA7FF74}"/>
              </a:ext>
            </a:extLst>
          </p:cNvPr>
          <p:cNvSpPr txBox="1">
            <a:spLocks/>
          </p:cNvSpPr>
          <p:nvPr/>
        </p:nvSpPr>
        <p:spPr>
          <a:xfrm>
            <a:off x="7332608" y="2331711"/>
            <a:ext cx="2061846" cy="1477328"/>
          </a:xfrm>
          <a:prstGeom prst="rect">
            <a:avLst/>
          </a:prstGeom>
          <a:noFill/>
        </p:spPr>
        <p:txBody>
          <a:bodyPr wrap="square" lIns="0" tIns="0" rIns="0" bIns="0" rtlCol="0">
            <a:spAutoFit/>
          </a:bodyPr>
          <a:lstStyle>
            <a:defPPr>
              <a:defRPr lang="en-NL"/>
            </a:defPPr>
            <a:lvl1pPr marR="0" lvl="0" indent="0" algn="just" fontAlgn="auto">
              <a:lnSpc>
                <a:spcPct val="100000"/>
              </a:lnSpc>
              <a:spcBef>
                <a:spcPts val="0"/>
              </a:spcBef>
              <a:spcAft>
                <a:spcPts val="0"/>
              </a:spcAft>
              <a:buClrTx/>
              <a:buSzTx/>
              <a:buFontTx/>
              <a:buNone/>
              <a:tabLst/>
              <a:defRPr kumimoji="0" sz="1200" b="0" i="0" u="none" strike="noStrike" kern="0" cap="none" spc="0" normalizeH="0" baseline="0">
                <a:ln>
                  <a:noFill/>
                </a:ln>
                <a:solidFill>
                  <a:srgbClr val="000000"/>
                </a:solidFill>
                <a:effectLst/>
                <a:uLnTx/>
                <a:uFillTx/>
                <a:latin typeface="+mj-lt"/>
                <a:ea typeface="Open Sans" panose="020B0606030504020204" pitchFamily="34" charset="0"/>
                <a:cs typeface="Open Sans" panose="020B0606030504020204"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r>
              <a:rPr lang="en-US">
                <a:solidFill>
                  <a:srgbClr val="58595B"/>
                </a:solidFill>
              </a:rPr>
              <a:t>Slow and disconnected reconciliation processes </a:t>
            </a:r>
            <a:r>
              <a:rPr lang="en-US" err="1">
                <a:solidFill>
                  <a:srgbClr val="58595B"/>
                </a:solidFill>
              </a:rPr>
              <a:t>cre</a:t>
            </a:r>
            <a:r>
              <a:rPr lang="en-US">
                <a:solidFill>
                  <a:srgbClr val="58595B"/>
                </a:solidFill>
              </a:rPr>
              <a:t>-ate delays, resulting in late risk data submissions. These lags can impact the time-</a:t>
            </a:r>
            <a:r>
              <a:rPr lang="en-US" err="1">
                <a:solidFill>
                  <a:srgbClr val="58595B"/>
                </a:solidFill>
              </a:rPr>
              <a:t>liness</a:t>
            </a:r>
            <a:r>
              <a:rPr lang="en-US">
                <a:solidFill>
                  <a:srgbClr val="58595B"/>
                </a:solidFill>
              </a:rPr>
              <a:t> of risk reporting, </a:t>
            </a:r>
            <a:r>
              <a:rPr lang="en-US" err="1">
                <a:solidFill>
                  <a:srgbClr val="58595B"/>
                </a:solidFill>
              </a:rPr>
              <a:t>espe-cially</a:t>
            </a:r>
            <a:r>
              <a:rPr lang="en-US">
                <a:solidFill>
                  <a:srgbClr val="58595B"/>
                </a:solidFill>
              </a:rPr>
              <a:t> during stressed per-</a:t>
            </a:r>
            <a:r>
              <a:rPr lang="en-US" err="1">
                <a:solidFill>
                  <a:srgbClr val="58595B"/>
                </a:solidFill>
              </a:rPr>
              <a:t>iods</a:t>
            </a:r>
            <a:r>
              <a:rPr lang="en-US">
                <a:solidFill>
                  <a:srgbClr val="58595B"/>
                </a:solidFill>
              </a:rPr>
              <a:t> when action is needed.</a:t>
            </a:r>
          </a:p>
        </p:txBody>
      </p:sp>
      <p:sp>
        <p:nvSpPr>
          <p:cNvPr id="217" name="Subtitle 2">
            <a:extLst>
              <a:ext uri="{FF2B5EF4-FFF2-40B4-BE49-F238E27FC236}">
                <a16:creationId xmlns:a16="http://schemas.microsoft.com/office/drawing/2014/main" id="{A37F5246-86AE-BB2A-BE62-AC68DBCCD2AF}"/>
              </a:ext>
            </a:extLst>
          </p:cNvPr>
          <p:cNvSpPr txBox="1">
            <a:spLocks/>
          </p:cNvSpPr>
          <p:nvPr/>
        </p:nvSpPr>
        <p:spPr>
          <a:xfrm>
            <a:off x="9694819" y="2331711"/>
            <a:ext cx="2061846" cy="1477328"/>
          </a:xfrm>
          <a:prstGeom prst="rect">
            <a:avLst/>
          </a:prstGeom>
          <a:noFill/>
        </p:spPr>
        <p:txBody>
          <a:bodyPr wrap="square" lIns="0" tIns="0" rIns="0" bIns="0" rtlCol="0">
            <a:spAutoFit/>
          </a:bodyPr>
          <a:lstStyle>
            <a:defPPr>
              <a:defRPr lang="en-NL"/>
            </a:defPPr>
            <a:lvl1pPr marR="0" lvl="0" indent="0" algn="just" fontAlgn="auto">
              <a:lnSpc>
                <a:spcPct val="100000"/>
              </a:lnSpc>
              <a:spcBef>
                <a:spcPts val="0"/>
              </a:spcBef>
              <a:spcAft>
                <a:spcPts val="0"/>
              </a:spcAft>
              <a:buClrTx/>
              <a:buSzTx/>
              <a:buFontTx/>
              <a:buNone/>
              <a:tabLst/>
              <a:defRPr kumimoji="0" sz="1200" b="0" i="0" u="none" strike="noStrike" kern="0" cap="none" spc="0" normalizeH="0" baseline="0">
                <a:ln>
                  <a:noFill/>
                </a:ln>
                <a:solidFill>
                  <a:srgbClr val="000000"/>
                </a:solidFill>
                <a:effectLst/>
                <a:uLnTx/>
                <a:uFillTx/>
                <a:latin typeface="+mj-lt"/>
                <a:ea typeface="Open Sans" panose="020B0606030504020204" pitchFamily="34" charset="0"/>
                <a:cs typeface="Open Sans" panose="020B0606030504020204"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r>
              <a:rPr lang="en-US">
                <a:solidFill>
                  <a:srgbClr val="58595B"/>
                </a:solidFill>
              </a:rPr>
              <a:t>Without unified data </a:t>
            </a:r>
            <a:r>
              <a:rPr lang="en-US" err="1">
                <a:solidFill>
                  <a:srgbClr val="58595B"/>
                </a:solidFill>
              </a:rPr>
              <a:t>manag-ement</a:t>
            </a:r>
            <a:r>
              <a:rPr lang="en-US">
                <a:solidFill>
                  <a:srgbClr val="58595B"/>
                </a:solidFill>
              </a:rPr>
              <a:t> standards across the bank, departments use </a:t>
            </a:r>
            <a:r>
              <a:rPr lang="en-US" b="1">
                <a:solidFill>
                  <a:schemeClr val="accent1"/>
                </a:solidFill>
              </a:rPr>
              <a:t>in-consistent formats</a:t>
            </a:r>
            <a:r>
              <a:rPr lang="en-US">
                <a:solidFill>
                  <a:srgbClr val="58595B"/>
                </a:solidFill>
              </a:rPr>
              <a:t> and methodologies for collecting and validating data which introduces complexities into the reconciliation process.</a:t>
            </a:r>
          </a:p>
        </p:txBody>
      </p:sp>
      <p:sp>
        <p:nvSpPr>
          <p:cNvPr id="218" name="Isosceles Triangle 217">
            <a:extLst>
              <a:ext uri="{FF2B5EF4-FFF2-40B4-BE49-F238E27FC236}">
                <a16:creationId xmlns:a16="http://schemas.microsoft.com/office/drawing/2014/main" id="{1DDA0874-E51B-1C8A-DF02-3B7CE3475F2F}"/>
              </a:ext>
            </a:extLst>
          </p:cNvPr>
          <p:cNvSpPr/>
          <p:nvPr/>
        </p:nvSpPr>
        <p:spPr>
          <a:xfrm rot="10800000">
            <a:off x="5303880" y="4088276"/>
            <a:ext cx="1584237" cy="312890"/>
          </a:xfrm>
          <a:prstGeom prst="triangle">
            <a:avLst/>
          </a:prstGeom>
          <a:solidFill>
            <a:schemeClr val="accent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219" name="Picture 218" descr="A black background with a black square&#10;&#10;Description automatically generated with medium confidence">
            <a:extLst>
              <a:ext uri="{FF2B5EF4-FFF2-40B4-BE49-F238E27FC236}">
                <a16:creationId xmlns:a16="http://schemas.microsoft.com/office/drawing/2014/main" id="{7864901F-3E92-5211-F890-2A238531ECA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45954" y="1325193"/>
            <a:ext cx="720000" cy="720000"/>
          </a:xfrm>
          <a:prstGeom prst="rect">
            <a:avLst/>
          </a:prstGeom>
        </p:spPr>
      </p:pic>
      <p:pic>
        <p:nvPicPr>
          <p:cNvPr id="220" name="Picture 219" descr="A black background with a black square&#10;&#10;Description automatically generated with medium confidence">
            <a:extLst>
              <a:ext uri="{FF2B5EF4-FFF2-40B4-BE49-F238E27FC236}">
                <a16:creationId xmlns:a16="http://schemas.microsoft.com/office/drawing/2014/main" id="{A21B1AC1-08AB-E2D2-3CB5-812E1643F62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247251" y="1310834"/>
            <a:ext cx="720000" cy="720000"/>
          </a:xfrm>
          <a:prstGeom prst="rect">
            <a:avLst/>
          </a:prstGeom>
        </p:spPr>
      </p:pic>
      <p:pic>
        <p:nvPicPr>
          <p:cNvPr id="221" name="Picture 220" descr="Arrows pointing to a target&#10;&#10;Description automatically generated">
            <a:extLst>
              <a:ext uri="{FF2B5EF4-FFF2-40B4-BE49-F238E27FC236}">
                <a16:creationId xmlns:a16="http://schemas.microsoft.com/office/drawing/2014/main" id="{23B0A98A-CC83-35F3-26B8-A46659AA8FF7}"/>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131191" y="4604944"/>
            <a:ext cx="720000" cy="720000"/>
          </a:xfrm>
          <a:prstGeom prst="rect">
            <a:avLst/>
          </a:prstGeom>
        </p:spPr>
      </p:pic>
      <p:pic>
        <p:nvPicPr>
          <p:cNvPr id="222" name="Picture 221" descr="A blue and black logo&#10;&#10;Description automatically generated">
            <a:extLst>
              <a:ext uri="{FF2B5EF4-FFF2-40B4-BE49-F238E27FC236}">
                <a16:creationId xmlns:a16="http://schemas.microsoft.com/office/drawing/2014/main" id="{B80A1C2A-3B76-E91A-657D-A40172503072}"/>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006733" y="4604944"/>
            <a:ext cx="720000" cy="720000"/>
          </a:xfrm>
          <a:prstGeom prst="rect">
            <a:avLst/>
          </a:prstGeom>
        </p:spPr>
      </p:pic>
      <p:pic>
        <p:nvPicPr>
          <p:cNvPr id="223" name="Picture 222" descr="A hand holding a coin&#10;&#10;Description automatically generated">
            <a:extLst>
              <a:ext uri="{FF2B5EF4-FFF2-40B4-BE49-F238E27FC236}">
                <a16:creationId xmlns:a16="http://schemas.microsoft.com/office/drawing/2014/main" id="{44EB14F4-3D17-1914-47DD-5A4F47D7E2B0}"/>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856179" y="4599104"/>
            <a:ext cx="720000" cy="720000"/>
          </a:xfrm>
          <a:prstGeom prst="rect">
            <a:avLst/>
          </a:prstGeom>
        </p:spPr>
      </p:pic>
      <p:pic>
        <p:nvPicPr>
          <p:cNvPr id="225" name="Picture 224" descr="A black background with a black square&#10;&#10;Description automatically generated with medium confidence">
            <a:extLst>
              <a:ext uri="{FF2B5EF4-FFF2-40B4-BE49-F238E27FC236}">
                <a16:creationId xmlns:a16="http://schemas.microsoft.com/office/drawing/2014/main" id="{C5E3290E-D8EA-8E01-7628-A3337A9CA6F6}"/>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856179" y="1310834"/>
            <a:ext cx="720000" cy="720000"/>
          </a:xfrm>
          <a:prstGeom prst="rect">
            <a:avLst/>
          </a:prstGeom>
        </p:spPr>
      </p:pic>
      <p:pic>
        <p:nvPicPr>
          <p:cNvPr id="226" name="Graphic 225" descr="Hourglass Full with solid fill">
            <a:extLst>
              <a:ext uri="{FF2B5EF4-FFF2-40B4-BE49-F238E27FC236}">
                <a16:creationId xmlns:a16="http://schemas.microsoft.com/office/drawing/2014/main" id="{43E1AE11-2506-033F-75B4-09CADDF40839}"/>
              </a:ext>
            </a:extLst>
          </p:cNvPr>
          <p:cNvPicPr>
            <a:picLocks noChangeAspect="1"/>
          </p:cNvPicPr>
          <p:nvPr/>
        </p:nvPicPr>
        <p:blipFill>
          <a:blip r:embed="rId14">
            <a:lum bright="100000"/>
            <a:extLst>
              <a:ext uri="{96DAC541-7B7A-43D3-8B79-37D633B846F1}">
                <asvg:svgBlip xmlns:asvg="http://schemas.microsoft.com/office/drawing/2016/SVG/main" r:embed="rId15"/>
              </a:ext>
            </a:extLst>
          </a:blip>
          <a:stretch>
            <a:fillRect/>
          </a:stretch>
        </p:blipFill>
        <p:spPr>
          <a:xfrm>
            <a:off x="7537843" y="1310834"/>
            <a:ext cx="720000" cy="720000"/>
          </a:xfrm>
          <a:prstGeom prst="rect">
            <a:avLst/>
          </a:prstGeom>
          <a:effectLst/>
        </p:spPr>
      </p:pic>
      <p:pic>
        <p:nvPicPr>
          <p:cNvPr id="228" name="Picture 227" descr="A black background with a black square&#10;&#10;Description automatically generated with medium confidence">
            <a:extLst>
              <a:ext uri="{FF2B5EF4-FFF2-40B4-BE49-F238E27FC236}">
                <a16:creationId xmlns:a16="http://schemas.microsoft.com/office/drawing/2014/main" id="{619EBC58-6280-B8A7-40AE-EEB2D08F7B5D}"/>
              </a:ext>
            </a:extLst>
          </p:cNvPr>
          <p:cNvPicPr>
            <a:picLocks noChangeAspect="1"/>
          </p:cNvPicPr>
          <p:nvPr/>
        </p:nvPicPr>
        <p:blipFill>
          <a:blip r:embed="rId16">
            <a:extLst>
              <a:ext uri="{BEBA8EAE-BF5A-486C-A8C5-ECC9F3942E4B}">
                <a14:imgProps xmlns:a14="http://schemas.microsoft.com/office/drawing/2010/main">
                  <a14:imgLayer r:embed="rId1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901169" y="1310834"/>
            <a:ext cx="720000" cy="720000"/>
          </a:xfrm>
          <a:prstGeom prst="rect">
            <a:avLst/>
          </a:prstGeom>
        </p:spPr>
      </p:pic>
      <p:pic>
        <p:nvPicPr>
          <p:cNvPr id="230" name="Picture 229" descr="A black background with a black square&#10;&#10;Description automatically generated with medium confidence">
            <a:extLst>
              <a:ext uri="{FF2B5EF4-FFF2-40B4-BE49-F238E27FC236}">
                <a16:creationId xmlns:a16="http://schemas.microsoft.com/office/drawing/2014/main" id="{8512B231-F45A-B19A-E490-5A89915E95C0}"/>
              </a:ext>
            </a:extLst>
          </p:cNvPr>
          <p:cNvPicPr>
            <a:picLocks noChangeAspect="1"/>
          </p:cNvPicPr>
          <p:nvPr/>
        </p:nvPicPr>
        <p:blipFill>
          <a:blip r:embed="rId18">
            <a:extLst>
              <a:ext uri="{BEBA8EAE-BF5A-486C-A8C5-ECC9F3942E4B}">
                <a14:imgProps xmlns:a14="http://schemas.microsoft.com/office/drawing/2010/main">
                  <a14:imgLayer r:embed="rId1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972608" y="4599104"/>
            <a:ext cx="720000" cy="720000"/>
          </a:xfrm>
          <a:prstGeom prst="rect">
            <a:avLst/>
          </a:prstGeom>
        </p:spPr>
      </p:pic>
      <p:pic>
        <p:nvPicPr>
          <p:cNvPr id="3" name="Picture 2" descr="A hand touching a button&#10;&#10;Description automatically generated">
            <a:extLst>
              <a:ext uri="{FF2B5EF4-FFF2-40B4-BE49-F238E27FC236}">
                <a16:creationId xmlns:a16="http://schemas.microsoft.com/office/drawing/2014/main" id="{3FF500D5-1FAD-1662-498F-9F21EA75E9E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393269" y="90254"/>
            <a:ext cx="688291" cy="688291"/>
          </a:xfrm>
          <a:prstGeom prst="rect">
            <a:avLst/>
          </a:prstGeom>
        </p:spPr>
      </p:pic>
    </p:spTree>
    <p:extLst>
      <p:ext uri="{BB962C8B-B14F-4D97-AF65-F5344CB8AC3E}">
        <p14:creationId xmlns:p14="http://schemas.microsoft.com/office/powerpoint/2010/main" val="3205588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5C536DC3-46AE-1601-193D-94B198354E75}"/>
              </a:ext>
            </a:extLst>
          </p:cNvPr>
          <p:cNvSpPr txBox="1"/>
          <p:nvPr/>
        </p:nvSpPr>
        <p:spPr>
          <a:xfrm>
            <a:off x="9756693" y="1067422"/>
            <a:ext cx="1840947" cy="2880000"/>
          </a:xfrm>
          <a:prstGeom prst="rect">
            <a:avLst/>
          </a:prstGeom>
          <a:solidFill>
            <a:schemeClr val="tx1"/>
          </a:solidFill>
          <a:effectLst>
            <a:outerShdw blurRad="50800" dist="38100" dir="2700000" algn="tl" rotWithShape="0">
              <a:prstClr val="black">
                <a:alpha val="40000"/>
              </a:prstClr>
            </a:outerShdw>
          </a:effectLst>
        </p:spPr>
        <p:txBody>
          <a:bodyPr wrap="square">
            <a:spAutoFit/>
          </a:bodyPr>
          <a:lstStyle/>
          <a:p>
            <a:pPr algn="ctr">
              <a:spcAft>
                <a:spcPts val="10200"/>
              </a:spcAft>
            </a:pPr>
            <a:r>
              <a:rPr lang="en-US" sz="1600" b="1">
                <a:solidFill>
                  <a:schemeClr val="bg1"/>
                </a:solidFill>
              </a:rPr>
              <a:t>Automated Data Reconciliation for Reporting</a:t>
            </a:r>
          </a:p>
        </p:txBody>
      </p:sp>
      <p:sp>
        <p:nvSpPr>
          <p:cNvPr id="26" name="TextBox 25">
            <a:extLst>
              <a:ext uri="{FF2B5EF4-FFF2-40B4-BE49-F238E27FC236}">
                <a16:creationId xmlns:a16="http://schemas.microsoft.com/office/drawing/2014/main" id="{E2002CE9-152B-D3FC-08B9-9AD8D4D16220}"/>
              </a:ext>
            </a:extLst>
          </p:cNvPr>
          <p:cNvSpPr txBox="1"/>
          <p:nvPr/>
        </p:nvSpPr>
        <p:spPr>
          <a:xfrm>
            <a:off x="7848693" y="1067422"/>
            <a:ext cx="1908000" cy="2880000"/>
          </a:xfrm>
          <a:prstGeom prst="rect">
            <a:avLst/>
          </a:prstGeom>
          <a:solidFill>
            <a:schemeClr val="tx2"/>
          </a:solidFill>
          <a:effectLst>
            <a:outerShdw blurRad="50800" dist="38100" dir="2700000" algn="tl" rotWithShape="0">
              <a:prstClr val="black">
                <a:alpha val="40000"/>
              </a:prstClr>
            </a:outerShdw>
          </a:effectLst>
        </p:spPr>
        <p:txBody>
          <a:bodyPr wrap="square">
            <a:spAutoFit/>
          </a:bodyPr>
          <a:lstStyle/>
          <a:p>
            <a:pPr algn="ctr">
              <a:spcAft>
                <a:spcPts val="10200"/>
              </a:spcAft>
            </a:pPr>
            <a:r>
              <a:rPr lang="en-US" sz="1600" b="1">
                <a:solidFill>
                  <a:schemeClr val="bg1"/>
                </a:solidFill>
              </a:rPr>
              <a:t>Proactive Regulatory Engagement, Adaptation</a:t>
            </a:r>
          </a:p>
        </p:txBody>
      </p:sp>
      <p:sp>
        <p:nvSpPr>
          <p:cNvPr id="23" name="TextBox 22">
            <a:extLst>
              <a:ext uri="{FF2B5EF4-FFF2-40B4-BE49-F238E27FC236}">
                <a16:creationId xmlns:a16="http://schemas.microsoft.com/office/drawing/2014/main" id="{30363298-3584-614B-367F-2DFFCC512F0B}"/>
              </a:ext>
            </a:extLst>
          </p:cNvPr>
          <p:cNvSpPr txBox="1"/>
          <p:nvPr/>
        </p:nvSpPr>
        <p:spPr>
          <a:xfrm>
            <a:off x="5998122" y="1067422"/>
            <a:ext cx="1908000" cy="2880000"/>
          </a:xfrm>
          <a:prstGeom prst="rect">
            <a:avLst/>
          </a:prstGeom>
          <a:solidFill>
            <a:schemeClr val="accent2"/>
          </a:solidFill>
          <a:effectLst>
            <a:outerShdw blurRad="50800" dist="38100" dir="2700000" algn="tl" rotWithShape="0">
              <a:prstClr val="black">
                <a:alpha val="40000"/>
              </a:prstClr>
            </a:outerShdw>
          </a:effectLst>
        </p:spPr>
        <p:txBody>
          <a:bodyPr wrap="square">
            <a:spAutoFit/>
          </a:bodyPr>
          <a:lstStyle/>
          <a:p>
            <a:pPr algn="ctr">
              <a:spcAft>
                <a:spcPts val="10200"/>
              </a:spcAft>
            </a:pPr>
            <a:r>
              <a:rPr lang="en-US" sz="1600" b="1">
                <a:solidFill>
                  <a:schemeClr val="bg1"/>
                </a:solidFill>
              </a:rPr>
              <a:t>Integrated IT Strategy for Real-Time Data Aggregation</a:t>
            </a:r>
          </a:p>
        </p:txBody>
      </p:sp>
      <p:sp>
        <p:nvSpPr>
          <p:cNvPr id="34" name="TextBox 33">
            <a:extLst>
              <a:ext uri="{FF2B5EF4-FFF2-40B4-BE49-F238E27FC236}">
                <a16:creationId xmlns:a16="http://schemas.microsoft.com/office/drawing/2014/main" id="{5F88873D-E5D2-A0BF-EDA7-E351DAE6F327}"/>
              </a:ext>
            </a:extLst>
          </p:cNvPr>
          <p:cNvSpPr txBox="1"/>
          <p:nvPr/>
        </p:nvSpPr>
        <p:spPr>
          <a:xfrm>
            <a:off x="4170648" y="1067422"/>
            <a:ext cx="1908000" cy="2880000"/>
          </a:xfrm>
          <a:prstGeom prst="rect">
            <a:avLst/>
          </a:prstGeom>
          <a:solidFill>
            <a:schemeClr val="accent1"/>
          </a:solidFill>
          <a:effectLst>
            <a:outerShdw blurRad="50800" dist="38100" dir="2700000" algn="tl" rotWithShape="0">
              <a:prstClr val="black">
                <a:alpha val="40000"/>
              </a:prstClr>
            </a:outerShdw>
          </a:effectLst>
        </p:spPr>
        <p:txBody>
          <a:bodyPr wrap="square">
            <a:spAutoFit/>
          </a:bodyPr>
          <a:lstStyle/>
          <a:p>
            <a:pPr algn="ctr">
              <a:spcAft>
                <a:spcPts val="10200"/>
              </a:spcAft>
            </a:pPr>
            <a:r>
              <a:rPr lang="en-US" sz="1600" b="1">
                <a:solidFill>
                  <a:schemeClr val="bg1"/>
                </a:solidFill>
              </a:rPr>
              <a:t>Streamlining and Automating Compliance Processes</a:t>
            </a:r>
          </a:p>
        </p:txBody>
      </p:sp>
      <p:sp>
        <p:nvSpPr>
          <p:cNvPr id="19" name="TextBox 18">
            <a:extLst>
              <a:ext uri="{FF2B5EF4-FFF2-40B4-BE49-F238E27FC236}">
                <a16:creationId xmlns:a16="http://schemas.microsoft.com/office/drawing/2014/main" id="{5E0D8737-1568-AC88-F8EB-EA50480CB81A}"/>
              </a:ext>
            </a:extLst>
          </p:cNvPr>
          <p:cNvSpPr txBox="1"/>
          <p:nvPr/>
        </p:nvSpPr>
        <p:spPr>
          <a:xfrm>
            <a:off x="2310225" y="1067422"/>
            <a:ext cx="1908000" cy="2880000"/>
          </a:xfrm>
          <a:prstGeom prst="rect">
            <a:avLst/>
          </a:prstGeom>
          <a:solidFill>
            <a:schemeClr val="bg2"/>
          </a:solidFill>
          <a:effectLst>
            <a:outerShdw blurRad="50800" dist="38100" dir="2700000" algn="tl" rotWithShape="0">
              <a:prstClr val="black">
                <a:alpha val="40000"/>
              </a:prstClr>
            </a:outerShdw>
          </a:effectLst>
        </p:spPr>
        <p:txBody>
          <a:bodyPr wrap="square">
            <a:spAutoFit/>
          </a:bodyPr>
          <a:lstStyle>
            <a:defPPr>
              <a:defRPr lang="en-NL"/>
            </a:defPPr>
            <a:lvl1pPr algn="ctr">
              <a:defRPr sz="1400" b="1"/>
            </a:lvl1pPr>
          </a:lstStyle>
          <a:p>
            <a:pPr>
              <a:spcAft>
                <a:spcPts val="10200"/>
              </a:spcAft>
            </a:pPr>
            <a:r>
              <a:rPr lang="en-US" sz="1600">
                <a:solidFill>
                  <a:schemeClr val="bg1"/>
                </a:solidFill>
              </a:rPr>
              <a:t>Standardized Guidelines for Clarity and Consistency</a:t>
            </a:r>
          </a:p>
        </p:txBody>
      </p:sp>
      <p:sp>
        <p:nvSpPr>
          <p:cNvPr id="5" name="TextBox 4">
            <a:extLst>
              <a:ext uri="{FF2B5EF4-FFF2-40B4-BE49-F238E27FC236}">
                <a16:creationId xmlns:a16="http://schemas.microsoft.com/office/drawing/2014/main" id="{21A16726-DA57-E40E-1956-D0628B1DFB64}"/>
              </a:ext>
            </a:extLst>
          </p:cNvPr>
          <p:cNvSpPr txBox="1"/>
          <p:nvPr/>
        </p:nvSpPr>
        <p:spPr>
          <a:xfrm>
            <a:off x="498440" y="1067422"/>
            <a:ext cx="1852954" cy="2880000"/>
          </a:xfrm>
          <a:prstGeom prst="rect">
            <a:avLst/>
          </a:prstGeom>
          <a:solidFill>
            <a:schemeClr val="tx1"/>
          </a:solidFill>
          <a:effectLst>
            <a:outerShdw blurRad="50800" dist="38100" dir="2700000" algn="tl" rotWithShape="0">
              <a:prstClr val="black">
                <a:alpha val="40000"/>
              </a:prstClr>
            </a:outerShdw>
          </a:effectLst>
        </p:spPr>
        <p:txBody>
          <a:bodyPr wrap="square">
            <a:spAutoFit/>
          </a:bodyPr>
          <a:lstStyle/>
          <a:p>
            <a:pPr algn="ctr">
              <a:spcAft>
                <a:spcPts val="10200"/>
              </a:spcAft>
            </a:pPr>
            <a:r>
              <a:rPr lang="en-US" sz="1600" b="1">
                <a:solidFill>
                  <a:schemeClr val="bg1"/>
                </a:solidFill>
              </a:rPr>
              <a:t>Leadership-Driven</a:t>
            </a:r>
            <a:br>
              <a:rPr lang="en-US" sz="1600" b="1">
                <a:solidFill>
                  <a:schemeClr val="bg1"/>
                </a:solidFill>
              </a:rPr>
            </a:br>
            <a:r>
              <a:rPr lang="en-US" sz="1600" b="1">
                <a:solidFill>
                  <a:schemeClr val="bg1"/>
                </a:solidFill>
              </a:rPr>
              <a:t>Cultural Transformation</a:t>
            </a:r>
            <a:endParaRPr lang="en-US" sz="1200">
              <a:solidFill>
                <a:schemeClr val="tx2"/>
              </a:solidFill>
            </a:endParaRPr>
          </a:p>
        </p:txBody>
      </p:sp>
      <p:sp>
        <p:nvSpPr>
          <p:cNvPr id="87" name="Rectangle 86">
            <a:extLst>
              <a:ext uri="{FF2B5EF4-FFF2-40B4-BE49-F238E27FC236}">
                <a16:creationId xmlns:a16="http://schemas.microsoft.com/office/drawing/2014/main" id="{43B8038A-EFC7-71B6-4BF5-70F053A4BC29}"/>
              </a:ext>
            </a:extLst>
          </p:cNvPr>
          <p:cNvSpPr/>
          <p:nvPr/>
        </p:nvSpPr>
        <p:spPr>
          <a:xfrm>
            <a:off x="9756692" y="3268086"/>
            <a:ext cx="1846949" cy="938308"/>
          </a:xfrm>
          <a:prstGeom prst="rect">
            <a:avLst/>
          </a:prstGeom>
          <a:solidFill>
            <a:schemeClr val="tx1">
              <a:lumMod val="20000"/>
              <a:lumOff val="80000"/>
            </a:schemeClr>
          </a:solidFill>
          <a:ln>
            <a:solidFill>
              <a:schemeClr val="tx1">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1200">
                <a:solidFill>
                  <a:schemeClr val="tx2"/>
                </a:solidFill>
              </a:rPr>
              <a:t>Implement automated reconciliation tools to enhance data accuracy and reliability</a:t>
            </a:r>
          </a:p>
        </p:txBody>
      </p:sp>
      <p:sp>
        <p:nvSpPr>
          <p:cNvPr id="86" name="Rectangle 85">
            <a:extLst>
              <a:ext uri="{FF2B5EF4-FFF2-40B4-BE49-F238E27FC236}">
                <a16:creationId xmlns:a16="http://schemas.microsoft.com/office/drawing/2014/main" id="{A1555B57-BB01-74DC-7C61-135010A326BB}"/>
              </a:ext>
            </a:extLst>
          </p:cNvPr>
          <p:cNvSpPr/>
          <p:nvPr/>
        </p:nvSpPr>
        <p:spPr>
          <a:xfrm>
            <a:off x="7912127" y="3268086"/>
            <a:ext cx="1838564" cy="938308"/>
          </a:xfrm>
          <a:prstGeom prst="rect">
            <a:avLst/>
          </a:prstGeom>
          <a:solidFill>
            <a:schemeClr val="tx2">
              <a:lumMod val="20000"/>
              <a:lumOff val="80000"/>
            </a:schemeClr>
          </a:solidFill>
          <a:ln>
            <a:solidFill>
              <a:schemeClr val="tx2">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1200">
                <a:solidFill>
                  <a:schemeClr val="tx2"/>
                </a:solidFill>
              </a:rPr>
              <a:t>Engage with regulators to stay ahead</a:t>
            </a:r>
            <a:br>
              <a:rPr lang="en-US" sz="1200">
                <a:solidFill>
                  <a:schemeClr val="tx2"/>
                </a:solidFill>
              </a:rPr>
            </a:br>
            <a:r>
              <a:rPr lang="en-US" sz="1200">
                <a:solidFill>
                  <a:schemeClr val="tx2"/>
                </a:solidFill>
              </a:rPr>
              <a:t>of evolving</a:t>
            </a:r>
            <a:br>
              <a:rPr lang="en-US" sz="1200">
                <a:solidFill>
                  <a:schemeClr val="tx2"/>
                </a:solidFill>
              </a:rPr>
            </a:br>
            <a:r>
              <a:rPr lang="en-US" sz="1200">
                <a:solidFill>
                  <a:schemeClr val="tx2"/>
                </a:solidFill>
              </a:rPr>
              <a:t>requirements</a:t>
            </a:r>
          </a:p>
        </p:txBody>
      </p:sp>
      <p:sp>
        <p:nvSpPr>
          <p:cNvPr id="85" name="Rectangle 84">
            <a:extLst>
              <a:ext uri="{FF2B5EF4-FFF2-40B4-BE49-F238E27FC236}">
                <a16:creationId xmlns:a16="http://schemas.microsoft.com/office/drawing/2014/main" id="{66E77153-850D-DCCC-2F5B-74716DDA2215}"/>
              </a:ext>
            </a:extLst>
          </p:cNvPr>
          <p:cNvSpPr/>
          <p:nvPr/>
        </p:nvSpPr>
        <p:spPr>
          <a:xfrm>
            <a:off x="6059172" y="3268086"/>
            <a:ext cx="1840947" cy="938308"/>
          </a:xfrm>
          <a:prstGeom prst="rect">
            <a:avLst/>
          </a:prstGeom>
          <a:solidFill>
            <a:schemeClr val="accent2">
              <a:lumMod val="20000"/>
              <a:lumOff val="80000"/>
            </a:schemeClr>
          </a:solidFill>
          <a:ln>
            <a:solidFill>
              <a:schemeClr val="accent2">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1200">
                <a:solidFill>
                  <a:schemeClr val="tx2"/>
                </a:solidFill>
              </a:rPr>
              <a:t>Modernize IT infrastructure to eliminate data silos and enable integration</a:t>
            </a:r>
          </a:p>
        </p:txBody>
      </p:sp>
      <p:sp>
        <p:nvSpPr>
          <p:cNvPr id="84" name="Rectangle 83">
            <a:extLst>
              <a:ext uri="{FF2B5EF4-FFF2-40B4-BE49-F238E27FC236}">
                <a16:creationId xmlns:a16="http://schemas.microsoft.com/office/drawing/2014/main" id="{F1580950-B61E-6A32-42D9-340CA15142EB}"/>
              </a:ext>
            </a:extLst>
          </p:cNvPr>
          <p:cNvSpPr/>
          <p:nvPr/>
        </p:nvSpPr>
        <p:spPr>
          <a:xfrm>
            <a:off x="4218225" y="3268086"/>
            <a:ext cx="1852875" cy="938308"/>
          </a:xfrm>
          <a:prstGeom prst="rect">
            <a:avLst/>
          </a:prstGeom>
          <a:solidFill>
            <a:schemeClr val="accent1">
              <a:lumMod val="20000"/>
              <a:lumOff val="80000"/>
            </a:scheme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1200">
                <a:solidFill>
                  <a:schemeClr val="tx2"/>
                </a:solidFill>
              </a:rPr>
              <a:t>Reduce the</a:t>
            </a:r>
            <a:br>
              <a:rPr lang="en-US" sz="1200">
                <a:solidFill>
                  <a:schemeClr val="tx2"/>
                </a:solidFill>
              </a:rPr>
            </a:br>
            <a:r>
              <a:rPr lang="en-US" sz="1200">
                <a:solidFill>
                  <a:schemeClr val="tx2"/>
                </a:solidFill>
              </a:rPr>
              <a:t>resource burden by</a:t>
            </a:r>
            <a:br>
              <a:rPr lang="en-US" sz="1200">
                <a:solidFill>
                  <a:schemeClr val="tx2"/>
                </a:solidFill>
              </a:rPr>
            </a:br>
            <a:r>
              <a:rPr lang="en-US" sz="1200">
                <a:solidFill>
                  <a:schemeClr val="tx2"/>
                </a:solidFill>
              </a:rPr>
              <a:t>automating data processes</a:t>
            </a:r>
          </a:p>
        </p:txBody>
      </p:sp>
      <p:sp>
        <p:nvSpPr>
          <p:cNvPr id="83" name="Rectangle 82">
            <a:extLst>
              <a:ext uri="{FF2B5EF4-FFF2-40B4-BE49-F238E27FC236}">
                <a16:creationId xmlns:a16="http://schemas.microsoft.com/office/drawing/2014/main" id="{69283FF4-8FD1-1D40-8AE6-C679624F27F3}"/>
              </a:ext>
            </a:extLst>
          </p:cNvPr>
          <p:cNvSpPr/>
          <p:nvPr/>
        </p:nvSpPr>
        <p:spPr>
          <a:xfrm>
            <a:off x="2351393" y="3268086"/>
            <a:ext cx="1854747" cy="938308"/>
          </a:xfrm>
          <a:prstGeom prst="rect">
            <a:avLst/>
          </a:prstGeom>
          <a:solidFill>
            <a:schemeClr val="bg2">
              <a:lumMod val="20000"/>
              <a:lumOff val="80000"/>
            </a:schemeClr>
          </a:solidFill>
          <a:ln>
            <a:solidFill>
              <a:schemeClr val="bg2">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1200">
                <a:solidFill>
                  <a:schemeClr val="tx2"/>
                </a:solidFill>
              </a:rPr>
              <a:t>Develop clear, standardized implementation guidelines</a:t>
            </a:r>
          </a:p>
        </p:txBody>
      </p:sp>
      <p:sp>
        <p:nvSpPr>
          <p:cNvPr id="82" name="Rectangle 81">
            <a:extLst>
              <a:ext uri="{FF2B5EF4-FFF2-40B4-BE49-F238E27FC236}">
                <a16:creationId xmlns:a16="http://schemas.microsoft.com/office/drawing/2014/main" id="{C17ECC65-CE8C-EA61-F909-D4CCC707C55C}"/>
              </a:ext>
            </a:extLst>
          </p:cNvPr>
          <p:cNvSpPr/>
          <p:nvPr/>
        </p:nvSpPr>
        <p:spPr>
          <a:xfrm>
            <a:off x="498439" y="3268086"/>
            <a:ext cx="1859853" cy="938308"/>
          </a:xfrm>
          <a:prstGeom prst="rect">
            <a:avLst/>
          </a:prstGeom>
          <a:solidFill>
            <a:schemeClr val="tx1">
              <a:lumMod val="20000"/>
              <a:lumOff val="80000"/>
            </a:schemeClr>
          </a:solidFill>
          <a:ln>
            <a:solidFill>
              <a:schemeClr val="tx1">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1200">
                <a:solidFill>
                  <a:schemeClr val="tx2"/>
                </a:solidFill>
              </a:rPr>
              <a:t>Foster leadership engagement and a compliance-oriented culture</a:t>
            </a:r>
          </a:p>
        </p:txBody>
      </p:sp>
      <p:grpSp>
        <p:nvGrpSpPr>
          <p:cNvPr id="43" name="Group 42">
            <a:extLst>
              <a:ext uri="{FF2B5EF4-FFF2-40B4-BE49-F238E27FC236}">
                <a16:creationId xmlns:a16="http://schemas.microsoft.com/office/drawing/2014/main" id="{91E03A02-B420-922B-B31E-32F10F2BB8F5}"/>
              </a:ext>
            </a:extLst>
          </p:cNvPr>
          <p:cNvGrpSpPr/>
          <p:nvPr/>
        </p:nvGrpSpPr>
        <p:grpSpPr>
          <a:xfrm>
            <a:off x="481766" y="4858875"/>
            <a:ext cx="11710234" cy="4613875"/>
            <a:chOff x="277759" y="1116392"/>
            <a:chExt cx="11710234" cy="4613875"/>
          </a:xfrm>
        </p:grpSpPr>
        <p:sp>
          <p:nvSpPr>
            <p:cNvPr id="44" name="Google Shape;991;p34">
              <a:extLst>
                <a:ext uri="{FF2B5EF4-FFF2-40B4-BE49-F238E27FC236}">
                  <a16:creationId xmlns:a16="http://schemas.microsoft.com/office/drawing/2014/main" id="{DA5231BC-509A-E622-22B2-09EF3C8A1D89}"/>
                </a:ext>
              </a:extLst>
            </p:cNvPr>
            <p:cNvSpPr/>
            <p:nvPr/>
          </p:nvSpPr>
          <p:spPr>
            <a:xfrm>
              <a:off x="9641746" y="1127733"/>
              <a:ext cx="2346247" cy="4602534"/>
            </a:xfrm>
            <a:custGeom>
              <a:avLst/>
              <a:gdLst/>
              <a:ahLst/>
              <a:cxnLst/>
              <a:rect l="l" t="t" r="r" b="b"/>
              <a:pathLst>
                <a:path w="40018" h="68128" extrusionOk="0">
                  <a:moveTo>
                    <a:pt x="1" y="1"/>
                  </a:moveTo>
                  <a:lnTo>
                    <a:pt x="1" y="68128"/>
                  </a:lnTo>
                  <a:lnTo>
                    <a:pt x="31397" y="68128"/>
                  </a:lnTo>
                  <a:lnTo>
                    <a:pt x="31397" y="13359"/>
                  </a:lnTo>
                  <a:cubicBezTo>
                    <a:pt x="31397" y="12832"/>
                    <a:pt x="31828" y="12443"/>
                    <a:pt x="32303" y="12443"/>
                  </a:cubicBezTo>
                  <a:cubicBezTo>
                    <a:pt x="32449" y="12443"/>
                    <a:pt x="32600" y="12480"/>
                    <a:pt x="32743" y="12562"/>
                  </a:cubicBezTo>
                  <a:cubicBezTo>
                    <a:pt x="32993" y="12704"/>
                    <a:pt x="33231" y="12847"/>
                    <a:pt x="33469" y="13002"/>
                  </a:cubicBezTo>
                  <a:cubicBezTo>
                    <a:pt x="34112" y="13407"/>
                    <a:pt x="34862" y="13645"/>
                    <a:pt x="35672" y="13645"/>
                  </a:cubicBezTo>
                  <a:cubicBezTo>
                    <a:pt x="38089" y="13645"/>
                    <a:pt x="40018" y="11550"/>
                    <a:pt x="39744" y="9085"/>
                  </a:cubicBezTo>
                  <a:cubicBezTo>
                    <a:pt x="39529" y="7180"/>
                    <a:pt x="37994" y="5668"/>
                    <a:pt x="36089" y="5477"/>
                  </a:cubicBezTo>
                  <a:cubicBezTo>
                    <a:pt x="35949" y="5464"/>
                    <a:pt x="35811" y="5457"/>
                    <a:pt x="35675" y="5457"/>
                  </a:cubicBezTo>
                  <a:cubicBezTo>
                    <a:pt x="34612" y="5457"/>
                    <a:pt x="33650" y="5860"/>
                    <a:pt x="32921" y="6525"/>
                  </a:cubicBezTo>
                  <a:cubicBezTo>
                    <a:pt x="32910" y="6525"/>
                    <a:pt x="32910" y="6525"/>
                    <a:pt x="32910" y="6537"/>
                  </a:cubicBezTo>
                  <a:cubicBezTo>
                    <a:pt x="32732" y="6697"/>
                    <a:pt x="32522" y="6768"/>
                    <a:pt x="32316" y="6768"/>
                  </a:cubicBezTo>
                  <a:cubicBezTo>
                    <a:pt x="31847" y="6768"/>
                    <a:pt x="31397" y="6397"/>
                    <a:pt x="31397" y="5858"/>
                  </a:cubicBezTo>
                  <a:lnTo>
                    <a:pt x="31397" y="1"/>
                  </a:lnTo>
                  <a:close/>
                </a:path>
              </a:pathLst>
            </a:custGeom>
            <a:solidFill>
              <a:schemeClr val="accent3">
                <a:lumMod val="20000"/>
                <a:lumOff val="80000"/>
              </a:schemeClr>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latin typeface="Open Sans" pitchFamily="2" charset="0"/>
                <a:ea typeface="Open Sans" pitchFamily="2" charset="0"/>
                <a:cs typeface="Open Sans" pitchFamily="2" charset="0"/>
              </a:endParaRPr>
            </a:p>
          </p:txBody>
        </p:sp>
        <p:sp>
          <p:nvSpPr>
            <p:cNvPr id="45" name="Google Shape;979;p34">
              <a:extLst>
                <a:ext uri="{FF2B5EF4-FFF2-40B4-BE49-F238E27FC236}">
                  <a16:creationId xmlns:a16="http://schemas.microsoft.com/office/drawing/2014/main" id="{C2D13449-687F-D1ED-D2B7-367F8F8A787B}"/>
                </a:ext>
              </a:extLst>
            </p:cNvPr>
            <p:cNvSpPr/>
            <p:nvPr/>
          </p:nvSpPr>
          <p:spPr>
            <a:xfrm>
              <a:off x="7762775" y="1127733"/>
              <a:ext cx="2346247" cy="4602533"/>
            </a:xfrm>
            <a:custGeom>
              <a:avLst/>
              <a:gdLst/>
              <a:ahLst/>
              <a:cxnLst/>
              <a:rect l="l" t="t" r="r" b="b"/>
              <a:pathLst>
                <a:path w="40018" h="68128" extrusionOk="0">
                  <a:moveTo>
                    <a:pt x="1" y="1"/>
                  </a:moveTo>
                  <a:lnTo>
                    <a:pt x="1" y="68128"/>
                  </a:lnTo>
                  <a:lnTo>
                    <a:pt x="31397" y="68128"/>
                  </a:lnTo>
                  <a:lnTo>
                    <a:pt x="31397" y="13359"/>
                  </a:lnTo>
                  <a:cubicBezTo>
                    <a:pt x="31397" y="12832"/>
                    <a:pt x="31828" y="12443"/>
                    <a:pt x="32303" y="12443"/>
                  </a:cubicBezTo>
                  <a:cubicBezTo>
                    <a:pt x="32449" y="12443"/>
                    <a:pt x="32600" y="12480"/>
                    <a:pt x="32743" y="12562"/>
                  </a:cubicBezTo>
                  <a:cubicBezTo>
                    <a:pt x="32993" y="12704"/>
                    <a:pt x="33231" y="12847"/>
                    <a:pt x="33469" y="13002"/>
                  </a:cubicBezTo>
                  <a:cubicBezTo>
                    <a:pt x="34112" y="13407"/>
                    <a:pt x="34862" y="13645"/>
                    <a:pt x="35672" y="13645"/>
                  </a:cubicBezTo>
                  <a:cubicBezTo>
                    <a:pt x="38089" y="13645"/>
                    <a:pt x="40018" y="11550"/>
                    <a:pt x="39744" y="9085"/>
                  </a:cubicBezTo>
                  <a:cubicBezTo>
                    <a:pt x="39529" y="7180"/>
                    <a:pt x="37994" y="5668"/>
                    <a:pt x="36089" y="5477"/>
                  </a:cubicBezTo>
                  <a:cubicBezTo>
                    <a:pt x="35949" y="5464"/>
                    <a:pt x="35811" y="5457"/>
                    <a:pt x="35675" y="5457"/>
                  </a:cubicBezTo>
                  <a:cubicBezTo>
                    <a:pt x="34612" y="5457"/>
                    <a:pt x="33650" y="5860"/>
                    <a:pt x="32921" y="6525"/>
                  </a:cubicBezTo>
                  <a:cubicBezTo>
                    <a:pt x="32910" y="6525"/>
                    <a:pt x="32910" y="6525"/>
                    <a:pt x="32910" y="6537"/>
                  </a:cubicBezTo>
                  <a:cubicBezTo>
                    <a:pt x="32732" y="6697"/>
                    <a:pt x="32522" y="6768"/>
                    <a:pt x="32316" y="6768"/>
                  </a:cubicBezTo>
                  <a:cubicBezTo>
                    <a:pt x="31847" y="6768"/>
                    <a:pt x="31397" y="6397"/>
                    <a:pt x="31397" y="5858"/>
                  </a:cubicBezTo>
                  <a:lnTo>
                    <a:pt x="31397" y="1"/>
                  </a:ln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latin typeface="Open Sans" pitchFamily="2" charset="0"/>
                <a:ea typeface="Open Sans" pitchFamily="2" charset="0"/>
                <a:cs typeface="Open Sans" pitchFamily="2" charset="0"/>
              </a:endParaRPr>
            </a:p>
          </p:txBody>
        </p:sp>
        <p:sp>
          <p:nvSpPr>
            <p:cNvPr id="46" name="Google Shape;970;p34">
              <a:extLst>
                <a:ext uri="{FF2B5EF4-FFF2-40B4-BE49-F238E27FC236}">
                  <a16:creationId xmlns:a16="http://schemas.microsoft.com/office/drawing/2014/main" id="{59B2D7B8-714A-755E-2B01-2B286D43B767}"/>
                </a:ext>
              </a:extLst>
            </p:cNvPr>
            <p:cNvSpPr/>
            <p:nvPr/>
          </p:nvSpPr>
          <p:spPr>
            <a:xfrm>
              <a:off x="5883804" y="1127735"/>
              <a:ext cx="2346247" cy="4602532"/>
            </a:xfrm>
            <a:custGeom>
              <a:avLst/>
              <a:gdLst/>
              <a:ahLst/>
              <a:cxnLst/>
              <a:rect l="l" t="t" r="r" b="b"/>
              <a:pathLst>
                <a:path w="40018" h="68128" extrusionOk="0">
                  <a:moveTo>
                    <a:pt x="1" y="1"/>
                  </a:moveTo>
                  <a:lnTo>
                    <a:pt x="1" y="68128"/>
                  </a:lnTo>
                  <a:lnTo>
                    <a:pt x="31397" y="68128"/>
                  </a:lnTo>
                  <a:lnTo>
                    <a:pt x="31397" y="13359"/>
                  </a:lnTo>
                  <a:cubicBezTo>
                    <a:pt x="31397" y="12832"/>
                    <a:pt x="31828" y="12443"/>
                    <a:pt x="32303" y="12443"/>
                  </a:cubicBezTo>
                  <a:cubicBezTo>
                    <a:pt x="32449" y="12443"/>
                    <a:pt x="32600" y="12480"/>
                    <a:pt x="32743" y="12562"/>
                  </a:cubicBezTo>
                  <a:cubicBezTo>
                    <a:pt x="32993" y="12704"/>
                    <a:pt x="33231" y="12847"/>
                    <a:pt x="33469" y="13002"/>
                  </a:cubicBezTo>
                  <a:cubicBezTo>
                    <a:pt x="34112" y="13407"/>
                    <a:pt x="34862" y="13645"/>
                    <a:pt x="35672" y="13645"/>
                  </a:cubicBezTo>
                  <a:cubicBezTo>
                    <a:pt x="38089" y="13645"/>
                    <a:pt x="40018" y="11550"/>
                    <a:pt x="39744" y="9085"/>
                  </a:cubicBezTo>
                  <a:cubicBezTo>
                    <a:pt x="39529" y="7180"/>
                    <a:pt x="37994" y="5668"/>
                    <a:pt x="36089" y="5477"/>
                  </a:cubicBezTo>
                  <a:cubicBezTo>
                    <a:pt x="35949" y="5464"/>
                    <a:pt x="35811" y="5457"/>
                    <a:pt x="35675" y="5457"/>
                  </a:cubicBezTo>
                  <a:cubicBezTo>
                    <a:pt x="34612" y="5457"/>
                    <a:pt x="33650" y="5860"/>
                    <a:pt x="32921" y="6525"/>
                  </a:cubicBezTo>
                  <a:cubicBezTo>
                    <a:pt x="32910" y="6525"/>
                    <a:pt x="32910" y="6525"/>
                    <a:pt x="32910" y="6537"/>
                  </a:cubicBezTo>
                  <a:cubicBezTo>
                    <a:pt x="32732" y="6697"/>
                    <a:pt x="32522" y="6768"/>
                    <a:pt x="32316" y="6768"/>
                  </a:cubicBezTo>
                  <a:cubicBezTo>
                    <a:pt x="31847" y="6768"/>
                    <a:pt x="31397" y="6397"/>
                    <a:pt x="31397" y="5858"/>
                  </a:cubicBezTo>
                  <a:lnTo>
                    <a:pt x="31397" y="1"/>
                  </a:lnTo>
                  <a:close/>
                </a:path>
              </a:pathLst>
            </a:custGeom>
            <a:solidFill>
              <a:schemeClr val="accent2">
                <a:lumMod val="20000"/>
                <a:lumOff val="80000"/>
              </a:schemeClr>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latin typeface="Open Sans" pitchFamily="2" charset="0"/>
                <a:ea typeface="Open Sans" pitchFamily="2" charset="0"/>
                <a:cs typeface="Open Sans" pitchFamily="2" charset="0"/>
              </a:endParaRPr>
            </a:p>
          </p:txBody>
        </p:sp>
        <p:sp>
          <p:nvSpPr>
            <p:cNvPr id="47" name="Google Shape;975;p34">
              <a:extLst>
                <a:ext uri="{FF2B5EF4-FFF2-40B4-BE49-F238E27FC236}">
                  <a16:creationId xmlns:a16="http://schemas.microsoft.com/office/drawing/2014/main" id="{C6522B06-2D62-08F8-0A7C-BB8C0523BC6F}"/>
                </a:ext>
              </a:extLst>
            </p:cNvPr>
            <p:cNvSpPr txBox="1"/>
            <p:nvPr/>
          </p:nvSpPr>
          <p:spPr>
            <a:xfrm>
              <a:off x="5873042" y="3069694"/>
              <a:ext cx="1849766" cy="2520000"/>
            </a:xfrm>
            <a:prstGeom prst="rect">
              <a:avLst/>
            </a:prstGeom>
            <a:noFill/>
            <a:ln>
              <a:noFill/>
            </a:ln>
          </p:spPr>
          <p:txBody>
            <a:bodyPr spcFirstLastPara="1" wrap="square" lIns="72000" tIns="72000" rIns="72000" bIns="72000" anchor="ctr" anchorCtr="0">
              <a:noAutofit/>
            </a:bodyPr>
            <a:lstStyle/>
            <a:p>
              <a:pPr algn="ctr">
                <a:spcAft>
                  <a:spcPts val="1200"/>
                </a:spcAft>
              </a:pPr>
              <a:r>
                <a:rPr lang="en-US" sz="1200">
                  <a:solidFill>
                    <a:srgbClr val="58595B"/>
                  </a:solidFill>
                  <a:latin typeface="+mj-lt"/>
                </a:rPr>
                <a:t>Outdated IT systems and data silos hinder efficient risk data aggregation and timely reporting.</a:t>
              </a:r>
            </a:p>
            <a:p>
              <a:pPr algn="ctr">
                <a:spcAft>
                  <a:spcPts val="1200"/>
                </a:spcAft>
              </a:pPr>
              <a:r>
                <a:rPr lang="en-US" sz="1200">
                  <a:solidFill>
                    <a:srgbClr val="58595B"/>
                  </a:solidFill>
                  <a:latin typeface="+mj-lt"/>
                </a:rPr>
                <a:t>Manual processes and legacy infrastructure increase errors and make compliance challenging.</a:t>
              </a:r>
            </a:p>
          </p:txBody>
        </p:sp>
        <p:sp>
          <p:nvSpPr>
            <p:cNvPr id="48" name="Google Shape;976;p34">
              <a:extLst>
                <a:ext uri="{FF2B5EF4-FFF2-40B4-BE49-F238E27FC236}">
                  <a16:creationId xmlns:a16="http://schemas.microsoft.com/office/drawing/2014/main" id="{F92490F5-3839-EE27-56B4-5791375B9311}"/>
                </a:ext>
              </a:extLst>
            </p:cNvPr>
            <p:cNvSpPr txBox="1"/>
            <p:nvPr/>
          </p:nvSpPr>
          <p:spPr>
            <a:xfrm>
              <a:off x="5918036" y="2277693"/>
              <a:ext cx="1802189" cy="7920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lgn="ctr"/>
              <a:r>
                <a:rPr lang="en-US" sz="1400" b="1">
                  <a:solidFill>
                    <a:schemeClr val="accent2"/>
                  </a:solidFill>
                </a:rPr>
                <a:t>Fragmented</a:t>
              </a:r>
              <a:br>
                <a:rPr lang="en-US" sz="1400" b="1">
                  <a:solidFill>
                    <a:schemeClr val="accent2"/>
                  </a:solidFill>
                </a:rPr>
              </a:br>
              <a:r>
                <a:rPr lang="en-US" sz="1400" b="1">
                  <a:solidFill>
                    <a:schemeClr val="accent2"/>
                  </a:solidFill>
                </a:rPr>
                <a:t>IT</a:t>
              </a:r>
              <a:br>
                <a:rPr lang="en-US" sz="1400" b="1">
                  <a:solidFill>
                    <a:schemeClr val="accent2"/>
                  </a:solidFill>
                </a:rPr>
              </a:br>
              <a:r>
                <a:rPr lang="en-US" sz="1400" b="1">
                  <a:solidFill>
                    <a:schemeClr val="accent2"/>
                  </a:solidFill>
                </a:rPr>
                <a:t>Landscape</a:t>
              </a:r>
            </a:p>
          </p:txBody>
        </p:sp>
        <p:sp>
          <p:nvSpPr>
            <p:cNvPr id="49" name="Google Shape;979;p34">
              <a:extLst>
                <a:ext uri="{FF2B5EF4-FFF2-40B4-BE49-F238E27FC236}">
                  <a16:creationId xmlns:a16="http://schemas.microsoft.com/office/drawing/2014/main" id="{35469DC3-E9B4-893D-82A4-79F10D6EDF66}"/>
                </a:ext>
              </a:extLst>
            </p:cNvPr>
            <p:cNvSpPr/>
            <p:nvPr/>
          </p:nvSpPr>
          <p:spPr>
            <a:xfrm>
              <a:off x="4015595" y="1116393"/>
              <a:ext cx="2346247" cy="4613873"/>
            </a:xfrm>
            <a:custGeom>
              <a:avLst/>
              <a:gdLst/>
              <a:ahLst/>
              <a:cxnLst/>
              <a:rect l="l" t="t" r="r" b="b"/>
              <a:pathLst>
                <a:path w="40018" h="68128" extrusionOk="0">
                  <a:moveTo>
                    <a:pt x="1" y="1"/>
                  </a:moveTo>
                  <a:lnTo>
                    <a:pt x="1" y="68128"/>
                  </a:lnTo>
                  <a:lnTo>
                    <a:pt x="31397" y="68128"/>
                  </a:lnTo>
                  <a:lnTo>
                    <a:pt x="31397" y="13359"/>
                  </a:lnTo>
                  <a:cubicBezTo>
                    <a:pt x="31397" y="12832"/>
                    <a:pt x="31828" y="12443"/>
                    <a:pt x="32303" y="12443"/>
                  </a:cubicBezTo>
                  <a:cubicBezTo>
                    <a:pt x="32449" y="12443"/>
                    <a:pt x="32600" y="12480"/>
                    <a:pt x="32743" y="12562"/>
                  </a:cubicBezTo>
                  <a:cubicBezTo>
                    <a:pt x="32993" y="12704"/>
                    <a:pt x="33231" y="12847"/>
                    <a:pt x="33469" y="13002"/>
                  </a:cubicBezTo>
                  <a:cubicBezTo>
                    <a:pt x="34112" y="13407"/>
                    <a:pt x="34862" y="13645"/>
                    <a:pt x="35672" y="13645"/>
                  </a:cubicBezTo>
                  <a:cubicBezTo>
                    <a:pt x="38089" y="13645"/>
                    <a:pt x="40018" y="11550"/>
                    <a:pt x="39744" y="9085"/>
                  </a:cubicBezTo>
                  <a:cubicBezTo>
                    <a:pt x="39529" y="7180"/>
                    <a:pt x="37994" y="5668"/>
                    <a:pt x="36089" y="5477"/>
                  </a:cubicBezTo>
                  <a:cubicBezTo>
                    <a:pt x="35949" y="5464"/>
                    <a:pt x="35811" y="5457"/>
                    <a:pt x="35675" y="5457"/>
                  </a:cubicBezTo>
                  <a:cubicBezTo>
                    <a:pt x="34612" y="5457"/>
                    <a:pt x="33650" y="5860"/>
                    <a:pt x="32921" y="6525"/>
                  </a:cubicBezTo>
                  <a:cubicBezTo>
                    <a:pt x="32910" y="6525"/>
                    <a:pt x="32910" y="6525"/>
                    <a:pt x="32910" y="6537"/>
                  </a:cubicBezTo>
                  <a:cubicBezTo>
                    <a:pt x="32732" y="6697"/>
                    <a:pt x="32522" y="6768"/>
                    <a:pt x="32316" y="6768"/>
                  </a:cubicBezTo>
                  <a:cubicBezTo>
                    <a:pt x="31847" y="6768"/>
                    <a:pt x="31397" y="6397"/>
                    <a:pt x="31397" y="5858"/>
                  </a:cubicBezTo>
                  <a:lnTo>
                    <a:pt x="31397" y="1"/>
                  </a:lnTo>
                  <a:close/>
                </a:path>
              </a:pathLst>
            </a:custGeom>
            <a:solidFill>
              <a:schemeClr val="accent1">
                <a:lumMod val="20000"/>
                <a:lumOff val="80000"/>
              </a:schemeClr>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latin typeface="Open Sans" pitchFamily="2" charset="0"/>
                <a:ea typeface="Open Sans" pitchFamily="2" charset="0"/>
                <a:cs typeface="Open Sans" pitchFamily="2" charset="0"/>
              </a:endParaRPr>
            </a:p>
          </p:txBody>
        </p:sp>
        <p:sp>
          <p:nvSpPr>
            <p:cNvPr id="50" name="Google Shape;987;p34">
              <a:extLst>
                <a:ext uri="{FF2B5EF4-FFF2-40B4-BE49-F238E27FC236}">
                  <a16:creationId xmlns:a16="http://schemas.microsoft.com/office/drawing/2014/main" id="{DFD5BD1F-B14C-3FD7-3A36-8989694981DB}"/>
                </a:ext>
              </a:extLst>
            </p:cNvPr>
            <p:cNvSpPr txBox="1"/>
            <p:nvPr/>
          </p:nvSpPr>
          <p:spPr>
            <a:xfrm>
              <a:off x="3985581" y="3069694"/>
              <a:ext cx="1898223" cy="2520000"/>
            </a:xfrm>
            <a:prstGeom prst="rect">
              <a:avLst/>
            </a:prstGeom>
            <a:noFill/>
            <a:ln>
              <a:noFill/>
            </a:ln>
          </p:spPr>
          <p:txBody>
            <a:bodyPr spcFirstLastPara="1" wrap="square" lIns="72000" tIns="72000" rIns="72000" bIns="72000" anchor="ctr" anchorCtr="0">
              <a:noAutofit/>
            </a:bodyPr>
            <a:lstStyle/>
            <a:p>
              <a:pPr algn="ctr"/>
              <a:r>
                <a:rPr lang="en-US" sz="1200">
                  <a:solidFill>
                    <a:srgbClr val="58595B"/>
                  </a:solidFill>
                  <a:latin typeface="+mj-lt"/>
                  <a:ea typeface="Open Sans" pitchFamily="2" charset="0"/>
                  <a:cs typeface="Open Sans" pitchFamily="2" charset="0"/>
                  <a:sym typeface="Roboto"/>
                </a:rPr>
                <a:t>Banks struggle to allocate time, manpower, and resources for compliance, with manual processes adding inefficiencies.</a:t>
              </a:r>
            </a:p>
            <a:p>
              <a:pPr algn="ctr"/>
              <a:r>
                <a:rPr lang="en-US" sz="1200">
                  <a:solidFill>
                    <a:srgbClr val="58595B"/>
                  </a:solidFill>
                  <a:latin typeface="+mj-lt"/>
                  <a:ea typeface="Open Sans" pitchFamily="2" charset="0"/>
                  <a:cs typeface="Open Sans" pitchFamily="2" charset="0"/>
                  <a:sym typeface="Roboto"/>
                </a:rPr>
                <a:t>Lack of automation in risk reporting strains resources and slows compliance progress.</a:t>
              </a:r>
            </a:p>
          </p:txBody>
        </p:sp>
        <p:sp>
          <p:nvSpPr>
            <p:cNvPr id="51" name="Google Shape;988;p34">
              <a:extLst>
                <a:ext uri="{FF2B5EF4-FFF2-40B4-BE49-F238E27FC236}">
                  <a16:creationId xmlns:a16="http://schemas.microsoft.com/office/drawing/2014/main" id="{8E34AC5C-2077-A196-AF09-1603A68812B8}"/>
                </a:ext>
              </a:extLst>
            </p:cNvPr>
            <p:cNvSpPr txBox="1"/>
            <p:nvPr/>
          </p:nvSpPr>
          <p:spPr>
            <a:xfrm>
              <a:off x="4054731" y="2277693"/>
              <a:ext cx="1803902" cy="792000"/>
            </a:xfrm>
            <a:prstGeom prst="rect">
              <a:avLst/>
            </a:prstGeom>
            <a:noFill/>
            <a:ln>
              <a:noFill/>
            </a:ln>
          </p:spPr>
          <p:txBody>
            <a:bodyPr spcFirstLastPara="1" wrap="square" lIns="121900" tIns="121900" rIns="121900" bIns="121900" anchor="ctr" anchorCtr="0">
              <a:noAutofit/>
            </a:bodyPr>
            <a:lstStyle/>
            <a:p>
              <a:pPr algn="ctr"/>
              <a:r>
                <a:rPr lang="en-US" sz="1400" b="1">
                  <a:solidFill>
                    <a:schemeClr val="accent1"/>
                  </a:solidFill>
                  <a:sym typeface="Fira Sans Extra Condensed Medium"/>
                </a:rPr>
                <a:t>Excessive Resource Allocation</a:t>
              </a:r>
            </a:p>
          </p:txBody>
        </p:sp>
        <p:sp>
          <p:nvSpPr>
            <p:cNvPr id="52" name="Google Shape;991;p34">
              <a:extLst>
                <a:ext uri="{FF2B5EF4-FFF2-40B4-BE49-F238E27FC236}">
                  <a16:creationId xmlns:a16="http://schemas.microsoft.com/office/drawing/2014/main" id="{D2DF4D3F-D2FF-B7C8-9805-E5EC02BB553F}"/>
                </a:ext>
              </a:extLst>
            </p:cNvPr>
            <p:cNvSpPr/>
            <p:nvPr/>
          </p:nvSpPr>
          <p:spPr>
            <a:xfrm>
              <a:off x="2147386" y="1116393"/>
              <a:ext cx="2346247" cy="4613872"/>
            </a:xfrm>
            <a:custGeom>
              <a:avLst/>
              <a:gdLst/>
              <a:ahLst/>
              <a:cxnLst/>
              <a:rect l="l" t="t" r="r" b="b"/>
              <a:pathLst>
                <a:path w="40018" h="68128" extrusionOk="0">
                  <a:moveTo>
                    <a:pt x="1" y="1"/>
                  </a:moveTo>
                  <a:lnTo>
                    <a:pt x="1" y="68128"/>
                  </a:lnTo>
                  <a:lnTo>
                    <a:pt x="31397" y="68128"/>
                  </a:lnTo>
                  <a:lnTo>
                    <a:pt x="31397" y="13359"/>
                  </a:lnTo>
                  <a:cubicBezTo>
                    <a:pt x="31397" y="12832"/>
                    <a:pt x="31828" y="12443"/>
                    <a:pt x="32303" y="12443"/>
                  </a:cubicBezTo>
                  <a:cubicBezTo>
                    <a:pt x="32449" y="12443"/>
                    <a:pt x="32600" y="12480"/>
                    <a:pt x="32743" y="12562"/>
                  </a:cubicBezTo>
                  <a:cubicBezTo>
                    <a:pt x="32993" y="12704"/>
                    <a:pt x="33231" y="12847"/>
                    <a:pt x="33469" y="13002"/>
                  </a:cubicBezTo>
                  <a:cubicBezTo>
                    <a:pt x="34112" y="13407"/>
                    <a:pt x="34862" y="13645"/>
                    <a:pt x="35672" y="13645"/>
                  </a:cubicBezTo>
                  <a:cubicBezTo>
                    <a:pt x="38089" y="13645"/>
                    <a:pt x="40018" y="11550"/>
                    <a:pt x="39744" y="9085"/>
                  </a:cubicBezTo>
                  <a:cubicBezTo>
                    <a:pt x="39529" y="7180"/>
                    <a:pt x="37994" y="5668"/>
                    <a:pt x="36089" y="5477"/>
                  </a:cubicBezTo>
                  <a:cubicBezTo>
                    <a:pt x="35949" y="5464"/>
                    <a:pt x="35811" y="5457"/>
                    <a:pt x="35675" y="5457"/>
                  </a:cubicBezTo>
                  <a:cubicBezTo>
                    <a:pt x="34612" y="5457"/>
                    <a:pt x="33650" y="5860"/>
                    <a:pt x="32921" y="6525"/>
                  </a:cubicBezTo>
                  <a:cubicBezTo>
                    <a:pt x="32910" y="6525"/>
                    <a:pt x="32910" y="6525"/>
                    <a:pt x="32910" y="6537"/>
                  </a:cubicBezTo>
                  <a:cubicBezTo>
                    <a:pt x="32732" y="6697"/>
                    <a:pt x="32522" y="6768"/>
                    <a:pt x="32316" y="6768"/>
                  </a:cubicBezTo>
                  <a:cubicBezTo>
                    <a:pt x="31847" y="6768"/>
                    <a:pt x="31397" y="6397"/>
                    <a:pt x="31397" y="5858"/>
                  </a:cubicBezTo>
                  <a:lnTo>
                    <a:pt x="31397" y="1"/>
                  </a:lnTo>
                  <a:close/>
                </a:path>
              </a:pathLst>
            </a:custGeom>
            <a:solidFill>
              <a:schemeClr val="accent4">
                <a:lumMod val="20000"/>
                <a:lumOff val="80000"/>
              </a:schemeClr>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latin typeface="Open Sans" pitchFamily="2" charset="0"/>
                <a:ea typeface="Open Sans" pitchFamily="2" charset="0"/>
                <a:cs typeface="Open Sans" pitchFamily="2" charset="0"/>
              </a:endParaRPr>
            </a:p>
          </p:txBody>
        </p:sp>
        <p:sp>
          <p:nvSpPr>
            <p:cNvPr id="53" name="Google Shape;1001;p34">
              <a:extLst>
                <a:ext uri="{FF2B5EF4-FFF2-40B4-BE49-F238E27FC236}">
                  <a16:creationId xmlns:a16="http://schemas.microsoft.com/office/drawing/2014/main" id="{9446F396-B2F8-9F1B-E432-97D68FF89FF6}"/>
                </a:ext>
              </a:extLst>
            </p:cNvPr>
            <p:cNvSpPr txBox="1"/>
            <p:nvPr/>
          </p:nvSpPr>
          <p:spPr>
            <a:xfrm>
              <a:off x="2147387" y="3069693"/>
              <a:ext cx="1857446" cy="2520000"/>
            </a:xfrm>
            <a:prstGeom prst="rect">
              <a:avLst/>
            </a:prstGeom>
            <a:noFill/>
            <a:ln>
              <a:noFill/>
            </a:ln>
          </p:spPr>
          <p:txBody>
            <a:bodyPr spcFirstLastPara="1" wrap="square" lIns="72000" tIns="72000" rIns="72000" bIns="72000" anchor="ctr" anchorCtr="0">
              <a:noAutofit/>
            </a:bodyPr>
            <a:lstStyle/>
            <a:p>
              <a:pPr algn="ctr">
                <a:spcAft>
                  <a:spcPts val="1200"/>
                </a:spcAft>
              </a:pPr>
              <a:r>
                <a:rPr lang="en-US" sz="1200">
                  <a:solidFill>
                    <a:srgbClr val="58595B"/>
                  </a:solidFill>
                  <a:latin typeface="+mj-lt"/>
                </a:rPr>
                <a:t>Discrepancies in BCBS 239 interpretation cause inconsistent implementation across departments.</a:t>
              </a:r>
            </a:p>
            <a:p>
              <a:pPr algn="ctr">
                <a:spcAft>
                  <a:spcPts val="1200"/>
                </a:spcAft>
              </a:pPr>
              <a:r>
                <a:rPr lang="en-US" sz="1200">
                  <a:solidFill>
                    <a:srgbClr val="58595B"/>
                  </a:solidFill>
                  <a:latin typeface="+mj-lt"/>
                </a:rPr>
                <a:t>Inconsistent compliance leads to uneven application, hindering cohesive risk management.</a:t>
              </a:r>
            </a:p>
          </p:txBody>
        </p:sp>
        <p:sp>
          <p:nvSpPr>
            <p:cNvPr id="54" name="Google Shape;1002;p34">
              <a:extLst>
                <a:ext uri="{FF2B5EF4-FFF2-40B4-BE49-F238E27FC236}">
                  <a16:creationId xmlns:a16="http://schemas.microsoft.com/office/drawing/2014/main" id="{24006FCB-E28D-E21E-BAB8-1010D161C8EC}"/>
                </a:ext>
              </a:extLst>
            </p:cNvPr>
            <p:cNvSpPr txBox="1"/>
            <p:nvPr/>
          </p:nvSpPr>
          <p:spPr>
            <a:xfrm>
              <a:off x="2170733" y="2277693"/>
              <a:ext cx="1835736" cy="792000"/>
            </a:xfrm>
            <a:prstGeom prst="rect">
              <a:avLst/>
            </a:prstGeom>
            <a:noFill/>
            <a:ln>
              <a:noFill/>
            </a:ln>
          </p:spPr>
          <p:txBody>
            <a:bodyPr spcFirstLastPara="1" wrap="square" lIns="121900" tIns="121900" rIns="121900" bIns="121900" anchor="ctr" anchorCtr="0">
              <a:noAutofit/>
            </a:bodyPr>
            <a:lstStyle/>
            <a:p>
              <a:pPr algn="ctr"/>
              <a:r>
                <a:rPr lang="en-US" sz="1400" b="1">
                  <a:solidFill>
                    <a:schemeClr val="bg2"/>
                  </a:solidFill>
                  <a:sym typeface="Fira Sans Extra Condensed Medium"/>
                </a:rPr>
                <a:t>Unclear Definitions and Inconsistency</a:t>
              </a:r>
            </a:p>
          </p:txBody>
        </p:sp>
        <p:sp>
          <p:nvSpPr>
            <p:cNvPr id="55" name="Google Shape;1006;p34">
              <a:extLst>
                <a:ext uri="{FF2B5EF4-FFF2-40B4-BE49-F238E27FC236}">
                  <a16:creationId xmlns:a16="http://schemas.microsoft.com/office/drawing/2014/main" id="{A5D0F3B7-8E41-7181-4432-EAEDD632D487}"/>
                </a:ext>
              </a:extLst>
            </p:cNvPr>
            <p:cNvSpPr/>
            <p:nvPr/>
          </p:nvSpPr>
          <p:spPr>
            <a:xfrm>
              <a:off x="288521" y="1116392"/>
              <a:ext cx="2346247" cy="4613873"/>
            </a:xfrm>
            <a:custGeom>
              <a:avLst/>
              <a:gdLst/>
              <a:ahLst/>
              <a:cxnLst/>
              <a:rect l="l" t="t" r="r" b="b"/>
              <a:pathLst>
                <a:path w="40018" h="68128" extrusionOk="0">
                  <a:moveTo>
                    <a:pt x="1" y="1"/>
                  </a:moveTo>
                  <a:lnTo>
                    <a:pt x="1" y="68128"/>
                  </a:lnTo>
                  <a:lnTo>
                    <a:pt x="31397" y="68128"/>
                  </a:lnTo>
                  <a:lnTo>
                    <a:pt x="31397" y="13359"/>
                  </a:lnTo>
                  <a:cubicBezTo>
                    <a:pt x="31397" y="12832"/>
                    <a:pt x="31828" y="12443"/>
                    <a:pt x="32303" y="12443"/>
                  </a:cubicBezTo>
                  <a:cubicBezTo>
                    <a:pt x="32449" y="12443"/>
                    <a:pt x="32600" y="12480"/>
                    <a:pt x="32743" y="12562"/>
                  </a:cubicBezTo>
                  <a:cubicBezTo>
                    <a:pt x="32993" y="12704"/>
                    <a:pt x="33231" y="12847"/>
                    <a:pt x="33469" y="13002"/>
                  </a:cubicBezTo>
                  <a:cubicBezTo>
                    <a:pt x="34112" y="13407"/>
                    <a:pt x="34862" y="13645"/>
                    <a:pt x="35672" y="13645"/>
                  </a:cubicBezTo>
                  <a:cubicBezTo>
                    <a:pt x="38089" y="13645"/>
                    <a:pt x="40018" y="11550"/>
                    <a:pt x="39744" y="9085"/>
                  </a:cubicBezTo>
                  <a:cubicBezTo>
                    <a:pt x="39529" y="7180"/>
                    <a:pt x="37994" y="5668"/>
                    <a:pt x="36089" y="5477"/>
                  </a:cubicBezTo>
                  <a:cubicBezTo>
                    <a:pt x="35949" y="5464"/>
                    <a:pt x="35811" y="5457"/>
                    <a:pt x="35675" y="5457"/>
                  </a:cubicBezTo>
                  <a:cubicBezTo>
                    <a:pt x="34612" y="5457"/>
                    <a:pt x="33650" y="5860"/>
                    <a:pt x="32921" y="6525"/>
                  </a:cubicBezTo>
                  <a:cubicBezTo>
                    <a:pt x="32910" y="6525"/>
                    <a:pt x="32910" y="6525"/>
                    <a:pt x="32910" y="6537"/>
                  </a:cubicBezTo>
                  <a:cubicBezTo>
                    <a:pt x="32732" y="6697"/>
                    <a:pt x="32522" y="6768"/>
                    <a:pt x="32316" y="6768"/>
                  </a:cubicBezTo>
                  <a:cubicBezTo>
                    <a:pt x="31847" y="6768"/>
                    <a:pt x="31397" y="6397"/>
                    <a:pt x="31397" y="5858"/>
                  </a:cubicBezTo>
                  <a:lnTo>
                    <a:pt x="31397" y="1"/>
                  </a:lnTo>
                  <a:close/>
                </a:path>
              </a:pathLst>
            </a:custGeom>
            <a:solidFill>
              <a:schemeClr val="accent3">
                <a:lumMod val="20000"/>
                <a:lumOff val="80000"/>
              </a:schemeClr>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latin typeface="Open Sans" pitchFamily="2" charset="0"/>
                <a:ea typeface="Open Sans" pitchFamily="2" charset="0"/>
                <a:cs typeface="Open Sans" pitchFamily="2" charset="0"/>
              </a:endParaRPr>
            </a:p>
          </p:txBody>
        </p:sp>
        <p:sp>
          <p:nvSpPr>
            <p:cNvPr id="56" name="Google Shape;1008;p34">
              <a:extLst>
                <a:ext uri="{FF2B5EF4-FFF2-40B4-BE49-F238E27FC236}">
                  <a16:creationId xmlns:a16="http://schemas.microsoft.com/office/drawing/2014/main" id="{88E289B0-9C59-7E19-8851-2E7442EFAB93}"/>
                </a:ext>
              </a:extLst>
            </p:cNvPr>
            <p:cNvSpPr txBox="1"/>
            <p:nvPr/>
          </p:nvSpPr>
          <p:spPr>
            <a:xfrm>
              <a:off x="277759" y="3069693"/>
              <a:ext cx="1911638" cy="2520000"/>
            </a:xfrm>
            <a:prstGeom prst="rect">
              <a:avLst/>
            </a:prstGeom>
            <a:noFill/>
            <a:ln>
              <a:noFill/>
            </a:ln>
          </p:spPr>
          <p:txBody>
            <a:bodyPr spcFirstLastPara="1" wrap="square" lIns="72000" tIns="72000" rIns="72000" bIns="72000" anchor="ctr" anchorCtr="0">
              <a:noAutofit/>
            </a:bodyPr>
            <a:lstStyle/>
            <a:p>
              <a:pPr algn="ctr">
                <a:spcAft>
                  <a:spcPts val="1200"/>
                </a:spcAft>
              </a:pPr>
              <a:r>
                <a:rPr lang="en-US" sz="1200">
                  <a:solidFill>
                    <a:srgbClr val="58595B"/>
                  </a:solidFill>
                  <a:latin typeface="+mj-lt"/>
                </a:rPr>
                <a:t>Many banks lack strong leadership in compliance, resulting in fragmented efforts and unclear responsibilities.</a:t>
              </a:r>
            </a:p>
            <a:p>
              <a:pPr algn="ctr">
                <a:spcAft>
                  <a:spcPts val="1200"/>
                </a:spcAft>
              </a:pPr>
              <a:r>
                <a:rPr lang="en-US" sz="1200">
                  <a:solidFill>
                    <a:srgbClr val="58595B"/>
                  </a:solidFill>
                  <a:latin typeface="+mj-lt"/>
                </a:rPr>
                <a:t>Compliance is often deprioritized, leading to underfunding and resource shortages for risk data management.</a:t>
              </a:r>
            </a:p>
          </p:txBody>
        </p:sp>
        <p:sp>
          <p:nvSpPr>
            <p:cNvPr id="57" name="Google Shape;1009;p34">
              <a:extLst>
                <a:ext uri="{FF2B5EF4-FFF2-40B4-BE49-F238E27FC236}">
                  <a16:creationId xmlns:a16="http://schemas.microsoft.com/office/drawing/2014/main" id="{8B05C188-9AFF-EAE0-6717-3C165F433D5A}"/>
                </a:ext>
              </a:extLst>
            </p:cNvPr>
            <p:cNvSpPr txBox="1"/>
            <p:nvPr/>
          </p:nvSpPr>
          <p:spPr>
            <a:xfrm>
              <a:off x="306964" y="2277694"/>
              <a:ext cx="1810408" cy="792000"/>
            </a:xfrm>
            <a:prstGeom prst="rect">
              <a:avLst/>
            </a:prstGeom>
            <a:solidFill>
              <a:schemeClr val="accent3">
                <a:lumMod val="20000"/>
                <a:lumOff val="80000"/>
              </a:schemeClr>
            </a:solidFill>
            <a:ln>
              <a:noFill/>
            </a:ln>
          </p:spPr>
          <p:txBody>
            <a:bodyPr spcFirstLastPara="1" wrap="square" lIns="121900" tIns="121900" rIns="121900" bIns="121900" anchor="ctr" anchorCtr="0">
              <a:noAutofit/>
            </a:bodyPr>
            <a:lstStyle/>
            <a:p>
              <a:pPr algn="ctr"/>
              <a:r>
                <a:rPr lang="en-US" sz="1400" b="1">
                  <a:sym typeface="Fira Sans Extra Condensed Medium"/>
                </a:rPr>
                <a:t>Resistance</a:t>
              </a:r>
              <a:br>
                <a:rPr lang="en-US" sz="1400" b="1">
                  <a:sym typeface="Fira Sans Extra Condensed Medium"/>
                </a:rPr>
              </a:br>
              <a:r>
                <a:rPr lang="en-US" sz="1400" b="1">
                  <a:sym typeface="Fira Sans Extra Condensed Medium"/>
                </a:rPr>
                <a:t>for  Transformation</a:t>
              </a:r>
            </a:p>
          </p:txBody>
        </p:sp>
        <p:sp>
          <p:nvSpPr>
            <p:cNvPr id="58" name="TextBox 57">
              <a:extLst>
                <a:ext uri="{FF2B5EF4-FFF2-40B4-BE49-F238E27FC236}">
                  <a16:creationId xmlns:a16="http://schemas.microsoft.com/office/drawing/2014/main" id="{C2059819-E819-5537-100B-EFCF4C0E0136}"/>
                </a:ext>
              </a:extLst>
            </p:cNvPr>
            <p:cNvSpPr txBox="1"/>
            <p:nvPr/>
          </p:nvSpPr>
          <p:spPr>
            <a:xfrm>
              <a:off x="7779334" y="2277694"/>
              <a:ext cx="1824752" cy="792000"/>
            </a:xfrm>
            <a:prstGeom prst="rect">
              <a:avLst/>
            </a:prstGeom>
            <a:noFill/>
          </p:spPr>
          <p:txBody>
            <a:bodyPr wrap="square" anchor="ctr">
              <a:spAutoFit/>
            </a:bodyPr>
            <a:lstStyle/>
            <a:p>
              <a:pPr algn="ctr">
                <a:spcAft>
                  <a:spcPts val="1200"/>
                </a:spcAft>
              </a:pPr>
              <a:r>
                <a:rPr lang="en-US" sz="1400" b="1">
                  <a:solidFill>
                    <a:schemeClr val="tx2"/>
                  </a:solidFill>
                </a:rPr>
                <a:t>Regulatory Pressure and Evolution</a:t>
              </a:r>
            </a:p>
          </p:txBody>
        </p:sp>
        <p:sp>
          <p:nvSpPr>
            <p:cNvPr id="59" name="TextBox 58">
              <a:extLst>
                <a:ext uri="{FF2B5EF4-FFF2-40B4-BE49-F238E27FC236}">
                  <a16:creationId xmlns:a16="http://schemas.microsoft.com/office/drawing/2014/main" id="{21A87DC1-B969-CC2C-A5B4-474EF4048960}"/>
                </a:ext>
              </a:extLst>
            </p:cNvPr>
            <p:cNvSpPr txBox="1"/>
            <p:nvPr/>
          </p:nvSpPr>
          <p:spPr>
            <a:xfrm>
              <a:off x="9649080" y="2304362"/>
              <a:ext cx="1837241" cy="738664"/>
            </a:xfrm>
            <a:prstGeom prst="rect">
              <a:avLst/>
            </a:prstGeom>
            <a:noFill/>
          </p:spPr>
          <p:txBody>
            <a:bodyPr wrap="square" anchor="ctr">
              <a:spAutoFit/>
            </a:bodyPr>
            <a:lstStyle/>
            <a:p>
              <a:pPr algn="ctr">
                <a:spcAft>
                  <a:spcPts val="1200"/>
                </a:spcAft>
              </a:pPr>
              <a:r>
                <a:rPr lang="en-US" sz="1400" b="1"/>
                <a:t>Manual Reconciliation and Reporting</a:t>
              </a:r>
            </a:p>
          </p:txBody>
        </p:sp>
        <p:pic>
          <p:nvPicPr>
            <p:cNvPr id="60" name="Picture 59" descr="A profile of a person with a question mark&#10;&#10;Description automatically generated">
              <a:extLst>
                <a:ext uri="{FF2B5EF4-FFF2-40B4-BE49-F238E27FC236}">
                  <a16:creationId xmlns:a16="http://schemas.microsoft.com/office/drawing/2014/main" id="{6601A952-6427-AAB5-BCE3-4E3F6F661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381" y="1254519"/>
              <a:ext cx="900000" cy="900000"/>
            </a:xfrm>
            <a:prstGeom prst="rect">
              <a:avLst/>
            </a:prstGeom>
          </p:spPr>
        </p:pic>
        <p:pic>
          <p:nvPicPr>
            <p:cNvPr id="61" name="Picture 60" descr="A hand with gears and people&#10;&#10;Description automatically generated">
              <a:extLst>
                <a:ext uri="{FF2B5EF4-FFF2-40B4-BE49-F238E27FC236}">
                  <a16:creationId xmlns:a16="http://schemas.microsoft.com/office/drawing/2014/main" id="{C5D76BDC-2BEE-9A4D-015F-AE15D0A994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5759" y="1254519"/>
              <a:ext cx="900000" cy="900000"/>
            </a:xfrm>
            <a:prstGeom prst="rect">
              <a:avLst/>
            </a:prstGeom>
          </p:spPr>
        </p:pic>
        <p:sp>
          <p:nvSpPr>
            <p:cNvPr id="62" name="TextBox 61">
              <a:extLst>
                <a:ext uri="{FF2B5EF4-FFF2-40B4-BE49-F238E27FC236}">
                  <a16:creationId xmlns:a16="http://schemas.microsoft.com/office/drawing/2014/main" id="{8BB817C0-67CC-5585-6B36-7F1AC9941F9C}"/>
                </a:ext>
              </a:extLst>
            </p:cNvPr>
            <p:cNvSpPr txBox="1"/>
            <p:nvPr/>
          </p:nvSpPr>
          <p:spPr>
            <a:xfrm>
              <a:off x="7762775" y="3069693"/>
              <a:ext cx="1886305" cy="2218657"/>
            </a:xfrm>
            <a:prstGeom prst="rect">
              <a:avLst/>
            </a:prstGeom>
            <a:noFill/>
          </p:spPr>
          <p:txBody>
            <a:bodyPr wrap="square" lIns="72000" tIns="72000" rIns="72000" bIns="72000">
              <a:spAutoFit/>
            </a:bodyPr>
            <a:lstStyle/>
            <a:p>
              <a:pPr algn="ctr">
                <a:spcAft>
                  <a:spcPts val="1200"/>
                </a:spcAft>
              </a:pPr>
              <a:r>
                <a:rPr lang="en-US" sz="1200">
                  <a:solidFill>
                    <a:srgbClr val="58595B"/>
                  </a:solidFill>
                  <a:latin typeface="+mj-lt"/>
                  <a:ea typeface="Open Sans" pitchFamily="2" charset="0"/>
                  <a:cs typeface="Open Sans" pitchFamily="2" charset="0"/>
                </a:rPr>
                <a:t>Regulatory bodies like the ECB are raising BCBS 239 compliance standards, increasing scrutiny on risk data reporting.</a:t>
              </a:r>
            </a:p>
            <a:p>
              <a:pPr algn="ctr">
                <a:spcAft>
                  <a:spcPts val="1200"/>
                </a:spcAft>
              </a:pPr>
              <a:r>
                <a:rPr lang="en-US" sz="1200">
                  <a:solidFill>
                    <a:srgbClr val="58595B"/>
                  </a:solidFill>
                  <a:latin typeface="+mj-lt"/>
                  <a:ea typeface="Open Sans" pitchFamily="2" charset="0"/>
                  <a:cs typeface="Open Sans" pitchFamily="2" charset="0"/>
                </a:rPr>
                <a:t>Banks struggle to keep up with evolving regulatory requirements and expectations.</a:t>
              </a:r>
            </a:p>
          </p:txBody>
        </p:sp>
        <p:sp>
          <p:nvSpPr>
            <p:cNvPr id="63" name="TextBox 62">
              <a:extLst>
                <a:ext uri="{FF2B5EF4-FFF2-40B4-BE49-F238E27FC236}">
                  <a16:creationId xmlns:a16="http://schemas.microsoft.com/office/drawing/2014/main" id="{4B055280-9DAF-DDB0-55C7-A65FFAEF4AEA}"/>
                </a:ext>
              </a:extLst>
            </p:cNvPr>
            <p:cNvSpPr txBox="1"/>
            <p:nvPr/>
          </p:nvSpPr>
          <p:spPr>
            <a:xfrm>
              <a:off x="9620222" y="3069693"/>
              <a:ext cx="1837241" cy="2218657"/>
            </a:xfrm>
            <a:prstGeom prst="rect">
              <a:avLst/>
            </a:prstGeom>
            <a:noFill/>
          </p:spPr>
          <p:txBody>
            <a:bodyPr wrap="square" lIns="72000" tIns="72000" rIns="72000" bIns="72000">
              <a:spAutoFit/>
            </a:bodyPr>
            <a:lstStyle/>
            <a:p>
              <a:pPr algn="ctr">
                <a:spcAft>
                  <a:spcPts val="1200"/>
                </a:spcAft>
              </a:pPr>
              <a:r>
                <a:rPr lang="en-US" sz="1200">
                  <a:solidFill>
                    <a:srgbClr val="58595B"/>
                  </a:solidFill>
                  <a:latin typeface="+mj-lt"/>
                </a:rPr>
                <a:t>Manual reconciliation leads to inconsistencies and errors, undermining risk assessments.</a:t>
              </a:r>
            </a:p>
            <a:p>
              <a:pPr algn="ctr">
                <a:spcAft>
                  <a:spcPts val="1200"/>
                </a:spcAft>
              </a:pPr>
              <a:r>
                <a:rPr lang="en-US" sz="1200">
                  <a:solidFill>
                    <a:srgbClr val="58595B"/>
                  </a:solidFill>
                  <a:latin typeface="+mj-lt"/>
                </a:rPr>
                <a:t>Without automation, banks struggle to maintain accurate, timely, and reliable risk data.</a:t>
              </a:r>
            </a:p>
          </p:txBody>
        </p:sp>
        <p:pic>
          <p:nvPicPr>
            <p:cNvPr id="65" name="Graphic 64" descr="Judge male outline">
              <a:extLst>
                <a:ext uri="{FF2B5EF4-FFF2-40B4-BE49-F238E27FC236}">
                  <a16:creationId xmlns:a16="http://schemas.microsoft.com/office/drawing/2014/main" id="{0C4D29E6-A5CE-6245-0F6C-781A08959283}"/>
                </a:ext>
              </a:extLst>
            </p:cNvPr>
            <p:cNvPicPr>
              <a:picLocks noChangeAspect="1"/>
            </p:cNvPicPr>
            <p:nvPr/>
          </p:nvPicPr>
          <p:blipFill>
            <a:blip r:embed="rId5">
              <a:extLst>
                <a:ext uri="{96DAC541-7B7A-43D3-8B79-37D633B846F1}">
                  <asvg:svgBlip xmlns:asvg="http://schemas.microsoft.com/office/drawing/2016/SVG/main" r:embed="rId6"/>
                </a:ext>
              </a:extLst>
            </a:blip>
            <a:srcRect l="2010" t="8371" r="15011" b="8572"/>
            <a:stretch/>
          </p:blipFill>
          <p:spPr>
            <a:xfrm>
              <a:off x="8218497" y="1268306"/>
              <a:ext cx="899198" cy="900000"/>
            </a:xfrm>
            <a:prstGeom prst="rect">
              <a:avLst/>
            </a:prstGeom>
          </p:spPr>
        </p:pic>
        <p:pic>
          <p:nvPicPr>
            <p:cNvPr id="66" name="Picture 65" descr="A blue line with a black background&#10;&#10;Description automatically generated">
              <a:extLst>
                <a:ext uri="{FF2B5EF4-FFF2-40B4-BE49-F238E27FC236}">
                  <a16:creationId xmlns:a16="http://schemas.microsoft.com/office/drawing/2014/main" id="{8ED3E97D-E7BB-2AE3-7957-EFD9AC41EC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6425" y="1268306"/>
              <a:ext cx="900000" cy="900000"/>
            </a:xfrm>
            <a:prstGeom prst="rect">
              <a:avLst/>
            </a:prstGeom>
          </p:spPr>
        </p:pic>
        <p:pic>
          <p:nvPicPr>
            <p:cNvPr id="67" name="Picture 66" descr="A hand touching a button&#10;&#10;Description automatically generated">
              <a:extLst>
                <a:ext uri="{FF2B5EF4-FFF2-40B4-BE49-F238E27FC236}">
                  <a16:creationId xmlns:a16="http://schemas.microsoft.com/office/drawing/2014/main" id="{FB91092A-381A-C00B-B26E-48C0455151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46682" y="1268306"/>
              <a:ext cx="900000" cy="900000"/>
            </a:xfrm>
            <a:prstGeom prst="rect">
              <a:avLst/>
            </a:prstGeom>
          </p:spPr>
        </p:pic>
      </p:grpSp>
      <p:sp>
        <p:nvSpPr>
          <p:cNvPr id="2" name="Title 1">
            <a:extLst>
              <a:ext uri="{FF2B5EF4-FFF2-40B4-BE49-F238E27FC236}">
                <a16:creationId xmlns:a16="http://schemas.microsoft.com/office/drawing/2014/main" id="{88817FBB-52FD-284A-28DA-467F7D3B7DB6}"/>
              </a:ext>
            </a:extLst>
          </p:cNvPr>
          <p:cNvSpPr>
            <a:spLocks noGrp="1"/>
          </p:cNvSpPr>
          <p:nvPr>
            <p:ph type="title"/>
          </p:nvPr>
        </p:nvSpPr>
        <p:spPr/>
        <p:txBody>
          <a:bodyPr>
            <a:normAutofit/>
          </a:bodyPr>
          <a:lstStyle/>
          <a:p>
            <a:r>
              <a:rPr lang="en-US" dirty="0"/>
              <a:t>We recommend a strategic approach to address</a:t>
            </a:r>
            <a:br>
              <a:rPr lang="en-US" dirty="0"/>
            </a:br>
            <a:r>
              <a:rPr lang="en-US" dirty="0"/>
              <a:t>cultural, technical and regulatory challenges</a:t>
            </a:r>
            <a:endParaRPr lang="en-US" cap="all" dirty="0"/>
          </a:p>
        </p:txBody>
      </p:sp>
      <p:sp>
        <p:nvSpPr>
          <p:cNvPr id="4" name="Slide Number Placeholder 3">
            <a:extLst>
              <a:ext uri="{FF2B5EF4-FFF2-40B4-BE49-F238E27FC236}">
                <a16:creationId xmlns:a16="http://schemas.microsoft.com/office/drawing/2014/main" id="{3B1B07F3-6D5E-8B08-6E26-57AA4366D944}"/>
              </a:ext>
            </a:extLst>
          </p:cNvPr>
          <p:cNvSpPr>
            <a:spLocks noGrp="1"/>
          </p:cNvSpPr>
          <p:nvPr>
            <p:ph type="sldNum" sz="quarter" idx="12"/>
          </p:nvPr>
        </p:nvSpPr>
        <p:spPr>
          <a:xfrm>
            <a:off x="9594551" y="6356349"/>
            <a:ext cx="2412275" cy="365125"/>
          </a:xfrm>
        </p:spPr>
        <p:txBody>
          <a:bodyPr/>
          <a:lstStyle/>
          <a:p>
            <a:fld id="{176DD4EC-FA55-45CE-8BB9-EF8129236C33}" type="slidenum">
              <a:rPr lang="en-NL" smtClean="0"/>
              <a:pPr/>
              <a:t>16</a:t>
            </a:fld>
            <a:endParaRPr lang="en-NL" dirty="0"/>
          </a:p>
        </p:txBody>
      </p:sp>
      <p:sp>
        <p:nvSpPr>
          <p:cNvPr id="10" name="Isosceles Triangle 9">
            <a:extLst>
              <a:ext uri="{FF2B5EF4-FFF2-40B4-BE49-F238E27FC236}">
                <a16:creationId xmlns:a16="http://schemas.microsoft.com/office/drawing/2014/main" id="{6CEB38A9-F8DD-AF29-F604-AC68222E5ADA}"/>
              </a:ext>
            </a:extLst>
          </p:cNvPr>
          <p:cNvSpPr/>
          <p:nvPr/>
        </p:nvSpPr>
        <p:spPr>
          <a:xfrm>
            <a:off x="813940" y="4467036"/>
            <a:ext cx="1247289" cy="217638"/>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 name="Isosceles Triangle 10">
            <a:extLst>
              <a:ext uri="{FF2B5EF4-FFF2-40B4-BE49-F238E27FC236}">
                <a16:creationId xmlns:a16="http://schemas.microsoft.com/office/drawing/2014/main" id="{9CF67C96-761E-9636-7C49-F0ED1905D2AA}"/>
              </a:ext>
            </a:extLst>
          </p:cNvPr>
          <p:cNvSpPr/>
          <p:nvPr/>
        </p:nvSpPr>
        <p:spPr>
          <a:xfrm>
            <a:off x="2680764" y="4467036"/>
            <a:ext cx="1247289" cy="217638"/>
          </a:xfrm>
          <a:prstGeom prs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2" name="Isosceles Triangle 11">
            <a:extLst>
              <a:ext uri="{FF2B5EF4-FFF2-40B4-BE49-F238E27FC236}">
                <a16:creationId xmlns:a16="http://schemas.microsoft.com/office/drawing/2014/main" id="{3069630A-83BC-ED9D-7738-CD9981AE0F36}"/>
              </a:ext>
            </a:extLst>
          </p:cNvPr>
          <p:cNvSpPr/>
          <p:nvPr/>
        </p:nvSpPr>
        <p:spPr>
          <a:xfrm>
            <a:off x="4547588" y="4467036"/>
            <a:ext cx="1247289" cy="217638"/>
          </a:xfrm>
          <a:prstGeom prs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 name="Isosceles Triangle 12">
            <a:extLst>
              <a:ext uri="{FF2B5EF4-FFF2-40B4-BE49-F238E27FC236}">
                <a16:creationId xmlns:a16="http://schemas.microsoft.com/office/drawing/2014/main" id="{D84EABF4-8EF7-479D-51C8-A6448EF546FF}"/>
              </a:ext>
            </a:extLst>
          </p:cNvPr>
          <p:cNvSpPr/>
          <p:nvPr/>
        </p:nvSpPr>
        <p:spPr>
          <a:xfrm>
            <a:off x="6414412" y="4467036"/>
            <a:ext cx="1247289" cy="21763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 name="Isosceles Triangle 13">
            <a:extLst>
              <a:ext uri="{FF2B5EF4-FFF2-40B4-BE49-F238E27FC236}">
                <a16:creationId xmlns:a16="http://schemas.microsoft.com/office/drawing/2014/main" id="{3EA2C06C-AE5C-F0F8-18EA-9973D8169B02}"/>
              </a:ext>
            </a:extLst>
          </p:cNvPr>
          <p:cNvSpPr/>
          <p:nvPr/>
        </p:nvSpPr>
        <p:spPr>
          <a:xfrm>
            <a:off x="8281236" y="4467036"/>
            <a:ext cx="1247289" cy="217638"/>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 name="Isosceles Triangle 14">
            <a:extLst>
              <a:ext uri="{FF2B5EF4-FFF2-40B4-BE49-F238E27FC236}">
                <a16:creationId xmlns:a16="http://schemas.microsoft.com/office/drawing/2014/main" id="{9E2E5DF6-E97C-71E6-D617-C61CBF720B95}"/>
              </a:ext>
            </a:extLst>
          </p:cNvPr>
          <p:cNvSpPr/>
          <p:nvPr/>
        </p:nvSpPr>
        <p:spPr>
          <a:xfrm>
            <a:off x="10148062" y="4467036"/>
            <a:ext cx="1247289" cy="217638"/>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68" name="Rectangle 67">
            <a:extLst>
              <a:ext uri="{FF2B5EF4-FFF2-40B4-BE49-F238E27FC236}">
                <a16:creationId xmlns:a16="http://schemas.microsoft.com/office/drawing/2014/main" id="{DF4FED5E-7E92-9DD5-B3E5-3BEA58C773C4}"/>
              </a:ext>
            </a:extLst>
          </p:cNvPr>
          <p:cNvSpPr/>
          <p:nvPr/>
        </p:nvSpPr>
        <p:spPr>
          <a:xfrm>
            <a:off x="204007" y="6858000"/>
            <a:ext cx="12192000" cy="31437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69" name="Picture 68" descr="A blue line drawing of a person and people&#10;&#10;Description automatically generated">
            <a:extLst>
              <a:ext uri="{FF2B5EF4-FFF2-40B4-BE49-F238E27FC236}">
                <a16:creationId xmlns:a16="http://schemas.microsoft.com/office/drawing/2014/main" id="{6A82296B-59FB-00E0-3560-EFA180CA744A}"/>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66307" y="2199157"/>
            <a:ext cx="900000" cy="900000"/>
          </a:xfrm>
          <a:prstGeom prst="rect">
            <a:avLst/>
          </a:prstGeom>
        </p:spPr>
      </p:pic>
      <p:sp>
        <p:nvSpPr>
          <p:cNvPr id="70" name="TextBox 69">
            <a:extLst>
              <a:ext uri="{FF2B5EF4-FFF2-40B4-BE49-F238E27FC236}">
                <a16:creationId xmlns:a16="http://schemas.microsoft.com/office/drawing/2014/main" id="{68D1070F-25BA-A5F8-1D52-C91F02BD9D15}"/>
              </a:ext>
            </a:extLst>
          </p:cNvPr>
          <p:cNvSpPr txBox="1"/>
          <p:nvPr/>
        </p:nvSpPr>
        <p:spPr>
          <a:xfrm>
            <a:off x="-6269303" y="-607448"/>
            <a:ext cx="6096000" cy="8597225"/>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BCBS 239 ensures banks can manage risk data effectively and report it accurately</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The core principles aim for high data quality, timeliness, and effective governance</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BCBS 239’s evolution highlights growing regulatory expectations for banks</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Even after a decade, many banks fail to fully comply with BCBS 239</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Banks face cultural, technical, and regulatory challenges to full compliance </a:t>
            </a:r>
            <a:r>
              <a:rPr kumimoji="0" lang="en-GB" altLang="hu-HU" sz="1400" i="1" u="none" strike="noStrike" cap="none" normalizeH="0" baseline="0">
                <a:ln>
                  <a:noFill/>
                </a:ln>
                <a:solidFill>
                  <a:schemeClr val="accent4"/>
                </a:solidFill>
                <a:effectLst/>
                <a:latin typeface="+mj-lt"/>
              </a:rPr>
              <a:t>(summary slide for the problems)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Banks struggle with embedding compliance into their culture and engaging leadership</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Inconsistent interpretations of BCBS 239 cause uneven compliance across departments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Excessive resource allocation to manual processes slows compliance progress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Fragmented IT systems prevent accurate and timely data aggregation</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Banks face growing regulatory pressure and evolving compliance standards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Manual data reconciliation introduces errors and inconsistencies in risk reporting</a:t>
            </a:r>
          </a:p>
          <a:p>
            <a:pPr marL="342900" indent="-342900" eaLnBrk="0" fontAlgn="base" hangingPunct="0">
              <a:lnSpc>
                <a:spcPct val="100000"/>
              </a:lnSpc>
              <a:spcBef>
                <a:spcPct val="0"/>
              </a:spcBef>
              <a:spcAft>
                <a:spcPts val="400"/>
              </a:spcAft>
              <a:buFont typeface="+mj-lt"/>
              <a:buAutoNum type="arabicPeriod" startAt="12"/>
            </a:pPr>
            <a:r>
              <a:rPr kumimoji="0" lang="en-GB" altLang="hu-HU" sz="1400" i="0" u="none" strike="noStrike" cap="none" normalizeH="0" baseline="0">
                <a:ln>
                  <a:noFill/>
                </a:ln>
                <a:solidFill>
                  <a:schemeClr val="tx2"/>
                </a:solidFill>
                <a:effectLst/>
                <a:latin typeface="+mj-lt"/>
              </a:rPr>
              <a:t>A strategic approach to address cultural, technical, and regulatory challenges </a:t>
            </a:r>
            <a:r>
              <a:rPr kumimoji="0" lang="en-GB" altLang="hu-HU" sz="1400" i="1" u="none" strike="noStrike" cap="none" normalizeH="0" baseline="0">
                <a:ln>
                  <a:noFill/>
                </a:ln>
                <a:solidFill>
                  <a:schemeClr val="tx1"/>
                </a:solidFill>
                <a:effectLst/>
                <a:latin typeface="+mj-lt"/>
              </a:rPr>
              <a:t>(summary slide for the solutions)</a:t>
            </a:r>
            <a:endParaRPr kumimoji="0" lang="en-GB" altLang="hu-HU" sz="1400" i="0" u="none" strike="noStrike" cap="none" normalizeH="0" baseline="0">
              <a:ln>
                <a:noFill/>
              </a:ln>
              <a:solidFill>
                <a:schemeClr val="tx1"/>
              </a:solidFill>
              <a:effectLst/>
              <a:latin typeface="+mj-lt"/>
            </a:endParaRP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Strong leadership and cultural transformation ensure sustained compliance</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Clear and standardized guidelines ensure consistent application across departments</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Automating documentation and reporting processes optimizes resource use</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Modern IT infrastructure enables seamless, real-time risk data management</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Engaging proactively with regulators ensures continuous alignment with evolving standards</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Automating data reconciliation enhances reporting accuracy and reliability</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startAt="19"/>
              <a:tabLst/>
            </a:pPr>
            <a:r>
              <a:rPr kumimoji="0" lang="en-GB" altLang="hu-HU" sz="1400" i="0" u="none" strike="noStrike" cap="none" normalizeH="0" baseline="0">
                <a:ln>
                  <a:noFill/>
                </a:ln>
                <a:solidFill>
                  <a:schemeClr val="tx2"/>
                </a:solidFill>
                <a:effectLst/>
                <a:latin typeface="+mj-lt"/>
              </a:rPr>
              <a:t>FiSer Consulting offers tailored solutions for banks’ BCBS 239 compliance challenges</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startAt="19"/>
              <a:tabLst/>
            </a:pPr>
            <a:r>
              <a:rPr kumimoji="0" lang="en-GB" altLang="hu-HU" sz="1400" i="0" u="none" strike="noStrike" cap="none" normalizeH="0" baseline="0">
                <a:ln>
                  <a:noFill/>
                </a:ln>
                <a:solidFill>
                  <a:schemeClr val="tx2"/>
                </a:solidFill>
                <a:effectLst/>
                <a:latin typeface="+mj-lt"/>
              </a:rPr>
              <a:t>Our proven approach ensures a structured path to full compliance</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startAt="19"/>
              <a:tabLst/>
            </a:pPr>
            <a:r>
              <a:rPr kumimoji="0" lang="en-GB" altLang="hu-HU" sz="1400" i="0" u="none" strike="noStrike" cap="none" normalizeH="0" baseline="0">
                <a:ln>
                  <a:noFill/>
                </a:ln>
                <a:solidFill>
                  <a:schemeClr val="tx2"/>
                </a:solidFill>
                <a:effectLst/>
                <a:latin typeface="+mj-lt"/>
              </a:rPr>
              <a:t>Let’s work together to transform your compliance strategy</a:t>
            </a:r>
            <a:endParaRPr lang="hu-HU"/>
          </a:p>
        </p:txBody>
      </p:sp>
      <p:pic>
        <p:nvPicPr>
          <p:cNvPr id="71" name="Picture 70" descr="A blue and black logo with a hand and people&#10;&#10;Description automatically generated">
            <a:extLst>
              <a:ext uri="{FF2B5EF4-FFF2-40B4-BE49-F238E27FC236}">
                <a16:creationId xmlns:a16="http://schemas.microsoft.com/office/drawing/2014/main" id="{8B7F7CE7-6973-D26D-59D5-C038082A114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0566" y="5010789"/>
            <a:ext cx="900000" cy="900000"/>
          </a:xfrm>
          <a:prstGeom prst="rect">
            <a:avLst/>
          </a:prstGeom>
        </p:spPr>
      </p:pic>
      <p:sp>
        <p:nvSpPr>
          <p:cNvPr id="92" name="TextBox 14">
            <a:extLst>
              <a:ext uri="{FF2B5EF4-FFF2-40B4-BE49-F238E27FC236}">
                <a16:creationId xmlns:a16="http://schemas.microsoft.com/office/drawing/2014/main" id="{CB282C78-30FE-CAF5-6524-7CA761B78413}"/>
              </a:ext>
            </a:extLst>
          </p:cNvPr>
          <p:cNvSpPr txBox="1"/>
          <p:nvPr/>
        </p:nvSpPr>
        <p:spPr>
          <a:xfrm rot="16200000">
            <a:off x="-1334517" y="2498409"/>
            <a:ext cx="3138975" cy="276999"/>
          </a:xfrm>
          <a:prstGeom prst="rect">
            <a:avLst/>
          </a:prstGeom>
          <a:solidFill>
            <a:schemeClr val="tx1"/>
          </a:solidFill>
          <a:effectLst>
            <a:outerShdw blurRad="50800" dist="38100" dir="2700000" algn="tl" rotWithShape="0">
              <a:prstClr val="black">
                <a:alpha val="40000"/>
              </a:prstClr>
            </a:outerShdw>
          </a:effectLst>
        </p:spPr>
        <p:txBody>
          <a:bodyPr wrap="square" rtlCol="0" anchor="ctr">
            <a:spAutoFit/>
          </a:bodyPr>
          <a:lstStyle/>
          <a:p>
            <a:pPr algn="ct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SOLUTIONS</a:t>
            </a:r>
          </a:p>
        </p:txBody>
      </p:sp>
      <p:sp>
        <p:nvSpPr>
          <p:cNvPr id="93" name="TextBox 14">
            <a:extLst>
              <a:ext uri="{FF2B5EF4-FFF2-40B4-BE49-F238E27FC236}">
                <a16:creationId xmlns:a16="http://schemas.microsoft.com/office/drawing/2014/main" id="{CEBAAE6C-E594-6EA8-13B1-55520980A489}"/>
              </a:ext>
            </a:extLst>
          </p:cNvPr>
          <p:cNvSpPr txBox="1"/>
          <p:nvPr/>
        </p:nvSpPr>
        <p:spPr>
          <a:xfrm rot="16200000">
            <a:off x="-787006" y="5719936"/>
            <a:ext cx="1999126" cy="276999"/>
          </a:xfrm>
          <a:prstGeom prst="rect">
            <a:avLst/>
          </a:prstGeom>
          <a:solidFill>
            <a:schemeClr val="bg2"/>
          </a:solidFill>
          <a:effectLst>
            <a:outerShdw blurRad="50800" dist="38100" dir="2700000" algn="tl" rotWithShape="0">
              <a:prstClr val="black">
                <a:alpha val="40000"/>
              </a:prstClr>
            </a:outerShdw>
          </a:effectLst>
        </p:spPr>
        <p:txBody>
          <a:bodyPr wrap="square" rtlCol="0" anchor="ctr">
            <a:spAutoFit/>
          </a:bodyPr>
          <a:lstStyle/>
          <a:p>
            <a:pPr algn="ctr"/>
            <a:r>
              <a:rPr lang="en-US" sz="1200" b="1" cap="all">
                <a:solidFill>
                  <a:schemeClr val="bg1"/>
                </a:solidFill>
                <a:latin typeface="Open Sans" panose="020B0606030504020204" pitchFamily="34" charset="0"/>
                <a:ea typeface="Open Sans" panose="020B0606030504020204" pitchFamily="34" charset="0"/>
                <a:cs typeface="Open Sans" panose="020B0606030504020204" pitchFamily="34" charset="0"/>
              </a:rPr>
              <a:t>challenges</a:t>
            </a:r>
          </a:p>
        </p:txBody>
      </p:sp>
      <p:pic>
        <p:nvPicPr>
          <p:cNvPr id="95" name="Picture 94" descr="A hand with arrows pointing to three directions&#10;&#10;Description automatically generated">
            <a:extLst>
              <a:ext uri="{FF2B5EF4-FFF2-40B4-BE49-F238E27FC236}">
                <a16:creationId xmlns:a16="http://schemas.microsoft.com/office/drawing/2014/main" id="{D801C0AA-C86F-729F-F408-14523D0ED0F8}"/>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818479" y="2170944"/>
            <a:ext cx="900000" cy="900000"/>
          </a:xfrm>
          <a:prstGeom prst="rect">
            <a:avLst/>
          </a:prstGeom>
        </p:spPr>
      </p:pic>
      <p:pic>
        <p:nvPicPr>
          <p:cNvPr id="97" name="Picture 96" descr="A hand holding a robotic arm&#10;&#10;Description automatically generated">
            <a:extLst>
              <a:ext uri="{FF2B5EF4-FFF2-40B4-BE49-F238E27FC236}">
                <a16:creationId xmlns:a16="http://schemas.microsoft.com/office/drawing/2014/main" id="{69CE575B-A572-1015-1CB5-2216D8253BA4}"/>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670651" y="2213334"/>
            <a:ext cx="900000" cy="900000"/>
          </a:xfrm>
          <a:prstGeom prst="rect">
            <a:avLst/>
          </a:prstGeom>
        </p:spPr>
      </p:pic>
      <p:pic>
        <p:nvPicPr>
          <p:cNvPr id="124" name="Picture 123" descr="A cloud computing and computer&#10;&#10;Description automatically generated with medium confidence">
            <a:extLst>
              <a:ext uri="{FF2B5EF4-FFF2-40B4-BE49-F238E27FC236}">
                <a16:creationId xmlns:a16="http://schemas.microsoft.com/office/drawing/2014/main" id="{72B508D5-DFDF-F830-3791-DDFBFF41BDBD}"/>
              </a:ext>
            </a:extLst>
          </p:cNvPr>
          <p:cNvPicPr>
            <a:picLocks noChangeAspect="1"/>
          </p:cNvPicPr>
          <p:nvPr/>
        </p:nvPicPr>
        <p:blipFill>
          <a:blip r:embed="rId16">
            <a:extLst>
              <a:ext uri="{BEBA8EAE-BF5A-486C-A8C5-ECC9F3942E4B}">
                <a14:imgProps xmlns:a14="http://schemas.microsoft.com/office/drawing/2010/main">
                  <a14:imgLayer r:embed="rId1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522823" y="2213334"/>
            <a:ext cx="900000" cy="900000"/>
          </a:xfrm>
          <a:prstGeom prst="rect">
            <a:avLst/>
          </a:prstGeom>
        </p:spPr>
      </p:pic>
      <p:pic>
        <p:nvPicPr>
          <p:cNvPr id="126" name="Picture 125" descr="A blue line art of a robot&#10;&#10;Description automatically generated">
            <a:extLst>
              <a:ext uri="{FF2B5EF4-FFF2-40B4-BE49-F238E27FC236}">
                <a16:creationId xmlns:a16="http://schemas.microsoft.com/office/drawing/2014/main" id="{FD44A9C0-E784-4175-3AFA-7BACEFCBDF9E}"/>
              </a:ext>
            </a:extLst>
          </p:cNvPr>
          <p:cNvPicPr>
            <a:picLocks noChangeAspect="1"/>
          </p:cNvPicPr>
          <p:nvPr/>
        </p:nvPicPr>
        <p:blipFill>
          <a:blip r:embed="rId18">
            <a:extLst>
              <a:ext uri="{BEBA8EAE-BF5A-486C-A8C5-ECC9F3942E4B}">
                <a14:imgProps xmlns:a14="http://schemas.microsoft.com/office/drawing/2010/main">
                  <a14:imgLayer r:embed="rId1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227166" y="2213334"/>
            <a:ext cx="900000" cy="900000"/>
          </a:xfrm>
          <a:prstGeom prst="rect">
            <a:avLst/>
          </a:prstGeom>
        </p:spPr>
      </p:pic>
      <p:pic>
        <p:nvPicPr>
          <p:cNvPr id="128" name="Picture 127" descr="A grey line drawing of a building with a scale&#10;&#10;Description automatically generated">
            <a:extLst>
              <a:ext uri="{FF2B5EF4-FFF2-40B4-BE49-F238E27FC236}">
                <a16:creationId xmlns:a16="http://schemas.microsoft.com/office/drawing/2014/main" id="{3E641B8E-C24E-0A82-9227-0AF86DBE7DC2}"/>
              </a:ext>
            </a:extLst>
          </p:cNvPr>
          <p:cNvPicPr>
            <a:picLocks noChangeAspect="1"/>
          </p:cNvPicPr>
          <p:nvPr/>
        </p:nvPicPr>
        <p:blipFill>
          <a:blip r:embed="rId20">
            <a:extLst>
              <a:ext uri="{BEBA8EAE-BF5A-486C-A8C5-ECC9F3942E4B}">
                <a14:imgProps xmlns:a14="http://schemas.microsoft.com/office/drawing/2010/main">
                  <a14:imgLayer r:embed="rId2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374995" y="2213334"/>
            <a:ext cx="900000" cy="900000"/>
          </a:xfrm>
          <a:prstGeom prst="rect">
            <a:avLst/>
          </a:prstGeom>
          <a:effectLst>
            <a:outerShdw dist="12700" dir="600000" algn="ctr" rotWithShape="0">
              <a:schemeClr val="bg1"/>
            </a:outerShdw>
          </a:effectLst>
        </p:spPr>
      </p:pic>
    </p:spTree>
    <p:extLst>
      <p:ext uri="{BB962C8B-B14F-4D97-AF65-F5344CB8AC3E}">
        <p14:creationId xmlns:p14="http://schemas.microsoft.com/office/powerpoint/2010/main" val="730616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D33E9D73-63A4-5AE8-24A0-22B73C5E932A}"/>
              </a:ext>
            </a:extLst>
          </p:cNvPr>
          <p:cNvGrpSpPr/>
          <p:nvPr/>
        </p:nvGrpSpPr>
        <p:grpSpPr>
          <a:xfrm>
            <a:off x="9131623" y="4571999"/>
            <a:ext cx="2725367" cy="2192134"/>
            <a:chOff x="9131623" y="4571999"/>
            <a:chExt cx="2725367" cy="2192134"/>
          </a:xfrm>
          <a:effectLst>
            <a:outerShdw blurRad="50800" dist="38100" dir="2700000" algn="tl" rotWithShape="0">
              <a:prstClr val="black">
                <a:alpha val="40000"/>
              </a:prstClr>
            </a:outerShdw>
          </a:effectLst>
        </p:grpSpPr>
        <p:sp>
          <p:nvSpPr>
            <p:cNvPr id="13" name="Rounded Rectangle 36">
              <a:extLst>
                <a:ext uri="{FF2B5EF4-FFF2-40B4-BE49-F238E27FC236}">
                  <a16:creationId xmlns:a16="http://schemas.microsoft.com/office/drawing/2014/main" id="{47B6AB38-A058-4D06-3C18-DCAD82A343F4}"/>
                </a:ext>
              </a:extLst>
            </p:cNvPr>
            <p:cNvSpPr/>
            <p:nvPr/>
          </p:nvSpPr>
          <p:spPr>
            <a:xfrm>
              <a:off x="9131623" y="4928347"/>
              <a:ext cx="2725367" cy="1835786"/>
            </a:xfrm>
            <a:prstGeom prst="rect">
              <a:avLst/>
            </a:prstGeom>
            <a:solidFill>
              <a:schemeClr val="bg1">
                <a:lumMod val="95000"/>
              </a:schemeClr>
            </a:solidFill>
            <a:effectLst/>
          </p:spPr>
          <p:txBody>
            <a:bodyPr lIns="108000" tIns="108000" rIns="180000" bIns="108000" anchor="ctr"/>
            <a:lstStyle/>
            <a:p>
              <a:pPr marL="895350" algn="just"/>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Fosters a seamless compliance process, </a:t>
              </a:r>
              <a:r>
                <a:rPr lang="en-US" sz="1200" b="1">
                  <a:solidFill>
                    <a:schemeClr val="accent2"/>
                  </a:solidFill>
                  <a:latin typeface="Open Sans" panose="020B0606030504020204" pitchFamily="34" charset="0"/>
                  <a:ea typeface="Open Sans" panose="020B0606030504020204" pitchFamily="34" charset="0"/>
                  <a:cs typeface="Open Sans" panose="020B0606030504020204" pitchFamily="34" charset="0"/>
                </a:rPr>
                <a:t>reducing </a:t>
              </a:r>
              <a:r>
                <a:rPr lang="en-US" sz="1200" b="1" err="1">
                  <a:solidFill>
                    <a:schemeClr val="accent2"/>
                  </a:solidFill>
                  <a:latin typeface="Open Sans" panose="020B0606030504020204" pitchFamily="34" charset="0"/>
                  <a:ea typeface="Open Sans" panose="020B0606030504020204" pitchFamily="34" charset="0"/>
                  <a:cs typeface="Open Sans" panose="020B0606030504020204" pitchFamily="34" charset="0"/>
                </a:rPr>
                <a:t>inefficien-cies</a:t>
              </a:r>
              <a:r>
                <a:rPr lang="en-US" sz="1200" b="1">
                  <a:solidFill>
                    <a:schemeClr val="accent2"/>
                  </a:solidFill>
                  <a:latin typeface="Open Sans" panose="020B0606030504020204" pitchFamily="34" charset="0"/>
                  <a:ea typeface="Open Sans" panose="020B0606030504020204" pitchFamily="34" charset="0"/>
                  <a:cs typeface="Open Sans" panose="020B0606030504020204" pitchFamily="34" charset="0"/>
                </a:rPr>
                <a:t> and misalign-</a:t>
              </a:r>
              <a:r>
                <a:rPr lang="en-US" sz="1200" b="1" err="1">
                  <a:solidFill>
                    <a:schemeClr val="accent2"/>
                  </a:solidFill>
                  <a:latin typeface="Open Sans" panose="020B0606030504020204" pitchFamily="34" charset="0"/>
                  <a:ea typeface="Open Sans" panose="020B0606030504020204" pitchFamily="34" charset="0"/>
                  <a:cs typeface="Open Sans" panose="020B0606030504020204" pitchFamily="34" charset="0"/>
                </a:rPr>
                <a:t>ment</a:t>
              </a:r>
              <a:r>
                <a:rPr lang="en-US" sz="1200" b="1">
                  <a:solidFill>
                    <a:schemeClr val="accent2"/>
                  </a:solidFill>
                  <a:latin typeface="Open Sans" panose="020B0606030504020204" pitchFamily="34" charset="0"/>
                  <a:ea typeface="Open Sans" panose="020B0606030504020204" pitchFamily="34" charset="0"/>
                  <a:cs typeface="Open Sans" panose="020B0606030504020204" pitchFamily="34" charset="0"/>
                </a:rPr>
                <a:t> </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across depart-</a:t>
              </a:r>
              <a:r>
                <a:rPr lang="en-US" sz="1200" err="1">
                  <a:solidFill>
                    <a:srgbClr val="58595B"/>
                  </a:solidFill>
                  <a:latin typeface="Open Sans" panose="020B0606030504020204" pitchFamily="34" charset="0"/>
                  <a:ea typeface="Open Sans" panose="020B0606030504020204" pitchFamily="34" charset="0"/>
                  <a:cs typeface="Open Sans" panose="020B0606030504020204" pitchFamily="34" charset="0"/>
                </a:rPr>
                <a:t>ments</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2" name="Rectangle 9">
              <a:extLst>
                <a:ext uri="{FF2B5EF4-FFF2-40B4-BE49-F238E27FC236}">
                  <a16:creationId xmlns:a16="http://schemas.microsoft.com/office/drawing/2014/main" id="{D8E88FE8-96C1-2BF1-2519-48221BB68D89}"/>
                </a:ext>
              </a:extLst>
            </p:cNvPr>
            <p:cNvSpPr/>
            <p:nvPr/>
          </p:nvSpPr>
          <p:spPr>
            <a:xfrm>
              <a:off x="9131623" y="4571999"/>
              <a:ext cx="2725367" cy="475404"/>
            </a:xfrm>
            <a:prstGeom prst="rect">
              <a:avLst/>
            </a:prstGeom>
            <a:solidFill>
              <a:schemeClr val="accent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Smoother Compliance Process</a:t>
              </a:r>
            </a:p>
          </p:txBody>
        </p:sp>
      </p:grpSp>
      <p:sp>
        <p:nvSpPr>
          <p:cNvPr id="34" name="Text Placeholder 6">
            <a:extLst>
              <a:ext uri="{FF2B5EF4-FFF2-40B4-BE49-F238E27FC236}">
                <a16:creationId xmlns:a16="http://schemas.microsoft.com/office/drawing/2014/main" id="{BDBEBDB1-0DB3-A96A-4103-BCA4FB21C602}"/>
              </a:ext>
            </a:extLst>
          </p:cNvPr>
          <p:cNvSpPr txBox="1">
            <a:spLocks/>
          </p:cNvSpPr>
          <p:nvPr/>
        </p:nvSpPr>
        <p:spPr>
          <a:xfrm>
            <a:off x="3475069" y="1223075"/>
            <a:ext cx="8386004" cy="3232619"/>
          </a:xfrm>
          <a:prstGeom prst="rect">
            <a:avLst/>
          </a:prstGeom>
          <a:solidFill>
            <a:srgbClr val="FFFFFF">
              <a:lumMod val="95000"/>
            </a:srgbClr>
          </a:solidFill>
          <a:effectLst>
            <a:outerShdw blurRad="50800" dist="38100" dir="2700000" algn="tl" rotWithShape="0">
              <a:prstClr val="black">
                <a:alpha val="40000"/>
              </a:prstClr>
            </a:outerShdw>
          </a:effectLst>
        </p:spPr>
        <p:txBody>
          <a:bodyPr lIns="108000" tIns="72000" rIns="72000" bIns="72000" anchor="ctr"/>
          <a:lstStyle>
            <a:defPPr>
              <a:defRPr lang="en-US"/>
            </a:defPPr>
            <a:lvl1pPr indent="0" defTabSz="457200">
              <a:lnSpc>
                <a:spcPct val="100000"/>
              </a:lnSpc>
              <a:spcBef>
                <a:spcPts val="0"/>
              </a:spcBef>
              <a:spcAft>
                <a:spcPts val="0"/>
              </a:spcAft>
              <a:buFont typeface="Arial" panose="020B0604020202020204" pitchFamily="34" charset="0"/>
              <a:buNone/>
              <a:defRPr b="1">
                <a:latin typeface="+mj-lt"/>
              </a:defRPr>
            </a:lvl1pPr>
            <a:lvl2pPr marL="457200" indent="-457200" defTabSz="457200">
              <a:lnSpc>
                <a:spcPct val="100000"/>
              </a:lnSpc>
              <a:spcBef>
                <a:spcPts val="0"/>
              </a:spcBef>
              <a:spcAft>
                <a:spcPts val="2400"/>
              </a:spcAft>
              <a:buClrTx/>
              <a:buFont typeface="Arial" panose="020B0604020202020204" pitchFamily="34" charset="0"/>
              <a:buChar char="•"/>
              <a:defRPr sz="4000">
                <a:latin typeface="Graphik Light" panose="020B0403030202060203" pitchFamily="34" charset="0"/>
              </a:defRPr>
            </a:lvl2pPr>
            <a:lvl3pPr marL="914400" indent="-457200" defTabSz="457200">
              <a:lnSpc>
                <a:spcPct val="100000"/>
              </a:lnSpc>
              <a:spcBef>
                <a:spcPts val="0"/>
              </a:spcBef>
              <a:spcAft>
                <a:spcPts val="2400"/>
              </a:spcAft>
              <a:buFont typeface="Verdana"/>
              <a:buChar char="–"/>
              <a:defRPr sz="4000">
                <a:latin typeface="Graphik Light" panose="020B0403030202060203" pitchFamily="34" charset="0"/>
              </a:defRPr>
            </a:lvl3pPr>
            <a:lvl4pPr marL="1371600" indent="-457200" defTabSz="457200">
              <a:lnSpc>
                <a:spcPct val="100000"/>
              </a:lnSpc>
              <a:spcBef>
                <a:spcPts val="0"/>
              </a:spcBef>
              <a:spcAft>
                <a:spcPts val="2400"/>
              </a:spcAft>
              <a:buFont typeface="Arial" panose="020B0604020202020204" pitchFamily="34" charset="0"/>
              <a:buChar char="•"/>
              <a:defRPr>
                <a:latin typeface="Graphik Light" panose="020B0403030202060203" pitchFamily="34" charset="0"/>
              </a:defRPr>
            </a:lvl4pPr>
            <a:lvl5pPr marL="1828800" indent="-457200" defTabSz="457200">
              <a:lnSpc>
                <a:spcPct val="100000"/>
              </a:lnSpc>
              <a:spcBef>
                <a:spcPts val="0"/>
              </a:spcBef>
              <a:spcAft>
                <a:spcPts val="2400"/>
              </a:spcAft>
              <a:buFont typeface="Verdana"/>
              <a:buChar char="–"/>
              <a:defRPr>
                <a:latin typeface="Graphik Light" panose="020B0403030202060203" pitchFamily="34" charset="0"/>
              </a:defRPr>
            </a:lvl5pPr>
            <a:lvl6pPr marL="22226" indent="0" defTabSz="457200">
              <a:lnSpc>
                <a:spcPct val="90000"/>
              </a:lnSpc>
              <a:spcBef>
                <a:spcPts val="0"/>
              </a:spcBef>
              <a:spcAft>
                <a:spcPts val="2400"/>
              </a:spcAft>
              <a:buFont typeface="Graphik" panose="020B0503030202060203" pitchFamily="34" charset="0"/>
              <a:buNone/>
              <a:tabLst/>
              <a:defRPr sz="3200">
                <a:latin typeface="Graphik Light" panose="020B0403030202060203" pitchFamily="34" charset="0"/>
              </a:defRPr>
            </a:lvl6pPr>
            <a:lvl7pPr marL="0" indent="0" defTabSz="457200">
              <a:lnSpc>
                <a:spcPct val="90000"/>
              </a:lnSpc>
              <a:spcBef>
                <a:spcPts val="0"/>
              </a:spcBef>
              <a:spcAft>
                <a:spcPts val="2400"/>
              </a:spcAft>
              <a:buFont typeface="Arial" panose="020B0604020202020204" pitchFamily="34" charset="0"/>
              <a:buNone/>
              <a:defRPr sz="2400">
                <a:latin typeface="Graphik Light" panose="020B0403030202060203" pitchFamily="34" charset="0"/>
              </a:defRPr>
            </a:lvl7pPr>
            <a:lvl8pPr marL="0" indent="0" defTabSz="457200">
              <a:lnSpc>
                <a:spcPct val="90000"/>
              </a:lnSpc>
              <a:spcBef>
                <a:spcPts val="0"/>
              </a:spcBef>
              <a:spcAft>
                <a:spcPts val="2400"/>
              </a:spcAft>
              <a:buFont typeface="Arial" panose="020B0604020202020204" pitchFamily="34" charset="0"/>
              <a:buNone/>
              <a:defRPr sz="2000" b="1">
                <a:latin typeface="Graphik Light" panose="020B0403030202060203" pitchFamily="34" charset="0"/>
              </a:defRPr>
            </a:lvl8pPr>
            <a:lvl9pPr marL="0" indent="0" defTabSz="457200">
              <a:lnSpc>
                <a:spcPct val="90000"/>
              </a:lnSpc>
              <a:spcBef>
                <a:spcPts val="0"/>
              </a:spcBef>
              <a:spcAft>
                <a:spcPts val="2400"/>
              </a:spcAft>
              <a:buFont typeface="Arial" panose="020B0604020202020204" pitchFamily="34" charset="0"/>
              <a:buNone/>
              <a:defRPr sz="1600">
                <a:solidFill>
                  <a:schemeClr val="tx2"/>
                </a:solidFill>
                <a:latin typeface="Graphik Light" panose="020B0403030202060203" pitchFamily="34" charset="0"/>
              </a:defRPr>
            </a:lvl9p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0" cap="none" spc="0" normalizeH="0" baseline="0" noProof="0">
              <a:ln>
                <a:noFill/>
              </a:ln>
              <a:solidFill>
                <a:srgbClr val="6D6E7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 name="Right Arrow 21">
            <a:extLst>
              <a:ext uri="{FF2B5EF4-FFF2-40B4-BE49-F238E27FC236}">
                <a16:creationId xmlns:a16="http://schemas.microsoft.com/office/drawing/2014/main" id="{221053A1-2FBE-D2BA-DF06-703EF61559BF}"/>
              </a:ext>
            </a:extLst>
          </p:cNvPr>
          <p:cNvSpPr/>
          <p:nvPr/>
        </p:nvSpPr>
        <p:spPr>
          <a:xfrm>
            <a:off x="9655936" y="983722"/>
            <a:ext cx="2340801" cy="780623"/>
          </a:xfrm>
          <a:prstGeom prst="rightArrow">
            <a:avLst>
              <a:gd name="adj1" fmla="val 47519"/>
              <a:gd name="adj2" fmla="val 39063"/>
            </a:avLst>
          </a:prstGeom>
          <a:solidFill>
            <a:schemeClr val="accent2"/>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180975" marR="0" lvl="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rPr>
              <a:t>Accountability Framework</a:t>
            </a:r>
          </a:p>
        </p:txBody>
      </p:sp>
      <p:sp>
        <p:nvSpPr>
          <p:cNvPr id="18" name="Right Arrow 21">
            <a:extLst>
              <a:ext uri="{FF2B5EF4-FFF2-40B4-BE49-F238E27FC236}">
                <a16:creationId xmlns:a16="http://schemas.microsoft.com/office/drawing/2014/main" id="{EEC5077B-3C7C-B447-3630-684BADA92EBB}"/>
              </a:ext>
            </a:extLst>
          </p:cNvPr>
          <p:cNvSpPr/>
          <p:nvPr/>
        </p:nvSpPr>
        <p:spPr>
          <a:xfrm>
            <a:off x="7593751" y="983722"/>
            <a:ext cx="2247526" cy="780623"/>
          </a:xfrm>
          <a:prstGeom prst="rightArrow">
            <a:avLst>
              <a:gd name="adj1" fmla="val 47519"/>
              <a:gd name="adj2" fmla="val 39063"/>
            </a:avLst>
          </a:prstGeom>
          <a:solidFill>
            <a:schemeClr val="accent4"/>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180975" marR="0" lvl="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rPr>
              <a:t>Training Programs</a:t>
            </a:r>
          </a:p>
        </p:txBody>
      </p:sp>
      <p:sp>
        <p:nvSpPr>
          <p:cNvPr id="17" name="Right Arrow 21">
            <a:extLst>
              <a:ext uri="{FF2B5EF4-FFF2-40B4-BE49-F238E27FC236}">
                <a16:creationId xmlns:a16="http://schemas.microsoft.com/office/drawing/2014/main" id="{275F5D7A-722B-A369-508E-CA2AB21918D7}"/>
              </a:ext>
            </a:extLst>
          </p:cNvPr>
          <p:cNvSpPr/>
          <p:nvPr/>
        </p:nvSpPr>
        <p:spPr>
          <a:xfrm>
            <a:off x="5516226" y="983722"/>
            <a:ext cx="2247526" cy="780623"/>
          </a:xfrm>
          <a:prstGeom prst="rightArrow">
            <a:avLst>
              <a:gd name="adj1" fmla="val 47519"/>
              <a:gd name="adj2" fmla="val 39063"/>
            </a:avLst>
          </a:prstGeom>
          <a:solidFill>
            <a:schemeClr val="tx2"/>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180975" marR="0" lvl="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rPr>
              <a:t>Cross-Departmental Collaboration</a:t>
            </a:r>
          </a:p>
        </p:txBody>
      </p:sp>
      <p:sp>
        <p:nvSpPr>
          <p:cNvPr id="2" name="Title 1">
            <a:extLst>
              <a:ext uri="{FF2B5EF4-FFF2-40B4-BE49-F238E27FC236}">
                <a16:creationId xmlns:a16="http://schemas.microsoft.com/office/drawing/2014/main" id="{A3D9638D-E45B-5679-5DD4-2A8525FB9876}"/>
              </a:ext>
            </a:extLst>
          </p:cNvPr>
          <p:cNvSpPr>
            <a:spLocks noGrp="1"/>
          </p:cNvSpPr>
          <p:nvPr>
            <p:ph type="title"/>
          </p:nvPr>
        </p:nvSpPr>
        <p:spPr/>
        <p:txBody>
          <a:bodyPr/>
          <a:lstStyle/>
          <a:p>
            <a:r>
              <a:rPr lang="en-US"/>
              <a:t>Strong leadership and cultural transformation ensure sustained compliance</a:t>
            </a:r>
          </a:p>
        </p:txBody>
      </p:sp>
      <p:sp>
        <p:nvSpPr>
          <p:cNvPr id="4" name="Slide Number Placeholder 3">
            <a:extLst>
              <a:ext uri="{FF2B5EF4-FFF2-40B4-BE49-F238E27FC236}">
                <a16:creationId xmlns:a16="http://schemas.microsoft.com/office/drawing/2014/main" id="{650F30F4-9DC4-C261-5659-03253715AA15}"/>
              </a:ext>
            </a:extLst>
          </p:cNvPr>
          <p:cNvSpPr>
            <a:spLocks noGrp="1"/>
          </p:cNvSpPr>
          <p:nvPr>
            <p:ph type="sldNum" sz="quarter" idx="12"/>
          </p:nvPr>
        </p:nvSpPr>
        <p:spPr/>
        <p:txBody>
          <a:bodyPr/>
          <a:lstStyle/>
          <a:p>
            <a:fld id="{176DD4EC-FA55-45CE-8BB9-EF8129236C33}" type="slidenum">
              <a:rPr lang="en-NL" smtClean="0"/>
              <a:pPr/>
              <a:t>17</a:t>
            </a:fld>
            <a:endParaRPr lang="en-NL"/>
          </a:p>
        </p:txBody>
      </p:sp>
      <p:sp>
        <p:nvSpPr>
          <p:cNvPr id="35" name="Oval 1">
            <a:extLst>
              <a:ext uri="{FF2B5EF4-FFF2-40B4-BE49-F238E27FC236}">
                <a16:creationId xmlns:a16="http://schemas.microsoft.com/office/drawing/2014/main" id="{2117B17A-BA73-86C2-AD1C-8C499B03E8E7}"/>
              </a:ext>
            </a:extLst>
          </p:cNvPr>
          <p:cNvSpPr/>
          <p:nvPr/>
        </p:nvSpPr>
        <p:spPr>
          <a:xfrm>
            <a:off x="4080661" y="1689460"/>
            <a:ext cx="789361" cy="789361"/>
          </a:xfrm>
          <a:prstGeom prst="ellipse">
            <a:avLst/>
          </a:prstGeom>
          <a:solidFill>
            <a:srgbClr val="00AEE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anose="020F0502020204030204"/>
              <a:ea typeface="Open Sans" panose="020B0606030504020204" pitchFamily="34" charset="0"/>
              <a:cs typeface="Open Sans" panose="020B0606030504020204" pitchFamily="34" charset="0"/>
            </a:endParaRPr>
          </a:p>
        </p:txBody>
      </p:sp>
      <p:sp>
        <p:nvSpPr>
          <p:cNvPr id="49" name="Right Arrow 21">
            <a:extLst>
              <a:ext uri="{FF2B5EF4-FFF2-40B4-BE49-F238E27FC236}">
                <a16:creationId xmlns:a16="http://schemas.microsoft.com/office/drawing/2014/main" id="{06337E9C-B95C-22FF-F128-9DA62606BE54}"/>
              </a:ext>
            </a:extLst>
          </p:cNvPr>
          <p:cNvSpPr/>
          <p:nvPr/>
        </p:nvSpPr>
        <p:spPr>
          <a:xfrm>
            <a:off x="3454040" y="983722"/>
            <a:ext cx="2247526" cy="780623"/>
          </a:xfrm>
          <a:prstGeom prst="rightArrow">
            <a:avLst>
              <a:gd name="adj1" fmla="val 47519"/>
              <a:gd name="adj2" fmla="val 39063"/>
            </a:avLst>
          </a:prstGeom>
          <a:solidFill>
            <a:srgbClr val="00AEE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180975" marR="0" lvl="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rPr>
              <a:t>Executive Engagement</a:t>
            </a:r>
          </a:p>
        </p:txBody>
      </p:sp>
      <p:sp>
        <p:nvSpPr>
          <p:cNvPr id="50" name="Subtitle 2">
            <a:extLst>
              <a:ext uri="{FF2B5EF4-FFF2-40B4-BE49-F238E27FC236}">
                <a16:creationId xmlns:a16="http://schemas.microsoft.com/office/drawing/2014/main" id="{787698F4-D571-0734-8C5E-8BC4BE59303E}"/>
              </a:ext>
            </a:extLst>
          </p:cNvPr>
          <p:cNvSpPr txBox="1">
            <a:spLocks/>
          </p:cNvSpPr>
          <p:nvPr/>
        </p:nvSpPr>
        <p:spPr>
          <a:xfrm>
            <a:off x="3616454" y="2621044"/>
            <a:ext cx="1824878" cy="1569660"/>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defTabSz="1087636"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Regular </a:t>
            </a:r>
            <a:r>
              <a:rPr kumimoji="0" lang="en-US" sz="1200" b="1"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engagement from the board </a:t>
            </a: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and senior management is necessary to drive the compliance agenda and establish BCBS 239 as a </a:t>
            </a:r>
            <a:r>
              <a:rPr kumimoji="0" lang="en-US" sz="1200" b="1"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strategic priority.</a:t>
            </a:r>
          </a:p>
        </p:txBody>
      </p:sp>
      <p:sp>
        <p:nvSpPr>
          <p:cNvPr id="51" name="Subtitle 2">
            <a:extLst>
              <a:ext uri="{FF2B5EF4-FFF2-40B4-BE49-F238E27FC236}">
                <a16:creationId xmlns:a16="http://schemas.microsoft.com/office/drawing/2014/main" id="{5AE6B956-4DF3-96BC-ED28-A7B8B8943E45}"/>
              </a:ext>
            </a:extLst>
          </p:cNvPr>
          <p:cNvSpPr txBox="1">
            <a:spLocks/>
          </p:cNvSpPr>
          <p:nvPr/>
        </p:nvSpPr>
        <p:spPr>
          <a:xfrm>
            <a:off x="5701566" y="2621044"/>
            <a:ext cx="1824878" cy="1200329"/>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defTabSz="1087636"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Foster </a:t>
            </a:r>
            <a:r>
              <a:rPr kumimoji="0" lang="en-US" sz="1200" b="1"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collaboration across risk, finance, and IT teams</a:t>
            </a: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 to align their efforts under a unified compliance goal.</a:t>
            </a:r>
          </a:p>
        </p:txBody>
      </p:sp>
      <p:sp>
        <p:nvSpPr>
          <p:cNvPr id="52" name="Subtitle 2">
            <a:extLst>
              <a:ext uri="{FF2B5EF4-FFF2-40B4-BE49-F238E27FC236}">
                <a16:creationId xmlns:a16="http://schemas.microsoft.com/office/drawing/2014/main" id="{F8E69694-EBBE-226F-B75D-0AE55DD618CB}"/>
              </a:ext>
            </a:extLst>
          </p:cNvPr>
          <p:cNvSpPr txBox="1">
            <a:spLocks/>
          </p:cNvSpPr>
          <p:nvPr/>
        </p:nvSpPr>
        <p:spPr>
          <a:xfrm>
            <a:off x="7761680" y="2621044"/>
            <a:ext cx="1824878" cy="1754326"/>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defTabSz="1087636"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Implement </a:t>
            </a:r>
            <a:r>
              <a:rPr kumimoji="0" lang="en-US" sz="1200" b="1" i="0" u="none" strike="noStrike" kern="1200" cap="none" spc="0" normalizeH="0" baseline="0" noProof="0">
                <a:ln>
                  <a:noFill/>
                </a:ln>
                <a:solidFill>
                  <a:schemeClr val="bg2"/>
                </a:solidFill>
                <a:effectLst/>
                <a:uLnTx/>
                <a:uFillTx/>
                <a:latin typeface="Open Sans" panose="020B0606030504020204" pitchFamily="34" charset="0"/>
                <a:ea typeface="Open Sans" panose="020B0606030504020204" pitchFamily="34" charset="0"/>
                <a:cs typeface="Open Sans" panose="020B0606030504020204" pitchFamily="34" charset="0"/>
              </a:rPr>
              <a:t>compliance training programs </a:t>
            </a: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tailored to each department to increase awareness and understanding of principles and individual responsibilities.</a:t>
            </a:r>
          </a:p>
        </p:txBody>
      </p:sp>
      <p:sp>
        <p:nvSpPr>
          <p:cNvPr id="53" name="Subtitle 2">
            <a:extLst>
              <a:ext uri="{FF2B5EF4-FFF2-40B4-BE49-F238E27FC236}">
                <a16:creationId xmlns:a16="http://schemas.microsoft.com/office/drawing/2014/main" id="{99A6B958-D990-E5CA-4F1F-C2AC03C4B6BF}"/>
              </a:ext>
            </a:extLst>
          </p:cNvPr>
          <p:cNvSpPr txBox="1">
            <a:spLocks/>
          </p:cNvSpPr>
          <p:nvPr/>
        </p:nvSpPr>
        <p:spPr>
          <a:xfrm>
            <a:off x="9846792" y="2621044"/>
            <a:ext cx="1824878" cy="1569660"/>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defTabSz="1087636"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Develop a clear </a:t>
            </a:r>
            <a:r>
              <a:rPr kumimoji="0" lang="en-US" sz="1200" b="1" i="0" u="none" strike="noStrike" kern="1200" cap="none" spc="0" normalizeH="0" baseline="0" noProof="0">
                <a:ln>
                  <a:noFill/>
                </a:ln>
                <a:solidFill>
                  <a:schemeClr val="accent2"/>
                </a:solidFill>
                <a:effectLst/>
                <a:uLnTx/>
                <a:uFillTx/>
                <a:latin typeface="Open Sans" panose="020B0606030504020204" pitchFamily="34" charset="0"/>
                <a:ea typeface="Open Sans" panose="020B0606030504020204" pitchFamily="34" charset="0"/>
                <a:cs typeface="Open Sans" panose="020B0606030504020204" pitchFamily="34" charset="0"/>
              </a:rPr>
              <a:t>governance structure with defined roles and responsibilities</a:t>
            </a: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 to ensure accountability for compliance at all levels of the organization.</a:t>
            </a:r>
          </a:p>
        </p:txBody>
      </p:sp>
      <p:sp>
        <p:nvSpPr>
          <p:cNvPr id="8" name="Rectangle 89">
            <a:extLst>
              <a:ext uri="{FF2B5EF4-FFF2-40B4-BE49-F238E27FC236}">
                <a16:creationId xmlns:a16="http://schemas.microsoft.com/office/drawing/2014/main" id="{65A40635-F346-379C-3DB0-012105DAACA5}"/>
              </a:ext>
            </a:extLst>
          </p:cNvPr>
          <p:cNvSpPr/>
          <p:nvPr/>
        </p:nvSpPr>
        <p:spPr>
          <a:xfrm>
            <a:off x="264251" y="2744976"/>
            <a:ext cx="2768967" cy="4019818"/>
          </a:xfrm>
          <a:prstGeom prst="rect">
            <a:avLst/>
          </a:prstGeom>
          <a:solidFill>
            <a:schemeClr val="accent3">
              <a:lumMod val="20000"/>
              <a:lumOff val="80000"/>
            </a:schemeClr>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45714" rtlCol="0" anchor="t"/>
          <a:lstStyle/>
          <a:p>
            <a:endParaRPr lang="en-US">
              <a:solidFill>
                <a:schemeClr val="accent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9" name="Text Placeholder 6">
            <a:extLst>
              <a:ext uri="{FF2B5EF4-FFF2-40B4-BE49-F238E27FC236}">
                <a16:creationId xmlns:a16="http://schemas.microsoft.com/office/drawing/2014/main" id="{8F29C3C2-7380-B587-A37B-A0D38BC40696}"/>
              </a:ext>
            </a:extLst>
          </p:cNvPr>
          <p:cNvSpPr txBox="1">
            <a:spLocks/>
          </p:cNvSpPr>
          <p:nvPr/>
        </p:nvSpPr>
        <p:spPr>
          <a:xfrm>
            <a:off x="264250" y="983722"/>
            <a:ext cx="2768968" cy="1761254"/>
          </a:xfrm>
          <a:prstGeom prst="rect">
            <a:avLst/>
          </a:prstGeom>
          <a:solidFill>
            <a:schemeClr val="tx1"/>
          </a:solidFill>
          <a:effectLst>
            <a:outerShdw blurRad="50800" dist="38100" dir="2700000" algn="tl" rotWithShape="0">
              <a:prstClr val="black">
                <a:alpha val="40000"/>
              </a:prstClr>
            </a:outerShdw>
          </a:effectLst>
        </p:spPr>
        <p:txBody>
          <a:bodyPr lIns="216000" rIns="89988" bIns="180000" anchor="b"/>
          <a:lstStyle>
            <a:defPPr>
              <a:defRPr lang="en-US"/>
            </a:defPPr>
            <a:lvl1pPr indent="0" defTabSz="457200">
              <a:lnSpc>
                <a:spcPct val="100000"/>
              </a:lnSpc>
              <a:spcBef>
                <a:spcPts val="0"/>
              </a:spcBef>
              <a:spcAft>
                <a:spcPts val="0"/>
              </a:spcAft>
              <a:buFont typeface="Arial" panose="020B0604020202020204" pitchFamily="34" charset="0"/>
              <a:buNone/>
              <a:defRPr b="1">
                <a:latin typeface="+mj-lt"/>
              </a:defRPr>
            </a:lvl1pPr>
            <a:lvl2pPr marL="457200" indent="-457200" defTabSz="457200">
              <a:lnSpc>
                <a:spcPct val="100000"/>
              </a:lnSpc>
              <a:spcBef>
                <a:spcPts val="0"/>
              </a:spcBef>
              <a:spcAft>
                <a:spcPts val="2400"/>
              </a:spcAft>
              <a:buClrTx/>
              <a:buFont typeface="Arial" panose="020B0604020202020204" pitchFamily="34" charset="0"/>
              <a:buChar char="•"/>
              <a:defRPr sz="4000">
                <a:latin typeface="Graphik Light" panose="020B0403030202060203" pitchFamily="34" charset="0"/>
              </a:defRPr>
            </a:lvl2pPr>
            <a:lvl3pPr marL="914400" indent="-457200" defTabSz="457200">
              <a:lnSpc>
                <a:spcPct val="100000"/>
              </a:lnSpc>
              <a:spcBef>
                <a:spcPts val="0"/>
              </a:spcBef>
              <a:spcAft>
                <a:spcPts val="2400"/>
              </a:spcAft>
              <a:buFont typeface="Verdana"/>
              <a:buChar char="–"/>
              <a:defRPr sz="4000">
                <a:latin typeface="Graphik Light" panose="020B0403030202060203" pitchFamily="34" charset="0"/>
              </a:defRPr>
            </a:lvl3pPr>
            <a:lvl4pPr marL="1371600" indent="-457200" defTabSz="457200">
              <a:lnSpc>
                <a:spcPct val="100000"/>
              </a:lnSpc>
              <a:spcBef>
                <a:spcPts val="0"/>
              </a:spcBef>
              <a:spcAft>
                <a:spcPts val="2400"/>
              </a:spcAft>
              <a:buFont typeface="Arial" panose="020B0604020202020204" pitchFamily="34" charset="0"/>
              <a:buChar char="•"/>
              <a:defRPr>
                <a:latin typeface="Graphik Light" panose="020B0403030202060203" pitchFamily="34" charset="0"/>
              </a:defRPr>
            </a:lvl4pPr>
            <a:lvl5pPr marL="1828800" indent="-457200" defTabSz="457200">
              <a:lnSpc>
                <a:spcPct val="100000"/>
              </a:lnSpc>
              <a:spcBef>
                <a:spcPts val="0"/>
              </a:spcBef>
              <a:spcAft>
                <a:spcPts val="2400"/>
              </a:spcAft>
              <a:buFont typeface="Verdana"/>
              <a:buChar char="–"/>
              <a:defRPr>
                <a:latin typeface="Graphik Light" panose="020B0403030202060203" pitchFamily="34" charset="0"/>
              </a:defRPr>
            </a:lvl5pPr>
            <a:lvl6pPr marL="22226" indent="0" defTabSz="457200">
              <a:lnSpc>
                <a:spcPct val="90000"/>
              </a:lnSpc>
              <a:spcBef>
                <a:spcPts val="0"/>
              </a:spcBef>
              <a:spcAft>
                <a:spcPts val="2400"/>
              </a:spcAft>
              <a:buFont typeface="Graphik" panose="020B0503030202060203" pitchFamily="34" charset="0"/>
              <a:buNone/>
              <a:tabLst/>
              <a:defRPr sz="3200">
                <a:latin typeface="Graphik Light" panose="020B0403030202060203" pitchFamily="34" charset="0"/>
              </a:defRPr>
            </a:lvl6pPr>
            <a:lvl7pPr marL="0" indent="0" defTabSz="457200">
              <a:lnSpc>
                <a:spcPct val="90000"/>
              </a:lnSpc>
              <a:spcBef>
                <a:spcPts val="0"/>
              </a:spcBef>
              <a:spcAft>
                <a:spcPts val="2400"/>
              </a:spcAft>
              <a:buFont typeface="Arial" panose="020B0604020202020204" pitchFamily="34" charset="0"/>
              <a:buNone/>
              <a:defRPr sz="2400">
                <a:latin typeface="Graphik Light" panose="020B0403030202060203" pitchFamily="34" charset="0"/>
              </a:defRPr>
            </a:lvl7pPr>
            <a:lvl8pPr marL="0" indent="0" defTabSz="457200">
              <a:lnSpc>
                <a:spcPct val="90000"/>
              </a:lnSpc>
              <a:spcBef>
                <a:spcPts val="0"/>
              </a:spcBef>
              <a:spcAft>
                <a:spcPts val="2400"/>
              </a:spcAft>
              <a:buFont typeface="Arial" panose="020B0604020202020204" pitchFamily="34" charset="0"/>
              <a:buNone/>
              <a:defRPr sz="2000" b="1">
                <a:latin typeface="Graphik Light" panose="020B0403030202060203" pitchFamily="34" charset="0"/>
              </a:defRPr>
            </a:lvl8pPr>
            <a:lvl9pPr marL="0" indent="0" defTabSz="457200">
              <a:lnSpc>
                <a:spcPct val="90000"/>
              </a:lnSpc>
              <a:spcBef>
                <a:spcPts val="0"/>
              </a:spcBef>
              <a:spcAft>
                <a:spcPts val="2400"/>
              </a:spcAft>
              <a:buFont typeface="Arial" panose="020B0604020202020204" pitchFamily="34" charset="0"/>
              <a:buNone/>
              <a:defRPr sz="1600">
                <a:solidFill>
                  <a:schemeClr val="tx2"/>
                </a:solidFill>
                <a:latin typeface="Graphik Light" panose="020B0403030202060203" pitchFamily="34" charset="0"/>
              </a:defRPr>
            </a:lvl9pPr>
          </a:lstStyle>
          <a:p>
            <a:pPr defTabSz="228554"/>
            <a:endParaRPr lang="en-US" b="0">
              <a:solidFill>
                <a:srgbClr val="0000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55" name="TextBox 24">
            <a:extLst>
              <a:ext uri="{FF2B5EF4-FFF2-40B4-BE49-F238E27FC236}">
                <a16:creationId xmlns:a16="http://schemas.microsoft.com/office/drawing/2014/main" id="{BD85FBF7-3ACF-1707-95C8-FD823FAD00CD}"/>
              </a:ext>
            </a:extLst>
          </p:cNvPr>
          <p:cNvSpPr txBox="1"/>
          <p:nvPr/>
        </p:nvSpPr>
        <p:spPr>
          <a:xfrm>
            <a:off x="406444" y="2174190"/>
            <a:ext cx="2484581" cy="539424"/>
          </a:xfrm>
          <a:prstGeom prst="rect">
            <a:avLst/>
          </a:prstGeom>
          <a:noFill/>
        </p:spPr>
        <p:txBody>
          <a:bodyPr wrap="square" lIns="0" tIns="0" rIns="0" bIns="0" rtlCol="0">
            <a:noAutofit/>
          </a:bodyPr>
          <a:lstStyle/>
          <a:p>
            <a:pPr algn="ctr"/>
            <a:r>
              <a:rPr lang="en-US" sz="1400" b="1">
                <a:solidFill>
                  <a:schemeClr val="bg1"/>
                </a:solidFill>
              </a:rPr>
              <a:t>Leadership-Driven Compliance Culture</a:t>
            </a:r>
            <a:endPar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sym typeface="Verdana" panose="020B0604030504040204" pitchFamily="34" charset="0"/>
            </a:endParaRPr>
          </a:p>
        </p:txBody>
      </p:sp>
      <p:sp>
        <p:nvSpPr>
          <p:cNvPr id="56" name="TextBox 25">
            <a:extLst>
              <a:ext uri="{FF2B5EF4-FFF2-40B4-BE49-F238E27FC236}">
                <a16:creationId xmlns:a16="http://schemas.microsoft.com/office/drawing/2014/main" id="{CBA220E5-06DF-851A-F381-31EDE0C12D0B}"/>
              </a:ext>
            </a:extLst>
          </p:cNvPr>
          <p:cNvSpPr txBox="1"/>
          <p:nvPr/>
        </p:nvSpPr>
        <p:spPr>
          <a:xfrm>
            <a:off x="484952" y="2918691"/>
            <a:ext cx="2327564" cy="3293209"/>
          </a:xfrm>
          <a:prstGeom prst="rect">
            <a:avLst/>
          </a:prstGeom>
          <a:noFill/>
        </p:spPr>
        <p:txBody>
          <a:bodyPr wrap="square" lIns="0" tIns="0" rIns="0" bIns="0" rtlCol="0">
            <a:spAutoFit/>
          </a:bodyPr>
          <a:lstStyle/>
          <a:p>
            <a:pPr marL="0" lvl="1" algn="ctr">
              <a:spcAft>
                <a:spcPts val="600"/>
              </a:spcAft>
            </a:pPr>
            <a:r>
              <a:rPr lang="en-US" sz="1200" b="1"/>
              <a:t>Senior leadership </a:t>
            </a:r>
            <a:r>
              <a:rPr lang="en-US" sz="1200">
                <a:solidFill>
                  <a:schemeClr val="accent5"/>
                </a:solidFill>
              </a:rPr>
              <a:t>must take a proactive role in shaping a culture where compliance with BCBS 239 is a priority across the bank. </a:t>
            </a:r>
          </a:p>
          <a:p>
            <a:pPr marL="0" lvl="1" algn="ctr">
              <a:spcAft>
                <a:spcPts val="600"/>
              </a:spcAft>
            </a:pPr>
            <a:r>
              <a:rPr lang="en-US" sz="1200">
                <a:solidFill>
                  <a:schemeClr val="accent5"/>
                </a:solidFill>
              </a:rPr>
              <a:t>This involves ensuring top management actively communicates the importance of compliance, regularly reviews progress, and </a:t>
            </a:r>
            <a:r>
              <a:rPr lang="en-US" sz="1200" b="1"/>
              <a:t>holds all departments accountable</a:t>
            </a:r>
            <a:r>
              <a:rPr lang="en-US" sz="1200"/>
              <a:t> </a:t>
            </a:r>
            <a:r>
              <a:rPr lang="en-US" sz="1200">
                <a:solidFill>
                  <a:schemeClr val="accent5"/>
                </a:solidFill>
              </a:rPr>
              <a:t>for adhering to the standards. </a:t>
            </a:r>
          </a:p>
          <a:p>
            <a:pPr marL="0" lvl="1" algn="ctr">
              <a:spcAft>
                <a:spcPts val="600"/>
              </a:spcAft>
            </a:pPr>
            <a:r>
              <a:rPr lang="en-US" sz="1200">
                <a:solidFill>
                  <a:schemeClr val="accent5"/>
                </a:solidFill>
              </a:rPr>
              <a:t>Leadership should also foster </a:t>
            </a:r>
            <a:r>
              <a:rPr lang="en-US" sz="1200" b="1"/>
              <a:t>cross-departmental collabo-ration </a:t>
            </a:r>
            <a:r>
              <a:rPr lang="en-US" sz="1200">
                <a:solidFill>
                  <a:schemeClr val="accent5"/>
                </a:solidFill>
              </a:rPr>
              <a:t>to ensure the alignment of compliance efforts with the bank’s risk management.</a:t>
            </a:r>
          </a:p>
        </p:txBody>
      </p:sp>
      <p:sp>
        <p:nvSpPr>
          <p:cNvPr id="75" name="TextBox 14">
            <a:extLst>
              <a:ext uri="{FF2B5EF4-FFF2-40B4-BE49-F238E27FC236}">
                <a16:creationId xmlns:a16="http://schemas.microsoft.com/office/drawing/2014/main" id="{1BE03792-DD04-783E-2EEE-A0E36B8A3203}"/>
              </a:ext>
            </a:extLst>
          </p:cNvPr>
          <p:cNvSpPr txBox="1"/>
          <p:nvPr/>
        </p:nvSpPr>
        <p:spPr>
          <a:xfrm rot="16200000">
            <a:off x="1519803" y="2581209"/>
            <a:ext cx="3471971" cy="276999"/>
          </a:xfrm>
          <a:prstGeom prst="rect">
            <a:avLst/>
          </a:prstGeom>
          <a:solidFill>
            <a:schemeClr val="tx1"/>
          </a:solidFill>
          <a:effectLst>
            <a:outerShdw blurRad="50800" dist="38100" dir="2700000" algn="tl" rotWithShape="0">
              <a:prstClr val="black">
                <a:alpha val="40000"/>
              </a:prstClr>
            </a:outerShdw>
          </a:effectLst>
        </p:spPr>
        <p:txBody>
          <a:bodyPr wrap="square" rtlCol="0" anchor="ctr">
            <a:spAutoFit/>
          </a:bodyPr>
          <a:lstStyle/>
          <a:p>
            <a:pPr algn="ct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IMPLEMENTATION</a:t>
            </a:r>
          </a:p>
        </p:txBody>
      </p:sp>
      <p:sp>
        <p:nvSpPr>
          <p:cNvPr id="76" name="TextBox 14">
            <a:extLst>
              <a:ext uri="{FF2B5EF4-FFF2-40B4-BE49-F238E27FC236}">
                <a16:creationId xmlns:a16="http://schemas.microsoft.com/office/drawing/2014/main" id="{F0E06AD0-D26E-B629-8233-04B0FE2557E0}"/>
              </a:ext>
            </a:extLst>
          </p:cNvPr>
          <p:cNvSpPr txBox="1"/>
          <p:nvPr/>
        </p:nvSpPr>
        <p:spPr>
          <a:xfrm rot="16200000">
            <a:off x="2159391" y="5529897"/>
            <a:ext cx="2192794" cy="276999"/>
          </a:xfrm>
          <a:prstGeom prst="rect">
            <a:avLst/>
          </a:prstGeom>
          <a:solidFill>
            <a:schemeClr val="tx1"/>
          </a:solidFill>
          <a:effectLst>
            <a:outerShdw blurRad="50800" dist="38100" dir="2700000" algn="tl" rotWithShape="0">
              <a:prstClr val="black">
                <a:alpha val="40000"/>
              </a:prstClr>
            </a:outerShdw>
          </a:effectLst>
        </p:spPr>
        <p:txBody>
          <a:bodyPr wrap="square" rtlCol="0" anchor="ctr">
            <a:spAutoFit/>
          </a:bodyPr>
          <a:lstStyle/>
          <a:p>
            <a:pPr algn="ct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IMPACT</a:t>
            </a:r>
          </a:p>
        </p:txBody>
      </p:sp>
      <p:pic>
        <p:nvPicPr>
          <p:cNvPr id="77" name="Picture 76" descr="A blue line drawing of a person and people&#10;&#10;Description automatically generated">
            <a:extLst>
              <a:ext uri="{FF2B5EF4-FFF2-40B4-BE49-F238E27FC236}">
                <a16:creationId xmlns:a16="http://schemas.microsoft.com/office/drawing/2014/main" id="{D6D52EDA-4467-8545-3CB2-59253DD09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4800" y="64059"/>
            <a:ext cx="720000" cy="720000"/>
          </a:xfrm>
          <a:prstGeom prst="rect">
            <a:avLst/>
          </a:prstGeom>
        </p:spPr>
      </p:pic>
      <p:pic>
        <p:nvPicPr>
          <p:cNvPr id="78" name="Picture 77" descr="A blue line drawing of a person and people&#10;&#10;Description automatically generated">
            <a:extLst>
              <a:ext uri="{FF2B5EF4-FFF2-40B4-BE49-F238E27FC236}">
                <a16:creationId xmlns:a16="http://schemas.microsoft.com/office/drawing/2014/main" id="{8BBF1708-C49D-CC8E-66B5-FF283C8A934B}"/>
              </a:ext>
            </a:extLst>
          </p:cNvPr>
          <p:cNvPicPr>
            <a:picLocks noChangeAspect="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285071" y="1329460"/>
            <a:ext cx="720000" cy="720000"/>
          </a:xfrm>
          <a:prstGeom prst="rect">
            <a:avLst/>
          </a:prstGeom>
        </p:spPr>
      </p:pic>
      <p:grpSp>
        <p:nvGrpSpPr>
          <p:cNvPr id="24" name="Group 23">
            <a:extLst>
              <a:ext uri="{FF2B5EF4-FFF2-40B4-BE49-F238E27FC236}">
                <a16:creationId xmlns:a16="http://schemas.microsoft.com/office/drawing/2014/main" id="{F8EB51F3-7F8D-59FC-EFD6-E32537D2E0BC}"/>
              </a:ext>
            </a:extLst>
          </p:cNvPr>
          <p:cNvGrpSpPr/>
          <p:nvPr/>
        </p:nvGrpSpPr>
        <p:grpSpPr>
          <a:xfrm>
            <a:off x="3470986" y="4571999"/>
            <a:ext cx="2725368" cy="2192135"/>
            <a:chOff x="3470986" y="4571999"/>
            <a:chExt cx="2725368" cy="2192135"/>
          </a:xfrm>
          <a:effectLst>
            <a:outerShdw blurRad="50800" dist="38100" dir="2700000" algn="tl" rotWithShape="0">
              <a:prstClr val="black">
                <a:alpha val="40000"/>
              </a:prstClr>
            </a:outerShdw>
          </a:effectLst>
        </p:grpSpPr>
        <p:sp>
          <p:nvSpPr>
            <p:cNvPr id="10" name="Rounded Rectangle 35">
              <a:extLst>
                <a:ext uri="{FF2B5EF4-FFF2-40B4-BE49-F238E27FC236}">
                  <a16:creationId xmlns:a16="http://schemas.microsoft.com/office/drawing/2014/main" id="{AB167850-9C4B-39DD-9D26-9C4A44F511A7}"/>
                </a:ext>
              </a:extLst>
            </p:cNvPr>
            <p:cNvSpPr/>
            <p:nvPr/>
          </p:nvSpPr>
          <p:spPr>
            <a:xfrm>
              <a:off x="3470987" y="4928347"/>
              <a:ext cx="2725367" cy="1835787"/>
            </a:xfrm>
            <a:prstGeom prst="rect">
              <a:avLst/>
            </a:prstGeom>
            <a:solidFill>
              <a:schemeClr val="bg1">
                <a:lumMod val="95000"/>
              </a:schemeClr>
            </a:solidFill>
            <a:effectLst/>
          </p:spPr>
          <p:txBody>
            <a:bodyPr lIns="108000" tIns="108000" rIns="180000" bIns="108000" anchor="ctr"/>
            <a:lstStyle/>
            <a:p>
              <a:pPr marL="895350" algn="just"/>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Embedding comp-</a:t>
              </a:r>
              <a:r>
                <a:rPr lang="en-US" sz="1200" err="1">
                  <a:solidFill>
                    <a:srgbClr val="58595B"/>
                  </a:solidFill>
                  <a:latin typeface="Open Sans" panose="020B0606030504020204" pitchFamily="34" charset="0"/>
                  <a:ea typeface="Open Sans" panose="020B0606030504020204" pitchFamily="34" charset="0"/>
                  <a:cs typeface="Open Sans" panose="020B0606030504020204" pitchFamily="34" charset="0"/>
                </a:rPr>
                <a:t>liance</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 into the bank’s </a:t>
              </a:r>
              <a:r>
                <a:rPr lang="en-US" sz="1200" b="1">
                  <a:solidFill>
                    <a:schemeClr val="accent1"/>
                  </a:solidFill>
                  <a:latin typeface="Open Sans" panose="020B0606030504020204" pitchFamily="34" charset="0"/>
                  <a:ea typeface="Open Sans" panose="020B0606030504020204" pitchFamily="34" charset="0"/>
                  <a:cs typeface="Open Sans" panose="020B0606030504020204" pitchFamily="34" charset="0"/>
                </a:rPr>
                <a:t>culture creates a strong foundation </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for sustained ad-</a:t>
              </a:r>
              <a:r>
                <a:rPr lang="en-US" sz="1200" err="1">
                  <a:solidFill>
                    <a:srgbClr val="58595B"/>
                  </a:solidFill>
                  <a:latin typeface="Open Sans" panose="020B0606030504020204" pitchFamily="34" charset="0"/>
                  <a:ea typeface="Open Sans" panose="020B0606030504020204" pitchFamily="34" charset="0"/>
                  <a:cs typeface="Open Sans" panose="020B0606030504020204" pitchFamily="34" charset="0"/>
                </a:rPr>
                <a:t>herence</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 to the 14 principals.</a:t>
              </a:r>
            </a:p>
          </p:txBody>
        </p:sp>
        <p:sp>
          <p:nvSpPr>
            <p:cNvPr id="5" name="Rectangle 8">
              <a:extLst>
                <a:ext uri="{FF2B5EF4-FFF2-40B4-BE49-F238E27FC236}">
                  <a16:creationId xmlns:a16="http://schemas.microsoft.com/office/drawing/2014/main" id="{46767250-DBA7-F414-4936-F017C5AA8734}"/>
                </a:ext>
              </a:extLst>
            </p:cNvPr>
            <p:cNvSpPr/>
            <p:nvPr/>
          </p:nvSpPr>
          <p:spPr>
            <a:xfrm>
              <a:off x="3470986" y="4571999"/>
              <a:ext cx="2721119" cy="475404"/>
            </a:xfrm>
            <a:prstGeom prst="rect">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Cultural Shift</a:t>
              </a:r>
            </a:p>
          </p:txBody>
        </p:sp>
      </p:grpSp>
      <p:grpSp>
        <p:nvGrpSpPr>
          <p:cNvPr id="25" name="Group 24">
            <a:extLst>
              <a:ext uri="{FF2B5EF4-FFF2-40B4-BE49-F238E27FC236}">
                <a16:creationId xmlns:a16="http://schemas.microsoft.com/office/drawing/2014/main" id="{AC636B1C-5BFF-0152-0605-F864A46037EE}"/>
              </a:ext>
            </a:extLst>
          </p:cNvPr>
          <p:cNvGrpSpPr/>
          <p:nvPr/>
        </p:nvGrpSpPr>
        <p:grpSpPr>
          <a:xfrm>
            <a:off x="6299181" y="4571999"/>
            <a:ext cx="2725367" cy="2192135"/>
            <a:chOff x="6299181" y="4571999"/>
            <a:chExt cx="2725367" cy="2192135"/>
          </a:xfrm>
          <a:effectLst>
            <a:outerShdw blurRad="50800" dist="38100" dir="2700000" algn="tl" rotWithShape="0">
              <a:prstClr val="black">
                <a:alpha val="40000"/>
              </a:prstClr>
            </a:outerShdw>
          </a:effectLst>
        </p:grpSpPr>
        <p:sp>
          <p:nvSpPr>
            <p:cNvPr id="11" name="Rounded Rectangle 36">
              <a:extLst>
                <a:ext uri="{FF2B5EF4-FFF2-40B4-BE49-F238E27FC236}">
                  <a16:creationId xmlns:a16="http://schemas.microsoft.com/office/drawing/2014/main" id="{A01E3604-AD1B-55F3-FBA9-C0CAD04EDC9A}"/>
                </a:ext>
              </a:extLst>
            </p:cNvPr>
            <p:cNvSpPr/>
            <p:nvPr/>
          </p:nvSpPr>
          <p:spPr>
            <a:xfrm>
              <a:off x="6299181" y="4928347"/>
              <a:ext cx="2725367" cy="1835787"/>
            </a:xfrm>
            <a:prstGeom prst="rect">
              <a:avLst/>
            </a:prstGeom>
            <a:solidFill>
              <a:schemeClr val="bg1">
                <a:lumMod val="95000"/>
              </a:schemeClr>
            </a:solidFill>
            <a:effectLst/>
          </p:spPr>
          <p:txBody>
            <a:bodyPr lIns="108000" tIns="108000" rIns="180000" bIns="108000" anchor="ctr"/>
            <a:lstStyle/>
            <a:p>
              <a:pPr marL="895350" algn="just"/>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Ensures that all departments under-stand their </a:t>
              </a:r>
              <a:r>
                <a:rPr lang="en-US" sz="1200" b="1">
                  <a:solidFill>
                    <a:schemeClr val="accent4"/>
                  </a:solidFill>
                  <a:latin typeface="Open Sans" panose="020B0606030504020204" pitchFamily="34" charset="0"/>
                  <a:ea typeface="Open Sans" panose="020B0606030504020204" pitchFamily="34" charset="0"/>
                  <a:cs typeface="Open Sans" panose="020B0606030504020204" pitchFamily="34" charset="0"/>
                </a:rPr>
                <a:t>roles and are held account-table </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for compliance outcomes.</a:t>
              </a:r>
            </a:p>
          </p:txBody>
        </p:sp>
        <p:sp>
          <p:nvSpPr>
            <p:cNvPr id="6" name="Rectangle 9">
              <a:extLst>
                <a:ext uri="{FF2B5EF4-FFF2-40B4-BE49-F238E27FC236}">
                  <a16:creationId xmlns:a16="http://schemas.microsoft.com/office/drawing/2014/main" id="{9C46FD08-6241-D189-A0F3-686D9871019C}"/>
                </a:ext>
              </a:extLst>
            </p:cNvPr>
            <p:cNvSpPr/>
            <p:nvPr/>
          </p:nvSpPr>
          <p:spPr>
            <a:xfrm>
              <a:off x="6299181" y="4571999"/>
              <a:ext cx="2725367" cy="475404"/>
            </a:xfrm>
            <a:prstGeom prst="rect">
              <a:avLst/>
            </a:prstGeom>
            <a:solidFill>
              <a:schemeClr val="bg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Improved Accountability</a:t>
              </a:r>
            </a:p>
          </p:txBody>
        </p:sp>
      </p:grpSp>
      <p:sp>
        <p:nvSpPr>
          <p:cNvPr id="20" name="Oval 1">
            <a:extLst>
              <a:ext uri="{FF2B5EF4-FFF2-40B4-BE49-F238E27FC236}">
                <a16:creationId xmlns:a16="http://schemas.microsoft.com/office/drawing/2014/main" id="{E71E35A4-200D-7264-9E23-3E2A16A3B7C0}"/>
              </a:ext>
            </a:extLst>
          </p:cNvPr>
          <p:cNvSpPr/>
          <p:nvPr/>
        </p:nvSpPr>
        <p:spPr>
          <a:xfrm>
            <a:off x="10364551" y="1689460"/>
            <a:ext cx="789361" cy="789361"/>
          </a:xfrm>
          <a:prstGeom prst="ellipse">
            <a:avLst/>
          </a:prstGeom>
          <a:solidFill>
            <a:schemeClr val="accent2"/>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anose="020F0502020204030204"/>
              <a:ea typeface="Open Sans" panose="020B0606030504020204" pitchFamily="34" charset="0"/>
              <a:cs typeface="Open Sans" panose="020B0606030504020204" pitchFamily="34" charset="0"/>
            </a:endParaRPr>
          </a:p>
        </p:txBody>
      </p:sp>
      <p:sp>
        <p:nvSpPr>
          <p:cNvPr id="21" name="Oval 1">
            <a:extLst>
              <a:ext uri="{FF2B5EF4-FFF2-40B4-BE49-F238E27FC236}">
                <a16:creationId xmlns:a16="http://schemas.microsoft.com/office/drawing/2014/main" id="{8045E108-52C6-D191-FE7A-BC8041DA9FE6}"/>
              </a:ext>
            </a:extLst>
          </p:cNvPr>
          <p:cNvSpPr/>
          <p:nvPr/>
        </p:nvSpPr>
        <p:spPr>
          <a:xfrm>
            <a:off x="6175291" y="1689460"/>
            <a:ext cx="789361" cy="789361"/>
          </a:xfrm>
          <a:prstGeom prst="ellipse">
            <a:avLst/>
          </a:prstGeom>
          <a:solidFill>
            <a:schemeClr val="tx2"/>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anose="020F0502020204030204"/>
              <a:ea typeface="Open Sans" panose="020B0606030504020204" pitchFamily="34" charset="0"/>
              <a:cs typeface="Open Sans" panose="020B0606030504020204" pitchFamily="34" charset="0"/>
            </a:endParaRPr>
          </a:p>
        </p:txBody>
      </p:sp>
      <p:sp>
        <p:nvSpPr>
          <p:cNvPr id="22" name="Oval 1">
            <a:extLst>
              <a:ext uri="{FF2B5EF4-FFF2-40B4-BE49-F238E27FC236}">
                <a16:creationId xmlns:a16="http://schemas.microsoft.com/office/drawing/2014/main" id="{FD8DB284-4F23-2694-D98D-ACE6060DCE9A}"/>
              </a:ext>
            </a:extLst>
          </p:cNvPr>
          <p:cNvSpPr/>
          <p:nvPr/>
        </p:nvSpPr>
        <p:spPr>
          <a:xfrm>
            <a:off x="8269921" y="1689460"/>
            <a:ext cx="789361" cy="789361"/>
          </a:xfrm>
          <a:prstGeom prst="ellipse">
            <a:avLst/>
          </a:prstGeom>
          <a:solidFill>
            <a:schemeClr val="accent4"/>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anose="020F0502020204030204"/>
              <a:ea typeface="Open Sans" panose="020B0606030504020204" pitchFamily="34" charset="0"/>
              <a:cs typeface="Open Sans" panose="020B0606030504020204" pitchFamily="34" charset="0"/>
            </a:endParaRPr>
          </a:p>
        </p:txBody>
      </p:sp>
      <p:sp>
        <p:nvSpPr>
          <p:cNvPr id="23" name="TextBox 24">
            <a:extLst>
              <a:ext uri="{FF2B5EF4-FFF2-40B4-BE49-F238E27FC236}">
                <a16:creationId xmlns:a16="http://schemas.microsoft.com/office/drawing/2014/main" id="{1C0C7DA5-C538-224F-D7FC-E39324DA2786}"/>
              </a:ext>
            </a:extLst>
          </p:cNvPr>
          <p:cNvSpPr txBox="1"/>
          <p:nvPr/>
        </p:nvSpPr>
        <p:spPr>
          <a:xfrm>
            <a:off x="264249" y="1009122"/>
            <a:ext cx="2768969" cy="239353"/>
          </a:xfrm>
          <a:prstGeom prst="rect">
            <a:avLst/>
          </a:prstGeom>
          <a:noFill/>
        </p:spPr>
        <p:txBody>
          <a:bodyPr wrap="square" lIns="0" tIns="0" rIns="0" bIns="0" rtlCol="0" anchor="ctr">
            <a:noAutofit/>
          </a:bodyPr>
          <a:lstStyle/>
          <a:p>
            <a:pPr algn="ctr"/>
            <a:r>
              <a:rPr lang="en-US" sz="1400" b="1">
                <a:solidFill>
                  <a:schemeClr val="bg1"/>
                </a:solidFill>
              </a:rPr>
              <a:t>SOLUTION</a:t>
            </a:r>
            <a:endPar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sym typeface="Verdana" panose="020B0604030504040204" pitchFamily="34" charset="0"/>
            </a:endParaRPr>
          </a:p>
        </p:txBody>
      </p:sp>
      <p:pic>
        <p:nvPicPr>
          <p:cNvPr id="28" name="Picture 27" descr="A blue line art of a tool and people&#10;&#10;Description automatically generated">
            <a:extLst>
              <a:ext uri="{FF2B5EF4-FFF2-40B4-BE49-F238E27FC236}">
                <a16:creationId xmlns:a16="http://schemas.microsoft.com/office/drawing/2014/main" id="{B71552EB-D462-A410-431D-1EAAB487D751}"/>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497115" y="5312393"/>
            <a:ext cx="900000" cy="900000"/>
          </a:xfrm>
          <a:prstGeom prst="rect">
            <a:avLst/>
          </a:prstGeom>
        </p:spPr>
      </p:pic>
      <p:pic>
        <p:nvPicPr>
          <p:cNvPr id="30" name="Picture 29" descr="A person with a tie and stars">
            <a:extLst>
              <a:ext uri="{FF2B5EF4-FFF2-40B4-BE49-F238E27FC236}">
                <a16:creationId xmlns:a16="http://schemas.microsoft.com/office/drawing/2014/main" id="{E0897B50-97CB-D79B-48C4-441638C161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4261" y="5312393"/>
            <a:ext cx="900000" cy="900000"/>
          </a:xfrm>
          <a:prstGeom prst="rect">
            <a:avLst/>
          </a:prstGeom>
        </p:spPr>
      </p:pic>
      <p:pic>
        <p:nvPicPr>
          <p:cNvPr id="32" name="Picture 31" descr="A blue and white symbol with a gear and a tick mark&#10;&#10;Description automatically generated">
            <a:extLst>
              <a:ext uri="{FF2B5EF4-FFF2-40B4-BE49-F238E27FC236}">
                <a16:creationId xmlns:a16="http://schemas.microsoft.com/office/drawing/2014/main" id="{0F243BD5-2BDF-E243-8A60-F0F7366CFE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91421" y="5312393"/>
            <a:ext cx="900001" cy="900001"/>
          </a:xfrm>
          <a:prstGeom prst="rect">
            <a:avLst/>
          </a:prstGeom>
        </p:spPr>
      </p:pic>
      <p:pic>
        <p:nvPicPr>
          <p:cNvPr id="39" name="Picture 38" descr="A black background with a black square&#10;&#10;Description automatically generated with medium confidence">
            <a:extLst>
              <a:ext uri="{FF2B5EF4-FFF2-40B4-BE49-F238E27FC236}">
                <a16:creationId xmlns:a16="http://schemas.microsoft.com/office/drawing/2014/main" id="{3FBB6A4E-94F8-404E-18CF-5B2E8BB848A5}"/>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205341" y="1779460"/>
            <a:ext cx="540000" cy="540000"/>
          </a:xfrm>
          <a:prstGeom prst="rect">
            <a:avLst/>
          </a:prstGeom>
        </p:spPr>
      </p:pic>
      <p:pic>
        <p:nvPicPr>
          <p:cNvPr id="45" name="Picture 44" descr="A black background with a black square&#10;&#10;Description automatically generated with medium confidence">
            <a:extLst>
              <a:ext uri="{FF2B5EF4-FFF2-40B4-BE49-F238E27FC236}">
                <a16:creationId xmlns:a16="http://schemas.microsoft.com/office/drawing/2014/main" id="{444DAF46-D8F7-D472-DFF7-653880BF6E68}"/>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304735" y="1797859"/>
            <a:ext cx="540000" cy="540000"/>
          </a:xfrm>
          <a:prstGeom prst="rect">
            <a:avLst/>
          </a:prstGeom>
        </p:spPr>
      </p:pic>
      <p:pic>
        <p:nvPicPr>
          <p:cNvPr id="57" name="Picture 56">
            <a:extLst>
              <a:ext uri="{FF2B5EF4-FFF2-40B4-BE49-F238E27FC236}">
                <a16:creationId xmlns:a16="http://schemas.microsoft.com/office/drawing/2014/main" id="{A0CB7481-86FF-00E2-AF2E-C2F71B52FB05}"/>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391743" y="1797859"/>
            <a:ext cx="540000" cy="540000"/>
          </a:xfrm>
          <a:prstGeom prst="rect">
            <a:avLst/>
          </a:prstGeom>
        </p:spPr>
      </p:pic>
      <p:pic>
        <p:nvPicPr>
          <p:cNvPr id="63" name="Picture 62">
            <a:extLst>
              <a:ext uri="{FF2B5EF4-FFF2-40B4-BE49-F238E27FC236}">
                <a16:creationId xmlns:a16="http://schemas.microsoft.com/office/drawing/2014/main" id="{6A5947D0-3829-BA7D-BBE8-CFAD1B938E78}"/>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467800" y="1797859"/>
            <a:ext cx="540000" cy="540000"/>
          </a:xfrm>
          <a:prstGeom prst="rect">
            <a:avLst/>
          </a:prstGeom>
        </p:spPr>
      </p:pic>
      <p:sp>
        <p:nvSpPr>
          <p:cNvPr id="72" name="TextBox 71">
            <a:extLst>
              <a:ext uri="{FF2B5EF4-FFF2-40B4-BE49-F238E27FC236}">
                <a16:creationId xmlns:a16="http://schemas.microsoft.com/office/drawing/2014/main" id="{FB7B7FED-8565-DB36-24CA-97330C3A7B99}"/>
              </a:ext>
            </a:extLst>
          </p:cNvPr>
          <p:cNvSpPr txBox="1"/>
          <p:nvPr/>
        </p:nvSpPr>
        <p:spPr>
          <a:xfrm>
            <a:off x="-6269303" y="-607448"/>
            <a:ext cx="6096000" cy="8597225"/>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BCBS 239 ensures banks can manage risk data effectively and report it accurately</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The core principles aim for high data quality, timeliness, and effective governance</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BCBS 239’s evolution highlights growing regulatory expectations for banks</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Even after a decade, many banks fail to fully comply with BCBS 239</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Banks face cultural, technical, and regulatory challenges to full compliance </a:t>
            </a:r>
            <a:r>
              <a:rPr kumimoji="0" lang="en-GB" altLang="hu-HU" sz="1400" i="1" u="none" strike="noStrike" cap="none" normalizeH="0" baseline="0">
                <a:ln>
                  <a:noFill/>
                </a:ln>
                <a:solidFill>
                  <a:schemeClr val="accent4"/>
                </a:solidFill>
                <a:effectLst/>
                <a:latin typeface="+mj-lt"/>
              </a:rPr>
              <a:t>(summary slide for the problems)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Banks struggle with embedding compliance into their culture and engaging leadership</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Inconsistent interpretations of BCBS 239 cause uneven compliance across departments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Excessive resource allocation to manual processes slows compliance progress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Fragmented IT systems prevent accurate and timely data aggregation</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Banks face growing regulatory pressure and evolving compliance standards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Manual data reconciliation introduces errors and inconsistencies in risk reporting</a:t>
            </a:r>
          </a:p>
          <a:p>
            <a:pPr marL="342900" indent="-342900" eaLnBrk="0" fontAlgn="base" hangingPunct="0">
              <a:lnSpc>
                <a:spcPct val="100000"/>
              </a:lnSpc>
              <a:spcBef>
                <a:spcPct val="0"/>
              </a:spcBef>
              <a:spcAft>
                <a:spcPts val="400"/>
              </a:spcAft>
              <a:buFont typeface="+mj-lt"/>
              <a:buAutoNum type="arabicPeriod" startAt="12"/>
            </a:pPr>
            <a:r>
              <a:rPr kumimoji="0" lang="en-GB" altLang="hu-HU" sz="1400" i="0" u="none" strike="noStrike" cap="none" normalizeH="0" baseline="0">
                <a:ln>
                  <a:noFill/>
                </a:ln>
                <a:solidFill>
                  <a:schemeClr val="tx2"/>
                </a:solidFill>
                <a:effectLst/>
                <a:latin typeface="+mj-lt"/>
              </a:rPr>
              <a:t>A strategic approach to address cultural, technical, and regulatory challenges </a:t>
            </a:r>
            <a:r>
              <a:rPr kumimoji="0" lang="en-GB" altLang="hu-HU" sz="1400" i="1" u="none" strike="noStrike" cap="none" normalizeH="0" baseline="0">
                <a:ln>
                  <a:noFill/>
                </a:ln>
                <a:solidFill>
                  <a:schemeClr val="tx1"/>
                </a:solidFill>
                <a:effectLst/>
                <a:latin typeface="+mj-lt"/>
              </a:rPr>
              <a:t>(summary slide for the solutions)</a:t>
            </a:r>
            <a:endParaRPr kumimoji="0" lang="en-GB" altLang="hu-HU" sz="1400" i="0" u="none" strike="noStrike" cap="none" normalizeH="0" baseline="0">
              <a:ln>
                <a:noFill/>
              </a:ln>
              <a:solidFill>
                <a:schemeClr val="tx1"/>
              </a:solidFill>
              <a:effectLst/>
              <a:latin typeface="+mj-lt"/>
            </a:endParaRP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Strong leadership and cultural transformation ensure sustained compliance</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Clear and standardized guidelines ensure consistent application across departments</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Automating documentation and reporting processes optimizes resource use</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Modern IT infrastructure enables seamless, real-time risk data management</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Engaging proactively with regulators ensures continuous alignment with evolving standards</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Automating data reconciliation enhances reporting accuracy and reliability</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startAt="19"/>
              <a:tabLst/>
            </a:pPr>
            <a:r>
              <a:rPr kumimoji="0" lang="en-GB" altLang="hu-HU" sz="1400" i="0" u="none" strike="noStrike" cap="none" normalizeH="0" baseline="0">
                <a:ln>
                  <a:noFill/>
                </a:ln>
                <a:solidFill>
                  <a:schemeClr val="tx2"/>
                </a:solidFill>
                <a:effectLst/>
                <a:latin typeface="+mj-lt"/>
              </a:rPr>
              <a:t>FiSer Consulting offers tailored solutions for banks’ BCBS 239 compliance challenges</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startAt="19"/>
              <a:tabLst/>
            </a:pPr>
            <a:r>
              <a:rPr kumimoji="0" lang="en-GB" altLang="hu-HU" sz="1400" i="0" u="none" strike="noStrike" cap="none" normalizeH="0" baseline="0">
                <a:ln>
                  <a:noFill/>
                </a:ln>
                <a:solidFill>
                  <a:schemeClr val="tx2"/>
                </a:solidFill>
                <a:effectLst/>
                <a:latin typeface="+mj-lt"/>
              </a:rPr>
              <a:t>Our proven approach ensures a structured path to full compliance</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startAt="19"/>
              <a:tabLst/>
            </a:pPr>
            <a:r>
              <a:rPr kumimoji="0" lang="en-GB" altLang="hu-HU" sz="1400" i="0" u="none" strike="noStrike" cap="none" normalizeH="0" baseline="0">
                <a:ln>
                  <a:noFill/>
                </a:ln>
                <a:solidFill>
                  <a:schemeClr val="tx2"/>
                </a:solidFill>
                <a:effectLst/>
                <a:latin typeface="+mj-lt"/>
              </a:rPr>
              <a:t>Let’s work together to transform your compliance strategy</a:t>
            </a:r>
            <a:endParaRPr lang="hu-HU"/>
          </a:p>
        </p:txBody>
      </p:sp>
      <p:pic>
        <p:nvPicPr>
          <p:cNvPr id="73" name="Picture 72" descr="A hand holding a robotic arm&#10;&#10;Description automatically generated">
            <a:extLst>
              <a:ext uri="{FF2B5EF4-FFF2-40B4-BE49-F238E27FC236}">
                <a16:creationId xmlns:a16="http://schemas.microsoft.com/office/drawing/2014/main" id="{ED24BD1F-E824-B0D3-AE3B-F71CA2623E0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082056" y="-947032"/>
            <a:ext cx="720000" cy="720000"/>
          </a:xfrm>
          <a:prstGeom prst="rect">
            <a:avLst/>
          </a:prstGeom>
        </p:spPr>
      </p:pic>
      <p:pic>
        <p:nvPicPr>
          <p:cNvPr id="79" name="Picture 78" descr="A cloud computing and computer&#10;&#10;Description automatically generated with medium confidence">
            <a:extLst>
              <a:ext uri="{FF2B5EF4-FFF2-40B4-BE49-F238E27FC236}">
                <a16:creationId xmlns:a16="http://schemas.microsoft.com/office/drawing/2014/main" id="{5018BF41-C6A3-F250-8A3A-C6AC488A3B6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858395" y="-947032"/>
            <a:ext cx="720000" cy="720000"/>
          </a:xfrm>
          <a:prstGeom prst="rect">
            <a:avLst/>
          </a:prstGeom>
        </p:spPr>
      </p:pic>
      <p:pic>
        <p:nvPicPr>
          <p:cNvPr id="80" name="Picture 79" descr="A blue line art of a robot&#10;&#10;Description automatically generated">
            <a:extLst>
              <a:ext uri="{FF2B5EF4-FFF2-40B4-BE49-F238E27FC236}">
                <a16:creationId xmlns:a16="http://schemas.microsoft.com/office/drawing/2014/main" id="{6AB99006-7D74-A514-6EF8-496E8964B2B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411073" y="-947032"/>
            <a:ext cx="720000" cy="720000"/>
          </a:xfrm>
          <a:prstGeom prst="rect">
            <a:avLst/>
          </a:prstGeom>
        </p:spPr>
      </p:pic>
      <p:pic>
        <p:nvPicPr>
          <p:cNvPr id="81" name="Picture 80" descr="A grey line drawing of a building with a scale&#10;&#10;Description automatically generated">
            <a:extLst>
              <a:ext uri="{FF2B5EF4-FFF2-40B4-BE49-F238E27FC236}">
                <a16:creationId xmlns:a16="http://schemas.microsoft.com/office/drawing/2014/main" id="{DE4EEDEB-A5EC-53CA-5EBF-8DE4C8EE7F2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634734" y="-947032"/>
            <a:ext cx="720000" cy="720000"/>
          </a:xfrm>
          <a:prstGeom prst="rect">
            <a:avLst/>
          </a:prstGeom>
        </p:spPr>
      </p:pic>
    </p:spTree>
    <p:extLst>
      <p:ext uri="{BB962C8B-B14F-4D97-AF65-F5344CB8AC3E}">
        <p14:creationId xmlns:p14="http://schemas.microsoft.com/office/powerpoint/2010/main" val="367342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D33E9D73-63A4-5AE8-24A0-22B73C5E932A}"/>
              </a:ext>
            </a:extLst>
          </p:cNvPr>
          <p:cNvGrpSpPr/>
          <p:nvPr/>
        </p:nvGrpSpPr>
        <p:grpSpPr>
          <a:xfrm>
            <a:off x="9131623" y="4571999"/>
            <a:ext cx="2725367" cy="2192134"/>
            <a:chOff x="9131623" y="4571999"/>
            <a:chExt cx="2725367" cy="2192134"/>
          </a:xfrm>
          <a:effectLst>
            <a:outerShdw blurRad="50800" dist="38100" dir="2700000" algn="tl" rotWithShape="0">
              <a:prstClr val="black">
                <a:alpha val="40000"/>
              </a:prstClr>
            </a:outerShdw>
          </a:effectLst>
        </p:grpSpPr>
        <p:sp>
          <p:nvSpPr>
            <p:cNvPr id="13" name="Rounded Rectangle 36">
              <a:extLst>
                <a:ext uri="{FF2B5EF4-FFF2-40B4-BE49-F238E27FC236}">
                  <a16:creationId xmlns:a16="http://schemas.microsoft.com/office/drawing/2014/main" id="{47B6AB38-A058-4D06-3C18-DCAD82A343F4}"/>
                </a:ext>
              </a:extLst>
            </p:cNvPr>
            <p:cNvSpPr/>
            <p:nvPr/>
          </p:nvSpPr>
          <p:spPr>
            <a:xfrm>
              <a:off x="9131623" y="4928347"/>
              <a:ext cx="2725367" cy="1835786"/>
            </a:xfrm>
            <a:prstGeom prst="rect">
              <a:avLst/>
            </a:prstGeom>
            <a:solidFill>
              <a:schemeClr val="bg1">
                <a:lumMod val="95000"/>
              </a:schemeClr>
            </a:solidFill>
            <a:effectLst/>
          </p:spPr>
          <p:txBody>
            <a:bodyPr lIns="108000" tIns="108000" rIns="180000" bIns="108000" anchor="ctr"/>
            <a:lstStyle/>
            <a:p>
              <a:pPr marL="895350" algn="just"/>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Increases </a:t>
              </a:r>
              <a:r>
                <a:rPr lang="en-US" sz="1200" b="1" err="1">
                  <a:solidFill>
                    <a:schemeClr val="bg2"/>
                  </a:solidFill>
                  <a:latin typeface="Open Sans" panose="020B0606030504020204" pitchFamily="34" charset="0"/>
                  <a:ea typeface="Open Sans" panose="020B0606030504020204" pitchFamily="34" charset="0"/>
                  <a:cs typeface="Open Sans" panose="020B0606030504020204" pitchFamily="34" charset="0"/>
                </a:rPr>
                <a:t>transpar-ency</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 both internally and with regulators, improving trust and minimizing the likely-hood of fines.</a:t>
              </a:r>
            </a:p>
          </p:txBody>
        </p:sp>
        <p:sp>
          <p:nvSpPr>
            <p:cNvPr id="12" name="Rectangle 9">
              <a:extLst>
                <a:ext uri="{FF2B5EF4-FFF2-40B4-BE49-F238E27FC236}">
                  <a16:creationId xmlns:a16="http://schemas.microsoft.com/office/drawing/2014/main" id="{D8E88FE8-96C1-2BF1-2519-48221BB68D89}"/>
                </a:ext>
              </a:extLst>
            </p:cNvPr>
            <p:cNvSpPr/>
            <p:nvPr/>
          </p:nvSpPr>
          <p:spPr>
            <a:xfrm>
              <a:off x="9131623" y="4571999"/>
              <a:ext cx="2725367" cy="475404"/>
            </a:xfrm>
            <a:prstGeom prst="rect">
              <a:avLst/>
            </a:prstGeom>
            <a:solidFill>
              <a:schemeClr val="bg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Enhanced Transparency</a:t>
              </a:r>
            </a:p>
          </p:txBody>
        </p:sp>
      </p:grpSp>
      <p:sp>
        <p:nvSpPr>
          <p:cNvPr id="34" name="Text Placeholder 6">
            <a:extLst>
              <a:ext uri="{FF2B5EF4-FFF2-40B4-BE49-F238E27FC236}">
                <a16:creationId xmlns:a16="http://schemas.microsoft.com/office/drawing/2014/main" id="{BDBEBDB1-0DB3-A96A-4103-BCA4FB21C602}"/>
              </a:ext>
            </a:extLst>
          </p:cNvPr>
          <p:cNvSpPr txBox="1">
            <a:spLocks/>
          </p:cNvSpPr>
          <p:nvPr/>
        </p:nvSpPr>
        <p:spPr>
          <a:xfrm>
            <a:off x="3475069" y="1223075"/>
            <a:ext cx="8386004" cy="3232619"/>
          </a:xfrm>
          <a:prstGeom prst="rect">
            <a:avLst/>
          </a:prstGeom>
          <a:solidFill>
            <a:srgbClr val="FFFFFF">
              <a:lumMod val="95000"/>
            </a:srgbClr>
          </a:solidFill>
          <a:effectLst>
            <a:outerShdw blurRad="50800" dist="38100" dir="2700000" algn="tl" rotWithShape="0">
              <a:prstClr val="black">
                <a:alpha val="40000"/>
              </a:prstClr>
            </a:outerShdw>
          </a:effectLst>
        </p:spPr>
        <p:txBody>
          <a:bodyPr lIns="108000" tIns="72000" rIns="72000" bIns="72000" anchor="ctr"/>
          <a:lstStyle>
            <a:defPPr>
              <a:defRPr lang="en-US"/>
            </a:defPPr>
            <a:lvl1pPr indent="0" defTabSz="457200">
              <a:lnSpc>
                <a:spcPct val="100000"/>
              </a:lnSpc>
              <a:spcBef>
                <a:spcPts val="0"/>
              </a:spcBef>
              <a:spcAft>
                <a:spcPts val="0"/>
              </a:spcAft>
              <a:buFont typeface="Arial" panose="020B0604020202020204" pitchFamily="34" charset="0"/>
              <a:buNone/>
              <a:defRPr b="1">
                <a:latin typeface="+mj-lt"/>
              </a:defRPr>
            </a:lvl1pPr>
            <a:lvl2pPr marL="457200" indent="-457200" defTabSz="457200">
              <a:lnSpc>
                <a:spcPct val="100000"/>
              </a:lnSpc>
              <a:spcBef>
                <a:spcPts val="0"/>
              </a:spcBef>
              <a:spcAft>
                <a:spcPts val="2400"/>
              </a:spcAft>
              <a:buClrTx/>
              <a:buFont typeface="Arial" panose="020B0604020202020204" pitchFamily="34" charset="0"/>
              <a:buChar char="•"/>
              <a:defRPr sz="4000">
                <a:latin typeface="Graphik Light" panose="020B0403030202060203" pitchFamily="34" charset="0"/>
              </a:defRPr>
            </a:lvl2pPr>
            <a:lvl3pPr marL="914400" indent="-457200" defTabSz="457200">
              <a:lnSpc>
                <a:spcPct val="100000"/>
              </a:lnSpc>
              <a:spcBef>
                <a:spcPts val="0"/>
              </a:spcBef>
              <a:spcAft>
                <a:spcPts val="2400"/>
              </a:spcAft>
              <a:buFont typeface="Verdana"/>
              <a:buChar char="–"/>
              <a:defRPr sz="4000">
                <a:latin typeface="Graphik Light" panose="020B0403030202060203" pitchFamily="34" charset="0"/>
              </a:defRPr>
            </a:lvl3pPr>
            <a:lvl4pPr marL="1371600" indent="-457200" defTabSz="457200">
              <a:lnSpc>
                <a:spcPct val="100000"/>
              </a:lnSpc>
              <a:spcBef>
                <a:spcPts val="0"/>
              </a:spcBef>
              <a:spcAft>
                <a:spcPts val="2400"/>
              </a:spcAft>
              <a:buFont typeface="Arial" panose="020B0604020202020204" pitchFamily="34" charset="0"/>
              <a:buChar char="•"/>
              <a:defRPr>
                <a:latin typeface="Graphik Light" panose="020B0403030202060203" pitchFamily="34" charset="0"/>
              </a:defRPr>
            </a:lvl4pPr>
            <a:lvl5pPr marL="1828800" indent="-457200" defTabSz="457200">
              <a:lnSpc>
                <a:spcPct val="100000"/>
              </a:lnSpc>
              <a:spcBef>
                <a:spcPts val="0"/>
              </a:spcBef>
              <a:spcAft>
                <a:spcPts val="2400"/>
              </a:spcAft>
              <a:buFont typeface="Verdana"/>
              <a:buChar char="–"/>
              <a:defRPr>
                <a:latin typeface="Graphik Light" panose="020B0403030202060203" pitchFamily="34" charset="0"/>
              </a:defRPr>
            </a:lvl5pPr>
            <a:lvl6pPr marL="22226" indent="0" defTabSz="457200">
              <a:lnSpc>
                <a:spcPct val="90000"/>
              </a:lnSpc>
              <a:spcBef>
                <a:spcPts val="0"/>
              </a:spcBef>
              <a:spcAft>
                <a:spcPts val="2400"/>
              </a:spcAft>
              <a:buFont typeface="Graphik" panose="020B0503030202060203" pitchFamily="34" charset="0"/>
              <a:buNone/>
              <a:tabLst/>
              <a:defRPr sz="3200">
                <a:latin typeface="Graphik Light" panose="020B0403030202060203" pitchFamily="34" charset="0"/>
              </a:defRPr>
            </a:lvl6pPr>
            <a:lvl7pPr marL="0" indent="0" defTabSz="457200">
              <a:lnSpc>
                <a:spcPct val="90000"/>
              </a:lnSpc>
              <a:spcBef>
                <a:spcPts val="0"/>
              </a:spcBef>
              <a:spcAft>
                <a:spcPts val="2400"/>
              </a:spcAft>
              <a:buFont typeface="Arial" panose="020B0604020202020204" pitchFamily="34" charset="0"/>
              <a:buNone/>
              <a:defRPr sz="2400">
                <a:latin typeface="Graphik Light" panose="020B0403030202060203" pitchFamily="34" charset="0"/>
              </a:defRPr>
            </a:lvl7pPr>
            <a:lvl8pPr marL="0" indent="0" defTabSz="457200">
              <a:lnSpc>
                <a:spcPct val="90000"/>
              </a:lnSpc>
              <a:spcBef>
                <a:spcPts val="0"/>
              </a:spcBef>
              <a:spcAft>
                <a:spcPts val="2400"/>
              </a:spcAft>
              <a:buFont typeface="Arial" panose="020B0604020202020204" pitchFamily="34" charset="0"/>
              <a:buNone/>
              <a:defRPr sz="2000" b="1">
                <a:latin typeface="Graphik Light" panose="020B0403030202060203" pitchFamily="34" charset="0"/>
              </a:defRPr>
            </a:lvl8pPr>
            <a:lvl9pPr marL="0" indent="0" defTabSz="457200">
              <a:lnSpc>
                <a:spcPct val="90000"/>
              </a:lnSpc>
              <a:spcBef>
                <a:spcPts val="0"/>
              </a:spcBef>
              <a:spcAft>
                <a:spcPts val="2400"/>
              </a:spcAft>
              <a:buFont typeface="Arial" panose="020B0604020202020204" pitchFamily="34" charset="0"/>
              <a:buNone/>
              <a:defRPr sz="1600">
                <a:solidFill>
                  <a:schemeClr val="tx2"/>
                </a:solidFill>
                <a:latin typeface="Graphik Light" panose="020B0403030202060203" pitchFamily="34" charset="0"/>
              </a:defRPr>
            </a:lvl9p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0" cap="none" spc="0" normalizeH="0" baseline="0" noProof="0">
              <a:ln>
                <a:noFill/>
              </a:ln>
              <a:solidFill>
                <a:srgbClr val="6D6E7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 name="Right Arrow 21">
            <a:extLst>
              <a:ext uri="{FF2B5EF4-FFF2-40B4-BE49-F238E27FC236}">
                <a16:creationId xmlns:a16="http://schemas.microsoft.com/office/drawing/2014/main" id="{221053A1-2FBE-D2BA-DF06-703EF61559BF}"/>
              </a:ext>
            </a:extLst>
          </p:cNvPr>
          <p:cNvSpPr/>
          <p:nvPr/>
        </p:nvSpPr>
        <p:spPr>
          <a:xfrm>
            <a:off x="9655936" y="983722"/>
            <a:ext cx="2340801" cy="780623"/>
          </a:xfrm>
          <a:prstGeom prst="rightArrow">
            <a:avLst>
              <a:gd name="adj1" fmla="val 47519"/>
              <a:gd name="adj2" fmla="val 39063"/>
            </a:avLst>
          </a:prstGeom>
          <a:solidFill>
            <a:schemeClr val="tx1"/>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180975" marR="0" lvl="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rPr>
              <a:t>Monitoring &amp; Feedback Mechanisms</a:t>
            </a:r>
          </a:p>
        </p:txBody>
      </p:sp>
      <p:sp>
        <p:nvSpPr>
          <p:cNvPr id="18" name="Right Arrow 21">
            <a:extLst>
              <a:ext uri="{FF2B5EF4-FFF2-40B4-BE49-F238E27FC236}">
                <a16:creationId xmlns:a16="http://schemas.microsoft.com/office/drawing/2014/main" id="{EEC5077B-3C7C-B447-3630-684BADA92EBB}"/>
              </a:ext>
            </a:extLst>
          </p:cNvPr>
          <p:cNvSpPr/>
          <p:nvPr/>
        </p:nvSpPr>
        <p:spPr>
          <a:xfrm>
            <a:off x="7593751" y="983722"/>
            <a:ext cx="2247526" cy="780623"/>
          </a:xfrm>
          <a:prstGeom prst="rightArrow">
            <a:avLst>
              <a:gd name="adj1" fmla="val 47519"/>
              <a:gd name="adj2" fmla="val 39063"/>
            </a:avLst>
          </a:prstGeom>
          <a:solidFill>
            <a:schemeClr val="accent4"/>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180975" marR="0" lvl="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rPr>
              <a:t>Cross-Departmental Training</a:t>
            </a:r>
          </a:p>
        </p:txBody>
      </p:sp>
      <p:sp>
        <p:nvSpPr>
          <p:cNvPr id="17" name="Right Arrow 21">
            <a:extLst>
              <a:ext uri="{FF2B5EF4-FFF2-40B4-BE49-F238E27FC236}">
                <a16:creationId xmlns:a16="http://schemas.microsoft.com/office/drawing/2014/main" id="{275F5D7A-722B-A369-508E-CA2AB21918D7}"/>
              </a:ext>
            </a:extLst>
          </p:cNvPr>
          <p:cNvSpPr/>
          <p:nvPr/>
        </p:nvSpPr>
        <p:spPr>
          <a:xfrm>
            <a:off x="5516226" y="983722"/>
            <a:ext cx="2247526" cy="780623"/>
          </a:xfrm>
          <a:prstGeom prst="rightArrow">
            <a:avLst>
              <a:gd name="adj1" fmla="val 47519"/>
              <a:gd name="adj2" fmla="val 39063"/>
            </a:avLst>
          </a:prstGeom>
          <a:solidFill>
            <a:schemeClr val="accent2"/>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180975" marR="0" lvl="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rPr>
              <a:t>Regular Updates</a:t>
            </a:r>
          </a:p>
        </p:txBody>
      </p:sp>
      <p:sp>
        <p:nvSpPr>
          <p:cNvPr id="2" name="Title 1">
            <a:extLst>
              <a:ext uri="{FF2B5EF4-FFF2-40B4-BE49-F238E27FC236}">
                <a16:creationId xmlns:a16="http://schemas.microsoft.com/office/drawing/2014/main" id="{A3D9638D-E45B-5679-5DD4-2A8525FB9876}"/>
              </a:ext>
            </a:extLst>
          </p:cNvPr>
          <p:cNvSpPr>
            <a:spLocks noGrp="1"/>
          </p:cNvSpPr>
          <p:nvPr>
            <p:ph type="title"/>
          </p:nvPr>
        </p:nvSpPr>
        <p:spPr/>
        <p:txBody>
          <a:bodyPr/>
          <a:lstStyle/>
          <a:p>
            <a:r>
              <a:rPr lang="en-US"/>
              <a:t>Clear and standardized guidelines ensure consistent application across departments</a:t>
            </a:r>
          </a:p>
        </p:txBody>
      </p:sp>
      <p:sp>
        <p:nvSpPr>
          <p:cNvPr id="4" name="Slide Number Placeholder 3">
            <a:extLst>
              <a:ext uri="{FF2B5EF4-FFF2-40B4-BE49-F238E27FC236}">
                <a16:creationId xmlns:a16="http://schemas.microsoft.com/office/drawing/2014/main" id="{650F30F4-9DC4-C261-5659-03253715AA15}"/>
              </a:ext>
            </a:extLst>
          </p:cNvPr>
          <p:cNvSpPr>
            <a:spLocks noGrp="1"/>
          </p:cNvSpPr>
          <p:nvPr>
            <p:ph type="sldNum" sz="quarter" idx="12"/>
          </p:nvPr>
        </p:nvSpPr>
        <p:spPr/>
        <p:txBody>
          <a:bodyPr/>
          <a:lstStyle/>
          <a:p>
            <a:fld id="{176DD4EC-FA55-45CE-8BB9-EF8129236C33}" type="slidenum">
              <a:rPr lang="en-NL" smtClean="0"/>
              <a:pPr/>
              <a:t>18</a:t>
            </a:fld>
            <a:endParaRPr lang="en-NL"/>
          </a:p>
        </p:txBody>
      </p:sp>
      <p:sp>
        <p:nvSpPr>
          <p:cNvPr id="35" name="Oval 1">
            <a:extLst>
              <a:ext uri="{FF2B5EF4-FFF2-40B4-BE49-F238E27FC236}">
                <a16:creationId xmlns:a16="http://schemas.microsoft.com/office/drawing/2014/main" id="{2117B17A-BA73-86C2-AD1C-8C499B03E8E7}"/>
              </a:ext>
            </a:extLst>
          </p:cNvPr>
          <p:cNvSpPr/>
          <p:nvPr/>
        </p:nvSpPr>
        <p:spPr>
          <a:xfrm>
            <a:off x="4080661" y="1689460"/>
            <a:ext cx="789361" cy="789361"/>
          </a:xfrm>
          <a:prstGeom prst="ellipse">
            <a:avLst/>
          </a:prstGeom>
          <a:solidFill>
            <a:schemeClr val="accent1"/>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anose="020F0502020204030204"/>
              <a:ea typeface="Open Sans" panose="020B0606030504020204" pitchFamily="34" charset="0"/>
              <a:cs typeface="Open Sans" panose="020B0606030504020204" pitchFamily="34" charset="0"/>
            </a:endParaRPr>
          </a:p>
        </p:txBody>
      </p:sp>
      <p:sp>
        <p:nvSpPr>
          <p:cNvPr id="49" name="Right Arrow 21">
            <a:extLst>
              <a:ext uri="{FF2B5EF4-FFF2-40B4-BE49-F238E27FC236}">
                <a16:creationId xmlns:a16="http://schemas.microsoft.com/office/drawing/2014/main" id="{06337E9C-B95C-22FF-F128-9DA62606BE54}"/>
              </a:ext>
            </a:extLst>
          </p:cNvPr>
          <p:cNvSpPr/>
          <p:nvPr/>
        </p:nvSpPr>
        <p:spPr>
          <a:xfrm>
            <a:off x="3454040" y="983722"/>
            <a:ext cx="2247526" cy="780623"/>
          </a:xfrm>
          <a:prstGeom prst="rightArrow">
            <a:avLst>
              <a:gd name="adj1" fmla="val 47519"/>
              <a:gd name="adj2" fmla="val 39063"/>
            </a:avLst>
          </a:prstGeom>
          <a:solidFill>
            <a:schemeClr val="accent1"/>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180975" marR="0" lvl="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rPr>
              <a:t>Centralized Policy Documentation</a:t>
            </a:r>
          </a:p>
        </p:txBody>
      </p:sp>
      <p:sp>
        <p:nvSpPr>
          <p:cNvPr id="50" name="Subtitle 2">
            <a:extLst>
              <a:ext uri="{FF2B5EF4-FFF2-40B4-BE49-F238E27FC236}">
                <a16:creationId xmlns:a16="http://schemas.microsoft.com/office/drawing/2014/main" id="{787698F4-D571-0734-8C5E-8BC4BE59303E}"/>
              </a:ext>
            </a:extLst>
          </p:cNvPr>
          <p:cNvSpPr txBox="1">
            <a:spLocks/>
          </p:cNvSpPr>
          <p:nvPr/>
        </p:nvSpPr>
        <p:spPr>
          <a:xfrm>
            <a:off x="3571875" y="2617950"/>
            <a:ext cx="1869457" cy="1754326"/>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defTabSz="1087636"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Establish a </a:t>
            </a:r>
            <a:r>
              <a:rPr kumimoji="0" lang="en-US" sz="1200" b="1" i="0" u="none" strike="noStrike" kern="1200" cap="none" spc="0" normalizeH="0" baseline="0" noProof="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centralized repository of policies</a:t>
            </a:r>
            <a:r>
              <a:rPr kumimoji="0" lang="en-US" sz="1200" i="0" u="none" strike="noStrike" kern="1200" cap="none" spc="0" normalizeH="0" baseline="0" noProof="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en-US" sz="1200">
                <a:solidFill>
                  <a:srgbClr val="6D6E71"/>
                </a:solidFill>
                <a:latin typeface="Open Sans" panose="020B0606030504020204" pitchFamily="34" charset="0"/>
                <a:ea typeface="Open Sans" panose="020B0606030504020204" pitchFamily="34" charset="0"/>
                <a:cs typeface="Open Sans" panose="020B0606030504020204" pitchFamily="34" charset="0"/>
              </a:rPr>
              <a:t>guidelines, project plans that define compliance </a:t>
            </a: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requirements, ensuring everyone’s access to a consistent set of standards.</a:t>
            </a:r>
          </a:p>
        </p:txBody>
      </p:sp>
      <p:sp>
        <p:nvSpPr>
          <p:cNvPr id="51" name="Subtitle 2">
            <a:extLst>
              <a:ext uri="{FF2B5EF4-FFF2-40B4-BE49-F238E27FC236}">
                <a16:creationId xmlns:a16="http://schemas.microsoft.com/office/drawing/2014/main" id="{5AE6B956-4DF3-96BC-ED28-A7B8B8943E45}"/>
              </a:ext>
            </a:extLst>
          </p:cNvPr>
          <p:cNvSpPr txBox="1">
            <a:spLocks/>
          </p:cNvSpPr>
          <p:nvPr/>
        </p:nvSpPr>
        <p:spPr>
          <a:xfrm>
            <a:off x="5701566" y="2621044"/>
            <a:ext cx="1824878" cy="1569660"/>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defTabSz="1087636"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Continuously </a:t>
            </a:r>
            <a:r>
              <a:rPr kumimoji="0" lang="en-US" sz="1200" b="1" i="0" u="none" strike="noStrike" kern="1200" cap="none" spc="0" normalizeH="0" baseline="0" noProof="0">
                <a:ln>
                  <a:noFill/>
                </a:ln>
                <a:solidFill>
                  <a:schemeClr val="accent2"/>
                </a:solidFill>
                <a:effectLst/>
                <a:uLnTx/>
                <a:uFillTx/>
                <a:latin typeface="Open Sans" panose="020B0606030504020204" pitchFamily="34" charset="0"/>
                <a:ea typeface="Open Sans" panose="020B0606030504020204" pitchFamily="34" charset="0"/>
                <a:cs typeface="Open Sans" panose="020B0606030504020204" pitchFamily="34" charset="0"/>
              </a:rPr>
              <a:t>update compliance guidelines </a:t>
            </a: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to align with evolving regulatory expectations and internal risk management changes.</a:t>
            </a:r>
          </a:p>
        </p:txBody>
      </p:sp>
      <p:sp>
        <p:nvSpPr>
          <p:cNvPr id="52" name="Subtitle 2">
            <a:extLst>
              <a:ext uri="{FF2B5EF4-FFF2-40B4-BE49-F238E27FC236}">
                <a16:creationId xmlns:a16="http://schemas.microsoft.com/office/drawing/2014/main" id="{F8E69694-EBBE-226F-B75D-0AE55DD618CB}"/>
              </a:ext>
            </a:extLst>
          </p:cNvPr>
          <p:cNvSpPr txBox="1">
            <a:spLocks/>
          </p:cNvSpPr>
          <p:nvPr/>
        </p:nvSpPr>
        <p:spPr>
          <a:xfrm>
            <a:off x="7761680" y="2621044"/>
            <a:ext cx="1824878" cy="1754326"/>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defTabSz="1087636"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Implement </a:t>
            </a:r>
            <a:r>
              <a:rPr kumimoji="0" lang="en-US" sz="1200" b="1" i="0" u="none" strike="noStrike" kern="1200" cap="none" spc="0" normalizeH="0" baseline="0" noProof="0">
                <a:ln>
                  <a:noFill/>
                </a:ln>
                <a:solidFill>
                  <a:schemeClr val="bg2"/>
                </a:solidFill>
                <a:effectLst/>
                <a:uLnTx/>
                <a:uFillTx/>
                <a:latin typeface="Open Sans" panose="020B0606030504020204" pitchFamily="34" charset="0"/>
                <a:ea typeface="Open Sans" panose="020B0606030504020204" pitchFamily="34" charset="0"/>
                <a:cs typeface="Open Sans" panose="020B0606030504020204" pitchFamily="34" charset="0"/>
              </a:rPr>
              <a:t>periodic trainings </a:t>
            </a: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to ensure that staff across various teams interpret and apply these guidelines consistently, preventing discrepancies.</a:t>
            </a:r>
          </a:p>
        </p:txBody>
      </p:sp>
      <p:sp>
        <p:nvSpPr>
          <p:cNvPr id="53" name="Subtitle 2">
            <a:extLst>
              <a:ext uri="{FF2B5EF4-FFF2-40B4-BE49-F238E27FC236}">
                <a16:creationId xmlns:a16="http://schemas.microsoft.com/office/drawing/2014/main" id="{99A6B958-D990-E5CA-4F1F-C2AC03C4B6BF}"/>
              </a:ext>
            </a:extLst>
          </p:cNvPr>
          <p:cNvSpPr txBox="1">
            <a:spLocks/>
          </p:cNvSpPr>
          <p:nvPr/>
        </p:nvSpPr>
        <p:spPr>
          <a:xfrm>
            <a:off x="9846792" y="2621044"/>
            <a:ext cx="1824878" cy="1754326"/>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defTabSz="1087636"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Introduce feedback mechanisms </a:t>
            </a: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to allow teams to report  difficulties in applying the guidelines, fostering an environment of continuous improvement.</a:t>
            </a:r>
          </a:p>
        </p:txBody>
      </p:sp>
      <p:sp>
        <p:nvSpPr>
          <p:cNvPr id="8" name="Rectangle 89">
            <a:extLst>
              <a:ext uri="{FF2B5EF4-FFF2-40B4-BE49-F238E27FC236}">
                <a16:creationId xmlns:a16="http://schemas.microsoft.com/office/drawing/2014/main" id="{65A40635-F346-379C-3DB0-012105DAACA5}"/>
              </a:ext>
            </a:extLst>
          </p:cNvPr>
          <p:cNvSpPr/>
          <p:nvPr/>
        </p:nvSpPr>
        <p:spPr>
          <a:xfrm>
            <a:off x="264251" y="2744976"/>
            <a:ext cx="2768967" cy="4019818"/>
          </a:xfrm>
          <a:prstGeom prst="rect">
            <a:avLst/>
          </a:prstGeom>
          <a:solidFill>
            <a:schemeClr val="accent4">
              <a:lumMod val="20000"/>
              <a:lumOff val="80000"/>
            </a:schemeClr>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45714" rtlCol="0" anchor="t"/>
          <a:lstStyle/>
          <a:p>
            <a:endParaRPr lang="en-US">
              <a:solidFill>
                <a:schemeClr val="accent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9" name="Text Placeholder 6">
            <a:extLst>
              <a:ext uri="{FF2B5EF4-FFF2-40B4-BE49-F238E27FC236}">
                <a16:creationId xmlns:a16="http://schemas.microsoft.com/office/drawing/2014/main" id="{8F29C3C2-7380-B587-A37B-A0D38BC40696}"/>
              </a:ext>
            </a:extLst>
          </p:cNvPr>
          <p:cNvSpPr txBox="1">
            <a:spLocks/>
          </p:cNvSpPr>
          <p:nvPr/>
        </p:nvSpPr>
        <p:spPr>
          <a:xfrm>
            <a:off x="264250" y="983722"/>
            <a:ext cx="2768968" cy="1761254"/>
          </a:xfrm>
          <a:prstGeom prst="rect">
            <a:avLst/>
          </a:prstGeom>
          <a:solidFill>
            <a:schemeClr val="bg2"/>
          </a:solidFill>
          <a:effectLst>
            <a:outerShdw blurRad="50800" dist="38100" dir="2700000" algn="tl" rotWithShape="0">
              <a:prstClr val="black">
                <a:alpha val="40000"/>
              </a:prstClr>
            </a:outerShdw>
          </a:effectLst>
        </p:spPr>
        <p:txBody>
          <a:bodyPr lIns="216000" rIns="89988" bIns="180000" anchor="b"/>
          <a:lstStyle>
            <a:defPPr>
              <a:defRPr lang="en-US"/>
            </a:defPPr>
            <a:lvl1pPr indent="0" defTabSz="457200">
              <a:lnSpc>
                <a:spcPct val="100000"/>
              </a:lnSpc>
              <a:spcBef>
                <a:spcPts val="0"/>
              </a:spcBef>
              <a:spcAft>
                <a:spcPts val="0"/>
              </a:spcAft>
              <a:buFont typeface="Arial" panose="020B0604020202020204" pitchFamily="34" charset="0"/>
              <a:buNone/>
              <a:defRPr b="1">
                <a:latin typeface="+mj-lt"/>
              </a:defRPr>
            </a:lvl1pPr>
            <a:lvl2pPr marL="457200" indent="-457200" defTabSz="457200">
              <a:lnSpc>
                <a:spcPct val="100000"/>
              </a:lnSpc>
              <a:spcBef>
                <a:spcPts val="0"/>
              </a:spcBef>
              <a:spcAft>
                <a:spcPts val="2400"/>
              </a:spcAft>
              <a:buClrTx/>
              <a:buFont typeface="Arial" panose="020B0604020202020204" pitchFamily="34" charset="0"/>
              <a:buChar char="•"/>
              <a:defRPr sz="4000">
                <a:latin typeface="Graphik Light" panose="020B0403030202060203" pitchFamily="34" charset="0"/>
              </a:defRPr>
            </a:lvl2pPr>
            <a:lvl3pPr marL="914400" indent="-457200" defTabSz="457200">
              <a:lnSpc>
                <a:spcPct val="100000"/>
              </a:lnSpc>
              <a:spcBef>
                <a:spcPts val="0"/>
              </a:spcBef>
              <a:spcAft>
                <a:spcPts val="2400"/>
              </a:spcAft>
              <a:buFont typeface="Verdana"/>
              <a:buChar char="–"/>
              <a:defRPr sz="4000">
                <a:latin typeface="Graphik Light" panose="020B0403030202060203" pitchFamily="34" charset="0"/>
              </a:defRPr>
            </a:lvl3pPr>
            <a:lvl4pPr marL="1371600" indent="-457200" defTabSz="457200">
              <a:lnSpc>
                <a:spcPct val="100000"/>
              </a:lnSpc>
              <a:spcBef>
                <a:spcPts val="0"/>
              </a:spcBef>
              <a:spcAft>
                <a:spcPts val="2400"/>
              </a:spcAft>
              <a:buFont typeface="Arial" panose="020B0604020202020204" pitchFamily="34" charset="0"/>
              <a:buChar char="•"/>
              <a:defRPr>
                <a:latin typeface="Graphik Light" panose="020B0403030202060203" pitchFamily="34" charset="0"/>
              </a:defRPr>
            </a:lvl4pPr>
            <a:lvl5pPr marL="1828800" indent="-457200" defTabSz="457200">
              <a:lnSpc>
                <a:spcPct val="100000"/>
              </a:lnSpc>
              <a:spcBef>
                <a:spcPts val="0"/>
              </a:spcBef>
              <a:spcAft>
                <a:spcPts val="2400"/>
              </a:spcAft>
              <a:buFont typeface="Verdana"/>
              <a:buChar char="–"/>
              <a:defRPr>
                <a:latin typeface="Graphik Light" panose="020B0403030202060203" pitchFamily="34" charset="0"/>
              </a:defRPr>
            </a:lvl5pPr>
            <a:lvl6pPr marL="22226" indent="0" defTabSz="457200">
              <a:lnSpc>
                <a:spcPct val="90000"/>
              </a:lnSpc>
              <a:spcBef>
                <a:spcPts val="0"/>
              </a:spcBef>
              <a:spcAft>
                <a:spcPts val="2400"/>
              </a:spcAft>
              <a:buFont typeface="Graphik" panose="020B0503030202060203" pitchFamily="34" charset="0"/>
              <a:buNone/>
              <a:tabLst/>
              <a:defRPr sz="3200">
                <a:latin typeface="Graphik Light" panose="020B0403030202060203" pitchFamily="34" charset="0"/>
              </a:defRPr>
            </a:lvl6pPr>
            <a:lvl7pPr marL="0" indent="0" defTabSz="457200">
              <a:lnSpc>
                <a:spcPct val="90000"/>
              </a:lnSpc>
              <a:spcBef>
                <a:spcPts val="0"/>
              </a:spcBef>
              <a:spcAft>
                <a:spcPts val="2400"/>
              </a:spcAft>
              <a:buFont typeface="Arial" panose="020B0604020202020204" pitchFamily="34" charset="0"/>
              <a:buNone/>
              <a:defRPr sz="2400">
                <a:latin typeface="Graphik Light" panose="020B0403030202060203" pitchFamily="34" charset="0"/>
              </a:defRPr>
            </a:lvl7pPr>
            <a:lvl8pPr marL="0" indent="0" defTabSz="457200">
              <a:lnSpc>
                <a:spcPct val="90000"/>
              </a:lnSpc>
              <a:spcBef>
                <a:spcPts val="0"/>
              </a:spcBef>
              <a:spcAft>
                <a:spcPts val="2400"/>
              </a:spcAft>
              <a:buFont typeface="Arial" panose="020B0604020202020204" pitchFamily="34" charset="0"/>
              <a:buNone/>
              <a:defRPr sz="2000" b="1">
                <a:latin typeface="Graphik Light" panose="020B0403030202060203" pitchFamily="34" charset="0"/>
              </a:defRPr>
            </a:lvl8pPr>
            <a:lvl9pPr marL="0" indent="0" defTabSz="457200">
              <a:lnSpc>
                <a:spcPct val="90000"/>
              </a:lnSpc>
              <a:spcBef>
                <a:spcPts val="0"/>
              </a:spcBef>
              <a:spcAft>
                <a:spcPts val="2400"/>
              </a:spcAft>
              <a:buFont typeface="Arial" panose="020B0604020202020204" pitchFamily="34" charset="0"/>
              <a:buNone/>
              <a:defRPr sz="1600">
                <a:solidFill>
                  <a:schemeClr val="tx2"/>
                </a:solidFill>
                <a:latin typeface="Graphik Light" panose="020B0403030202060203" pitchFamily="34" charset="0"/>
              </a:defRPr>
            </a:lvl9pPr>
          </a:lstStyle>
          <a:p>
            <a:pPr defTabSz="228554"/>
            <a:endParaRPr lang="en-US" b="0">
              <a:solidFill>
                <a:srgbClr val="0000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55" name="TextBox 24">
            <a:extLst>
              <a:ext uri="{FF2B5EF4-FFF2-40B4-BE49-F238E27FC236}">
                <a16:creationId xmlns:a16="http://schemas.microsoft.com/office/drawing/2014/main" id="{BD85FBF7-3ACF-1707-95C8-FD823FAD00CD}"/>
              </a:ext>
            </a:extLst>
          </p:cNvPr>
          <p:cNvSpPr txBox="1"/>
          <p:nvPr/>
        </p:nvSpPr>
        <p:spPr>
          <a:xfrm>
            <a:off x="406444" y="2174190"/>
            <a:ext cx="2484581" cy="539424"/>
          </a:xfrm>
          <a:prstGeom prst="rect">
            <a:avLst/>
          </a:prstGeom>
          <a:noFill/>
        </p:spPr>
        <p:txBody>
          <a:bodyPr wrap="square" lIns="0" tIns="0" rIns="0" bIns="0" rtlCol="0">
            <a:noAutofit/>
          </a:bodyPr>
          <a:lstStyle/>
          <a:p>
            <a:pPr algn="ctr"/>
            <a:r>
              <a:rPr lang="en-US" sz="1400" b="1">
                <a:solidFill>
                  <a:schemeClr val="bg1"/>
                </a:solidFill>
              </a:rPr>
              <a:t>Clear and Standardized Implementation Guidelines</a:t>
            </a:r>
          </a:p>
        </p:txBody>
      </p:sp>
      <p:sp>
        <p:nvSpPr>
          <p:cNvPr id="56" name="TextBox 25">
            <a:extLst>
              <a:ext uri="{FF2B5EF4-FFF2-40B4-BE49-F238E27FC236}">
                <a16:creationId xmlns:a16="http://schemas.microsoft.com/office/drawing/2014/main" id="{CBA220E5-06DF-851A-F381-31EDE0C12D0B}"/>
              </a:ext>
            </a:extLst>
          </p:cNvPr>
          <p:cNvSpPr txBox="1"/>
          <p:nvPr/>
        </p:nvSpPr>
        <p:spPr>
          <a:xfrm>
            <a:off x="484952" y="3313541"/>
            <a:ext cx="2327564" cy="2662267"/>
          </a:xfrm>
          <a:prstGeom prst="rect">
            <a:avLst/>
          </a:prstGeom>
          <a:noFill/>
        </p:spPr>
        <p:txBody>
          <a:bodyPr wrap="square" lIns="0" tIns="0" rIns="0" bIns="0" rtlCol="0">
            <a:spAutoFit/>
          </a:bodyPr>
          <a:lstStyle/>
          <a:p>
            <a:pPr marL="0" lvl="1" algn="ctr">
              <a:spcAft>
                <a:spcPts val="600"/>
              </a:spcAft>
            </a:pPr>
            <a:r>
              <a:rPr lang="en-US" sz="1200">
                <a:solidFill>
                  <a:schemeClr val="accent5"/>
                </a:solidFill>
              </a:rPr>
              <a:t>Banks must develop </a:t>
            </a:r>
            <a:r>
              <a:rPr lang="en-US" sz="1200" b="1">
                <a:solidFill>
                  <a:schemeClr val="bg2"/>
                </a:solidFill>
              </a:rPr>
              <a:t>standardized guidelines and plans </a:t>
            </a:r>
            <a:r>
              <a:rPr lang="en-US" sz="1200">
                <a:solidFill>
                  <a:schemeClr val="accent5"/>
                </a:solidFill>
              </a:rPr>
              <a:t>to eliminate ambiguities and ensure consistent interpretation and application of BCBS 239 principles across departments. </a:t>
            </a:r>
          </a:p>
          <a:p>
            <a:pPr marL="0" lvl="1" algn="ctr">
              <a:spcAft>
                <a:spcPts val="600"/>
              </a:spcAft>
            </a:pPr>
            <a:r>
              <a:rPr lang="en-US" sz="1200">
                <a:solidFill>
                  <a:schemeClr val="accent5"/>
                </a:solidFill>
              </a:rPr>
              <a:t>By creating a </a:t>
            </a:r>
            <a:r>
              <a:rPr lang="en-US" sz="1200" b="1">
                <a:solidFill>
                  <a:schemeClr val="bg2"/>
                </a:solidFill>
              </a:rPr>
              <a:t>unified compliance framework and project plans </a:t>
            </a:r>
            <a:r>
              <a:rPr lang="en-US" sz="1200">
                <a:solidFill>
                  <a:schemeClr val="accent5"/>
                </a:solidFill>
              </a:rPr>
              <a:t>banks can minimize inconsistencies in how different teams understand and implement risk data aggregation and reporting processes.</a:t>
            </a:r>
          </a:p>
        </p:txBody>
      </p:sp>
      <p:sp>
        <p:nvSpPr>
          <p:cNvPr id="75" name="TextBox 14">
            <a:extLst>
              <a:ext uri="{FF2B5EF4-FFF2-40B4-BE49-F238E27FC236}">
                <a16:creationId xmlns:a16="http://schemas.microsoft.com/office/drawing/2014/main" id="{1BE03792-DD04-783E-2EEE-A0E36B8A3203}"/>
              </a:ext>
            </a:extLst>
          </p:cNvPr>
          <p:cNvSpPr txBox="1"/>
          <p:nvPr/>
        </p:nvSpPr>
        <p:spPr>
          <a:xfrm rot="16200000">
            <a:off x="1519803" y="2581209"/>
            <a:ext cx="3471971" cy="276999"/>
          </a:xfrm>
          <a:prstGeom prst="rect">
            <a:avLst/>
          </a:prstGeom>
          <a:solidFill>
            <a:schemeClr val="bg2"/>
          </a:solidFill>
          <a:effectLst>
            <a:outerShdw blurRad="50800" dist="38100" dir="2700000" algn="tl" rotWithShape="0">
              <a:prstClr val="black">
                <a:alpha val="40000"/>
              </a:prstClr>
            </a:outerShdw>
          </a:effectLst>
        </p:spPr>
        <p:txBody>
          <a:bodyPr wrap="square" rtlCol="0" anchor="ctr">
            <a:spAutoFit/>
          </a:bodyPr>
          <a:lstStyle/>
          <a:p>
            <a:pPr algn="ct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IMPLEMENTATION</a:t>
            </a:r>
          </a:p>
        </p:txBody>
      </p:sp>
      <p:sp>
        <p:nvSpPr>
          <p:cNvPr id="76" name="TextBox 14">
            <a:extLst>
              <a:ext uri="{FF2B5EF4-FFF2-40B4-BE49-F238E27FC236}">
                <a16:creationId xmlns:a16="http://schemas.microsoft.com/office/drawing/2014/main" id="{F0E06AD0-D26E-B629-8233-04B0FE2557E0}"/>
              </a:ext>
            </a:extLst>
          </p:cNvPr>
          <p:cNvSpPr txBox="1"/>
          <p:nvPr/>
        </p:nvSpPr>
        <p:spPr>
          <a:xfrm rot="16200000">
            <a:off x="2159391" y="5529897"/>
            <a:ext cx="2192794" cy="276999"/>
          </a:xfrm>
          <a:prstGeom prst="rect">
            <a:avLst/>
          </a:prstGeom>
          <a:solidFill>
            <a:schemeClr val="bg2"/>
          </a:solidFill>
          <a:effectLst>
            <a:outerShdw blurRad="50800" dist="38100" dir="2700000" algn="tl" rotWithShape="0">
              <a:prstClr val="black">
                <a:alpha val="40000"/>
              </a:prstClr>
            </a:outerShdw>
          </a:effectLst>
        </p:spPr>
        <p:txBody>
          <a:bodyPr wrap="square" rtlCol="0" anchor="ctr">
            <a:spAutoFit/>
          </a:bodyPr>
          <a:lstStyle/>
          <a:p>
            <a:pPr algn="ct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IMPACT</a:t>
            </a:r>
          </a:p>
        </p:txBody>
      </p:sp>
      <p:grpSp>
        <p:nvGrpSpPr>
          <p:cNvPr id="24" name="Group 23">
            <a:extLst>
              <a:ext uri="{FF2B5EF4-FFF2-40B4-BE49-F238E27FC236}">
                <a16:creationId xmlns:a16="http://schemas.microsoft.com/office/drawing/2014/main" id="{F8EB51F3-7F8D-59FC-EFD6-E32537D2E0BC}"/>
              </a:ext>
            </a:extLst>
          </p:cNvPr>
          <p:cNvGrpSpPr/>
          <p:nvPr/>
        </p:nvGrpSpPr>
        <p:grpSpPr>
          <a:xfrm>
            <a:off x="3470986" y="4571999"/>
            <a:ext cx="2725368" cy="2192135"/>
            <a:chOff x="3470986" y="4571999"/>
            <a:chExt cx="2725368" cy="2192135"/>
          </a:xfrm>
          <a:effectLst>
            <a:outerShdw blurRad="50800" dist="38100" dir="2700000" algn="tl" rotWithShape="0">
              <a:prstClr val="black">
                <a:alpha val="40000"/>
              </a:prstClr>
            </a:outerShdw>
          </a:effectLst>
        </p:grpSpPr>
        <p:sp>
          <p:nvSpPr>
            <p:cNvPr id="10" name="Rounded Rectangle 35">
              <a:extLst>
                <a:ext uri="{FF2B5EF4-FFF2-40B4-BE49-F238E27FC236}">
                  <a16:creationId xmlns:a16="http://schemas.microsoft.com/office/drawing/2014/main" id="{AB167850-9C4B-39DD-9D26-9C4A44F511A7}"/>
                </a:ext>
              </a:extLst>
            </p:cNvPr>
            <p:cNvSpPr/>
            <p:nvPr/>
          </p:nvSpPr>
          <p:spPr>
            <a:xfrm>
              <a:off x="3470987" y="4928347"/>
              <a:ext cx="2725367" cy="1835787"/>
            </a:xfrm>
            <a:prstGeom prst="rect">
              <a:avLst/>
            </a:prstGeom>
            <a:solidFill>
              <a:schemeClr val="bg1">
                <a:lumMod val="95000"/>
              </a:schemeClr>
            </a:solidFill>
            <a:effectLst/>
          </p:spPr>
          <p:txBody>
            <a:bodyPr lIns="108000" tIns="108000" rIns="180000" bIns="108000" anchor="ctr"/>
            <a:lstStyle/>
            <a:p>
              <a:pPr marL="895350" algn="just"/>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Banks can ensure a </a:t>
              </a:r>
              <a:r>
                <a:rPr lang="en-US" sz="1200" b="1">
                  <a:solidFill>
                    <a:schemeClr val="tx2"/>
                  </a:solidFill>
                  <a:latin typeface="Open Sans" panose="020B0606030504020204" pitchFamily="34" charset="0"/>
                  <a:ea typeface="Open Sans" panose="020B0606030504020204" pitchFamily="34" charset="0"/>
                  <a:cs typeface="Open Sans" panose="020B0606030504020204" pitchFamily="34" charset="0"/>
                </a:rPr>
                <a:t>uniform approach to compliance</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 re-</a:t>
              </a:r>
              <a:r>
                <a:rPr lang="en-US" sz="1200" err="1">
                  <a:solidFill>
                    <a:srgbClr val="58595B"/>
                  </a:solidFill>
                  <a:latin typeface="Open Sans" panose="020B0606030504020204" pitchFamily="34" charset="0"/>
                  <a:ea typeface="Open Sans" panose="020B0606030504020204" pitchFamily="34" charset="0"/>
                  <a:cs typeface="Open Sans" panose="020B0606030504020204" pitchFamily="34" charset="0"/>
                </a:rPr>
                <a:t>ducing</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 the risk of regulatory gaps bet-ween different teams or departments.</a:t>
              </a:r>
            </a:p>
          </p:txBody>
        </p:sp>
        <p:sp>
          <p:nvSpPr>
            <p:cNvPr id="5" name="Rectangle 8">
              <a:extLst>
                <a:ext uri="{FF2B5EF4-FFF2-40B4-BE49-F238E27FC236}">
                  <a16:creationId xmlns:a16="http://schemas.microsoft.com/office/drawing/2014/main" id="{46767250-DBA7-F414-4936-F017C5AA8734}"/>
                </a:ext>
              </a:extLst>
            </p:cNvPr>
            <p:cNvSpPr/>
            <p:nvPr/>
          </p:nvSpPr>
          <p:spPr>
            <a:xfrm>
              <a:off x="3470986" y="4571999"/>
              <a:ext cx="2721119" cy="475404"/>
            </a:xfrm>
            <a:prstGeom prst="rect">
              <a:avLst/>
            </a:prstGeom>
            <a:solidFill>
              <a:schemeClr val="tx2"/>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Organizational Consistency</a:t>
              </a:r>
            </a:p>
          </p:txBody>
        </p:sp>
      </p:grpSp>
      <p:grpSp>
        <p:nvGrpSpPr>
          <p:cNvPr id="25" name="Group 24">
            <a:extLst>
              <a:ext uri="{FF2B5EF4-FFF2-40B4-BE49-F238E27FC236}">
                <a16:creationId xmlns:a16="http://schemas.microsoft.com/office/drawing/2014/main" id="{AC636B1C-5BFF-0152-0605-F864A46037EE}"/>
              </a:ext>
            </a:extLst>
          </p:cNvPr>
          <p:cNvGrpSpPr/>
          <p:nvPr/>
        </p:nvGrpSpPr>
        <p:grpSpPr>
          <a:xfrm>
            <a:off x="6299181" y="4571999"/>
            <a:ext cx="2725367" cy="2192135"/>
            <a:chOff x="6299181" y="4571999"/>
            <a:chExt cx="2725367" cy="2192135"/>
          </a:xfrm>
          <a:effectLst>
            <a:outerShdw blurRad="50800" dist="38100" dir="2700000" algn="tl" rotWithShape="0">
              <a:prstClr val="black">
                <a:alpha val="40000"/>
              </a:prstClr>
            </a:outerShdw>
          </a:effectLst>
        </p:grpSpPr>
        <p:sp>
          <p:nvSpPr>
            <p:cNvPr id="11" name="Rounded Rectangle 36">
              <a:extLst>
                <a:ext uri="{FF2B5EF4-FFF2-40B4-BE49-F238E27FC236}">
                  <a16:creationId xmlns:a16="http://schemas.microsoft.com/office/drawing/2014/main" id="{A01E3604-AD1B-55F3-FBA9-C0CAD04EDC9A}"/>
                </a:ext>
              </a:extLst>
            </p:cNvPr>
            <p:cNvSpPr/>
            <p:nvPr/>
          </p:nvSpPr>
          <p:spPr>
            <a:xfrm>
              <a:off x="6299181" y="4928347"/>
              <a:ext cx="2725367" cy="1835787"/>
            </a:xfrm>
            <a:prstGeom prst="rect">
              <a:avLst/>
            </a:prstGeom>
            <a:solidFill>
              <a:schemeClr val="bg1">
                <a:lumMod val="95000"/>
              </a:schemeClr>
            </a:solidFill>
            <a:effectLst/>
          </p:spPr>
          <p:txBody>
            <a:bodyPr lIns="108000" tIns="108000" rIns="180000" bIns="108000" anchor="ctr"/>
            <a:lstStyle/>
            <a:p>
              <a:pPr marL="895350" algn="just"/>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Ensures that all departments </a:t>
              </a:r>
              <a:r>
                <a:rPr lang="en-US" sz="1200" b="1">
                  <a:latin typeface="Open Sans" panose="020B0606030504020204" pitchFamily="34" charset="0"/>
                  <a:ea typeface="Open Sans" panose="020B0606030504020204" pitchFamily="34" charset="0"/>
                  <a:cs typeface="Open Sans" panose="020B0606030504020204" pitchFamily="34" charset="0"/>
                </a:rPr>
                <a:t>under-stand their roles </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and are </a:t>
              </a:r>
              <a:r>
                <a:rPr lang="en-US" sz="1200" b="1">
                  <a:latin typeface="Open Sans" panose="020B0606030504020204" pitchFamily="34" charset="0"/>
                  <a:ea typeface="Open Sans" panose="020B0606030504020204" pitchFamily="34" charset="0"/>
                  <a:cs typeface="Open Sans" panose="020B0606030504020204" pitchFamily="34" charset="0"/>
                </a:rPr>
                <a:t>held ac-countable</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 for comp-</a:t>
              </a:r>
              <a:r>
                <a:rPr lang="en-US" sz="1200" err="1">
                  <a:solidFill>
                    <a:srgbClr val="58595B"/>
                  </a:solidFill>
                  <a:latin typeface="Open Sans" panose="020B0606030504020204" pitchFamily="34" charset="0"/>
                  <a:ea typeface="Open Sans" panose="020B0606030504020204" pitchFamily="34" charset="0"/>
                  <a:cs typeface="Open Sans" panose="020B0606030504020204" pitchFamily="34" charset="0"/>
                </a:rPr>
                <a:t>liance</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 outcomes.</a:t>
              </a:r>
            </a:p>
          </p:txBody>
        </p:sp>
        <p:sp>
          <p:nvSpPr>
            <p:cNvPr id="6" name="Rectangle 9">
              <a:extLst>
                <a:ext uri="{FF2B5EF4-FFF2-40B4-BE49-F238E27FC236}">
                  <a16:creationId xmlns:a16="http://schemas.microsoft.com/office/drawing/2014/main" id="{9C46FD08-6241-D189-A0F3-686D9871019C}"/>
                </a:ext>
              </a:extLst>
            </p:cNvPr>
            <p:cNvSpPr/>
            <p:nvPr/>
          </p:nvSpPr>
          <p:spPr>
            <a:xfrm>
              <a:off x="6299181" y="4571999"/>
              <a:ext cx="2725367" cy="475404"/>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Fewer Compliance Errors</a:t>
              </a:r>
            </a:p>
          </p:txBody>
        </p:sp>
      </p:grpSp>
      <p:sp>
        <p:nvSpPr>
          <p:cNvPr id="20" name="Oval 1">
            <a:extLst>
              <a:ext uri="{FF2B5EF4-FFF2-40B4-BE49-F238E27FC236}">
                <a16:creationId xmlns:a16="http://schemas.microsoft.com/office/drawing/2014/main" id="{E71E35A4-200D-7264-9E23-3E2A16A3B7C0}"/>
              </a:ext>
            </a:extLst>
          </p:cNvPr>
          <p:cNvSpPr/>
          <p:nvPr/>
        </p:nvSpPr>
        <p:spPr>
          <a:xfrm>
            <a:off x="10364551" y="1689460"/>
            <a:ext cx="789361" cy="789361"/>
          </a:xfrm>
          <a:prstGeom prst="ellipse">
            <a:avLst/>
          </a:prstGeom>
          <a:solidFill>
            <a:schemeClr val="tx1"/>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anose="020F0502020204030204"/>
              <a:ea typeface="Open Sans" panose="020B0606030504020204" pitchFamily="34" charset="0"/>
              <a:cs typeface="Open Sans" panose="020B0606030504020204" pitchFamily="34" charset="0"/>
            </a:endParaRPr>
          </a:p>
        </p:txBody>
      </p:sp>
      <p:sp>
        <p:nvSpPr>
          <p:cNvPr id="21" name="Oval 1">
            <a:extLst>
              <a:ext uri="{FF2B5EF4-FFF2-40B4-BE49-F238E27FC236}">
                <a16:creationId xmlns:a16="http://schemas.microsoft.com/office/drawing/2014/main" id="{8045E108-52C6-D191-FE7A-BC8041DA9FE6}"/>
              </a:ext>
            </a:extLst>
          </p:cNvPr>
          <p:cNvSpPr/>
          <p:nvPr/>
        </p:nvSpPr>
        <p:spPr>
          <a:xfrm>
            <a:off x="6175291" y="1689460"/>
            <a:ext cx="789361" cy="789361"/>
          </a:xfrm>
          <a:prstGeom prst="ellipse">
            <a:avLst/>
          </a:prstGeom>
          <a:solidFill>
            <a:schemeClr val="accent2"/>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anose="020F0502020204030204"/>
              <a:ea typeface="Open Sans" panose="020B0606030504020204" pitchFamily="34" charset="0"/>
              <a:cs typeface="Open Sans" panose="020B0606030504020204" pitchFamily="34" charset="0"/>
            </a:endParaRPr>
          </a:p>
        </p:txBody>
      </p:sp>
      <p:sp>
        <p:nvSpPr>
          <p:cNvPr id="22" name="Oval 1">
            <a:extLst>
              <a:ext uri="{FF2B5EF4-FFF2-40B4-BE49-F238E27FC236}">
                <a16:creationId xmlns:a16="http://schemas.microsoft.com/office/drawing/2014/main" id="{FD8DB284-4F23-2694-D98D-ACE6060DCE9A}"/>
              </a:ext>
            </a:extLst>
          </p:cNvPr>
          <p:cNvSpPr/>
          <p:nvPr/>
        </p:nvSpPr>
        <p:spPr>
          <a:xfrm>
            <a:off x="8269921" y="1689460"/>
            <a:ext cx="789361" cy="789361"/>
          </a:xfrm>
          <a:prstGeom prst="ellipse">
            <a:avLst/>
          </a:prstGeom>
          <a:solidFill>
            <a:schemeClr val="accent4"/>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anose="020F0502020204030204"/>
              <a:ea typeface="Open Sans" panose="020B0606030504020204" pitchFamily="34" charset="0"/>
              <a:cs typeface="Open Sans" panose="020B0606030504020204" pitchFamily="34" charset="0"/>
            </a:endParaRPr>
          </a:p>
        </p:txBody>
      </p:sp>
      <p:sp>
        <p:nvSpPr>
          <p:cNvPr id="23" name="TextBox 24">
            <a:extLst>
              <a:ext uri="{FF2B5EF4-FFF2-40B4-BE49-F238E27FC236}">
                <a16:creationId xmlns:a16="http://schemas.microsoft.com/office/drawing/2014/main" id="{1C0C7DA5-C538-224F-D7FC-E39324DA2786}"/>
              </a:ext>
            </a:extLst>
          </p:cNvPr>
          <p:cNvSpPr txBox="1"/>
          <p:nvPr/>
        </p:nvSpPr>
        <p:spPr>
          <a:xfrm>
            <a:off x="264249" y="1009122"/>
            <a:ext cx="2768969" cy="239353"/>
          </a:xfrm>
          <a:prstGeom prst="rect">
            <a:avLst/>
          </a:prstGeom>
          <a:noFill/>
        </p:spPr>
        <p:txBody>
          <a:bodyPr wrap="square" lIns="0" tIns="0" rIns="0" bIns="0" rtlCol="0" anchor="ctr">
            <a:noAutofit/>
          </a:bodyPr>
          <a:lstStyle/>
          <a:p>
            <a:pPr algn="ctr"/>
            <a:r>
              <a:rPr lang="en-US" sz="1400" b="1">
                <a:solidFill>
                  <a:schemeClr val="bg1"/>
                </a:solidFill>
              </a:rPr>
              <a:t>SOLUTION</a:t>
            </a:r>
            <a:endPar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sym typeface="Verdana" panose="020B0604030504040204" pitchFamily="34" charset="0"/>
            </a:endParaRPr>
          </a:p>
        </p:txBody>
      </p:sp>
      <p:pic>
        <p:nvPicPr>
          <p:cNvPr id="3" name="Picture 2" descr="A hand with arrows pointing to three directions&#10;&#10;Description automatically generated">
            <a:extLst>
              <a:ext uri="{FF2B5EF4-FFF2-40B4-BE49-F238E27FC236}">
                <a16:creationId xmlns:a16="http://schemas.microsoft.com/office/drawing/2014/main" id="{0BB10354-2AE9-01A9-F813-9B0423E14E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5247" y="30422"/>
            <a:ext cx="720000" cy="720000"/>
          </a:xfrm>
          <a:prstGeom prst="rect">
            <a:avLst/>
          </a:prstGeom>
        </p:spPr>
      </p:pic>
      <p:pic>
        <p:nvPicPr>
          <p:cNvPr id="7" name="Picture 6" descr="A hand holding a robotic arm&#10;&#10;Description automatically generated">
            <a:extLst>
              <a:ext uri="{FF2B5EF4-FFF2-40B4-BE49-F238E27FC236}">
                <a16:creationId xmlns:a16="http://schemas.microsoft.com/office/drawing/2014/main" id="{F55F4DE9-06AE-A9D5-7658-1CD328E029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2056" y="-947032"/>
            <a:ext cx="720000" cy="720000"/>
          </a:xfrm>
          <a:prstGeom prst="rect">
            <a:avLst/>
          </a:prstGeom>
        </p:spPr>
      </p:pic>
      <p:pic>
        <p:nvPicPr>
          <p:cNvPr id="14" name="Picture 13" descr="A cloud computing and computer&#10;&#10;Description automatically generated with medium confidence">
            <a:extLst>
              <a:ext uri="{FF2B5EF4-FFF2-40B4-BE49-F238E27FC236}">
                <a16:creationId xmlns:a16="http://schemas.microsoft.com/office/drawing/2014/main" id="{B8A53B25-CEDB-3DF0-9B3E-08F1FE8395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8395" y="-947032"/>
            <a:ext cx="720000" cy="720000"/>
          </a:xfrm>
          <a:prstGeom prst="rect">
            <a:avLst/>
          </a:prstGeom>
        </p:spPr>
      </p:pic>
      <p:pic>
        <p:nvPicPr>
          <p:cNvPr id="15" name="Picture 14" descr="A blue line art of a robot&#10;&#10;Description automatically generated">
            <a:extLst>
              <a:ext uri="{FF2B5EF4-FFF2-40B4-BE49-F238E27FC236}">
                <a16:creationId xmlns:a16="http://schemas.microsoft.com/office/drawing/2014/main" id="{4B494EC5-E6D9-7870-4F2F-AD488EB855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11073" y="-947032"/>
            <a:ext cx="720000" cy="720000"/>
          </a:xfrm>
          <a:prstGeom prst="rect">
            <a:avLst/>
          </a:prstGeom>
        </p:spPr>
      </p:pic>
      <p:pic>
        <p:nvPicPr>
          <p:cNvPr id="16" name="Picture 15" descr="A grey line drawing of a building with a scale&#10;&#10;Description automatically generated">
            <a:extLst>
              <a:ext uri="{FF2B5EF4-FFF2-40B4-BE49-F238E27FC236}">
                <a16:creationId xmlns:a16="http://schemas.microsoft.com/office/drawing/2014/main" id="{DBA51C2A-8D86-C8DC-261F-559F2F603B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34734" y="-947032"/>
            <a:ext cx="720000" cy="720000"/>
          </a:xfrm>
          <a:prstGeom prst="rect">
            <a:avLst/>
          </a:prstGeom>
        </p:spPr>
      </p:pic>
      <p:pic>
        <p:nvPicPr>
          <p:cNvPr id="29" name="Picture 28" descr="A hand with arrows pointing to three directions&#10;&#10;Description automatically generated">
            <a:extLst>
              <a:ext uri="{FF2B5EF4-FFF2-40B4-BE49-F238E27FC236}">
                <a16:creationId xmlns:a16="http://schemas.microsoft.com/office/drawing/2014/main" id="{83261D4D-92F9-AFA8-6991-1891C2919B50}"/>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288733" y="1293681"/>
            <a:ext cx="720000" cy="720000"/>
          </a:xfrm>
          <a:prstGeom prst="rect">
            <a:avLst/>
          </a:prstGeom>
        </p:spPr>
      </p:pic>
      <p:sp>
        <p:nvSpPr>
          <p:cNvPr id="31" name="TextBox 30">
            <a:extLst>
              <a:ext uri="{FF2B5EF4-FFF2-40B4-BE49-F238E27FC236}">
                <a16:creationId xmlns:a16="http://schemas.microsoft.com/office/drawing/2014/main" id="{0CCE9541-F842-0DF9-0708-DAE73AF1E68D}"/>
              </a:ext>
            </a:extLst>
          </p:cNvPr>
          <p:cNvSpPr txBox="1"/>
          <p:nvPr/>
        </p:nvSpPr>
        <p:spPr>
          <a:xfrm>
            <a:off x="-6269303" y="-607448"/>
            <a:ext cx="6096000" cy="8597225"/>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BCBS 239 ensures banks can manage risk data effectively and report it accurately</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The core principles aim for high data quality, timeliness, and effective governance</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BCBS 239’s evolution highlights growing regulatory expectations for banks</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Even after a decade, many banks fail to fully comply with BCBS 239</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Banks face cultural, technical, and regulatory challenges to full compliance </a:t>
            </a:r>
            <a:r>
              <a:rPr kumimoji="0" lang="en-GB" altLang="hu-HU" sz="1400" i="1" u="none" strike="noStrike" cap="none" normalizeH="0" baseline="0">
                <a:ln>
                  <a:noFill/>
                </a:ln>
                <a:solidFill>
                  <a:schemeClr val="accent4"/>
                </a:solidFill>
                <a:effectLst/>
                <a:latin typeface="+mj-lt"/>
              </a:rPr>
              <a:t>(summary slide for the problems)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Banks struggle with embedding compliance into their culture and engaging leadership</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Inconsistent interpretations of BCBS 239 cause uneven compliance across departments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Excessive resource allocation to manual processes slows compliance progress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Fragmented IT systems prevent accurate and timely data aggregation</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Banks face growing regulatory pressure and evolving compliance standards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Manual data reconciliation introduces errors and inconsistencies in risk reporting</a:t>
            </a:r>
          </a:p>
          <a:p>
            <a:pPr marL="342900" indent="-342900" eaLnBrk="0" fontAlgn="base" hangingPunct="0">
              <a:lnSpc>
                <a:spcPct val="100000"/>
              </a:lnSpc>
              <a:spcBef>
                <a:spcPct val="0"/>
              </a:spcBef>
              <a:spcAft>
                <a:spcPts val="400"/>
              </a:spcAft>
              <a:buFont typeface="+mj-lt"/>
              <a:buAutoNum type="arabicPeriod" startAt="12"/>
            </a:pPr>
            <a:r>
              <a:rPr kumimoji="0" lang="en-GB" altLang="hu-HU" sz="1400" i="0" u="none" strike="noStrike" cap="none" normalizeH="0" baseline="0">
                <a:ln>
                  <a:noFill/>
                </a:ln>
                <a:solidFill>
                  <a:schemeClr val="tx2"/>
                </a:solidFill>
                <a:effectLst/>
                <a:latin typeface="+mj-lt"/>
              </a:rPr>
              <a:t>A strategic approach to address cultural, technical, and regulatory challenges </a:t>
            </a:r>
            <a:r>
              <a:rPr kumimoji="0" lang="en-GB" altLang="hu-HU" sz="1400" i="1" u="none" strike="noStrike" cap="none" normalizeH="0" baseline="0">
                <a:ln>
                  <a:noFill/>
                </a:ln>
                <a:solidFill>
                  <a:schemeClr val="tx1"/>
                </a:solidFill>
                <a:effectLst/>
                <a:latin typeface="+mj-lt"/>
              </a:rPr>
              <a:t>(summary slide for the solutions)</a:t>
            </a:r>
            <a:endParaRPr kumimoji="0" lang="en-GB" altLang="hu-HU" sz="1400" i="0" u="none" strike="noStrike" cap="none" normalizeH="0" baseline="0">
              <a:ln>
                <a:noFill/>
              </a:ln>
              <a:solidFill>
                <a:schemeClr val="tx1"/>
              </a:solidFill>
              <a:effectLst/>
              <a:latin typeface="+mj-lt"/>
            </a:endParaRP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Strong leadership and cultural transformation ensure sustained compliance</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Clear and standardized guidelines ensure consistent application across departments</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Automating documentation and reporting processes optimizes resource use</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Modern IT infrastructure enables seamless, real-time risk data management</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Engaging proactively with regulators ensures continuous alignment with evolving standards</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Automating data reconciliation enhances reporting accuracy and reliability</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startAt="19"/>
              <a:tabLst/>
            </a:pPr>
            <a:r>
              <a:rPr kumimoji="0" lang="en-GB" altLang="hu-HU" sz="1400" i="0" u="none" strike="noStrike" cap="none" normalizeH="0" baseline="0">
                <a:ln>
                  <a:noFill/>
                </a:ln>
                <a:solidFill>
                  <a:schemeClr val="tx2"/>
                </a:solidFill>
                <a:effectLst/>
                <a:latin typeface="+mj-lt"/>
              </a:rPr>
              <a:t>FiSer Consulting offers tailored solutions for banks’ BCBS 239 compliance challenges</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startAt="19"/>
              <a:tabLst/>
            </a:pPr>
            <a:r>
              <a:rPr kumimoji="0" lang="en-GB" altLang="hu-HU" sz="1400" i="0" u="none" strike="noStrike" cap="none" normalizeH="0" baseline="0">
                <a:ln>
                  <a:noFill/>
                </a:ln>
                <a:solidFill>
                  <a:schemeClr val="tx2"/>
                </a:solidFill>
                <a:effectLst/>
                <a:latin typeface="+mj-lt"/>
              </a:rPr>
              <a:t>Our proven approach ensures a structured path to full compliance</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startAt="19"/>
              <a:tabLst/>
            </a:pPr>
            <a:r>
              <a:rPr kumimoji="0" lang="en-GB" altLang="hu-HU" sz="1400" i="0" u="none" strike="noStrike" cap="none" normalizeH="0" baseline="0">
                <a:ln>
                  <a:noFill/>
                </a:ln>
                <a:solidFill>
                  <a:schemeClr val="tx2"/>
                </a:solidFill>
                <a:effectLst/>
                <a:latin typeface="+mj-lt"/>
              </a:rPr>
              <a:t>Let’s work together to transform your compliance strategy</a:t>
            </a:r>
            <a:endParaRPr lang="hu-HU"/>
          </a:p>
        </p:txBody>
      </p:sp>
      <p:pic>
        <p:nvPicPr>
          <p:cNvPr id="36" name="Picture 35" descr="A black background with a black square&#10;&#10;Description automatically generated with medium confidence">
            <a:extLst>
              <a:ext uri="{FF2B5EF4-FFF2-40B4-BE49-F238E27FC236}">
                <a16:creationId xmlns:a16="http://schemas.microsoft.com/office/drawing/2014/main" id="{2E4AF81A-64DA-8310-8BCE-08DFB662886C}"/>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209160" y="1812710"/>
            <a:ext cx="540000" cy="540000"/>
          </a:xfrm>
          <a:prstGeom prst="rect">
            <a:avLst/>
          </a:prstGeom>
        </p:spPr>
      </p:pic>
      <p:pic>
        <p:nvPicPr>
          <p:cNvPr id="38" name="Picture 37" descr="A black background with a black square&#10;&#10;Description automatically generated with medium confidence">
            <a:extLst>
              <a:ext uri="{FF2B5EF4-FFF2-40B4-BE49-F238E27FC236}">
                <a16:creationId xmlns:a16="http://schemas.microsoft.com/office/drawing/2014/main" id="{5FEED439-D6E1-12E0-DD0B-23285684F5C2}"/>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299971" y="1809117"/>
            <a:ext cx="540000" cy="540000"/>
          </a:xfrm>
          <a:prstGeom prst="rect">
            <a:avLst/>
          </a:prstGeom>
        </p:spPr>
      </p:pic>
      <p:pic>
        <p:nvPicPr>
          <p:cNvPr id="41" name="Picture 40" descr="A black background with a black square&#10;&#10;Description automatically generated with medium confidence">
            <a:extLst>
              <a:ext uri="{FF2B5EF4-FFF2-40B4-BE49-F238E27FC236}">
                <a16:creationId xmlns:a16="http://schemas.microsoft.com/office/drawing/2014/main" id="{E4929B95-A148-BA6C-54C0-40D60B08FAC6}"/>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404119" y="1804103"/>
            <a:ext cx="540000" cy="540000"/>
          </a:xfrm>
          <a:prstGeom prst="rect">
            <a:avLst/>
          </a:prstGeom>
        </p:spPr>
      </p:pic>
      <p:pic>
        <p:nvPicPr>
          <p:cNvPr id="43" name="Picture 42" descr="A black background with a black square&#10;&#10;Description automatically generated with medium confidence">
            <a:extLst>
              <a:ext uri="{FF2B5EF4-FFF2-40B4-BE49-F238E27FC236}">
                <a16:creationId xmlns:a16="http://schemas.microsoft.com/office/drawing/2014/main" id="{B19C0993-E80C-F96A-F6A9-1D0DCD66223D}"/>
              </a:ext>
            </a:extLst>
          </p:cNvPr>
          <p:cNvPicPr>
            <a:picLocks noChangeAspect="1"/>
          </p:cNvPicPr>
          <p:nvPr/>
        </p:nvPicPr>
        <p:blipFill>
          <a:blip r:embed="rId16">
            <a:extLst>
              <a:ext uri="{BEBA8EAE-BF5A-486C-A8C5-ECC9F3942E4B}">
                <a14:imgProps xmlns:a14="http://schemas.microsoft.com/office/drawing/2010/main">
                  <a14:imgLayer r:embed="rId1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489231" y="1804103"/>
            <a:ext cx="540000" cy="540000"/>
          </a:xfrm>
          <a:prstGeom prst="rect">
            <a:avLst/>
          </a:prstGeom>
        </p:spPr>
      </p:pic>
      <p:pic>
        <p:nvPicPr>
          <p:cNvPr id="48" name="Picture 47" descr="A neon sign of hands&#10;&#10;Description automatically generated with medium confidence">
            <a:extLst>
              <a:ext uri="{FF2B5EF4-FFF2-40B4-BE49-F238E27FC236}">
                <a16:creationId xmlns:a16="http://schemas.microsoft.com/office/drawing/2014/main" id="{D44B99D1-7CD5-DD6A-3126-F4DEC3E6B55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84734" y="5396240"/>
            <a:ext cx="900000" cy="900000"/>
          </a:xfrm>
          <a:prstGeom prst="rect">
            <a:avLst/>
          </a:prstGeom>
        </p:spPr>
      </p:pic>
      <p:pic>
        <p:nvPicPr>
          <p:cNvPr id="60" name="Picture 59" descr="A puzzle pieces in a square&#10;&#10;Description automatically generated">
            <a:extLst>
              <a:ext uri="{FF2B5EF4-FFF2-40B4-BE49-F238E27FC236}">
                <a16:creationId xmlns:a16="http://schemas.microsoft.com/office/drawing/2014/main" id="{650D6650-96AE-C147-5771-8B2197A3FDE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500404" y="5337155"/>
            <a:ext cx="900000" cy="900000"/>
          </a:xfrm>
          <a:prstGeom prst="rect">
            <a:avLst/>
          </a:prstGeom>
        </p:spPr>
      </p:pic>
      <p:pic>
        <p:nvPicPr>
          <p:cNvPr id="62" name="Picture 61" descr="A blue line art of a diamond and a gear with stars&#10;&#10;Description automatically generated">
            <a:extLst>
              <a:ext uri="{FF2B5EF4-FFF2-40B4-BE49-F238E27FC236}">
                <a16:creationId xmlns:a16="http://schemas.microsoft.com/office/drawing/2014/main" id="{5E14FCCC-EA63-4701-1321-5423E014322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352055" y="5396239"/>
            <a:ext cx="900001" cy="900001"/>
          </a:xfrm>
          <a:prstGeom prst="rect">
            <a:avLst/>
          </a:prstGeom>
        </p:spPr>
      </p:pic>
    </p:spTree>
    <p:extLst>
      <p:ext uri="{BB962C8B-B14F-4D97-AF65-F5344CB8AC3E}">
        <p14:creationId xmlns:p14="http://schemas.microsoft.com/office/powerpoint/2010/main" val="284083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D33E9D73-63A4-5AE8-24A0-22B73C5E932A}"/>
              </a:ext>
            </a:extLst>
          </p:cNvPr>
          <p:cNvGrpSpPr/>
          <p:nvPr/>
        </p:nvGrpSpPr>
        <p:grpSpPr>
          <a:xfrm>
            <a:off x="9131623" y="4571999"/>
            <a:ext cx="2725367" cy="2192134"/>
            <a:chOff x="9131623" y="4571999"/>
            <a:chExt cx="2725367" cy="2192134"/>
          </a:xfrm>
          <a:effectLst>
            <a:outerShdw blurRad="50800" dist="38100" dir="2700000" algn="tl" rotWithShape="0">
              <a:prstClr val="black">
                <a:alpha val="40000"/>
              </a:prstClr>
            </a:outerShdw>
          </a:effectLst>
        </p:grpSpPr>
        <p:sp>
          <p:nvSpPr>
            <p:cNvPr id="13" name="Rounded Rectangle 36">
              <a:extLst>
                <a:ext uri="{FF2B5EF4-FFF2-40B4-BE49-F238E27FC236}">
                  <a16:creationId xmlns:a16="http://schemas.microsoft.com/office/drawing/2014/main" id="{47B6AB38-A058-4D06-3C18-DCAD82A343F4}"/>
                </a:ext>
              </a:extLst>
            </p:cNvPr>
            <p:cNvSpPr/>
            <p:nvPr/>
          </p:nvSpPr>
          <p:spPr>
            <a:xfrm>
              <a:off x="9131623" y="4928347"/>
              <a:ext cx="2725367" cy="1835786"/>
            </a:xfrm>
            <a:prstGeom prst="rect">
              <a:avLst/>
            </a:prstGeom>
            <a:solidFill>
              <a:schemeClr val="bg1">
                <a:lumMod val="95000"/>
              </a:schemeClr>
            </a:solidFill>
            <a:effectLst/>
          </p:spPr>
          <p:txBody>
            <a:bodyPr lIns="108000" tIns="108000" rIns="180000" bIns="108000" anchor="ctr"/>
            <a:lstStyle/>
            <a:p>
              <a:pPr marL="895350" algn="just"/>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Ensures timely, con-</a:t>
              </a:r>
              <a:r>
                <a:rPr lang="en-US" sz="1200" err="1">
                  <a:solidFill>
                    <a:srgbClr val="58595B"/>
                  </a:solidFill>
                  <a:latin typeface="Open Sans" panose="020B0606030504020204" pitchFamily="34" charset="0"/>
                  <a:ea typeface="Open Sans" panose="020B0606030504020204" pitchFamily="34" charset="0"/>
                  <a:cs typeface="Open Sans" panose="020B0606030504020204" pitchFamily="34" charset="0"/>
                </a:rPr>
                <a:t>sistent</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 data vali-dation, </a:t>
              </a:r>
              <a:r>
                <a:rPr lang="en-US" sz="1200" b="1">
                  <a:latin typeface="Open Sans" panose="020B0606030504020204" pitchFamily="34" charset="0"/>
                  <a:ea typeface="Open Sans" panose="020B0606030504020204" pitchFamily="34" charset="0"/>
                  <a:cs typeface="Open Sans" panose="020B0606030504020204" pitchFamily="34" charset="0"/>
                </a:rPr>
                <a:t>improving risk report accuracy </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and regulatory comp-</a:t>
              </a:r>
              <a:r>
                <a:rPr lang="en-US" sz="1200" err="1">
                  <a:solidFill>
                    <a:srgbClr val="58595B"/>
                  </a:solidFill>
                  <a:latin typeface="Open Sans" panose="020B0606030504020204" pitchFamily="34" charset="0"/>
                  <a:ea typeface="Open Sans" panose="020B0606030504020204" pitchFamily="34" charset="0"/>
                  <a:cs typeface="Open Sans" panose="020B0606030504020204" pitchFamily="34" charset="0"/>
                </a:rPr>
                <a:t>liance</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2" name="Rectangle 9">
              <a:extLst>
                <a:ext uri="{FF2B5EF4-FFF2-40B4-BE49-F238E27FC236}">
                  <a16:creationId xmlns:a16="http://schemas.microsoft.com/office/drawing/2014/main" id="{D8E88FE8-96C1-2BF1-2519-48221BB68D89}"/>
                </a:ext>
              </a:extLst>
            </p:cNvPr>
            <p:cNvSpPr/>
            <p:nvPr/>
          </p:nvSpPr>
          <p:spPr>
            <a:xfrm>
              <a:off x="9131623" y="4571999"/>
              <a:ext cx="2725367" cy="475404"/>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Enhanced Accuracy &amp; Timeliness</a:t>
              </a:r>
            </a:p>
          </p:txBody>
        </p:sp>
      </p:grpSp>
      <p:sp>
        <p:nvSpPr>
          <p:cNvPr id="34" name="Text Placeholder 6">
            <a:extLst>
              <a:ext uri="{FF2B5EF4-FFF2-40B4-BE49-F238E27FC236}">
                <a16:creationId xmlns:a16="http://schemas.microsoft.com/office/drawing/2014/main" id="{BDBEBDB1-0DB3-A96A-4103-BCA4FB21C602}"/>
              </a:ext>
            </a:extLst>
          </p:cNvPr>
          <p:cNvSpPr txBox="1">
            <a:spLocks/>
          </p:cNvSpPr>
          <p:nvPr/>
        </p:nvSpPr>
        <p:spPr>
          <a:xfrm>
            <a:off x="3475069" y="1223075"/>
            <a:ext cx="8386004" cy="3232619"/>
          </a:xfrm>
          <a:prstGeom prst="rect">
            <a:avLst/>
          </a:prstGeom>
          <a:solidFill>
            <a:srgbClr val="FFFFFF">
              <a:lumMod val="95000"/>
            </a:srgbClr>
          </a:solidFill>
          <a:effectLst>
            <a:outerShdw blurRad="50800" dist="38100" dir="2700000" algn="tl" rotWithShape="0">
              <a:prstClr val="black">
                <a:alpha val="40000"/>
              </a:prstClr>
            </a:outerShdw>
          </a:effectLst>
        </p:spPr>
        <p:txBody>
          <a:bodyPr lIns="108000" tIns="72000" rIns="72000" bIns="72000" anchor="ctr"/>
          <a:lstStyle>
            <a:defPPr>
              <a:defRPr lang="en-US"/>
            </a:defPPr>
            <a:lvl1pPr indent="0" defTabSz="457200">
              <a:lnSpc>
                <a:spcPct val="100000"/>
              </a:lnSpc>
              <a:spcBef>
                <a:spcPts val="0"/>
              </a:spcBef>
              <a:spcAft>
                <a:spcPts val="0"/>
              </a:spcAft>
              <a:buFont typeface="Arial" panose="020B0604020202020204" pitchFamily="34" charset="0"/>
              <a:buNone/>
              <a:defRPr b="1">
                <a:latin typeface="+mj-lt"/>
              </a:defRPr>
            </a:lvl1pPr>
            <a:lvl2pPr marL="457200" indent="-457200" defTabSz="457200">
              <a:lnSpc>
                <a:spcPct val="100000"/>
              </a:lnSpc>
              <a:spcBef>
                <a:spcPts val="0"/>
              </a:spcBef>
              <a:spcAft>
                <a:spcPts val="2400"/>
              </a:spcAft>
              <a:buClrTx/>
              <a:buFont typeface="Arial" panose="020B0604020202020204" pitchFamily="34" charset="0"/>
              <a:buChar char="•"/>
              <a:defRPr sz="4000">
                <a:latin typeface="Graphik Light" panose="020B0403030202060203" pitchFamily="34" charset="0"/>
              </a:defRPr>
            </a:lvl2pPr>
            <a:lvl3pPr marL="914400" indent="-457200" defTabSz="457200">
              <a:lnSpc>
                <a:spcPct val="100000"/>
              </a:lnSpc>
              <a:spcBef>
                <a:spcPts val="0"/>
              </a:spcBef>
              <a:spcAft>
                <a:spcPts val="2400"/>
              </a:spcAft>
              <a:buFont typeface="Verdana"/>
              <a:buChar char="–"/>
              <a:defRPr sz="4000">
                <a:latin typeface="Graphik Light" panose="020B0403030202060203" pitchFamily="34" charset="0"/>
              </a:defRPr>
            </a:lvl3pPr>
            <a:lvl4pPr marL="1371600" indent="-457200" defTabSz="457200">
              <a:lnSpc>
                <a:spcPct val="100000"/>
              </a:lnSpc>
              <a:spcBef>
                <a:spcPts val="0"/>
              </a:spcBef>
              <a:spcAft>
                <a:spcPts val="2400"/>
              </a:spcAft>
              <a:buFont typeface="Arial" panose="020B0604020202020204" pitchFamily="34" charset="0"/>
              <a:buChar char="•"/>
              <a:defRPr>
                <a:latin typeface="Graphik Light" panose="020B0403030202060203" pitchFamily="34" charset="0"/>
              </a:defRPr>
            </a:lvl4pPr>
            <a:lvl5pPr marL="1828800" indent="-457200" defTabSz="457200">
              <a:lnSpc>
                <a:spcPct val="100000"/>
              </a:lnSpc>
              <a:spcBef>
                <a:spcPts val="0"/>
              </a:spcBef>
              <a:spcAft>
                <a:spcPts val="2400"/>
              </a:spcAft>
              <a:buFont typeface="Verdana"/>
              <a:buChar char="–"/>
              <a:defRPr>
                <a:latin typeface="Graphik Light" panose="020B0403030202060203" pitchFamily="34" charset="0"/>
              </a:defRPr>
            </a:lvl5pPr>
            <a:lvl6pPr marL="22226" indent="0" defTabSz="457200">
              <a:lnSpc>
                <a:spcPct val="90000"/>
              </a:lnSpc>
              <a:spcBef>
                <a:spcPts val="0"/>
              </a:spcBef>
              <a:spcAft>
                <a:spcPts val="2400"/>
              </a:spcAft>
              <a:buFont typeface="Graphik" panose="020B0503030202060203" pitchFamily="34" charset="0"/>
              <a:buNone/>
              <a:tabLst/>
              <a:defRPr sz="3200">
                <a:latin typeface="Graphik Light" panose="020B0403030202060203" pitchFamily="34" charset="0"/>
              </a:defRPr>
            </a:lvl6pPr>
            <a:lvl7pPr marL="0" indent="0" defTabSz="457200">
              <a:lnSpc>
                <a:spcPct val="90000"/>
              </a:lnSpc>
              <a:spcBef>
                <a:spcPts val="0"/>
              </a:spcBef>
              <a:spcAft>
                <a:spcPts val="2400"/>
              </a:spcAft>
              <a:buFont typeface="Arial" panose="020B0604020202020204" pitchFamily="34" charset="0"/>
              <a:buNone/>
              <a:defRPr sz="2400">
                <a:latin typeface="Graphik Light" panose="020B0403030202060203" pitchFamily="34" charset="0"/>
              </a:defRPr>
            </a:lvl7pPr>
            <a:lvl8pPr marL="0" indent="0" defTabSz="457200">
              <a:lnSpc>
                <a:spcPct val="90000"/>
              </a:lnSpc>
              <a:spcBef>
                <a:spcPts val="0"/>
              </a:spcBef>
              <a:spcAft>
                <a:spcPts val="2400"/>
              </a:spcAft>
              <a:buFont typeface="Arial" panose="020B0604020202020204" pitchFamily="34" charset="0"/>
              <a:buNone/>
              <a:defRPr sz="2000" b="1">
                <a:latin typeface="Graphik Light" panose="020B0403030202060203" pitchFamily="34" charset="0"/>
              </a:defRPr>
            </a:lvl8pPr>
            <a:lvl9pPr marL="0" indent="0" defTabSz="457200">
              <a:lnSpc>
                <a:spcPct val="90000"/>
              </a:lnSpc>
              <a:spcBef>
                <a:spcPts val="0"/>
              </a:spcBef>
              <a:spcAft>
                <a:spcPts val="2400"/>
              </a:spcAft>
              <a:buFont typeface="Arial" panose="020B0604020202020204" pitchFamily="34" charset="0"/>
              <a:buNone/>
              <a:defRPr sz="1600">
                <a:solidFill>
                  <a:schemeClr val="tx2"/>
                </a:solidFill>
                <a:latin typeface="Graphik Light" panose="020B0403030202060203" pitchFamily="34" charset="0"/>
              </a:defRPr>
            </a:lvl9p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0" cap="none" spc="0" normalizeH="0" baseline="0" noProof="0">
              <a:ln>
                <a:noFill/>
              </a:ln>
              <a:solidFill>
                <a:srgbClr val="6D6E7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 name="Right Arrow 21">
            <a:extLst>
              <a:ext uri="{FF2B5EF4-FFF2-40B4-BE49-F238E27FC236}">
                <a16:creationId xmlns:a16="http://schemas.microsoft.com/office/drawing/2014/main" id="{221053A1-2FBE-D2BA-DF06-703EF61559BF}"/>
              </a:ext>
            </a:extLst>
          </p:cNvPr>
          <p:cNvSpPr/>
          <p:nvPr/>
        </p:nvSpPr>
        <p:spPr>
          <a:xfrm>
            <a:off x="9655936" y="983722"/>
            <a:ext cx="2340801" cy="780623"/>
          </a:xfrm>
          <a:prstGeom prst="rightArrow">
            <a:avLst>
              <a:gd name="adj1" fmla="val 47519"/>
              <a:gd name="adj2" fmla="val 39063"/>
            </a:avLst>
          </a:prstGeom>
          <a:solidFill>
            <a:schemeClr val="accent1"/>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180975" marR="0" lvl="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rPr>
              <a:t>Scheduled Audits and Reviews</a:t>
            </a:r>
          </a:p>
        </p:txBody>
      </p:sp>
      <p:sp>
        <p:nvSpPr>
          <p:cNvPr id="18" name="Right Arrow 21">
            <a:extLst>
              <a:ext uri="{FF2B5EF4-FFF2-40B4-BE49-F238E27FC236}">
                <a16:creationId xmlns:a16="http://schemas.microsoft.com/office/drawing/2014/main" id="{EEC5077B-3C7C-B447-3630-684BADA92EBB}"/>
              </a:ext>
            </a:extLst>
          </p:cNvPr>
          <p:cNvSpPr/>
          <p:nvPr/>
        </p:nvSpPr>
        <p:spPr>
          <a:xfrm>
            <a:off x="7593751" y="983722"/>
            <a:ext cx="2247526" cy="780623"/>
          </a:xfrm>
          <a:prstGeom prst="rightArrow">
            <a:avLst>
              <a:gd name="adj1" fmla="val 47519"/>
              <a:gd name="adj2" fmla="val 39063"/>
            </a:avLst>
          </a:prstGeom>
          <a:solidFill>
            <a:schemeClr val="tx1"/>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180975" marR="0" lvl="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rPr>
              <a:t>Integrate Real-Time Reporting Systems</a:t>
            </a:r>
          </a:p>
        </p:txBody>
      </p:sp>
      <p:sp>
        <p:nvSpPr>
          <p:cNvPr id="17" name="Right Arrow 21">
            <a:extLst>
              <a:ext uri="{FF2B5EF4-FFF2-40B4-BE49-F238E27FC236}">
                <a16:creationId xmlns:a16="http://schemas.microsoft.com/office/drawing/2014/main" id="{275F5D7A-722B-A369-508E-CA2AB21918D7}"/>
              </a:ext>
            </a:extLst>
          </p:cNvPr>
          <p:cNvSpPr/>
          <p:nvPr/>
        </p:nvSpPr>
        <p:spPr>
          <a:xfrm>
            <a:off x="5516226" y="983722"/>
            <a:ext cx="2247526" cy="780623"/>
          </a:xfrm>
          <a:prstGeom prst="rightArrow">
            <a:avLst>
              <a:gd name="adj1" fmla="val 47519"/>
              <a:gd name="adj2" fmla="val 39063"/>
            </a:avLst>
          </a:prstGeom>
          <a:solidFill>
            <a:schemeClr val="tx2"/>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180975" marR="0" lvl="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rPr>
              <a:t>Document Automation Software</a:t>
            </a:r>
          </a:p>
        </p:txBody>
      </p:sp>
      <p:sp>
        <p:nvSpPr>
          <p:cNvPr id="2" name="Title 1">
            <a:extLst>
              <a:ext uri="{FF2B5EF4-FFF2-40B4-BE49-F238E27FC236}">
                <a16:creationId xmlns:a16="http://schemas.microsoft.com/office/drawing/2014/main" id="{A3D9638D-E45B-5679-5DD4-2A8525FB9876}"/>
              </a:ext>
            </a:extLst>
          </p:cNvPr>
          <p:cNvSpPr>
            <a:spLocks noGrp="1"/>
          </p:cNvSpPr>
          <p:nvPr>
            <p:ph type="title"/>
          </p:nvPr>
        </p:nvSpPr>
        <p:spPr/>
        <p:txBody>
          <a:bodyPr/>
          <a:lstStyle/>
          <a:p>
            <a:r>
              <a:rPr lang="en-US"/>
              <a:t>Automating documentation and reporting</a:t>
            </a:r>
            <a:br>
              <a:rPr lang="en-US"/>
            </a:br>
            <a:r>
              <a:rPr lang="en-US"/>
              <a:t>processes optimizes resource use</a:t>
            </a:r>
          </a:p>
        </p:txBody>
      </p:sp>
      <p:sp>
        <p:nvSpPr>
          <p:cNvPr id="4" name="Slide Number Placeholder 3">
            <a:extLst>
              <a:ext uri="{FF2B5EF4-FFF2-40B4-BE49-F238E27FC236}">
                <a16:creationId xmlns:a16="http://schemas.microsoft.com/office/drawing/2014/main" id="{650F30F4-9DC4-C261-5659-03253715AA15}"/>
              </a:ext>
            </a:extLst>
          </p:cNvPr>
          <p:cNvSpPr>
            <a:spLocks noGrp="1"/>
          </p:cNvSpPr>
          <p:nvPr>
            <p:ph type="sldNum" sz="quarter" idx="12"/>
          </p:nvPr>
        </p:nvSpPr>
        <p:spPr/>
        <p:txBody>
          <a:bodyPr/>
          <a:lstStyle/>
          <a:p>
            <a:fld id="{176DD4EC-FA55-45CE-8BB9-EF8129236C33}" type="slidenum">
              <a:rPr lang="en-NL" smtClean="0"/>
              <a:pPr/>
              <a:t>19</a:t>
            </a:fld>
            <a:endParaRPr lang="en-NL"/>
          </a:p>
        </p:txBody>
      </p:sp>
      <p:sp>
        <p:nvSpPr>
          <p:cNvPr id="35" name="Oval 1">
            <a:extLst>
              <a:ext uri="{FF2B5EF4-FFF2-40B4-BE49-F238E27FC236}">
                <a16:creationId xmlns:a16="http://schemas.microsoft.com/office/drawing/2014/main" id="{2117B17A-BA73-86C2-AD1C-8C499B03E8E7}"/>
              </a:ext>
            </a:extLst>
          </p:cNvPr>
          <p:cNvSpPr/>
          <p:nvPr/>
        </p:nvSpPr>
        <p:spPr>
          <a:xfrm>
            <a:off x="4080661" y="1689460"/>
            <a:ext cx="789361" cy="789361"/>
          </a:xfrm>
          <a:prstGeom prst="ellipse">
            <a:avLst/>
          </a:prstGeom>
          <a:solidFill>
            <a:schemeClr val="bg2"/>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anose="020F0502020204030204"/>
              <a:ea typeface="Open Sans" panose="020B0606030504020204" pitchFamily="34" charset="0"/>
              <a:cs typeface="Open Sans" panose="020B0606030504020204" pitchFamily="34" charset="0"/>
            </a:endParaRPr>
          </a:p>
        </p:txBody>
      </p:sp>
      <p:sp>
        <p:nvSpPr>
          <p:cNvPr id="49" name="Right Arrow 21">
            <a:extLst>
              <a:ext uri="{FF2B5EF4-FFF2-40B4-BE49-F238E27FC236}">
                <a16:creationId xmlns:a16="http://schemas.microsoft.com/office/drawing/2014/main" id="{06337E9C-B95C-22FF-F128-9DA62606BE54}"/>
              </a:ext>
            </a:extLst>
          </p:cNvPr>
          <p:cNvSpPr/>
          <p:nvPr/>
        </p:nvSpPr>
        <p:spPr>
          <a:xfrm>
            <a:off x="3454040" y="983722"/>
            <a:ext cx="2247526" cy="780623"/>
          </a:xfrm>
          <a:prstGeom prst="rightArrow">
            <a:avLst>
              <a:gd name="adj1" fmla="val 47519"/>
              <a:gd name="adj2" fmla="val 39063"/>
            </a:avLst>
          </a:prstGeom>
          <a:solidFill>
            <a:schemeClr val="bg2"/>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180975" marR="0" lvl="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rPr>
              <a:t>Use Advanced Data Tools</a:t>
            </a:r>
          </a:p>
        </p:txBody>
      </p:sp>
      <p:sp>
        <p:nvSpPr>
          <p:cNvPr id="50" name="Subtitle 2">
            <a:extLst>
              <a:ext uri="{FF2B5EF4-FFF2-40B4-BE49-F238E27FC236}">
                <a16:creationId xmlns:a16="http://schemas.microsoft.com/office/drawing/2014/main" id="{787698F4-D571-0734-8C5E-8BC4BE59303E}"/>
              </a:ext>
            </a:extLst>
          </p:cNvPr>
          <p:cNvSpPr txBox="1">
            <a:spLocks/>
          </p:cNvSpPr>
          <p:nvPr/>
        </p:nvSpPr>
        <p:spPr>
          <a:xfrm>
            <a:off x="3616454" y="2621044"/>
            <a:ext cx="1824878" cy="1754326"/>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defTabSz="1087636"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Implement </a:t>
            </a:r>
            <a:r>
              <a:rPr kumimoji="0" lang="en-US" sz="1200" b="1" i="0" u="none" strike="noStrike" kern="1200" cap="none" spc="0" normalizeH="0" baseline="0" noProof="0">
                <a:ln>
                  <a:noFill/>
                </a:ln>
                <a:solidFill>
                  <a:schemeClr val="bg2"/>
                </a:solidFill>
                <a:effectLst/>
                <a:uLnTx/>
                <a:uFillTx/>
                <a:latin typeface="Open Sans" panose="020B0606030504020204" pitchFamily="34" charset="0"/>
                <a:ea typeface="Open Sans" panose="020B0606030504020204" pitchFamily="34" charset="0"/>
                <a:cs typeface="Open Sans" panose="020B0606030504020204" pitchFamily="34" charset="0"/>
              </a:rPr>
              <a:t>automated tools for risk data </a:t>
            </a: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capture, validation, and reporting, reducing the need for manual inputs and ensuring that data flows seamlessly.</a:t>
            </a:r>
          </a:p>
        </p:txBody>
      </p:sp>
      <p:sp>
        <p:nvSpPr>
          <p:cNvPr id="51" name="Subtitle 2">
            <a:extLst>
              <a:ext uri="{FF2B5EF4-FFF2-40B4-BE49-F238E27FC236}">
                <a16:creationId xmlns:a16="http://schemas.microsoft.com/office/drawing/2014/main" id="{5AE6B956-4DF3-96BC-ED28-A7B8B8943E45}"/>
              </a:ext>
            </a:extLst>
          </p:cNvPr>
          <p:cNvSpPr txBox="1">
            <a:spLocks/>
          </p:cNvSpPr>
          <p:nvPr/>
        </p:nvSpPr>
        <p:spPr>
          <a:xfrm>
            <a:off x="5701566" y="2621044"/>
            <a:ext cx="1824878" cy="1754326"/>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defTabSz="1087636"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Adopt specialized software that automatically </a:t>
            </a:r>
            <a:r>
              <a:rPr kumimoji="0" lang="en-US" sz="1200" b="1"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generates necessary compliance documentation</a:t>
            </a: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 ensuring accuracy while reducing human error.</a:t>
            </a:r>
          </a:p>
        </p:txBody>
      </p:sp>
      <p:sp>
        <p:nvSpPr>
          <p:cNvPr id="52" name="Subtitle 2">
            <a:extLst>
              <a:ext uri="{FF2B5EF4-FFF2-40B4-BE49-F238E27FC236}">
                <a16:creationId xmlns:a16="http://schemas.microsoft.com/office/drawing/2014/main" id="{F8E69694-EBBE-226F-B75D-0AE55DD618CB}"/>
              </a:ext>
            </a:extLst>
          </p:cNvPr>
          <p:cNvSpPr txBox="1">
            <a:spLocks/>
          </p:cNvSpPr>
          <p:nvPr/>
        </p:nvSpPr>
        <p:spPr>
          <a:xfrm>
            <a:off x="7761680" y="2621044"/>
            <a:ext cx="1824878" cy="1569660"/>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defTabSz="1087636"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Utilize systems that allow real-time aggregation </a:t>
            </a: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and reporting of risk data, improving response times to regulatory requests and internal audits</a:t>
            </a:r>
          </a:p>
        </p:txBody>
      </p:sp>
      <p:sp>
        <p:nvSpPr>
          <p:cNvPr id="53" name="Subtitle 2">
            <a:extLst>
              <a:ext uri="{FF2B5EF4-FFF2-40B4-BE49-F238E27FC236}">
                <a16:creationId xmlns:a16="http://schemas.microsoft.com/office/drawing/2014/main" id="{99A6B958-D990-E5CA-4F1F-C2AC03C4B6BF}"/>
              </a:ext>
            </a:extLst>
          </p:cNvPr>
          <p:cNvSpPr txBox="1">
            <a:spLocks/>
          </p:cNvSpPr>
          <p:nvPr/>
        </p:nvSpPr>
        <p:spPr>
          <a:xfrm>
            <a:off x="9846792" y="2621044"/>
            <a:ext cx="1824878" cy="1200329"/>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defTabSz="1087636"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Establish </a:t>
            </a:r>
            <a:r>
              <a:rPr kumimoji="0" lang="en-US" sz="1200" b="1" i="0" u="none" strike="noStrike" kern="1200" cap="none" spc="0" normalizeH="0" baseline="0" noProof="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automated audits and compliance reviews </a:t>
            </a: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to track adherence to reporting guidelines and identify gaps early.</a:t>
            </a:r>
          </a:p>
        </p:txBody>
      </p:sp>
      <p:sp>
        <p:nvSpPr>
          <p:cNvPr id="8" name="Rectangle 89">
            <a:extLst>
              <a:ext uri="{FF2B5EF4-FFF2-40B4-BE49-F238E27FC236}">
                <a16:creationId xmlns:a16="http://schemas.microsoft.com/office/drawing/2014/main" id="{65A40635-F346-379C-3DB0-012105DAACA5}"/>
              </a:ext>
            </a:extLst>
          </p:cNvPr>
          <p:cNvSpPr/>
          <p:nvPr/>
        </p:nvSpPr>
        <p:spPr>
          <a:xfrm>
            <a:off x="264251" y="2744976"/>
            <a:ext cx="2768967" cy="4019818"/>
          </a:xfrm>
          <a:prstGeom prst="rect">
            <a:avLst/>
          </a:prstGeom>
          <a:solidFill>
            <a:schemeClr val="accent1">
              <a:lumMod val="20000"/>
              <a:lumOff val="80000"/>
            </a:schemeClr>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45714" rtlCol="0" anchor="t"/>
          <a:lstStyle/>
          <a:p>
            <a:endParaRPr lang="en-US">
              <a:solidFill>
                <a:schemeClr val="accent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9" name="Text Placeholder 6">
            <a:extLst>
              <a:ext uri="{FF2B5EF4-FFF2-40B4-BE49-F238E27FC236}">
                <a16:creationId xmlns:a16="http://schemas.microsoft.com/office/drawing/2014/main" id="{8F29C3C2-7380-B587-A37B-A0D38BC40696}"/>
              </a:ext>
            </a:extLst>
          </p:cNvPr>
          <p:cNvSpPr txBox="1">
            <a:spLocks/>
          </p:cNvSpPr>
          <p:nvPr/>
        </p:nvSpPr>
        <p:spPr>
          <a:xfrm>
            <a:off x="264250" y="983722"/>
            <a:ext cx="2768968" cy="1761254"/>
          </a:xfrm>
          <a:prstGeom prst="rect">
            <a:avLst/>
          </a:prstGeom>
          <a:solidFill>
            <a:schemeClr val="accent1"/>
          </a:solidFill>
          <a:effectLst>
            <a:outerShdw blurRad="50800" dist="38100" dir="2700000" algn="tl" rotWithShape="0">
              <a:prstClr val="black">
                <a:alpha val="40000"/>
              </a:prstClr>
            </a:outerShdw>
          </a:effectLst>
        </p:spPr>
        <p:txBody>
          <a:bodyPr lIns="216000" rIns="89988" bIns="180000" anchor="b"/>
          <a:lstStyle>
            <a:defPPr>
              <a:defRPr lang="en-US"/>
            </a:defPPr>
            <a:lvl1pPr indent="0" defTabSz="457200">
              <a:lnSpc>
                <a:spcPct val="100000"/>
              </a:lnSpc>
              <a:spcBef>
                <a:spcPts val="0"/>
              </a:spcBef>
              <a:spcAft>
                <a:spcPts val="0"/>
              </a:spcAft>
              <a:buFont typeface="Arial" panose="020B0604020202020204" pitchFamily="34" charset="0"/>
              <a:buNone/>
              <a:defRPr b="1">
                <a:latin typeface="+mj-lt"/>
              </a:defRPr>
            </a:lvl1pPr>
            <a:lvl2pPr marL="457200" indent="-457200" defTabSz="457200">
              <a:lnSpc>
                <a:spcPct val="100000"/>
              </a:lnSpc>
              <a:spcBef>
                <a:spcPts val="0"/>
              </a:spcBef>
              <a:spcAft>
                <a:spcPts val="2400"/>
              </a:spcAft>
              <a:buClrTx/>
              <a:buFont typeface="Arial" panose="020B0604020202020204" pitchFamily="34" charset="0"/>
              <a:buChar char="•"/>
              <a:defRPr sz="4000">
                <a:latin typeface="Graphik Light" panose="020B0403030202060203" pitchFamily="34" charset="0"/>
              </a:defRPr>
            </a:lvl2pPr>
            <a:lvl3pPr marL="914400" indent="-457200" defTabSz="457200">
              <a:lnSpc>
                <a:spcPct val="100000"/>
              </a:lnSpc>
              <a:spcBef>
                <a:spcPts val="0"/>
              </a:spcBef>
              <a:spcAft>
                <a:spcPts val="2400"/>
              </a:spcAft>
              <a:buFont typeface="Verdana"/>
              <a:buChar char="–"/>
              <a:defRPr sz="4000">
                <a:latin typeface="Graphik Light" panose="020B0403030202060203" pitchFamily="34" charset="0"/>
              </a:defRPr>
            </a:lvl3pPr>
            <a:lvl4pPr marL="1371600" indent="-457200" defTabSz="457200">
              <a:lnSpc>
                <a:spcPct val="100000"/>
              </a:lnSpc>
              <a:spcBef>
                <a:spcPts val="0"/>
              </a:spcBef>
              <a:spcAft>
                <a:spcPts val="2400"/>
              </a:spcAft>
              <a:buFont typeface="Arial" panose="020B0604020202020204" pitchFamily="34" charset="0"/>
              <a:buChar char="•"/>
              <a:defRPr>
                <a:latin typeface="Graphik Light" panose="020B0403030202060203" pitchFamily="34" charset="0"/>
              </a:defRPr>
            </a:lvl4pPr>
            <a:lvl5pPr marL="1828800" indent="-457200" defTabSz="457200">
              <a:lnSpc>
                <a:spcPct val="100000"/>
              </a:lnSpc>
              <a:spcBef>
                <a:spcPts val="0"/>
              </a:spcBef>
              <a:spcAft>
                <a:spcPts val="2400"/>
              </a:spcAft>
              <a:buFont typeface="Verdana"/>
              <a:buChar char="–"/>
              <a:defRPr>
                <a:latin typeface="Graphik Light" panose="020B0403030202060203" pitchFamily="34" charset="0"/>
              </a:defRPr>
            </a:lvl5pPr>
            <a:lvl6pPr marL="22226" indent="0" defTabSz="457200">
              <a:lnSpc>
                <a:spcPct val="90000"/>
              </a:lnSpc>
              <a:spcBef>
                <a:spcPts val="0"/>
              </a:spcBef>
              <a:spcAft>
                <a:spcPts val="2400"/>
              </a:spcAft>
              <a:buFont typeface="Graphik" panose="020B0503030202060203" pitchFamily="34" charset="0"/>
              <a:buNone/>
              <a:tabLst/>
              <a:defRPr sz="3200">
                <a:latin typeface="Graphik Light" panose="020B0403030202060203" pitchFamily="34" charset="0"/>
              </a:defRPr>
            </a:lvl6pPr>
            <a:lvl7pPr marL="0" indent="0" defTabSz="457200">
              <a:lnSpc>
                <a:spcPct val="90000"/>
              </a:lnSpc>
              <a:spcBef>
                <a:spcPts val="0"/>
              </a:spcBef>
              <a:spcAft>
                <a:spcPts val="2400"/>
              </a:spcAft>
              <a:buFont typeface="Arial" panose="020B0604020202020204" pitchFamily="34" charset="0"/>
              <a:buNone/>
              <a:defRPr sz="2400">
                <a:latin typeface="Graphik Light" panose="020B0403030202060203" pitchFamily="34" charset="0"/>
              </a:defRPr>
            </a:lvl7pPr>
            <a:lvl8pPr marL="0" indent="0" defTabSz="457200">
              <a:lnSpc>
                <a:spcPct val="90000"/>
              </a:lnSpc>
              <a:spcBef>
                <a:spcPts val="0"/>
              </a:spcBef>
              <a:spcAft>
                <a:spcPts val="2400"/>
              </a:spcAft>
              <a:buFont typeface="Arial" panose="020B0604020202020204" pitchFamily="34" charset="0"/>
              <a:buNone/>
              <a:defRPr sz="2000" b="1">
                <a:latin typeface="Graphik Light" panose="020B0403030202060203" pitchFamily="34" charset="0"/>
              </a:defRPr>
            </a:lvl8pPr>
            <a:lvl9pPr marL="0" indent="0" defTabSz="457200">
              <a:lnSpc>
                <a:spcPct val="90000"/>
              </a:lnSpc>
              <a:spcBef>
                <a:spcPts val="0"/>
              </a:spcBef>
              <a:spcAft>
                <a:spcPts val="2400"/>
              </a:spcAft>
              <a:buFont typeface="Arial" panose="020B0604020202020204" pitchFamily="34" charset="0"/>
              <a:buNone/>
              <a:defRPr sz="1600">
                <a:solidFill>
                  <a:schemeClr val="tx2"/>
                </a:solidFill>
                <a:latin typeface="Graphik Light" panose="020B0403030202060203" pitchFamily="34" charset="0"/>
              </a:defRPr>
            </a:lvl9pPr>
          </a:lstStyle>
          <a:p>
            <a:pPr defTabSz="228554"/>
            <a:endParaRPr lang="en-US" b="0">
              <a:solidFill>
                <a:srgbClr val="0000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55" name="TextBox 24">
            <a:extLst>
              <a:ext uri="{FF2B5EF4-FFF2-40B4-BE49-F238E27FC236}">
                <a16:creationId xmlns:a16="http://schemas.microsoft.com/office/drawing/2014/main" id="{BD85FBF7-3ACF-1707-95C8-FD823FAD00CD}"/>
              </a:ext>
            </a:extLst>
          </p:cNvPr>
          <p:cNvSpPr txBox="1"/>
          <p:nvPr/>
        </p:nvSpPr>
        <p:spPr>
          <a:xfrm>
            <a:off x="406444" y="2174190"/>
            <a:ext cx="2484581" cy="539424"/>
          </a:xfrm>
          <a:prstGeom prst="rect">
            <a:avLst/>
          </a:prstGeom>
          <a:noFill/>
        </p:spPr>
        <p:txBody>
          <a:bodyPr wrap="square" lIns="0" tIns="0" rIns="0" bIns="0" rtlCol="0">
            <a:noAutofit/>
          </a:bodyPr>
          <a:lstStyle/>
          <a:p>
            <a:pPr algn="ctr"/>
            <a:r>
              <a:rPr lang="en-US" sz="1400" b="1">
                <a:solidFill>
                  <a:schemeClr val="bg1"/>
                </a:solidFill>
              </a:rPr>
              <a:t>Automated Compliance and Documentation Systems</a:t>
            </a:r>
          </a:p>
        </p:txBody>
      </p:sp>
      <p:sp>
        <p:nvSpPr>
          <p:cNvPr id="56" name="TextBox 25">
            <a:extLst>
              <a:ext uri="{FF2B5EF4-FFF2-40B4-BE49-F238E27FC236}">
                <a16:creationId xmlns:a16="http://schemas.microsoft.com/office/drawing/2014/main" id="{CBA220E5-06DF-851A-F381-31EDE0C12D0B}"/>
              </a:ext>
            </a:extLst>
          </p:cNvPr>
          <p:cNvSpPr txBox="1"/>
          <p:nvPr/>
        </p:nvSpPr>
        <p:spPr>
          <a:xfrm>
            <a:off x="484952" y="3333198"/>
            <a:ext cx="2327564" cy="2477601"/>
          </a:xfrm>
          <a:prstGeom prst="rect">
            <a:avLst/>
          </a:prstGeom>
          <a:noFill/>
        </p:spPr>
        <p:txBody>
          <a:bodyPr wrap="square" lIns="0" tIns="0" rIns="0" bIns="0" rtlCol="0">
            <a:spAutoFit/>
          </a:bodyPr>
          <a:lstStyle/>
          <a:p>
            <a:pPr marL="0" lvl="1" algn="ctr">
              <a:spcAft>
                <a:spcPts val="600"/>
              </a:spcAft>
            </a:pPr>
            <a:r>
              <a:rPr lang="en-US" sz="1200">
                <a:solidFill>
                  <a:schemeClr val="accent5"/>
                </a:solidFill>
              </a:rPr>
              <a:t>To reduce resource strain and improve efficiency, banks should implement </a:t>
            </a:r>
            <a:r>
              <a:rPr lang="en-US" sz="1200" b="1">
                <a:solidFill>
                  <a:schemeClr val="accent1"/>
                </a:solidFill>
              </a:rPr>
              <a:t>automated systems for documentation and risk reporting processes.</a:t>
            </a:r>
          </a:p>
          <a:p>
            <a:pPr marL="0" lvl="1" algn="ctr">
              <a:spcAft>
                <a:spcPts val="600"/>
              </a:spcAft>
            </a:pPr>
            <a:r>
              <a:rPr lang="en-US" sz="1200">
                <a:solidFill>
                  <a:schemeClr val="accent5"/>
                </a:solidFill>
              </a:rPr>
              <a:t>These systems </a:t>
            </a:r>
            <a:r>
              <a:rPr lang="en-US" sz="1200" b="1">
                <a:solidFill>
                  <a:schemeClr val="accent1"/>
                </a:solidFill>
              </a:rPr>
              <a:t>minimize manual interventions</a:t>
            </a:r>
            <a:r>
              <a:rPr lang="en-US" sz="1200">
                <a:solidFill>
                  <a:schemeClr val="accent5"/>
                </a:solidFill>
              </a:rPr>
              <a:t>, streamline data collection, and ensure that reporting requirements are met consistently and accurately, saving significant time and resources.</a:t>
            </a:r>
          </a:p>
        </p:txBody>
      </p:sp>
      <p:sp>
        <p:nvSpPr>
          <p:cNvPr id="75" name="TextBox 14">
            <a:extLst>
              <a:ext uri="{FF2B5EF4-FFF2-40B4-BE49-F238E27FC236}">
                <a16:creationId xmlns:a16="http://schemas.microsoft.com/office/drawing/2014/main" id="{1BE03792-DD04-783E-2EEE-A0E36B8A3203}"/>
              </a:ext>
            </a:extLst>
          </p:cNvPr>
          <p:cNvSpPr txBox="1"/>
          <p:nvPr/>
        </p:nvSpPr>
        <p:spPr>
          <a:xfrm rot="16200000">
            <a:off x="1519803" y="2581209"/>
            <a:ext cx="3471971" cy="276999"/>
          </a:xfrm>
          <a:prstGeom prst="rect">
            <a:avLst/>
          </a:prstGeom>
          <a:solidFill>
            <a:schemeClr val="accent1"/>
          </a:solidFill>
          <a:effectLst>
            <a:outerShdw blurRad="50800" dist="38100" dir="2700000" algn="tl" rotWithShape="0">
              <a:prstClr val="black">
                <a:alpha val="40000"/>
              </a:prstClr>
            </a:outerShdw>
          </a:effectLst>
        </p:spPr>
        <p:txBody>
          <a:bodyPr wrap="square" rtlCol="0" anchor="ctr">
            <a:spAutoFit/>
          </a:bodyPr>
          <a:lstStyle/>
          <a:p>
            <a:pPr algn="ct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IMPLEMENTATION</a:t>
            </a:r>
          </a:p>
        </p:txBody>
      </p:sp>
      <p:sp>
        <p:nvSpPr>
          <p:cNvPr id="76" name="TextBox 14">
            <a:extLst>
              <a:ext uri="{FF2B5EF4-FFF2-40B4-BE49-F238E27FC236}">
                <a16:creationId xmlns:a16="http://schemas.microsoft.com/office/drawing/2014/main" id="{F0E06AD0-D26E-B629-8233-04B0FE2557E0}"/>
              </a:ext>
            </a:extLst>
          </p:cNvPr>
          <p:cNvSpPr txBox="1"/>
          <p:nvPr/>
        </p:nvSpPr>
        <p:spPr>
          <a:xfrm rot="16200000">
            <a:off x="2159391" y="5529897"/>
            <a:ext cx="2192794" cy="276999"/>
          </a:xfrm>
          <a:prstGeom prst="rect">
            <a:avLst/>
          </a:prstGeom>
          <a:solidFill>
            <a:schemeClr val="accent1"/>
          </a:solidFill>
          <a:effectLst>
            <a:outerShdw blurRad="50800" dist="38100" dir="2700000" algn="tl" rotWithShape="0">
              <a:prstClr val="black">
                <a:alpha val="40000"/>
              </a:prstClr>
            </a:outerShdw>
          </a:effectLst>
        </p:spPr>
        <p:txBody>
          <a:bodyPr wrap="square" rtlCol="0" anchor="ctr">
            <a:spAutoFit/>
          </a:bodyPr>
          <a:lstStyle/>
          <a:p>
            <a:pPr algn="ct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IMPACT</a:t>
            </a:r>
          </a:p>
        </p:txBody>
      </p:sp>
      <p:grpSp>
        <p:nvGrpSpPr>
          <p:cNvPr id="24" name="Group 23">
            <a:extLst>
              <a:ext uri="{FF2B5EF4-FFF2-40B4-BE49-F238E27FC236}">
                <a16:creationId xmlns:a16="http://schemas.microsoft.com/office/drawing/2014/main" id="{F8EB51F3-7F8D-59FC-EFD6-E32537D2E0BC}"/>
              </a:ext>
            </a:extLst>
          </p:cNvPr>
          <p:cNvGrpSpPr/>
          <p:nvPr/>
        </p:nvGrpSpPr>
        <p:grpSpPr>
          <a:xfrm>
            <a:off x="3470986" y="4571999"/>
            <a:ext cx="2725368" cy="2192135"/>
            <a:chOff x="3470986" y="4571999"/>
            <a:chExt cx="2725368" cy="2192135"/>
          </a:xfrm>
          <a:effectLst>
            <a:outerShdw blurRad="50800" dist="38100" dir="2700000" algn="tl" rotWithShape="0">
              <a:prstClr val="black">
                <a:alpha val="40000"/>
              </a:prstClr>
            </a:outerShdw>
          </a:effectLst>
        </p:grpSpPr>
        <p:sp>
          <p:nvSpPr>
            <p:cNvPr id="10" name="Rounded Rectangle 35">
              <a:extLst>
                <a:ext uri="{FF2B5EF4-FFF2-40B4-BE49-F238E27FC236}">
                  <a16:creationId xmlns:a16="http://schemas.microsoft.com/office/drawing/2014/main" id="{AB167850-9C4B-39DD-9D26-9C4A44F511A7}"/>
                </a:ext>
              </a:extLst>
            </p:cNvPr>
            <p:cNvSpPr/>
            <p:nvPr/>
          </p:nvSpPr>
          <p:spPr>
            <a:xfrm>
              <a:off x="3470987" y="4928347"/>
              <a:ext cx="2725367" cy="1835787"/>
            </a:xfrm>
            <a:prstGeom prst="rect">
              <a:avLst/>
            </a:prstGeom>
            <a:solidFill>
              <a:schemeClr val="bg1">
                <a:lumMod val="95000"/>
              </a:schemeClr>
            </a:solidFill>
            <a:effectLst/>
          </p:spPr>
          <p:txBody>
            <a:bodyPr lIns="108000" tIns="108000" rIns="180000" bIns="108000" anchor="ctr"/>
            <a:lstStyle/>
            <a:p>
              <a:pPr marL="895350" algn="just"/>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More </a:t>
              </a:r>
              <a:r>
                <a:rPr lang="en-US" sz="1200" b="1">
                  <a:solidFill>
                    <a:schemeClr val="accent2"/>
                  </a:solidFill>
                  <a:latin typeface="Open Sans" panose="020B0606030504020204" pitchFamily="34" charset="0"/>
                  <a:ea typeface="Open Sans" panose="020B0606030504020204" pitchFamily="34" charset="0"/>
                  <a:cs typeface="Open Sans" panose="020B0606030504020204" pitchFamily="34" charset="0"/>
                </a:rPr>
                <a:t>efficient re-source allocation</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 cutting time on repetitive tasks and reducing human errors in document-</a:t>
              </a:r>
              <a:r>
                <a:rPr lang="en-US" sz="1200" err="1">
                  <a:solidFill>
                    <a:srgbClr val="58595B"/>
                  </a:solidFill>
                  <a:latin typeface="Open Sans" panose="020B0606030504020204" pitchFamily="34" charset="0"/>
                  <a:ea typeface="Open Sans" panose="020B0606030504020204" pitchFamily="34" charset="0"/>
                  <a:cs typeface="Open Sans" panose="020B0606030504020204" pitchFamily="34" charset="0"/>
                </a:rPr>
                <a:t>tation</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 and reporting</a:t>
              </a:r>
            </a:p>
          </p:txBody>
        </p:sp>
        <p:sp>
          <p:nvSpPr>
            <p:cNvPr id="5" name="Rectangle 8">
              <a:extLst>
                <a:ext uri="{FF2B5EF4-FFF2-40B4-BE49-F238E27FC236}">
                  <a16:creationId xmlns:a16="http://schemas.microsoft.com/office/drawing/2014/main" id="{46767250-DBA7-F414-4936-F017C5AA8734}"/>
                </a:ext>
              </a:extLst>
            </p:cNvPr>
            <p:cNvSpPr/>
            <p:nvPr/>
          </p:nvSpPr>
          <p:spPr>
            <a:xfrm>
              <a:off x="3470986" y="4571999"/>
              <a:ext cx="2721119" cy="475404"/>
            </a:xfrm>
            <a:prstGeom prst="rect">
              <a:avLst/>
            </a:prstGeom>
            <a:solidFill>
              <a:schemeClr val="accent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Reduced Manual Workload</a:t>
              </a:r>
            </a:p>
          </p:txBody>
        </p:sp>
      </p:grpSp>
      <p:grpSp>
        <p:nvGrpSpPr>
          <p:cNvPr id="25" name="Group 24">
            <a:extLst>
              <a:ext uri="{FF2B5EF4-FFF2-40B4-BE49-F238E27FC236}">
                <a16:creationId xmlns:a16="http://schemas.microsoft.com/office/drawing/2014/main" id="{AC636B1C-5BFF-0152-0605-F864A46037EE}"/>
              </a:ext>
            </a:extLst>
          </p:cNvPr>
          <p:cNvGrpSpPr/>
          <p:nvPr/>
        </p:nvGrpSpPr>
        <p:grpSpPr>
          <a:xfrm>
            <a:off x="6299181" y="4571999"/>
            <a:ext cx="2725367" cy="2192135"/>
            <a:chOff x="6299181" y="4571999"/>
            <a:chExt cx="2725367" cy="2192135"/>
          </a:xfrm>
          <a:effectLst>
            <a:outerShdw blurRad="50800" dist="38100" dir="2700000" algn="tl" rotWithShape="0">
              <a:prstClr val="black">
                <a:alpha val="40000"/>
              </a:prstClr>
            </a:outerShdw>
          </a:effectLst>
        </p:grpSpPr>
        <p:sp>
          <p:nvSpPr>
            <p:cNvPr id="11" name="Rounded Rectangle 36">
              <a:extLst>
                <a:ext uri="{FF2B5EF4-FFF2-40B4-BE49-F238E27FC236}">
                  <a16:creationId xmlns:a16="http://schemas.microsoft.com/office/drawing/2014/main" id="{A01E3604-AD1B-55F3-FBA9-C0CAD04EDC9A}"/>
                </a:ext>
              </a:extLst>
            </p:cNvPr>
            <p:cNvSpPr/>
            <p:nvPr/>
          </p:nvSpPr>
          <p:spPr>
            <a:xfrm>
              <a:off x="6299181" y="4928347"/>
              <a:ext cx="2725367" cy="1835787"/>
            </a:xfrm>
            <a:prstGeom prst="rect">
              <a:avLst/>
            </a:prstGeom>
            <a:solidFill>
              <a:schemeClr val="bg1">
                <a:lumMod val="95000"/>
              </a:schemeClr>
            </a:solidFill>
            <a:effectLst/>
          </p:spPr>
          <p:txBody>
            <a:bodyPr lIns="108000" tIns="108000" rIns="180000" bIns="108000" anchor="ctr"/>
            <a:lstStyle/>
            <a:p>
              <a:pPr marL="895350" algn="just"/>
              <a:r>
                <a:rPr lang="en-US" sz="1200" b="1">
                  <a:solidFill>
                    <a:schemeClr val="accent1"/>
                  </a:solidFill>
                  <a:latin typeface="Open Sans" panose="020B0606030504020204" pitchFamily="34" charset="0"/>
                  <a:ea typeface="Open Sans" panose="020B0606030504020204" pitchFamily="34" charset="0"/>
                  <a:cs typeface="Open Sans" panose="020B0606030504020204" pitchFamily="34" charset="0"/>
                </a:rPr>
                <a:t>Cut </a:t>
              </a:r>
              <a:r>
                <a:rPr lang="en-US" sz="1200" b="1">
                  <a:solidFill>
                    <a:srgbClr val="BBBBBB"/>
                  </a:solidFill>
                  <a:latin typeface="Open Sans" panose="020B0606030504020204" pitchFamily="34" charset="0"/>
                  <a:ea typeface="Open Sans" panose="020B0606030504020204" pitchFamily="34" charset="0"/>
                  <a:cs typeface="Open Sans" panose="020B0606030504020204" pitchFamily="34" charset="0"/>
                </a:rPr>
                <a:t>down </a:t>
              </a:r>
              <a:r>
                <a:rPr lang="en-US" sz="1200" b="1" err="1">
                  <a:solidFill>
                    <a:srgbClr val="BBBBBB"/>
                  </a:solidFill>
                  <a:latin typeface="Open Sans" panose="020B0606030504020204" pitchFamily="34" charset="0"/>
                  <a:ea typeface="Open Sans" panose="020B0606030504020204" pitchFamily="34" charset="0"/>
                  <a:cs typeface="Open Sans" panose="020B0606030504020204" pitchFamily="34" charset="0"/>
                </a:rPr>
                <a:t>ope</a:t>
              </a:r>
              <a:r>
                <a:rPr lang="en-US" sz="1200" b="1">
                  <a:solidFill>
                    <a:srgbClr val="BBBBBB"/>
                  </a:solidFill>
                  <a:latin typeface="Open Sans" panose="020B0606030504020204" pitchFamily="34" charset="0"/>
                  <a:ea typeface="Open Sans" panose="020B0606030504020204" pitchFamily="34" charset="0"/>
                  <a:cs typeface="Open Sans" panose="020B0606030504020204" pitchFamily="34" charset="0"/>
                </a:rPr>
                <a:t>-rational </a:t>
              </a:r>
              <a:r>
                <a:rPr lang="en-US" sz="1200" b="1">
                  <a:solidFill>
                    <a:schemeClr val="accent1"/>
                  </a:solidFill>
                  <a:latin typeface="Open Sans" panose="020B0606030504020204" pitchFamily="34" charset="0"/>
                  <a:ea typeface="Open Sans" panose="020B0606030504020204" pitchFamily="34" charset="0"/>
                  <a:cs typeface="Open Sans" panose="020B0606030504020204" pitchFamily="34" charset="0"/>
                </a:rPr>
                <a:t>costs</a:t>
              </a:r>
              <a:r>
                <a:rPr lang="en-US" sz="120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by reducing the need for manual data entry, and docu-mentation, allowing banks to focus resources on strategic areas.</a:t>
              </a:r>
            </a:p>
          </p:txBody>
        </p:sp>
        <p:sp>
          <p:nvSpPr>
            <p:cNvPr id="6" name="Rectangle 9">
              <a:extLst>
                <a:ext uri="{FF2B5EF4-FFF2-40B4-BE49-F238E27FC236}">
                  <a16:creationId xmlns:a16="http://schemas.microsoft.com/office/drawing/2014/main" id="{9C46FD08-6241-D189-A0F3-686D9871019C}"/>
                </a:ext>
              </a:extLst>
            </p:cNvPr>
            <p:cNvSpPr/>
            <p:nvPr/>
          </p:nvSpPr>
          <p:spPr>
            <a:xfrm>
              <a:off x="6299181" y="4571999"/>
              <a:ext cx="2725367" cy="475404"/>
            </a:xfrm>
            <a:prstGeom prst="rect">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Cost Savings</a:t>
              </a:r>
            </a:p>
          </p:txBody>
        </p:sp>
      </p:grpSp>
      <p:sp>
        <p:nvSpPr>
          <p:cNvPr id="20" name="Oval 1">
            <a:extLst>
              <a:ext uri="{FF2B5EF4-FFF2-40B4-BE49-F238E27FC236}">
                <a16:creationId xmlns:a16="http://schemas.microsoft.com/office/drawing/2014/main" id="{E71E35A4-200D-7264-9E23-3E2A16A3B7C0}"/>
              </a:ext>
            </a:extLst>
          </p:cNvPr>
          <p:cNvSpPr/>
          <p:nvPr/>
        </p:nvSpPr>
        <p:spPr>
          <a:xfrm>
            <a:off x="10364551" y="1689460"/>
            <a:ext cx="789361" cy="789361"/>
          </a:xfrm>
          <a:prstGeom prst="ellipse">
            <a:avLst/>
          </a:prstGeom>
          <a:solidFill>
            <a:schemeClr val="accent1"/>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anose="020F0502020204030204"/>
              <a:ea typeface="Open Sans" panose="020B0606030504020204" pitchFamily="34" charset="0"/>
              <a:cs typeface="Open Sans" panose="020B0606030504020204" pitchFamily="34" charset="0"/>
            </a:endParaRPr>
          </a:p>
        </p:txBody>
      </p:sp>
      <p:sp>
        <p:nvSpPr>
          <p:cNvPr id="21" name="Oval 1">
            <a:extLst>
              <a:ext uri="{FF2B5EF4-FFF2-40B4-BE49-F238E27FC236}">
                <a16:creationId xmlns:a16="http://schemas.microsoft.com/office/drawing/2014/main" id="{8045E108-52C6-D191-FE7A-BC8041DA9FE6}"/>
              </a:ext>
            </a:extLst>
          </p:cNvPr>
          <p:cNvSpPr/>
          <p:nvPr/>
        </p:nvSpPr>
        <p:spPr>
          <a:xfrm>
            <a:off x="6175291" y="1689460"/>
            <a:ext cx="789361" cy="789361"/>
          </a:xfrm>
          <a:prstGeom prst="ellipse">
            <a:avLst/>
          </a:prstGeom>
          <a:solidFill>
            <a:schemeClr val="tx2"/>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anose="020F0502020204030204"/>
              <a:ea typeface="Open Sans" panose="020B0606030504020204" pitchFamily="34" charset="0"/>
              <a:cs typeface="Open Sans" panose="020B0606030504020204" pitchFamily="34" charset="0"/>
            </a:endParaRPr>
          </a:p>
        </p:txBody>
      </p:sp>
      <p:sp>
        <p:nvSpPr>
          <p:cNvPr id="22" name="Oval 1">
            <a:extLst>
              <a:ext uri="{FF2B5EF4-FFF2-40B4-BE49-F238E27FC236}">
                <a16:creationId xmlns:a16="http://schemas.microsoft.com/office/drawing/2014/main" id="{FD8DB284-4F23-2694-D98D-ACE6060DCE9A}"/>
              </a:ext>
            </a:extLst>
          </p:cNvPr>
          <p:cNvSpPr/>
          <p:nvPr/>
        </p:nvSpPr>
        <p:spPr>
          <a:xfrm>
            <a:off x="8269921" y="1689460"/>
            <a:ext cx="789361" cy="789361"/>
          </a:xfrm>
          <a:prstGeom prst="ellipse">
            <a:avLst/>
          </a:prstGeom>
          <a:solidFill>
            <a:schemeClr val="tx1"/>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anose="020F0502020204030204"/>
              <a:ea typeface="Open Sans" panose="020B0606030504020204" pitchFamily="34" charset="0"/>
              <a:cs typeface="Open Sans" panose="020B0606030504020204" pitchFamily="34" charset="0"/>
            </a:endParaRPr>
          </a:p>
        </p:txBody>
      </p:sp>
      <p:sp>
        <p:nvSpPr>
          <p:cNvPr id="23" name="TextBox 24">
            <a:extLst>
              <a:ext uri="{FF2B5EF4-FFF2-40B4-BE49-F238E27FC236}">
                <a16:creationId xmlns:a16="http://schemas.microsoft.com/office/drawing/2014/main" id="{1C0C7DA5-C538-224F-D7FC-E39324DA2786}"/>
              </a:ext>
            </a:extLst>
          </p:cNvPr>
          <p:cNvSpPr txBox="1"/>
          <p:nvPr/>
        </p:nvSpPr>
        <p:spPr>
          <a:xfrm>
            <a:off x="264249" y="1009122"/>
            <a:ext cx="2768969" cy="239353"/>
          </a:xfrm>
          <a:prstGeom prst="rect">
            <a:avLst/>
          </a:prstGeom>
          <a:noFill/>
        </p:spPr>
        <p:txBody>
          <a:bodyPr wrap="square" lIns="0" tIns="0" rIns="0" bIns="0" rtlCol="0" anchor="ctr">
            <a:noAutofit/>
          </a:bodyPr>
          <a:lstStyle/>
          <a:p>
            <a:pPr algn="ctr"/>
            <a:r>
              <a:rPr lang="en-US" sz="1400" b="1">
                <a:solidFill>
                  <a:schemeClr val="bg1"/>
                </a:solidFill>
              </a:rPr>
              <a:t>SOLUTION</a:t>
            </a:r>
            <a:endPar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sym typeface="Verdana" panose="020B0604030504040204" pitchFamily="34" charset="0"/>
            </a:endParaRPr>
          </a:p>
        </p:txBody>
      </p:sp>
      <p:pic>
        <p:nvPicPr>
          <p:cNvPr id="3" name="Picture 2" descr="A hand with arrows pointing to three directions&#10;&#10;Description automatically generated">
            <a:extLst>
              <a:ext uri="{FF2B5EF4-FFF2-40B4-BE49-F238E27FC236}">
                <a16:creationId xmlns:a16="http://schemas.microsoft.com/office/drawing/2014/main" id="{0BB10354-2AE9-01A9-F813-9B0423E14E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5247" y="30422"/>
            <a:ext cx="720000" cy="720000"/>
          </a:xfrm>
          <a:prstGeom prst="rect">
            <a:avLst/>
          </a:prstGeom>
        </p:spPr>
      </p:pic>
      <p:pic>
        <p:nvPicPr>
          <p:cNvPr id="7" name="Picture 6" descr="A hand holding a robotic arm&#10;&#10;Description automatically generated">
            <a:extLst>
              <a:ext uri="{FF2B5EF4-FFF2-40B4-BE49-F238E27FC236}">
                <a16:creationId xmlns:a16="http://schemas.microsoft.com/office/drawing/2014/main" id="{F55F4DE9-06AE-A9D5-7658-1CD328E029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2056" y="-947032"/>
            <a:ext cx="720000" cy="720000"/>
          </a:xfrm>
          <a:prstGeom prst="rect">
            <a:avLst/>
          </a:prstGeom>
        </p:spPr>
      </p:pic>
      <p:pic>
        <p:nvPicPr>
          <p:cNvPr id="14" name="Picture 13" descr="A cloud computing and computer&#10;&#10;Description automatically generated with medium confidence">
            <a:extLst>
              <a:ext uri="{FF2B5EF4-FFF2-40B4-BE49-F238E27FC236}">
                <a16:creationId xmlns:a16="http://schemas.microsoft.com/office/drawing/2014/main" id="{B8A53B25-CEDB-3DF0-9B3E-08F1FE8395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8395" y="-947032"/>
            <a:ext cx="720000" cy="720000"/>
          </a:xfrm>
          <a:prstGeom prst="rect">
            <a:avLst/>
          </a:prstGeom>
        </p:spPr>
      </p:pic>
      <p:pic>
        <p:nvPicPr>
          <p:cNvPr id="15" name="Picture 14" descr="A blue line art of a robot&#10;&#10;Description automatically generated">
            <a:extLst>
              <a:ext uri="{FF2B5EF4-FFF2-40B4-BE49-F238E27FC236}">
                <a16:creationId xmlns:a16="http://schemas.microsoft.com/office/drawing/2014/main" id="{4B494EC5-E6D9-7870-4F2F-AD488EB855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11073" y="-947032"/>
            <a:ext cx="720000" cy="720000"/>
          </a:xfrm>
          <a:prstGeom prst="rect">
            <a:avLst/>
          </a:prstGeom>
        </p:spPr>
      </p:pic>
      <p:pic>
        <p:nvPicPr>
          <p:cNvPr id="16" name="Picture 15" descr="A grey line drawing of a building with a scale&#10;&#10;Description automatically generated">
            <a:extLst>
              <a:ext uri="{FF2B5EF4-FFF2-40B4-BE49-F238E27FC236}">
                <a16:creationId xmlns:a16="http://schemas.microsoft.com/office/drawing/2014/main" id="{DBA51C2A-8D86-C8DC-261F-559F2F603B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34734" y="-947032"/>
            <a:ext cx="720000" cy="720000"/>
          </a:xfrm>
          <a:prstGeom prst="rect">
            <a:avLst/>
          </a:prstGeom>
        </p:spPr>
      </p:pic>
      <p:pic>
        <p:nvPicPr>
          <p:cNvPr id="27" name="Picture 26" descr="A hand holding a robotic arm&#10;&#10;Description automatically generated">
            <a:extLst>
              <a:ext uri="{FF2B5EF4-FFF2-40B4-BE49-F238E27FC236}">
                <a16:creationId xmlns:a16="http://schemas.microsoft.com/office/drawing/2014/main" id="{E8F29FAC-B8F0-AF3E-BB2B-71E907A7AB52}"/>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288733" y="1329460"/>
            <a:ext cx="720000" cy="720000"/>
          </a:xfrm>
          <a:prstGeom prst="rect">
            <a:avLst/>
          </a:prstGeom>
        </p:spPr>
      </p:pic>
      <p:sp>
        <p:nvSpPr>
          <p:cNvPr id="28" name="TextBox 27">
            <a:extLst>
              <a:ext uri="{FF2B5EF4-FFF2-40B4-BE49-F238E27FC236}">
                <a16:creationId xmlns:a16="http://schemas.microsoft.com/office/drawing/2014/main" id="{ED1DE59F-39A2-7A75-D35B-33E10073ABBA}"/>
              </a:ext>
            </a:extLst>
          </p:cNvPr>
          <p:cNvSpPr txBox="1"/>
          <p:nvPr/>
        </p:nvSpPr>
        <p:spPr>
          <a:xfrm>
            <a:off x="-6269303" y="-607448"/>
            <a:ext cx="6096000" cy="8597225"/>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BCBS 239 ensures banks can manage risk data effectively and report it accurately</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The core principles aim for high data quality, timeliness, and effective governance</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BCBS 239’s evolution highlights growing regulatory expectations for banks</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Even after a decade, many banks fail to fully comply with BCBS 239</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Banks face cultural, technical, and regulatory challenges to full compliance </a:t>
            </a:r>
            <a:r>
              <a:rPr kumimoji="0" lang="en-GB" altLang="hu-HU" sz="1400" i="1" u="none" strike="noStrike" cap="none" normalizeH="0" baseline="0">
                <a:ln>
                  <a:noFill/>
                </a:ln>
                <a:solidFill>
                  <a:schemeClr val="accent4"/>
                </a:solidFill>
                <a:effectLst/>
                <a:latin typeface="+mj-lt"/>
              </a:rPr>
              <a:t>(summary slide for the problems)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Banks struggle with embedding compliance into their culture and engaging leadership</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Inconsistent interpretations of BCBS 239 cause uneven compliance across departments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Excessive resource allocation to manual processes slows compliance progress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Fragmented IT systems prevent accurate and timely data aggregation</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Banks face growing regulatory pressure and evolving compliance standards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Manual data reconciliation introduces errors and inconsistencies in risk reporting</a:t>
            </a:r>
          </a:p>
          <a:p>
            <a:pPr marL="342900" indent="-342900" eaLnBrk="0" fontAlgn="base" hangingPunct="0">
              <a:lnSpc>
                <a:spcPct val="100000"/>
              </a:lnSpc>
              <a:spcBef>
                <a:spcPct val="0"/>
              </a:spcBef>
              <a:spcAft>
                <a:spcPts val="400"/>
              </a:spcAft>
              <a:buFont typeface="+mj-lt"/>
              <a:buAutoNum type="arabicPeriod" startAt="12"/>
            </a:pPr>
            <a:r>
              <a:rPr kumimoji="0" lang="en-GB" altLang="hu-HU" sz="1400" i="0" u="none" strike="noStrike" cap="none" normalizeH="0" baseline="0">
                <a:ln>
                  <a:noFill/>
                </a:ln>
                <a:solidFill>
                  <a:schemeClr val="tx2"/>
                </a:solidFill>
                <a:effectLst/>
                <a:latin typeface="+mj-lt"/>
              </a:rPr>
              <a:t>A strategic approach to address cultural, technical, and regulatory challenges </a:t>
            </a:r>
            <a:r>
              <a:rPr kumimoji="0" lang="en-GB" altLang="hu-HU" sz="1400" i="1" u="none" strike="noStrike" cap="none" normalizeH="0" baseline="0">
                <a:ln>
                  <a:noFill/>
                </a:ln>
                <a:solidFill>
                  <a:schemeClr val="tx1"/>
                </a:solidFill>
                <a:effectLst/>
                <a:latin typeface="+mj-lt"/>
              </a:rPr>
              <a:t>(summary slide for the solutions)</a:t>
            </a:r>
            <a:endParaRPr kumimoji="0" lang="en-GB" altLang="hu-HU" sz="1400" i="0" u="none" strike="noStrike" cap="none" normalizeH="0" baseline="0">
              <a:ln>
                <a:noFill/>
              </a:ln>
              <a:solidFill>
                <a:schemeClr val="tx1"/>
              </a:solidFill>
              <a:effectLst/>
              <a:latin typeface="+mj-lt"/>
            </a:endParaRP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Strong leadership and cultural transformation ensure sustained compliance</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Clear and standardized guidelines ensure consistent application across departments</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Automating documentation and reporting processes optimizes resource use</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Modern IT infrastructure enables seamless, real-time risk data management</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Engaging proactively with regulators ensures continuous alignment with evolving standards</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Automating data reconciliation enhances reporting accuracy and reliability</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startAt="19"/>
              <a:tabLst/>
            </a:pPr>
            <a:r>
              <a:rPr kumimoji="0" lang="en-GB" altLang="hu-HU" sz="1400" i="0" u="none" strike="noStrike" cap="none" normalizeH="0" baseline="0">
                <a:ln>
                  <a:noFill/>
                </a:ln>
                <a:solidFill>
                  <a:schemeClr val="tx2"/>
                </a:solidFill>
                <a:effectLst/>
                <a:latin typeface="+mj-lt"/>
              </a:rPr>
              <a:t>FiSer Consulting offers tailored solutions for banks’ BCBS 239 compliance challenges</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startAt="19"/>
              <a:tabLst/>
            </a:pPr>
            <a:r>
              <a:rPr kumimoji="0" lang="en-GB" altLang="hu-HU" sz="1400" i="0" u="none" strike="noStrike" cap="none" normalizeH="0" baseline="0">
                <a:ln>
                  <a:noFill/>
                </a:ln>
                <a:solidFill>
                  <a:schemeClr val="tx2"/>
                </a:solidFill>
                <a:effectLst/>
                <a:latin typeface="+mj-lt"/>
              </a:rPr>
              <a:t>Our proven approach ensures a structured path to full compliance</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startAt="19"/>
              <a:tabLst/>
            </a:pPr>
            <a:r>
              <a:rPr kumimoji="0" lang="en-GB" altLang="hu-HU" sz="1400" i="0" u="none" strike="noStrike" cap="none" normalizeH="0" baseline="0">
                <a:ln>
                  <a:noFill/>
                </a:ln>
                <a:solidFill>
                  <a:schemeClr val="tx2"/>
                </a:solidFill>
                <a:effectLst/>
                <a:latin typeface="+mj-lt"/>
              </a:rPr>
              <a:t>Let’s work together to transform your compliance strategy</a:t>
            </a:r>
            <a:endParaRPr lang="hu-HU"/>
          </a:p>
        </p:txBody>
      </p:sp>
      <p:pic>
        <p:nvPicPr>
          <p:cNvPr id="30" name="Picture 29" descr="A black background with a black square&#10;&#10;Description automatically generated with medium confidence">
            <a:extLst>
              <a:ext uri="{FF2B5EF4-FFF2-40B4-BE49-F238E27FC236}">
                <a16:creationId xmlns:a16="http://schemas.microsoft.com/office/drawing/2014/main" id="{F872642B-E7F5-F0B9-88DA-0EB3771C7144}"/>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209160" y="1779364"/>
            <a:ext cx="540000" cy="540000"/>
          </a:xfrm>
          <a:prstGeom prst="rect">
            <a:avLst/>
          </a:prstGeom>
        </p:spPr>
      </p:pic>
      <p:pic>
        <p:nvPicPr>
          <p:cNvPr id="32" name="Picture 31" descr="A black background with a black square&#10;&#10;Description automatically generated with medium confidence">
            <a:extLst>
              <a:ext uri="{FF2B5EF4-FFF2-40B4-BE49-F238E27FC236}">
                <a16:creationId xmlns:a16="http://schemas.microsoft.com/office/drawing/2014/main" id="{8F2B3530-C3C7-4AC0-9EC2-8D046BC6F8FE}"/>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304209" y="1779364"/>
            <a:ext cx="540000" cy="540000"/>
          </a:xfrm>
          <a:prstGeom prst="rect">
            <a:avLst/>
          </a:prstGeom>
        </p:spPr>
      </p:pic>
      <p:pic>
        <p:nvPicPr>
          <p:cNvPr id="36" name="Picture 35" descr="A black background with a black square&#10;&#10;Description automatically generated with medium confidence">
            <a:extLst>
              <a:ext uri="{FF2B5EF4-FFF2-40B4-BE49-F238E27FC236}">
                <a16:creationId xmlns:a16="http://schemas.microsoft.com/office/drawing/2014/main" id="{13AB63E8-D8AE-B36F-ACC4-7ACE6D77D741}"/>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399258" y="1779364"/>
            <a:ext cx="540000" cy="540000"/>
          </a:xfrm>
          <a:prstGeom prst="rect">
            <a:avLst/>
          </a:prstGeom>
        </p:spPr>
      </p:pic>
      <p:pic>
        <p:nvPicPr>
          <p:cNvPr id="38" name="Picture 37" descr="A black background with a black square&#10;&#10;Description automatically generated with medium confidence">
            <a:extLst>
              <a:ext uri="{FF2B5EF4-FFF2-40B4-BE49-F238E27FC236}">
                <a16:creationId xmlns:a16="http://schemas.microsoft.com/office/drawing/2014/main" id="{933A2143-A177-6FA3-9BFB-EC7B38378B69}"/>
              </a:ext>
            </a:extLst>
          </p:cNvPr>
          <p:cNvPicPr>
            <a:picLocks noChangeAspect="1"/>
          </p:cNvPicPr>
          <p:nvPr/>
        </p:nvPicPr>
        <p:blipFill>
          <a:blip r:embed="rId16">
            <a:extLst>
              <a:ext uri="{BEBA8EAE-BF5A-486C-A8C5-ECC9F3942E4B}">
                <a14:imgProps xmlns:a14="http://schemas.microsoft.com/office/drawing/2010/main">
                  <a14:imgLayer r:embed="rId1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494306" y="1779364"/>
            <a:ext cx="540000" cy="540000"/>
          </a:xfrm>
          <a:prstGeom prst="rect">
            <a:avLst/>
          </a:prstGeom>
        </p:spPr>
      </p:pic>
      <p:pic>
        <p:nvPicPr>
          <p:cNvPr id="40" name="Picture 39" descr="A blue outline of a paper with a magnifying glass&#10;&#10;Description automatically generated">
            <a:extLst>
              <a:ext uri="{FF2B5EF4-FFF2-40B4-BE49-F238E27FC236}">
                <a16:creationId xmlns:a16="http://schemas.microsoft.com/office/drawing/2014/main" id="{1BFC553E-7429-143D-8A29-E9D47597045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205936" y="5324732"/>
            <a:ext cx="900000" cy="900000"/>
          </a:xfrm>
          <a:prstGeom prst="rect">
            <a:avLst/>
          </a:prstGeom>
        </p:spPr>
      </p:pic>
      <p:pic>
        <p:nvPicPr>
          <p:cNvPr id="42" name="Picture 41" descr="A robot with a carrot&#10;&#10;Description automatically generated with medium confidence">
            <a:extLst>
              <a:ext uri="{FF2B5EF4-FFF2-40B4-BE49-F238E27FC236}">
                <a16:creationId xmlns:a16="http://schemas.microsoft.com/office/drawing/2014/main" id="{72FB4EE1-B2FA-0098-F33B-D1E200D9DCA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497115" y="5324732"/>
            <a:ext cx="900000" cy="900000"/>
          </a:xfrm>
          <a:prstGeom prst="rect">
            <a:avLst/>
          </a:prstGeom>
        </p:spPr>
      </p:pic>
      <p:pic>
        <p:nvPicPr>
          <p:cNvPr id="46" name="Picture 45" descr="A hand putting a coin into a piggy bank&#10;&#10;Description automatically generated">
            <a:extLst>
              <a:ext uri="{FF2B5EF4-FFF2-40B4-BE49-F238E27FC236}">
                <a16:creationId xmlns:a16="http://schemas.microsoft.com/office/drawing/2014/main" id="{95821581-4405-CE9E-271E-6F369ADAF02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303428" y="5324732"/>
            <a:ext cx="900000" cy="900000"/>
          </a:xfrm>
          <a:prstGeom prst="rect">
            <a:avLst/>
          </a:prstGeom>
        </p:spPr>
      </p:pic>
    </p:spTree>
    <p:extLst>
      <p:ext uri="{BB962C8B-B14F-4D97-AF65-F5344CB8AC3E}">
        <p14:creationId xmlns:p14="http://schemas.microsoft.com/office/powerpoint/2010/main" val="19242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BE37C0-BCDE-81F3-11E8-120841A4D0D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76DD4EC-FA55-45CE-8BB9-EF8129236C33}" type="slidenum">
              <a:rPr lang="en-US">
                <a:solidFill>
                  <a:srgbClr val="FFFFFF"/>
                </a:solidFill>
              </a:rPr>
              <a:pPr>
                <a:spcAft>
                  <a:spcPts val="600"/>
                </a:spcAft>
              </a:pPr>
              <a:t>2</a:t>
            </a:fld>
            <a:endParaRPr lang="en-US">
              <a:solidFill>
                <a:srgbClr val="FFFFFF"/>
              </a:solidFill>
            </a:endParaRPr>
          </a:p>
        </p:txBody>
      </p:sp>
      <p:pic>
        <p:nvPicPr>
          <p:cNvPr id="18" name="Picture 17" descr="A body of water with buildings and trees&#10;&#10;Description automatically generated">
            <a:extLst>
              <a:ext uri="{FF2B5EF4-FFF2-40B4-BE49-F238E27FC236}">
                <a16:creationId xmlns:a16="http://schemas.microsoft.com/office/drawing/2014/main" id="{ECC51530-7468-7EBD-4C96-9EE79149EBB1}"/>
              </a:ext>
            </a:extLst>
          </p:cNvPr>
          <p:cNvPicPr>
            <a:picLocks noChangeAspect="1"/>
          </p:cNvPicPr>
          <p:nvPr/>
        </p:nvPicPr>
        <p:blipFill>
          <a:blip r:embed="rId2">
            <a:extLst>
              <a:ext uri="{BEBA8EAE-BF5A-486C-A8C5-ECC9F3942E4B}">
                <a14:imgProps xmlns:a14="http://schemas.microsoft.com/office/drawing/2010/main">
                  <a14:imgLayer r:embed="rId3">
                    <a14:imgEffect>
                      <a14:saturation sat="109000"/>
                    </a14:imgEffect>
                    <a14:imgEffect>
                      <a14:brightnessContrast bright="-20000" contrast="20000"/>
                    </a14:imgEffect>
                  </a14:imgLayer>
                </a14:imgProps>
              </a:ext>
              <a:ext uri="{28A0092B-C50C-407E-A947-70E740481C1C}">
                <a14:useLocalDpi xmlns:a14="http://schemas.microsoft.com/office/drawing/2010/main" val="0"/>
              </a:ext>
            </a:extLst>
          </a:blip>
          <a:srcRect l="3760" r="23604" b="38707"/>
          <a:stretch/>
        </p:blipFill>
        <p:spPr>
          <a:xfrm>
            <a:off x="0" y="-1"/>
            <a:ext cx="12190476" cy="6858002"/>
          </a:xfrm>
          <a:prstGeom prst="rect">
            <a:avLst/>
          </a:prstGeom>
        </p:spPr>
      </p:pic>
      <p:sp>
        <p:nvSpPr>
          <p:cNvPr id="19" name="TextBox 18">
            <a:extLst>
              <a:ext uri="{FF2B5EF4-FFF2-40B4-BE49-F238E27FC236}">
                <a16:creationId xmlns:a16="http://schemas.microsoft.com/office/drawing/2014/main" id="{44A53177-104D-66FA-F190-427EB5C2C929}"/>
              </a:ext>
            </a:extLst>
          </p:cNvPr>
          <p:cNvSpPr txBox="1"/>
          <p:nvPr/>
        </p:nvSpPr>
        <p:spPr>
          <a:xfrm>
            <a:off x="285750" y="343760"/>
            <a:ext cx="4324350" cy="584775"/>
          </a:xfrm>
          <a:prstGeom prst="rect">
            <a:avLst/>
          </a:prstGeom>
          <a:noFill/>
        </p:spPr>
        <p:txBody>
          <a:bodyPr wrap="square" rtlCol="0">
            <a:spAutoFit/>
          </a:bodyPr>
          <a:lstStyle/>
          <a:p>
            <a:r>
              <a:rPr lang="en-GB" sz="3200" b="1">
                <a:solidFill>
                  <a:schemeClr val="bg1"/>
                </a:solidFill>
              </a:rPr>
              <a:t>Table of Contents</a:t>
            </a:r>
          </a:p>
        </p:txBody>
      </p:sp>
      <p:graphicFrame>
        <p:nvGraphicFramePr>
          <p:cNvPr id="52" name="Table 51">
            <a:extLst>
              <a:ext uri="{FF2B5EF4-FFF2-40B4-BE49-F238E27FC236}">
                <a16:creationId xmlns:a16="http://schemas.microsoft.com/office/drawing/2014/main" id="{BBA6B473-EBE2-6153-B22F-8EDD16FB74B1}"/>
              </a:ext>
            </a:extLst>
          </p:cNvPr>
          <p:cNvGraphicFramePr>
            <a:graphicFrameLocks noGrp="1"/>
          </p:cNvGraphicFramePr>
          <p:nvPr>
            <p:extLst>
              <p:ext uri="{D42A27DB-BD31-4B8C-83A1-F6EECF244321}">
                <p14:modId xmlns:p14="http://schemas.microsoft.com/office/powerpoint/2010/main" val="563238135"/>
              </p:ext>
            </p:extLst>
          </p:nvPr>
        </p:nvGraphicFramePr>
        <p:xfrm>
          <a:off x="171450" y="1131734"/>
          <a:ext cx="5825992" cy="3490560"/>
        </p:xfrm>
        <a:graphic>
          <a:graphicData uri="http://schemas.openxmlformats.org/drawingml/2006/table">
            <a:tbl>
              <a:tblPr>
                <a:tableStyleId>{5C22544A-7EE6-4342-B048-85BDC9FD1C3A}</a:tableStyleId>
              </a:tblPr>
              <a:tblGrid>
                <a:gridCol w="461863">
                  <a:extLst>
                    <a:ext uri="{9D8B030D-6E8A-4147-A177-3AD203B41FA5}">
                      <a16:colId xmlns:a16="http://schemas.microsoft.com/office/drawing/2014/main" val="3066903"/>
                    </a:ext>
                  </a:extLst>
                </a:gridCol>
                <a:gridCol w="5364129">
                  <a:extLst>
                    <a:ext uri="{9D8B030D-6E8A-4147-A177-3AD203B41FA5}">
                      <a16:colId xmlns:a16="http://schemas.microsoft.com/office/drawing/2014/main" val="4275100438"/>
                    </a:ext>
                  </a:extLst>
                </a:gridCol>
              </a:tblGrid>
              <a:tr h="212371">
                <a:tc>
                  <a:txBody>
                    <a:bodyPr/>
                    <a:lstStyle/>
                    <a:p>
                      <a:pPr algn="ctr" fontAlgn="ctr"/>
                      <a:r>
                        <a:rPr lang="nl-NL" sz="1200" b="1" i="0" u="none" strike="noStrike">
                          <a:solidFill>
                            <a:schemeClr val="bg1"/>
                          </a:solidFill>
                          <a:effectLst/>
                          <a:latin typeface="Aptos Narrow" panose="020B0004020202020204" pitchFamily="34" charset="0"/>
                        </a:rPr>
                        <a:t>2.</a:t>
                      </a:r>
                      <a:endParaRPr lang="hu-HU" sz="1200" b="1" i="0" u="none" strike="noStrike">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ctr"/>
                      <a:r>
                        <a:rPr lang="en-GB" sz="1200" b="1" i="0" u="none" strike="noStrike" baseline="0" noProof="0">
                          <a:solidFill>
                            <a:schemeClr val="bg1"/>
                          </a:solidFill>
                          <a:effectLst/>
                          <a:latin typeface="+mj-lt"/>
                        </a:rPr>
                        <a:t>Table of Contents</a:t>
                      </a: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3941896"/>
                  </a:ext>
                </a:extLst>
              </a:tr>
              <a:tr h="212371">
                <a:tc>
                  <a:txBody>
                    <a:bodyPr/>
                    <a:lstStyle/>
                    <a:p>
                      <a:pPr algn="ctr" fontAlgn="ctr"/>
                      <a:r>
                        <a:rPr lang="hu-HU" sz="1200" b="1" u="none" strike="noStrike">
                          <a:solidFill>
                            <a:schemeClr val="bg1"/>
                          </a:solidFill>
                          <a:effectLst/>
                        </a:rPr>
                        <a:t>3.</a:t>
                      </a:r>
                      <a:endParaRPr lang="hu-HU" sz="1200" b="1" i="0" u="none" strike="noStrike">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ctr"/>
                      <a:r>
                        <a:rPr lang="en-GB" sz="1200" b="1" u="none" strike="noStrike" baseline="0" noProof="0">
                          <a:solidFill>
                            <a:schemeClr val="bg1"/>
                          </a:solidFill>
                          <a:effectLst/>
                          <a:latin typeface="+mj-lt"/>
                        </a:rPr>
                        <a:t>Executive Summary</a:t>
                      </a:r>
                      <a:endParaRPr lang="en-GB" sz="1200" b="1" i="0" u="none" strike="noStrike" baseline="0" noProof="0">
                        <a:solidFill>
                          <a:schemeClr val="bg1"/>
                        </a:solidFill>
                        <a:effectLst/>
                        <a:latin typeface="+mj-lt"/>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32816778"/>
                  </a:ext>
                </a:extLst>
              </a:tr>
              <a:tr h="212371">
                <a:tc>
                  <a:txBody>
                    <a:bodyPr/>
                    <a:lstStyle/>
                    <a:p>
                      <a:pPr algn="ctr" fontAlgn="ctr"/>
                      <a:r>
                        <a:rPr lang="hu-HU" sz="1200" b="1" u="none" strike="noStrike">
                          <a:solidFill>
                            <a:schemeClr val="bg1"/>
                          </a:solidFill>
                          <a:effectLst/>
                        </a:rPr>
                        <a:t>4.</a:t>
                      </a:r>
                      <a:endParaRPr lang="hu-HU" sz="1200" b="1" i="0" u="none" strike="noStrike">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ctr"/>
                      <a:r>
                        <a:rPr lang="en-GB" sz="1200" b="1" u="none" strike="noStrike" noProof="0">
                          <a:solidFill>
                            <a:schemeClr val="bg1"/>
                          </a:solidFill>
                          <a:effectLst/>
                        </a:rPr>
                        <a:t>BCBS 239 ensures effective risk data management</a:t>
                      </a:r>
                      <a:endParaRPr lang="en-GB" sz="1200" b="1" i="0" u="none" strike="noStrike" noProof="0">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113775782"/>
                  </a:ext>
                </a:extLst>
              </a:tr>
              <a:tr h="212371">
                <a:tc>
                  <a:txBody>
                    <a:bodyPr/>
                    <a:lstStyle/>
                    <a:p>
                      <a:pPr algn="ctr" fontAlgn="ctr"/>
                      <a:r>
                        <a:rPr lang="hu-HU" sz="1200" b="1" u="none" strike="noStrike">
                          <a:solidFill>
                            <a:schemeClr val="bg1"/>
                          </a:solidFill>
                          <a:effectLst/>
                        </a:rPr>
                        <a:t>5.</a:t>
                      </a:r>
                      <a:endParaRPr lang="hu-HU" sz="1200" b="1" i="0" u="none" strike="noStrike">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ctr"/>
                      <a:r>
                        <a:rPr lang="en-GB" sz="1200" b="1" u="none" strike="noStrike" noProof="0">
                          <a:solidFill>
                            <a:schemeClr val="bg1"/>
                          </a:solidFill>
                          <a:effectLst/>
                        </a:rPr>
                        <a:t>The 14 principles focus on data quality, timeliness, and governance</a:t>
                      </a:r>
                      <a:endParaRPr lang="en-GB" sz="1200" b="1" i="0" u="none" strike="noStrike" noProof="0">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577757529"/>
                  </a:ext>
                </a:extLst>
              </a:tr>
              <a:tr h="212371">
                <a:tc>
                  <a:txBody>
                    <a:bodyPr/>
                    <a:lstStyle/>
                    <a:p>
                      <a:pPr algn="ctr" fontAlgn="ctr"/>
                      <a:r>
                        <a:rPr lang="hu-HU" sz="1200" b="1" u="none" strike="noStrike">
                          <a:solidFill>
                            <a:schemeClr val="bg1"/>
                          </a:solidFill>
                          <a:effectLst/>
                        </a:rPr>
                        <a:t>6.</a:t>
                      </a:r>
                      <a:endParaRPr lang="hu-HU" sz="1200" b="1" i="0" u="none" strike="noStrike">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ctr"/>
                      <a:r>
                        <a:rPr lang="en-GB" sz="1200" b="1" u="none" strike="noStrike" noProof="0">
                          <a:solidFill>
                            <a:schemeClr val="bg1"/>
                          </a:solidFill>
                          <a:effectLst/>
                        </a:rPr>
                        <a:t>Principles enhances risk management and decision-making</a:t>
                      </a:r>
                      <a:endParaRPr lang="en-GB" sz="1200" b="1" i="0" u="none" strike="noStrike" noProof="0">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366067577"/>
                  </a:ext>
                </a:extLst>
              </a:tr>
              <a:tr h="212371">
                <a:tc>
                  <a:txBody>
                    <a:bodyPr/>
                    <a:lstStyle/>
                    <a:p>
                      <a:pPr algn="ctr" fontAlgn="ctr"/>
                      <a:r>
                        <a:rPr lang="hu-HU" sz="1200" b="1" u="none" strike="noStrike">
                          <a:solidFill>
                            <a:schemeClr val="bg1"/>
                          </a:solidFill>
                          <a:effectLst/>
                        </a:rPr>
                        <a:t>7.</a:t>
                      </a:r>
                      <a:endParaRPr lang="hu-HU" sz="1200" b="1" i="0" u="none" strike="noStrike">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ctr"/>
                      <a:r>
                        <a:rPr lang="en-GB" sz="1200" b="1" u="none" strike="noStrike" noProof="0">
                          <a:solidFill>
                            <a:schemeClr val="bg1"/>
                          </a:solidFill>
                          <a:effectLst/>
                        </a:rPr>
                        <a:t>BCBS 239’s evolution and growing regulatory expectations</a:t>
                      </a:r>
                      <a:endParaRPr lang="en-GB" sz="1200" b="1" i="0" u="none" strike="noStrike" noProof="0">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793085074"/>
                  </a:ext>
                </a:extLst>
              </a:tr>
              <a:tr h="212371">
                <a:tc>
                  <a:txBody>
                    <a:bodyPr/>
                    <a:lstStyle/>
                    <a:p>
                      <a:pPr algn="ctr" fontAlgn="ctr"/>
                      <a:r>
                        <a:rPr lang="hu-HU" sz="1200" b="1" u="none" strike="noStrike">
                          <a:solidFill>
                            <a:schemeClr val="bg1"/>
                          </a:solidFill>
                          <a:effectLst/>
                        </a:rPr>
                        <a:t>8.</a:t>
                      </a:r>
                      <a:endParaRPr lang="hu-HU" sz="1200" b="1" i="0" u="none" strike="noStrike">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ctr"/>
                      <a:r>
                        <a:rPr lang="en-GB" sz="1200" b="1" u="none" strike="noStrike" noProof="0">
                          <a:solidFill>
                            <a:schemeClr val="bg1"/>
                          </a:solidFill>
                          <a:effectLst/>
                        </a:rPr>
                        <a:t>Decade later, many banks still fail to comply</a:t>
                      </a:r>
                      <a:endParaRPr lang="en-GB" sz="1200" b="1" i="0" u="none" strike="noStrike" noProof="0">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61241298"/>
                  </a:ext>
                </a:extLst>
              </a:tr>
              <a:tr h="212371">
                <a:tc>
                  <a:txBody>
                    <a:bodyPr/>
                    <a:lstStyle/>
                    <a:p>
                      <a:pPr algn="ctr" fontAlgn="ctr"/>
                      <a:r>
                        <a:rPr lang="hu-HU" sz="1200" b="1" u="none" strike="noStrike">
                          <a:solidFill>
                            <a:schemeClr val="bg1"/>
                          </a:solidFill>
                          <a:effectLst/>
                        </a:rPr>
                        <a:t>9.</a:t>
                      </a:r>
                      <a:endParaRPr lang="hu-HU" sz="1200" b="1" i="0" u="none" strike="noStrike">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ctr"/>
                      <a:r>
                        <a:rPr lang="en-GB" sz="1200" b="1" u="none" strike="noStrike" noProof="0">
                          <a:solidFill>
                            <a:schemeClr val="bg1"/>
                          </a:solidFill>
                          <a:effectLst/>
                        </a:rPr>
                        <a:t>Cultural transformation, IT limitations and regulatory pressures</a:t>
                      </a:r>
                      <a:endParaRPr lang="en-GB" sz="1200" b="1" i="0" u="none" strike="noStrike" noProof="0">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00400636"/>
                  </a:ext>
                </a:extLst>
              </a:tr>
              <a:tr h="212371">
                <a:tc>
                  <a:txBody>
                    <a:bodyPr/>
                    <a:lstStyle/>
                    <a:p>
                      <a:pPr algn="ctr" fontAlgn="ctr"/>
                      <a:r>
                        <a:rPr lang="hu-HU" sz="1200" b="1" u="none" strike="noStrike">
                          <a:solidFill>
                            <a:schemeClr val="bg1"/>
                          </a:solidFill>
                          <a:effectLst/>
                        </a:rPr>
                        <a:t>10.</a:t>
                      </a:r>
                      <a:endParaRPr lang="hu-HU" sz="1200" b="1" i="0" u="none" strike="noStrike">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ctr"/>
                      <a:r>
                        <a:rPr lang="en-GB" sz="1200" b="1" u="none" strike="noStrike" noProof="0">
                          <a:solidFill>
                            <a:schemeClr val="bg1"/>
                          </a:solidFill>
                          <a:effectLst/>
                        </a:rPr>
                        <a:t>Compliance challenges in embedding a strong culture</a:t>
                      </a:r>
                      <a:endParaRPr lang="en-GB" sz="1200" b="1" i="0" u="none" strike="noStrike" noProof="0">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09521452"/>
                  </a:ext>
                </a:extLst>
              </a:tr>
              <a:tr h="212371">
                <a:tc>
                  <a:txBody>
                    <a:bodyPr/>
                    <a:lstStyle/>
                    <a:p>
                      <a:pPr algn="ctr" fontAlgn="ctr"/>
                      <a:r>
                        <a:rPr lang="hu-HU" sz="1200" b="1" u="none" strike="noStrike">
                          <a:solidFill>
                            <a:schemeClr val="bg1"/>
                          </a:solidFill>
                          <a:effectLst/>
                        </a:rPr>
                        <a:t>11.</a:t>
                      </a:r>
                      <a:endParaRPr lang="hu-HU" sz="1200" b="1" i="0" u="none" strike="noStrike">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ctr"/>
                      <a:r>
                        <a:rPr lang="en-GB" sz="1200" b="1" u="none" strike="noStrike" noProof="0">
                          <a:solidFill>
                            <a:schemeClr val="bg1"/>
                          </a:solidFill>
                          <a:effectLst/>
                        </a:rPr>
                        <a:t>Inconsistent interpretations create uneven compliance</a:t>
                      </a:r>
                      <a:endParaRPr lang="en-GB" sz="1200" b="1" i="0" u="none" strike="noStrike" noProof="0">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399528579"/>
                  </a:ext>
                </a:extLst>
              </a:tr>
              <a:tr h="212371">
                <a:tc>
                  <a:txBody>
                    <a:bodyPr/>
                    <a:lstStyle/>
                    <a:p>
                      <a:pPr algn="ctr" fontAlgn="ctr"/>
                      <a:r>
                        <a:rPr lang="hu-HU" sz="1200" b="1" u="none" strike="noStrike">
                          <a:solidFill>
                            <a:schemeClr val="bg1"/>
                          </a:solidFill>
                          <a:effectLst/>
                        </a:rPr>
                        <a:t>12.</a:t>
                      </a:r>
                      <a:endParaRPr lang="hu-HU" sz="1200" b="1" i="0" u="none" strike="noStrike">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ctr"/>
                      <a:r>
                        <a:rPr lang="en-GB" sz="1200" b="1" u="none" strike="noStrike" noProof="0">
                          <a:solidFill>
                            <a:schemeClr val="bg1"/>
                          </a:solidFill>
                          <a:effectLst/>
                        </a:rPr>
                        <a:t>Manual processes overburden resources</a:t>
                      </a:r>
                      <a:endParaRPr lang="en-GB" sz="1200" b="1" i="0" u="none" strike="noStrike" noProof="0">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25415456"/>
                  </a:ext>
                </a:extLst>
              </a:tr>
              <a:tr h="212371">
                <a:tc>
                  <a:txBody>
                    <a:bodyPr/>
                    <a:lstStyle/>
                    <a:p>
                      <a:pPr algn="ctr" fontAlgn="ctr"/>
                      <a:r>
                        <a:rPr lang="hu-HU" sz="1200" b="1" u="none" strike="noStrike">
                          <a:solidFill>
                            <a:schemeClr val="bg1"/>
                          </a:solidFill>
                          <a:effectLst/>
                        </a:rPr>
                        <a:t>13.</a:t>
                      </a:r>
                      <a:endParaRPr lang="hu-HU" sz="1200" b="1" i="0" u="none" strike="noStrike">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ctr"/>
                      <a:r>
                        <a:rPr lang="en-GB" sz="1200" b="1" u="none" strike="noStrike" noProof="0">
                          <a:solidFill>
                            <a:schemeClr val="bg1"/>
                          </a:solidFill>
                          <a:effectLst/>
                        </a:rPr>
                        <a:t>Fragmented IT systems delay data aggregation and inflate costs</a:t>
                      </a:r>
                      <a:endParaRPr lang="en-GB" sz="1200" b="1" i="0" u="none" strike="noStrike" noProof="0">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30393506"/>
                  </a:ext>
                </a:extLst>
              </a:tr>
            </a:tbl>
          </a:graphicData>
        </a:graphic>
      </p:graphicFrame>
      <p:graphicFrame>
        <p:nvGraphicFramePr>
          <p:cNvPr id="53" name="Table 52">
            <a:extLst>
              <a:ext uri="{FF2B5EF4-FFF2-40B4-BE49-F238E27FC236}">
                <a16:creationId xmlns:a16="http://schemas.microsoft.com/office/drawing/2014/main" id="{7D4433A5-FC52-5A36-7846-696A3A34B2FB}"/>
              </a:ext>
            </a:extLst>
          </p:cNvPr>
          <p:cNvGraphicFramePr>
            <a:graphicFrameLocks noGrp="1"/>
          </p:cNvGraphicFramePr>
          <p:nvPr>
            <p:extLst>
              <p:ext uri="{D42A27DB-BD31-4B8C-83A1-F6EECF244321}">
                <p14:modId xmlns:p14="http://schemas.microsoft.com/office/powerpoint/2010/main" val="2879343590"/>
              </p:ext>
            </p:extLst>
          </p:nvPr>
        </p:nvGraphicFramePr>
        <p:xfrm>
          <a:off x="6194558" y="1131734"/>
          <a:ext cx="5825992" cy="3490560"/>
        </p:xfrm>
        <a:graphic>
          <a:graphicData uri="http://schemas.openxmlformats.org/drawingml/2006/table">
            <a:tbl>
              <a:tblPr>
                <a:tableStyleId>{5C22544A-7EE6-4342-B048-85BDC9FD1C3A}</a:tableStyleId>
              </a:tblPr>
              <a:tblGrid>
                <a:gridCol w="461863">
                  <a:extLst>
                    <a:ext uri="{9D8B030D-6E8A-4147-A177-3AD203B41FA5}">
                      <a16:colId xmlns:a16="http://schemas.microsoft.com/office/drawing/2014/main" val="3066903"/>
                    </a:ext>
                  </a:extLst>
                </a:gridCol>
                <a:gridCol w="5364129">
                  <a:extLst>
                    <a:ext uri="{9D8B030D-6E8A-4147-A177-3AD203B41FA5}">
                      <a16:colId xmlns:a16="http://schemas.microsoft.com/office/drawing/2014/main" val="4275100438"/>
                    </a:ext>
                  </a:extLst>
                </a:gridCol>
              </a:tblGrid>
              <a:tr h="212371">
                <a:tc>
                  <a:txBody>
                    <a:bodyPr/>
                    <a:lstStyle/>
                    <a:p>
                      <a:pPr algn="ctr" fontAlgn="ctr"/>
                      <a:r>
                        <a:rPr lang="hu-HU" sz="1200" b="1" u="none" strike="noStrike">
                          <a:solidFill>
                            <a:schemeClr val="bg1"/>
                          </a:solidFill>
                          <a:effectLst/>
                        </a:rPr>
                        <a:t>14.</a:t>
                      </a:r>
                      <a:endParaRPr lang="hu-HU" sz="1200" b="1" i="0" u="none" strike="noStrike">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ctr"/>
                      <a:r>
                        <a:rPr lang="en-GB" sz="1200" b="1" u="none" strike="noStrike" noProof="0">
                          <a:solidFill>
                            <a:schemeClr val="bg1"/>
                          </a:solidFill>
                          <a:effectLst/>
                        </a:rPr>
                        <a:t>Rising regulatory pressure and evolving standards</a:t>
                      </a:r>
                      <a:endParaRPr lang="en-GB" sz="1200" b="1" i="0" u="none" strike="noStrike" noProof="0">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49851709"/>
                  </a:ext>
                </a:extLst>
              </a:tr>
              <a:tr h="212371">
                <a:tc>
                  <a:txBody>
                    <a:bodyPr/>
                    <a:lstStyle/>
                    <a:p>
                      <a:pPr algn="ctr" fontAlgn="ctr"/>
                      <a:r>
                        <a:rPr lang="hu-HU" sz="1200" b="1" u="none" strike="noStrike">
                          <a:solidFill>
                            <a:schemeClr val="bg1"/>
                          </a:solidFill>
                          <a:effectLst/>
                        </a:rPr>
                        <a:t>15.</a:t>
                      </a:r>
                      <a:endParaRPr lang="hu-HU" sz="1200" b="1" i="0" u="none" strike="noStrike">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ctr"/>
                      <a:r>
                        <a:rPr lang="en-GB" sz="1200" b="1" u="none" strike="noStrike" noProof="0">
                          <a:solidFill>
                            <a:schemeClr val="bg1"/>
                          </a:solidFill>
                          <a:effectLst/>
                        </a:rPr>
                        <a:t>Data reconciliation challenges impact reporting accuracy</a:t>
                      </a:r>
                      <a:endParaRPr lang="en-GB" sz="1200" b="1" i="0" u="none" strike="noStrike" noProof="0">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41357157"/>
                  </a:ext>
                </a:extLst>
              </a:tr>
              <a:tr h="212371">
                <a:tc>
                  <a:txBody>
                    <a:bodyPr/>
                    <a:lstStyle/>
                    <a:p>
                      <a:pPr algn="ctr" fontAlgn="ctr"/>
                      <a:r>
                        <a:rPr lang="hu-HU" sz="1200" b="1" u="none" strike="noStrike">
                          <a:solidFill>
                            <a:schemeClr val="bg1"/>
                          </a:solidFill>
                          <a:effectLst/>
                        </a:rPr>
                        <a:t>16.</a:t>
                      </a:r>
                      <a:endParaRPr lang="hu-HU" sz="1200" b="1" i="0" u="none" strike="noStrike">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ctr"/>
                      <a:r>
                        <a:rPr lang="en-GB" sz="1200" b="1" u="none" strike="noStrike" noProof="0">
                          <a:solidFill>
                            <a:schemeClr val="bg1"/>
                          </a:solidFill>
                          <a:effectLst/>
                        </a:rPr>
                        <a:t>Strategic approach to overcoming compliance challenges</a:t>
                      </a:r>
                      <a:endParaRPr lang="en-GB" sz="1200" b="1" i="0" u="none" strike="noStrike" noProof="0">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97747779"/>
                  </a:ext>
                </a:extLst>
              </a:tr>
              <a:tr h="212371">
                <a:tc>
                  <a:txBody>
                    <a:bodyPr/>
                    <a:lstStyle/>
                    <a:p>
                      <a:pPr algn="ctr" fontAlgn="ctr"/>
                      <a:r>
                        <a:rPr lang="hu-HU" sz="1200" b="1" u="none" strike="noStrike">
                          <a:solidFill>
                            <a:schemeClr val="bg1"/>
                          </a:solidFill>
                          <a:effectLst/>
                        </a:rPr>
                        <a:t>17.</a:t>
                      </a:r>
                      <a:endParaRPr lang="hu-HU" sz="1200" b="1" i="0" u="none" strike="noStrike">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ctr"/>
                      <a:r>
                        <a:rPr lang="en-GB" sz="1200" b="1" u="none" strike="noStrike" noProof="0">
                          <a:solidFill>
                            <a:schemeClr val="bg1"/>
                          </a:solidFill>
                          <a:effectLst/>
                        </a:rPr>
                        <a:t>Leadership and cultural transformation drive sustained compliance</a:t>
                      </a:r>
                      <a:endParaRPr lang="en-GB" sz="1200" b="1" i="0" u="none" strike="noStrike" noProof="0">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91981154"/>
                  </a:ext>
                </a:extLst>
              </a:tr>
              <a:tr h="212371">
                <a:tc>
                  <a:txBody>
                    <a:bodyPr/>
                    <a:lstStyle/>
                    <a:p>
                      <a:pPr algn="ctr" fontAlgn="ctr"/>
                      <a:r>
                        <a:rPr lang="hu-HU" sz="1200" b="1" u="none" strike="noStrike">
                          <a:solidFill>
                            <a:schemeClr val="bg1"/>
                          </a:solidFill>
                          <a:effectLst/>
                        </a:rPr>
                        <a:t>18.</a:t>
                      </a:r>
                      <a:endParaRPr lang="hu-HU" sz="1200" b="1" i="0" u="none" strike="noStrike">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ctr"/>
                      <a:r>
                        <a:rPr lang="en-GB" sz="1200" b="1" u="none" strike="noStrike" noProof="0">
                          <a:solidFill>
                            <a:schemeClr val="bg1"/>
                          </a:solidFill>
                          <a:effectLst/>
                        </a:rPr>
                        <a:t>Standardized guidelines ensure consistent compliance</a:t>
                      </a:r>
                      <a:endParaRPr lang="en-GB" sz="1200" b="1" i="0" u="none" strike="noStrike" noProof="0">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18809447"/>
                  </a:ext>
                </a:extLst>
              </a:tr>
              <a:tr h="212371">
                <a:tc>
                  <a:txBody>
                    <a:bodyPr/>
                    <a:lstStyle/>
                    <a:p>
                      <a:pPr algn="ctr" fontAlgn="ctr"/>
                      <a:r>
                        <a:rPr lang="hu-HU" sz="1200" b="1" u="none" strike="noStrike">
                          <a:solidFill>
                            <a:schemeClr val="bg1"/>
                          </a:solidFill>
                          <a:effectLst/>
                        </a:rPr>
                        <a:t>19.</a:t>
                      </a:r>
                      <a:endParaRPr lang="hu-HU" sz="1200" b="1" i="0" u="none" strike="noStrike">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ctr"/>
                      <a:r>
                        <a:rPr lang="en-GB" sz="1200" b="1" u="none" strike="noStrike" noProof="0">
                          <a:solidFill>
                            <a:schemeClr val="bg1"/>
                          </a:solidFill>
                          <a:effectLst/>
                        </a:rPr>
                        <a:t>Automating processes improves resource efficiency</a:t>
                      </a:r>
                      <a:endParaRPr lang="en-GB" sz="1200" b="1" i="0" u="none" strike="noStrike" noProof="0">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77701747"/>
                  </a:ext>
                </a:extLst>
              </a:tr>
              <a:tr h="212371">
                <a:tc>
                  <a:txBody>
                    <a:bodyPr/>
                    <a:lstStyle/>
                    <a:p>
                      <a:pPr algn="ctr" fontAlgn="ctr"/>
                      <a:r>
                        <a:rPr lang="hu-HU" sz="1200" b="1" u="none" strike="noStrike">
                          <a:solidFill>
                            <a:schemeClr val="bg1"/>
                          </a:solidFill>
                          <a:effectLst/>
                        </a:rPr>
                        <a:t>20.</a:t>
                      </a:r>
                      <a:endParaRPr lang="hu-HU" sz="1200" b="1" i="0" u="none" strike="noStrike">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ctr"/>
                      <a:r>
                        <a:rPr lang="en-GB" sz="1200" b="1" u="none" strike="noStrike" noProof="0">
                          <a:solidFill>
                            <a:schemeClr val="bg1"/>
                          </a:solidFill>
                          <a:effectLst/>
                        </a:rPr>
                        <a:t>Integrated IT systems enable real-time data management</a:t>
                      </a:r>
                      <a:endParaRPr lang="en-GB" sz="1200" b="1" i="0" u="none" strike="noStrike" noProof="0">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697725424"/>
                  </a:ext>
                </a:extLst>
              </a:tr>
              <a:tr h="212371">
                <a:tc>
                  <a:txBody>
                    <a:bodyPr/>
                    <a:lstStyle/>
                    <a:p>
                      <a:pPr algn="ctr" fontAlgn="ctr"/>
                      <a:r>
                        <a:rPr lang="hu-HU" sz="1200" b="1" u="none" strike="noStrike">
                          <a:solidFill>
                            <a:schemeClr val="bg1"/>
                          </a:solidFill>
                          <a:effectLst/>
                        </a:rPr>
                        <a:t>21.</a:t>
                      </a:r>
                      <a:endParaRPr lang="hu-HU" sz="1200" b="1" i="0" u="none" strike="noStrike">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ctr"/>
                      <a:r>
                        <a:rPr lang="en-GB" sz="1200" b="1" u="none" strike="noStrike" noProof="0">
                          <a:solidFill>
                            <a:schemeClr val="bg1"/>
                          </a:solidFill>
                          <a:effectLst/>
                        </a:rPr>
                        <a:t>Proactive regulatory engagement keeps banks aligned</a:t>
                      </a:r>
                      <a:endParaRPr lang="en-GB" sz="1200" b="1" i="0" u="none" strike="noStrike" noProof="0">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22241857"/>
                  </a:ext>
                </a:extLst>
              </a:tr>
              <a:tr h="212371">
                <a:tc>
                  <a:txBody>
                    <a:bodyPr/>
                    <a:lstStyle/>
                    <a:p>
                      <a:pPr algn="ctr" fontAlgn="ctr"/>
                      <a:r>
                        <a:rPr lang="hu-HU" sz="1200" b="1" u="none" strike="noStrike">
                          <a:solidFill>
                            <a:schemeClr val="bg1"/>
                          </a:solidFill>
                          <a:effectLst/>
                        </a:rPr>
                        <a:t>22.</a:t>
                      </a:r>
                      <a:endParaRPr lang="hu-HU" sz="1200" b="1" i="0" u="none" strike="noStrike">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ctr"/>
                      <a:r>
                        <a:rPr lang="en-GB" sz="1200" b="1" u="none" strike="noStrike" noProof="0">
                          <a:solidFill>
                            <a:schemeClr val="bg1"/>
                          </a:solidFill>
                          <a:effectLst/>
                        </a:rPr>
                        <a:t>Automation enhances accuracy in reconciliation and reporting</a:t>
                      </a:r>
                      <a:endParaRPr lang="en-GB" sz="1200" b="1" i="0" u="none" strike="noStrike" noProof="0">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83780424"/>
                  </a:ext>
                </a:extLst>
              </a:tr>
              <a:tr h="212371">
                <a:tc>
                  <a:txBody>
                    <a:bodyPr/>
                    <a:lstStyle/>
                    <a:p>
                      <a:pPr algn="ctr" fontAlgn="ctr"/>
                      <a:r>
                        <a:rPr lang="hu-HU" sz="1200" b="1" u="none" strike="noStrike">
                          <a:solidFill>
                            <a:schemeClr val="bg1"/>
                          </a:solidFill>
                          <a:effectLst/>
                        </a:rPr>
                        <a:t>23.</a:t>
                      </a:r>
                      <a:endParaRPr lang="hu-HU" sz="1200" b="1" i="0" u="none" strike="noStrike">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ctr"/>
                      <a:r>
                        <a:rPr lang="en-GB" sz="1200" b="1" u="none" strike="noStrike" noProof="0">
                          <a:solidFill>
                            <a:schemeClr val="bg1"/>
                          </a:solidFill>
                          <a:effectLst/>
                        </a:rPr>
                        <a:t>FiSer Consulting: Solutions to tackle BCBS 239 compliance challenges</a:t>
                      </a:r>
                      <a:endParaRPr lang="en-GB" sz="1200" b="1" i="0" u="none" strike="noStrike" noProof="0">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862255135"/>
                  </a:ext>
                </a:extLst>
              </a:tr>
              <a:tr h="212371">
                <a:tc>
                  <a:txBody>
                    <a:bodyPr/>
                    <a:lstStyle/>
                    <a:p>
                      <a:pPr algn="ctr" fontAlgn="ctr"/>
                      <a:r>
                        <a:rPr lang="hu-HU" sz="1200" b="1" u="none" strike="noStrike">
                          <a:solidFill>
                            <a:schemeClr val="bg1"/>
                          </a:solidFill>
                          <a:effectLst/>
                        </a:rPr>
                        <a:t>24.</a:t>
                      </a:r>
                      <a:endParaRPr lang="hu-HU" sz="1200" b="1" i="0" u="none" strike="noStrike">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ctr"/>
                      <a:r>
                        <a:rPr lang="en-GB" sz="1200" b="1" u="none" strike="noStrike" noProof="0">
                          <a:solidFill>
                            <a:schemeClr val="bg1"/>
                          </a:solidFill>
                          <a:effectLst/>
                        </a:rPr>
                        <a:t>Get in touch with FiSer Consulting</a:t>
                      </a:r>
                      <a:endParaRPr lang="en-GB" sz="1200" b="1" i="0" u="none" strike="noStrike" noProof="0">
                        <a:solidFill>
                          <a:schemeClr val="bg1"/>
                        </a:solidFill>
                        <a:effectLst/>
                        <a:latin typeface="Aptos Narrow" panose="020B0004020202020204" pitchFamily="34" charset="0"/>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57558483"/>
                  </a:ext>
                </a:extLst>
              </a:tr>
              <a:tr h="0">
                <a:tc>
                  <a:txBody>
                    <a:bodyPr/>
                    <a:lstStyle/>
                    <a:p>
                      <a:pPr marL="0" algn="ctr" defTabSz="914400" rtl="0" eaLnBrk="1" fontAlgn="ctr" latinLnBrk="0" hangingPunct="1"/>
                      <a:r>
                        <a:rPr lang="nl-NL" sz="1200" b="1" u="none" strike="noStrike" kern="1200">
                          <a:solidFill>
                            <a:schemeClr val="bg1"/>
                          </a:solidFill>
                          <a:effectLst/>
                          <a:latin typeface="+mn-lt"/>
                          <a:ea typeface="+mn-ea"/>
                          <a:cs typeface="+mn-cs"/>
                        </a:rPr>
                        <a:t>25.</a:t>
                      </a:r>
                      <a:endParaRPr lang="hu-HU" sz="1200" b="1" u="none" strike="noStrike" kern="1200">
                        <a:solidFill>
                          <a:schemeClr val="bg1"/>
                        </a:solidFill>
                        <a:effectLst/>
                        <a:latin typeface="+mn-lt"/>
                        <a:ea typeface="+mn-ea"/>
                        <a:cs typeface="+mn-cs"/>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ctr"/>
                      <a:r>
                        <a:rPr lang="en-GB" sz="1200" b="1" u="none" strike="noStrike" kern="1200" baseline="0" noProof="0">
                          <a:solidFill>
                            <a:schemeClr val="bg1"/>
                          </a:solidFill>
                          <a:effectLst/>
                          <a:latin typeface="+mn-lt"/>
                          <a:ea typeface="+mn-ea"/>
                          <a:cs typeface="+mn-cs"/>
                        </a:rPr>
                        <a:t>Closing Remarks</a:t>
                      </a:r>
                      <a:endParaRPr lang="en-GB" sz="1200" b="1" i="0" u="none" strike="noStrike" kern="1200" baseline="0" noProof="0">
                        <a:solidFill>
                          <a:schemeClr val="bg1"/>
                        </a:solidFill>
                        <a:effectLst/>
                        <a:latin typeface="+mn-lt"/>
                        <a:ea typeface="+mn-ea"/>
                        <a:cs typeface="+mn-cs"/>
                      </a:endParaRPr>
                    </a:p>
                  </a:txBody>
                  <a:tcPr marL="72000" marR="72000" marT="72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438332990"/>
                  </a:ext>
                </a:extLst>
              </a:tr>
            </a:tbl>
          </a:graphicData>
        </a:graphic>
      </p:graphicFrame>
      <p:sp>
        <p:nvSpPr>
          <p:cNvPr id="2" name="Slide Number Placeholder 3">
            <a:extLst>
              <a:ext uri="{FF2B5EF4-FFF2-40B4-BE49-F238E27FC236}">
                <a16:creationId xmlns:a16="http://schemas.microsoft.com/office/drawing/2014/main" id="{3A7DD9BA-2E5C-F1E9-A6E1-4F6D92FD2966}"/>
              </a:ext>
            </a:extLst>
          </p:cNvPr>
          <p:cNvSpPr txBox="1">
            <a:spLocks/>
          </p:cNvSpPr>
          <p:nvPr/>
        </p:nvSpPr>
        <p:spPr>
          <a:xfrm>
            <a:off x="9448800" y="6356349"/>
            <a:ext cx="2412275" cy="365125"/>
          </a:xfrm>
          <a:prstGeom prst="rect">
            <a:avLst/>
          </a:prstGeom>
        </p:spPr>
        <p:txBody>
          <a:bodyPr vert="horz" lIns="91440" tIns="45720" rIns="91440" bIns="45720" rtlCol="0" anchor="ctr"/>
          <a:lstStyle>
            <a:defPPr>
              <a:defRPr lang="en-NL"/>
            </a:defPPr>
            <a:lvl1pPr marL="0" algn="r" defTabSz="914400" rtl="0" eaLnBrk="1" latinLnBrk="0" hangingPunct="1">
              <a:defRPr sz="1200" kern="1200">
                <a:solidFill>
                  <a:srgbClr val="52525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6DD4EC-FA55-45CE-8BB9-EF8129236C33}" type="slidenum">
              <a:rPr lang="en-NL" smtClean="0">
                <a:solidFill>
                  <a:schemeClr val="bg1"/>
                </a:solidFill>
              </a:rPr>
              <a:pPr/>
              <a:t>2</a:t>
            </a:fld>
            <a:endParaRPr lang="en-NL">
              <a:solidFill>
                <a:schemeClr val="bg1"/>
              </a:solidFill>
            </a:endParaRPr>
          </a:p>
        </p:txBody>
      </p:sp>
    </p:spTree>
    <p:extLst>
      <p:ext uri="{BB962C8B-B14F-4D97-AF65-F5344CB8AC3E}">
        <p14:creationId xmlns:p14="http://schemas.microsoft.com/office/powerpoint/2010/main" val="152651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D33E9D73-63A4-5AE8-24A0-22B73C5E932A}"/>
              </a:ext>
            </a:extLst>
          </p:cNvPr>
          <p:cNvGrpSpPr/>
          <p:nvPr/>
        </p:nvGrpSpPr>
        <p:grpSpPr>
          <a:xfrm>
            <a:off x="9131623" y="4571999"/>
            <a:ext cx="2725367" cy="2192134"/>
            <a:chOff x="9131623" y="4571999"/>
            <a:chExt cx="2725367" cy="2192134"/>
          </a:xfrm>
          <a:effectLst>
            <a:outerShdw blurRad="50800" dist="38100" dir="2700000" algn="tl" rotWithShape="0">
              <a:prstClr val="black">
                <a:alpha val="40000"/>
              </a:prstClr>
            </a:outerShdw>
          </a:effectLst>
        </p:grpSpPr>
        <p:sp>
          <p:nvSpPr>
            <p:cNvPr id="13" name="Rounded Rectangle 36">
              <a:extLst>
                <a:ext uri="{FF2B5EF4-FFF2-40B4-BE49-F238E27FC236}">
                  <a16:creationId xmlns:a16="http://schemas.microsoft.com/office/drawing/2014/main" id="{47B6AB38-A058-4D06-3C18-DCAD82A343F4}"/>
                </a:ext>
              </a:extLst>
            </p:cNvPr>
            <p:cNvSpPr/>
            <p:nvPr/>
          </p:nvSpPr>
          <p:spPr>
            <a:xfrm>
              <a:off x="9131623" y="4928347"/>
              <a:ext cx="2725367" cy="1835786"/>
            </a:xfrm>
            <a:prstGeom prst="rect">
              <a:avLst/>
            </a:prstGeom>
            <a:solidFill>
              <a:schemeClr val="bg1">
                <a:lumMod val="95000"/>
              </a:schemeClr>
            </a:solidFill>
            <a:effectLst/>
          </p:spPr>
          <p:txBody>
            <a:bodyPr lIns="108000" tIns="108000" rIns="180000" bIns="108000" anchor="ctr"/>
            <a:lstStyle/>
            <a:p>
              <a:pPr marL="895350" algn="just"/>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Offers scalability, enabling banks to </a:t>
              </a:r>
              <a:r>
                <a:rPr lang="en-US" sz="1200" b="1">
                  <a:solidFill>
                    <a:schemeClr val="accent2"/>
                  </a:solidFill>
                  <a:latin typeface="Open Sans" panose="020B0606030504020204" pitchFamily="34" charset="0"/>
                  <a:ea typeface="Open Sans" panose="020B0606030504020204" pitchFamily="34" charset="0"/>
                  <a:cs typeface="Open Sans" panose="020B0606030504020204" pitchFamily="34" charset="0"/>
                </a:rPr>
                <a:t>adjust data capacity cost-effectively</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 ensuring readiness for market stress.</a:t>
              </a:r>
            </a:p>
          </p:txBody>
        </p:sp>
        <p:sp>
          <p:nvSpPr>
            <p:cNvPr id="12" name="Rectangle 9">
              <a:extLst>
                <a:ext uri="{FF2B5EF4-FFF2-40B4-BE49-F238E27FC236}">
                  <a16:creationId xmlns:a16="http://schemas.microsoft.com/office/drawing/2014/main" id="{D8E88FE8-96C1-2BF1-2519-48221BB68D89}"/>
                </a:ext>
              </a:extLst>
            </p:cNvPr>
            <p:cNvSpPr/>
            <p:nvPr/>
          </p:nvSpPr>
          <p:spPr>
            <a:xfrm>
              <a:off x="9131623" y="4571999"/>
              <a:ext cx="2725367" cy="475404"/>
            </a:xfrm>
            <a:prstGeom prst="rect">
              <a:avLst/>
            </a:prstGeom>
            <a:solidFill>
              <a:schemeClr val="accent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Scalability and Flexibility</a:t>
              </a:r>
            </a:p>
          </p:txBody>
        </p:sp>
      </p:grpSp>
      <p:sp>
        <p:nvSpPr>
          <p:cNvPr id="34" name="Text Placeholder 6">
            <a:extLst>
              <a:ext uri="{FF2B5EF4-FFF2-40B4-BE49-F238E27FC236}">
                <a16:creationId xmlns:a16="http://schemas.microsoft.com/office/drawing/2014/main" id="{BDBEBDB1-0DB3-A96A-4103-BCA4FB21C602}"/>
              </a:ext>
            </a:extLst>
          </p:cNvPr>
          <p:cNvSpPr txBox="1">
            <a:spLocks/>
          </p:cNvSpPr>
          <p:nvPr/>
        </p:nvSpPr>
        <p:spPr>
          <a:xfrm>
            <a:off x="3475069" y="1223075"/>
            <a:ext cx="8386004" cy="3232619"/>
          </a:xfrm>
          <a:prstGeom prst="rect">
            <a:avLst/>
          </a:prstGeom>
          <a:solidFill>
            <a:srgbClr val="FFFFFF">
              <a:lumMod val="95000"/>
            </a:srgbClr>
          </a:solidFill>
          <a:effectLst>
            <a:outerShdw blurRad="50800" dist="38100" dir="2700000" algn="tl" rotWithShape="0">
              <a:prstClr val="black">
                <a:alpha val="40000"/>
              </a:prstClr>
            </a:outerShdw>
          </a:effectLst>
        </p:spPr>
        <p:txBody>
          <a:bodyPr lIns="108000" tIns="72000" rIns="72000" bIns="72000" anchor="ctr"/>
          <a:lstStyle>
            <a:defPPr>
              <a:defRPr lang="en-US"/>
            </a:defPPr>
            <a:lvl1pPr indent="0" defTabSz="457200">
              <a:lnSpc>
                <a:spcPct val="100000"/>
              </a:lnSpc>
              <a:spcBef>
                <a:spcPts val="0"/>
              </a:spcBef>
              <a:spcAft>
                <a:spcPts val="0"/>
              </a:spcAft>
              <a:buFont typeface="Arial" panose="020B0604020202020204" pitchFamily="34" charset="0"/>
              <a:buNone/>
              <a:defRPr b="1">
                <a:latin typeface="+mj-lt"/>
              </a:defRPr>
            </a:lvl1pPr>
            <a:lvl2pPr marL="457200" indent="-457200" defTabSz="457200">
              <a:lnSpc>
                <a:spcPct val="100000"/>
              </a:lnSpc>
              <a:spcBef>
                <a:spcPts val="0"/>
              </a:spcBef>
              <a:spcAft>
                <a:spcPts val="2400"/>
              </a:spcAft>
              <a:buClrTx/>
              <a:buFont typeface="Arial" panose="020B0604020202020204" pitchFamily="34" charset="0"/>
              <a:buChar char="•"/>
              <a:defRPr sz="4000">
                <a:latin typeface="Graphik Light" panose="020B0403030202060203" pitchFamily="34" charset="0"/>
              </a:defRPr>
            </a:lvl2pPr>
            <a:lvl3pPr marL="914400" indent="-457200" defTabSz="457200">
              <a:lnSpc>
                <a:spcPct val="100000"/>
              </a:lnSpc>
              <a:spcBef>
                <a:spcPts val="0"/>
              </a:spcBef>
              <a:spcAft>
                <a:spcPts val="2400"/>
              </a:spcAft>
              <a:buFont typeface="Verdana"/>
              <a:buChar char="–"/>
              <a:defRPr sz="4000">
                <a:latin typeface="Graphik Light" panose="020B0403030202060203" pitchFamily="34" charset="0"/>
              </a:defRPr>
            </a:lvl3pPr>
            <a:lvl4pPr marL="1371600" indent="-457200" defTabSz="457200">
              <a:lnSpc>
                <a:spcPct val="100000"/>
              </a:lnSpc>
              <a:spcBef>
                <a:spcPts val="0"/>
              </a:spcBef>
              <a:spcAft>
                <a:spcPts val="2400"/>
              </a:spcAft>
              <a:buFont typeface="Arial" panose="020B0604020202020204" pitchFamily="34" charset="0"/>
              <a:buChar char="•"/>
              <a:defRPr>
                <a:latin typeface="Graphik Light" panose="020B0403030202060203" pitchFamily="34" charset="0"/>
              </a:defRPr>
            </a:lvl4pPr>
            <a:lvl5pPr marL="1828800" indent="-457200" defTabSz="457200">
              <a:lnSpc>
                <a:spcPct val="100000"/>
              </a:lnSpc>
              <a:spcBef>
                <a:spcPts val="0"/>
              </a:spcBef>
              <a:spcAft>
                <a:spcPts val="2400"/>
              </a:spcAft>
              <a:buFont typeface="Verdana"/>
              <a:buChar char="–"/>
              <a:defRPr>
                <a:latin typeface="Graphik Light" panose="020B0403030202060203" pitchFamily="34" charset="0"/>
              </a:defRPr>
            </a:lvl5pPr>
            <a:lvl6pPr marL="22226" indent="0" defTabSz="457200">
              <a:lnSpc>
                <a:spcPct val="90000"/>
              </a:lnSpc>
              <a:spcBef>
                <a:spcPts val="0"/>
              </a:spcBef>
              <a:spcAft>
                <a:spcPts val="2400"/>
              </a:spcAft>
              <a:buFont typeface="Graphik" panose="020B0503030202060203" pitchFamily="34" charset="0"/>
              <a:buNone/>
              <a:tabLst/>
              <a:defRPr sz="3200">
                <a:latin typeface="Graphik Light" panose="020B0403030202060203" pitchFamily="34" charset="0"/>
              </a:defRPr>
            </a:lvl6pPr>
            <a:lvl7pPr marL="0" indent="0" defTabSz="457200">
              <a:lnSpc>
                <a:spcPct val="90000"/>
              </a:lnSpc>
              <a:spcBef>
                <a:spcPts val="0"/>
              </a:spcBef>
              <a:spcAft>
                <a:spcPts val="2400"/>
              </a:spcAft>
              <a:buFont typeface="Arial" panose="020B0604020202020204" pitchFamily="34" charset="0"/>
              <a:buNone/>
              <a:defRPr sz="2400">
                <a:latin typeface="Graphik Light" panose="020B0403030202060203" pitchFamily="34" charset="0"/>
              </a:defRPr>
            </a:lvl7pPr>
            <a:lvl8pPr marL="0" indent="0" defTabSz="457200">
              <a:lnSpc>
                <a:spcPct val="90000"/>
              </a:lnSpc>
              <a:spcBef>
                <a:spcPts val="0"/>
              </a:spcBef>
              <a:spcAft>
                <a:spcPts val="2400"/>
              </a:spcAft>
              <a:buFont typeface="Arial" panose="020B0604020202020204" pitchFamily="34" charset="0"/>
              <a:buNone/>
              <a:defRPr sz="2000" b="1">
                <a:latin typeface="Graphik Light" panose="020B0403030202060203" pitchFamily="34" charset="0"/>
              </a:defRPr>
            </a:lvl8pPr>
            <a:lvl9pPr marL="0" indent="0" defTabSz="457200">
              <a:lnSpc>
                <a:spcPct val="90000"/>
              </a:lnSpc>
              <a:spcBef>
                <a:spcPts val="0"/>
              </a:spcBef>
              <a:spcAft>
                <a:spcPts val="2400"/>
              </a:spcAft>
              <a:buFont typeface="Arial" panose="020B0604020202020204" pitchFamily="34" charset="0"/>
              <a:buNone/>
              <a:defRPr sz="1600">
                <a:solidFill>
                  <a:schemeClr val="tx2"/>
                </a:solidFill>
                <a:latin typeface="Graphik Light" panose="020B0403030202060203" pitchFamily="34" charset="0"/>
              </a:defRPr>
            </a:lvl9p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0" cap="none" spc="0" normalizeH="0" baseline="0" noProof="0">
              <a:ln>
                <a:noFill/>
              </a:ln>
              <a:solidFill>
                <a:srgbClr val="6D6E7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 name="Right Arrow 21">
            <a:extLst>
              <a:ext uri="{FF2B5EF4-FFF2-40B4-BE49-F238E27FC236}">
                <a16:creationId xmlns:a16="http://schemas.microsoft.com/office/drawing/2014/main" id="{221053A1-2FBE-D2BA-DF06-703EF61559BF}"/>
              </a:ext>
            </a:extLst>
          </p:cNvPr>
          <p:cNvSpPr/>
          <p:nvPr/>
        </p:nvSpPr>
        <p:spPr>
          <a:xfrm>
            <a:off x="9655936" y="983722"/>
            <a:ext cx="2340801" cy="780623"/>
          </a:xfrm>
          <a:prstGeom prst="rightArrow">
            <a:avLst>
              <a:gd name="adj1" fmla="val 47519"/>
              <a:gd name="adj2" fmla="val 39063"/>
            </a:avLst>
          </a:prstGeom>
          <a:solidFill>
            <a:schemeClr val="bg2"/>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180975" marR="0" lvl="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rPr>
              <a:t>AI and Machine Learning Tools</a:t>
            </a:r>
          </a:p>
        </p:txBody>
      </p:sp>
      <p:sp>
        <p:nvSpPr>
          <p:cNvPr id="18" name="Right Arrow 21">
            <a:extLst>
              <a:ext uri="{FF2B5EF4-FFF2-40B4-BE49-F238E27FC236}">
                <a16:creationId xmlns:a16="http://schemas.microsoft.com/office/drawing/2014/main" id="{EEC5077B-3C7C-B447-3630-684BADA92EBB}"/>
              </a:ext>
            </a:extLst>
          </p:cNvPr>
          <p:cNvSpPr/>
          <p:nvPr/>
        </p:nvSpPr>
        <p:spPr>
          <a:xfrm>
            <a:off x="7593751" y="983722"/>
            <a:ext cx="2247526" cy="780623"/>
          </a:xfrm>
          <a:prstGeom prst="rightArrow">
            <a:avLst>
              <a:gd name="adj1" fmla="val 47519"/>
              <a:gd name="adj2" fmla="val 39063"/>
            </a:avLst>
          </a:prstGeom>
          <a:solidFill>
            <a:schemeClr val="tx1"/>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180975" marR="0" lvl="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rPr>
              <a:t>Centralized Data Governance</a:t>
            </a:r>
          </a:p>
        </p:txBody>
      </p:sp>
      <p:sp>
        <p:nvSpPr>
          <p:cNvPr id="17" name="Right Arrow 21">
            <a:extLst>
              <a:ext uri="{FF2B5EF4-FFF2-40B4-BE49-F238E27FC236}">
                <a16:creationId xmlns:a16="http://schemas.microsoft.com/office/drawing/2014/main" id="{275F5D7A-722B-A369-508E-CA2AB21918D7}"/>
              </a:ext>
            </a:extLst>
          </p:cNvPr>
          <p:cNvSpPr/>
          <p:nvPr/>
        </p:nvSpPr>
        <p:spPr>
          <a:xfrm>
            <a:off x="5516226" y="983722"/>
            <a:ext cx="2247526" cy="780623"/>
          </a:xfrm>
          <a:prstGeom prst="rightArrow">
            <a:avLst>
              <a:gd name="adj1" fmla="val 47519"/>
              <a:gd name="adj2" fmla="val 39063"/>
            </a:avLst>
          </a:prstGeom>
          <a:solidFill>
            <a:schemeClr val="accent2"/>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180975" marR="0" lvl="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rPr>
              <a:t>System Integration for Cohesion</a:t>
            </a:r>
          </a:p>
        </p:txBody>
      </p:sp>
      <p:sp>
        <p:nvSpPr>
          <p:cNvPr id="2" name="Title 1">
            <a:extLst>
              <a:ext uri="{FF2B5EF4-FFF2-40B4-BE49-F238E27FC236}">
                <a16:creationId xmlns:a16="http://schemas.microsoft.com/office/drawing/2014/main" id="{A3D9638D-E45B-5679-5DD4-2A8525FB9876}"/>
              </a:ext>
            </a:extLst>
          </p:cNvPr>
          <p:cNvSpPr>
            <a:spLocks noGrp="1"/>
          </p:cNvSpPr>
          <p:nvPr>
            <p:ph type="title"/>
          </p:nvPr>
        </p:nvSpPr>
        <p:spPr/>
        <p:txBody>
          <a:bodyPr/>
          <a:lstStyle/>
          <a:p>
            <a:r>
              <a:rPr lang="en-US"/>
              <a:t>Integrated IT infrastructure enables</a:t>
            </a:r>
            <a:br>
              <a:rPr lang="en-US"/>
            </a:br>
            <a:r>
              <a:rPr lang="en-US"/>
              <a:t>seamless, real-time risk data management</a:t>
            </a:r>
          </a:p>
        </p:txBody>
      </p:sp>
      <p:sp>
        <p:nvSpPr>
          <p:cNvPr id="4" name="Slide Number Placeholder 3">
            <a:extLst>
              <a:ext uri="{FF2B5EF4-FFF2-40B4-BE49-F238E27FC236}">
                <a16:creationId xmlns:a16="http://schemas.microsoft.com/office/drawing/2014/main" id="{650F30F4-9DC4-C261-5659-03253715AA15}"/>
              </a:ext>
            </a:extLst>
          </p:cNvPr>
          <p:cNvSpPr>
            <a:spLocks noGrp="1"/>
          </p:cNvSpPr>
          <p:nvPr>
            <p:ph type="sldNum" sz="quarter" idx="12"/>
          </p:nvPr>
        </p:nvSpPr>
        <p:spPr/>
        <p:txBody>
          <a:bodyPr/>
          <a:lstStyle/>
          <a:p>
            <a:fld id="{176DD4EC-FA55-45CE-8BB9-EF8129236C33}" type="slidenum">
              <a:rPr lang="en-NL" smtClean="0"/>
              <a:pPr/>
              <a:t>20</a:t>
            </a:fld>
            <a:endParaRPr lang="en-NL"/>
          </a:p>
        </p:txBody>
      </p:sp>
      <p:sp>
        <p:nvSpPr>
          <p:cNvPr id="35" name="Oval 1">
            <a:extLst>
              <a:ext uri="{FF2B5EF4-FFF2-40B4-BE49-F238E27FC236}">
                <a16:creationId xmlns:a16="http://schemas.microsoft.com/office/drawing/2014/main" id="{2117B17A-BA73-86C2-AD1C-8C499B03E8E7}"/>
              </a:ext>
            </a:extLst>
          </p:cNvPr>
          <p:cNvSpPr/>
          <p:nvPr/>
        </p:nvSpPr>
        <p:spPr>
          <a:xfrm>
            <a:off x="4080661" y="1689460"/>
            <a:ext cx="789361" cy="789361"/>
          </a:xfrm>
          <a:prstGeom prst="ellipse">
            <a:avLst/>
          </a:prstGeom>
          <a:solidFill>
            <a:schemeClr val="tx2"/>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anose="020F0502020204030204"/>
              <a:ea typeface="Open Sans" panose="020B0606030504020204" pitchFamily="34" charset="0"/>
              <a:cs typeface="Open Sans" panose="020B0606030504020204" pitchFamily="34" charset="0"/>
            </a:endParaRPr>
          </a:p>
        </p:txBody>
      </p:sp>
      <p:sp>
        <p:nvSpPr>
          <p:cNvPr id="49" name="Right Arrow 21">
            <a:extLst>
              <a:ext uri="{FF2B5EF4-FFF2-40B4-BE49-F238E27FC236}">
                <a16:creationId xmlns:a16="http://schemas.microsoft.com/office/drawing/2014/main" id="{06337E9C-B95C-22FF-F128-9DA62606BE54}"/>
              </a:ext>
            </a:extLst>
          </p:cNvPr>
          <p:cNvSpPr/>
          <p:nvPr/>
        </p:nvSpPr>
        <p:spPr>
          <a:xfrm>
            <a:off x="3454040" y="983722"/>
            <a:ext cx="2247526" cy="780623"/>
          </a:xfrm>
          <a:prstGeom prst="rightArrow">
            <a:avLst>
              <a:gd name="adj1" fmla="val 47519"/>
              <a:gd name="adj2" fmla="val 39063"/>
            </a:avLst>
          </a:prstGeom>
          <a:solidFill>
            <a:schemeClr val="tx2"/>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180975" marR="0" lvl="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rPr>
              <a:t>Invest in Cloud-Based Data Solutions</a:t>
            </a:r>
          </a:p>
        </p:txBody>
      </p:sp>
      <p:sp>
        <p:nvSpPr>
          <p:cNvPr id="50" name="Subtitle 2">
            <a:extLst>
              <a:ext uri="{FF2B5EF4-FFF2-40B4-BE49-F238E27FC236}">
                <a16:creationId xmlns:a16="http://schemas.microsoft.com/office/drawing/2014/main" id="{787698F4-D571-0734-8C5E-8BC4BE59303E}"/>
              </a:ext>
            </a:extLst>
          </p:cNvPr>
          <p:cNvSpPr txBox="1">
            <a:spLocks/>
          </p:cNvSpPr>
          <p:nvPr/>
        </p:nvSpPr>
        <p:spPr>
          <a:xfrm>
            <a:off x="3616454" y="2621044"/>
            <a:ext cx="1824878" cy="1569660"/>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defTabSz="1087636"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Migrate to </a:t>
            </a:r>
            <a:r>
              <a:rPr kumimoji="0" lang="en-US" sz="1200" b="1"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cloud-based platforms that support real-time data</a:t>
            </a: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 aggregation and processing across departments, reducing latency and improving data accessibility.</a:t>
            </a:r>
          </a:p>
        </p:txBody>
      </p:sp>
      <p:sp>
        <p:nvSpPr>
          <p:cNvPr id="51" name="Subtitle 2">
            <a:extLst>
              <a:ext uri="{FF2B5EF4-FFF2-40B4-BE49-F238E27FC236}">
                <a16:creationId xmlns:a16="http://schemas.microsoft.com/office/drawing/2014/main" id="{5AE6B956-4DF3-96BC-ED28-A7B8B8943E45}"/>
              </a:ext>
            </a:extLst>
          </p:cNvPr>
          <p:cNvSpPr txBox="1">
            <a:spLocks/>
          </p:cNvSpPr>
          <p:nvPr/>
        </p:nvSpPr>
        <p:spPr>
          <a:xfrm>
            <a:off x="5701566" y="2621044"/>
            <a:ext cx="1824878" cy="1754326"/>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defTabSz="1087636"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Implement system </a:t>
            </a:r>
            <a:r>
              <a:rPr kumimoji="0" lang="en-US" sz="1200" b="1" i="0" u="none" strike="noStrike" kern="1200" cap="none" spc="0" normalizeH="0" baseline="0" noProof="0">
                <a:ln>
                  <a:noFill/>
                </a:ln>
                <a:solidFill>
                  <a:schemeClr val="accent2"/>
                </a:solidFill>
                <a:effectLst/>
                <a:uLnTx/>
                <a:uFillTx/>
                <a:latin typeface="Open Sans" panose="020B0606030504020204" pitchFamily="34" charset="0"/>
                <a:ea typeface="Open Sans" panose="020B0606030504020204" pitchFamily="34" charset="0"/>
                <a:cs typeface="Open Sans" panose="020B0606030504020204" pitchFamily="34" charset="0"/>
              </a:rPr>
              <a:t>integration frameworks that connect legacy systems </a:t>
            </a: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with new technology solutions, ensuring that data flows seamlessly across all platforms.</a:t>
            </a:r>
          </a:p>
        </p:txBody>
      </p:sp>
      <p:sp>
        <p:nvSpPr>
          <p:cNvPr id="52" name="Subtitle 2">
            <a:extLst>
              <a:ext uri="{FF2B5EF4-FFF2-40B4-BE49-F238E27FC236}">
                <a16:creationId xmlns:a16="http://schemas.microsoft.com/office/drawing/2014/main" id="{F8E69694-EBBE-226F-B75D-0AE55DD618CB}"/>
              </a:ext>
            </a:extLst>
          </p:cNvPr>
          <p:cNvSpPr txBox="1">
            <a:spLocks/>
          </p:cNvSpPr>
          <p:nvPr/>
        </p:nvSpPr>
        <p:spPr>
          <a:xfrm>
            <a:off x="7761680" y="2621044"/>
            <a:ext cx="1824878" cy="1569660"/>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defTabSz="1087636"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Establish a </a:t>
            </a:r>
            <a:r>
              <a:rPr kumimoji="0" lang="en-US" sz="1200" b="1"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unified governance framework </a:t>
            </a: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that ensures all data sources adhere to the same quality, validation, and reporting standards.</a:t>
            </a:r>
          </a:p>
        </p:txBody>
      </p:sp>
      <p:sp>
        <p:nvSpPr>
          <p:cNvPr id="53" name="Subtitle 2">
            <a:extLst>
              <a:ext uri="{FF2B5EF4-FFF2-40B4-BE49-F238E27FC236}">
                <a16:creationId xmlns:a16="http://schemas.microsoft.com/office/drawing/2014/main" id="{99A6B958-D990-E5CA-4F1F-C2AC03C4B6BF}"/>
              </a:ext>
            </a:extLst>
          </p:cNvPr>
          <p:cNvSpPr txBox="1">
            <a:spLocks/>
          </p:cNvSpPr>
          <p:nvPr/>
        </p:nvSpPr>
        <p:spPr>
          <a:xfrm>
            <a:off x="9846792" y="2621044"/>
            <a:ext cx="1824878" cy="1384995"/>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defTabSz="1087636"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Adopt </a:t>
            </a:r>
            <a:r>
              <a:rPr kumimoji="0" lang="en-US" sz="1200" b="1" i="0" u="none" strike="noStrike" kern="1200" cap="none" spc="0" normalizeH="0" baseline="0" noProof="0">
                <a:ln>
                  <a:noFill/>
                </a:ln>
                <a:solidFill>
                  <a:schemeClr val="bg2"/>
                </a:solidFill>
                <a:effectLst/>
                <a:uLnTx/>
                <a:uFillTx/>
                <a:latin typeface="Open Sans" panose="020B0606030504020204" pitchFamily="34" charset="0"/>
                <a:ea typeface="Open Sans" panose="020B0606030504020204" pitchFamily="34" charset="0"/>
                <a:cs typeface="Open Sans" panose="020B0606030504020204" pitchFamily="34" charset="0"/>
              </a:rPr>
              <a:t>AI-driven analytics tools </a:t>
            </a: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to enhance real-time data monitoring, enabling quicker identification of risks and more accurate reporting.</a:t>
            </a:r>
          </a:p>
        </p:txBody>
      </p:sp>
      <p:sp>
        <p:nvSpPr>
          <p:cNvPr id="8" name="Rectangle 89">
            <a:extLst>
              <a:ext uri="{FF2B5EF4-FFF2-40B4-BE49-F238E27FC236}">
                <a16:creationId xmlns:a16="http://schemas.microsoft.com/office/drawing/2014/main" id="{65A40635-F346-379C-3DB0-012105DAACA5}"/>
              </a:ext>
            </a:extLst>
          </p:cNvPr>
          <p:cNvSpPr/>
          <p:nvPr/>
        </p:nvSpPr>
        <p:spPr>
          <a:xfrm>
            <a:off x="264251" y="2744976"/>
            <a:ext cx="2768967" cy="4019818"/>
          </a:xfrm>
          <a:prstGeom prst="rect">
            <a:avLst/>
          </a:prstGeom>
          <a:solidFill>
            <a:schemeClr val="accent2">
              <a:lumMod val="20000"/>
              <a:lumOff val="80000"/>
            </a:schemeClr>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45714" rtlCol="0" anchor="t"/>
          <a:lstStyle/>
          <a:p>
            <a:endParaRPr lang="en-US">
              <a:solidFill>
                <a:schemeClr val="accent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9" name="Text Placeholder 6">
            <a:extLst>
              <a:ext uri="{FF2B5EF4-FFF2-40B4-BE49-F238E27FC236}">
                <a16:creationId xmlns:a16="http://schemas.microsoft.com/office/drawing/2014/main" id="{8F29C3C2-7380-B587-A37B-A0D38BC40696}"/>
              </a:ext>
            </a:extLst>
          </p:cNvPr>
          <p:cNvSpPr txBox="1">
            <a:spLocks/>
          </p:cNvSpPr>
          <p:nvPr/>
        </p:nvSpPr>
        <p:spPr>
          <a:xfrm>
            <a:off x="264250" y="983722"/>
            <a:ext cx="2768968" cy="1761254"/>
          </a:xfrm>
          <a:prstGeom prst="rect">
            <a:avLst/>
          </a:prstGeom>
          <a:solidFill>
            <a:schemeClr val="accent2"/>
          </a:solidFill>
          <a:effectLst>
            <a:outerShdw blurRad="50800" dist="38100" dir="2700000" algn="tl" rotWithShape="0">
              <a:prstClr val="black">
                <a:alpha val="40000"/>
              </a:prstClr>
            </a:outerShdw>
          </a:effectLst>
        </p:spPr>
        <p:txBody>
          <a:bodyPr lIns="216000" rIns="89988" bIns="180000" anchor="b"/>
          <a:lstStyle>
            <a:defPPr>
              <a:defRPr lang="en-US"/>
            </a:defPPr>
            <a:lvl1pPr indent="0" defTabSz="457200">
              <a:lnSpc>
                <a:spcPct val="100000"/>
              </a:lnSpc>
              <a:spcBef>
                <a:spcPts val="0"/>
              </a:spcBef>
              <a:spcAft>
                <a:spcPts val="0"/>
              </a:spcAft>
              <a:buFont typeface="Arial" panose="020B0604020202020204" pitchFamily="34" charset="0"/>
              <a:buNone/>
              <a:defRPr b="1">
                <a:latin typeface="+mj-lt"/>
              </a:defRPr>
            </a:lvl1pPr>
            <a:lvl2pPr marL="457200" indent="-457200" defTabSz="457200">
              <a:lnSpc>
                <a:spcPct val="100000"/>
              </a:lnSpc>
              <a:spcBef>
                <a:spcPts val="0"/>
              </a:spcBef>
              <a:spcAft>
                <a:spcPts val="2400"/>
              </a:spcAft>
              <a:buClrTx/>
              <a:buFont typeface="Arial" panose="020B0604020202020204" pitchFamily="34" charset="0"/>
              <a:buChar char="•"/>
              <a:defRPr sz="4000">
                <a:latin typeface="Graphik Light" panose="020B0403030202060203" pitchFamily="34" charset="0"/>
              </a:defRPr>
            </a:lvl2pPr>
            <a:lvl3pPr marL="914400" indent="-457200" defTabSz="457200">
              <a:lnSpc>
                <a:spcPct val="100000"/>
              </a:lnSpc>
              <a:spcBef>
                <a:spcPts val="0"/>
              </a:spcBef>
              <a:spcAft>
                <a:spcPts val="2400"/>
              </a:spcAft>
              <a:buFont typeface="Verdana"/>
              <a:buChar char="–"/>
              <a:defRPr sz="4000">
                <a:latin typeface="Graphik Light" panose="020B0403030202060203" pitchFamily="34" charset="0"/>
              </a:defRPr>
            </a:lvl3pPr>
            <a:lvl4pPr marL="1371600" indent="-457200" defTabSz="457200">
              <a:lnSpc>
                <a:spcPct val="100000"/>
              </a:lnSpc>
              <a:spcBef>
                <a:spcPts val="0"/>
              </a:spcBef>
              <a:spcAft>
                <a:spcPts val="2400"/>
              </a:spcAft>
              <a:buFont typeface="Arial" panose="020B0604020202020204" pitchFamily="34" charset="0"/>
              <a:buChar char="•"/>
              <a:defRPr>
                <a:latin typeface="Graphik Light" panose="020B0403030202060203" pitchFamily="34" charset="0"/>
              </a:defRPr>
            </a:lvl4pPr>
            <a:lvl5pPr marL="1828800" indent="-457200" defTabSz="457200">
              <a:lnSpc>
                <a:spcPct val="100000"/>
              </a:lnSpc>
              <a:spcBef>
                <a:spcPts val="0"/>
              </a:spcBef>
              <a:spcAft>
                <a:spcPts val="2400"/>
              </a:spcAft>
              <a:buFont typeface="Verdana"/>
              <a:buChar char="–"/>
              <a:defRPr>
                <a:latin typeface="Graphik Light" panose="020B0403030202060203" pitchFamily="34" charset="0"/>
              </a:defRPr>
            </a:lvl5pPr>
            <a:lvl6pPr marL="22226" indent="0" defTabSz="457200">
              <a:lnSpc>
                <a:spcPct val="90000"/>
              </a:lnSpc>
              <a:spcBef>
                <a:spcPts val="0"/>
              </a:spcBef>
              <a:spcAft>
                <a:spcPts val="2400"/>
              </a:spcAft>
              <a:buFont typeface="Graphik" panose="020B0503030202060203" pitchFamily="34" charset="0"/>
              <a:buNone/>
              <a:tabLst/>
              <a:defRPr sz="3200">
                <a:latin typeface="Graphik Light" panose="020B0403030202060203" pitchFamily="34" charset="0"/>
              </a:defRPr>
            </a:lvl6pPr>
            <a:lvl7pPr marL="0" indent="0" defTabSz="457200">
              <a:lnSpc>
                <a:spcPct val="90000"/>
              </a:lnSpc>
              <a:spcBef>
                <a:spcPts val="0"/>
              </a:spcBef>
              <a:spcAft>
                <a:spcPts val="2400"/>
              </a:spcAft>
              <a:buFont typeface="Arial" panose="020B0604020202020204" pitchFamily="34" charset="0"/>
              <a:buNone/>
              <a:defRPr sz="2400">
                <a:latin typeface="Graphik Light" panose="020B0403030202060203" pitchFamily="34" charset="0"/>
              </a:defRPr>
            </a:lvl7pPr>
            <a:lvl8pPr marL="0" indent="0" defTabSz="457200">
              <a:lnSpc>
                <a:spcPct val="90000"/>
              </a:lnSpc>
              <a:spcBef>
                <a:spcPts val="0"/>
              </a:spcBef>
              <a:spcAft>
                <a:spcPts val="2400"/>
              </a:spcAft>
              <a:buFont typeface="Arial" panose="020B0604020202020204" pitchFamily="34" charset="0"/>
              <a:buNone/>
              <a:defRPr sz="2000" b="1">
                <a:latin typeface="Graphik Light" panose="020B0403030202060203" pitchFamily="34" charset="0"/>
              </a:defRPr>
            </a:lvl8pPr>
            <a:lvl9pPr marL="0" indent="0" defTabSz="457200">
              <a:lnSpc>
                <a:spcPct val="90000"/>
              </a:lnSpc>
              <a:spcBef>
                <a:spcPts val="0"/>
              </a:spcBef>
              <a:spcAft>
                <a:spcPts val="2400"/>
              </a:spcAft>
              <a:buFont typeface="Arial" panose="020B0604020202020204" pitchFamily="34" charset="0"/>
              <a:buNone/>
              <a:defRPr sz="1600">
                <a:solidFill>
                  <a:schemeClr val="tx2"/>
                </a:solidFill>
                <a:latin typeface="Graphik Light" panose="020B0403030202060203" pitchFamily="34" charset="0"/>
              </a:defRPr>
            </a:lvl9pPr>
          </a:lstStyle>
          <a:p>
            <a:pPr defTabSz="228554"/>
            <a:endParaRPr lang="en-US" b="0">
              <a:solidFill>
                <a:srgbClr val="0000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55" name="TextBox 24">
            <a:extLst>
              <a:ext uri="{FF2B5EF4-FFF2-40B4-BE49-F238E27FC236}">
                <a16:creationId xmlns:a16="http://schemas.microsoft.com/office/drawing/2014/main" id="{BD85FBF7-3ACF-1707-95C8-FD823FAD00CD}"/>
              </a:ext>
            </a:extLst>
          </p:cNvPr>
          <p:cNvSpPr txBox="1"/>
          <p:nvPr/>
        </p:nvSpPr>
        <p:spPr>
          <a:xfrm>
            <a:off x="406444" y="2174190"/>
            <a:ext cx="2484581" cy="539424"/>
          </a:xfrm>
          <a:prstGeom prst="rect">
            <a:avLst/>
          </a:prstGeom>
          <a:noFill/>
        </p:spPr>
        <p:txBody>
          <a:bodyPr wrap="square" lIns="0" tIns="0" rIns="0" bIns="0" rtlCol="0">
            <a:noAutofit/>
          </a:bodyPr>
          <a:lstStyle/>
          <a:p>
            <a:pPr algn="ctr"/>
            <a:r>
              <a:rPr lang="en-US" sz="1400" b="1">
                <a:solidFill>
                  <a:schemeClr val="bg1"/>
                </a:solidFill>
              </a:rPr>
              <a:t>Integrated IT Systems and Modernization</a:t>
            </a:r>
          </a:p>
        </p:txBody>
      </p:sp>
      <p:sp>
        <p:nvSpPr>
          <p:cNvPr id="56" name="TextBox 25">
            <a:extLst>
              <a:ext uri="{FF2B5EF4-FFF2-40B4-BE49-F238E27FC236}">
                <a16:creationId xmlns:a16="http://schemas.microsoft.com/office/drawing/2014/main" id="{CBA220E5-06DF-851A-F381-31EDE0C12D0B}"/>
              </a:ext>
            </a:extLst>
          </p:cNvPr>
          <p:cNvSpPr txBox="1"/>
          <p:nvPr/>
        </p:nvSpPr>
        <p:spPr>
          <a:xfrm>
            <a:off x="484952" y="3124560"/>
            <a:ext cx="2327564" cy="2662267"/>
          </a:xfrm>
          <a:prstGeom prst="rect">
            <a:avLst/>
          </a:prstGeom>
          <a:noFill/>
        </p:spPr>
        <p:txBody>
          <a:bodyPr wrap="square" lIns="0" tIns="0" rIns="0" bIns="0" rtlCol="0">
            <a:spAutoFit/>
          </a:bodyPr>
          <a:lstStyle/>
          <a:p>
            <a:pPr marL="0" lvl="1" algn="ctr">
              <a:spcAft>
                <a:spcPts val="600"/>
              </a:spcAft>
            </a:pPr>
            <a:r>
              <a:rPr lang="en-US" sz="1200">
                <a:solidFill>
                  <a:schemeClr val="accent5"/>
                </a:solidFill>
              </a:rPr>
              <a:t>To overcome fragmented IT landscapes, banks must modernize their infrastructure, </a:t>
            </a:r>
            <a:r>
              <a:rPr lang="en-US" sz="1200" b="1">
                <a:solidFill>
                  <a:schemeClr val="accent2"/>
                </a:solidFill>
              </a:rPr>
              <a:t>integrating systems to ensure that risk data can be aggregated </a:t>
            </a:r>
            <a:r>
              <a:rPr lang="en-US" sz="1200">
                <a:solidFill>
                  <a:schemeClr val="accent5"/>
                </a:solidFill>
              </a:rPr>
              <a:t>and reported seamlessly in real-time.</a:t>
            </a:r>
          </a:p>
          <a:p>
            <a:pPr marL="0" lvl="1" algn="ctr">
              <a:spcAft>
                <a:spcPts val="600"/>
              </a:spcAft>
            </a:pPr>
            <a:r>
              <a:rPr lang="en-US" sz="1200">
                <a:solidFill>
                  <a:schemeClr val="accent5"/>
                </a:solidFill>
              </a:rPr>
              <a:t>By investing in advanced IT solutions, </a:t>
            </a:r>
            <a:r>
              <a:rPr lang="en-US" sz="1200" b="1">
                <a:solidFill>
                  <a:schemeClr val="accent2"/>
                </a:solidFill>
              </a:rPr>
              <a:t>banks can eliminate data silos</a:t>
            </a:r>
            <a:r>
              <a:rPr lang="en-US" sz="1200">
                <a:solidFill>
                  <a:schemeClr val="accent5"/>
                </a:solidFill>
              </a:rPr>
              <a:t>, automate risk data management processes, and meet the regulatory requirements for timeliness and accuracy.</a:t>
            </a:r>
          </a:p>
        </p:txBody>
      </p:sp>
      <p:sp>
        <p:nvSpPr>
          <p:cNvPr id="75" name="TextBox 14">
            <a:extLst>
              <a:ext uri="{FF2B5EF4-FFF2-40B4-BE49-F238E27FC236}">
                <a16:creationId xmlns:a16="http://schemas.microsoft.com/office/drawing/2014/main" id="{1BE03792-DD04-783E-2EEE-A0E36B8A3203}"/>
              </a:ext>
            </a:extLst>
          </p:cNvPr>
          <p:cNvSpPr txBox="1"/>
          <p:nvPr/>
        </p:nvSpPr>
        <p:spPr>
          <a:xfrm rot="16200000">
            <a:off x="1519803" y="2581209"/>
            <a:ext cx="3471971" cy="276999"/>
          </a:xfrm>
          <a:prstGeom prst="rect">
            <a:avLst/>
          </a:prstGeom>
          <a:solidFill>
            <a:schemeClr val="accent2"/>
          </a:solidFill>
          <a:effectLst>
            <a:outerShdw blurRad="50800" dist="38100" dir="2700000" algn="tl" rotWithShape="0">
              <a:prstClr val="black">
                <a:alpha val="40000"/>
              </a:prstClr>
            </a:outerShdw>
          </a:effectLst>
        </p:spPr>
        <p:txBody>
          <a:bodyPr wrap="square" rtlCol="0" anchor="ctr">
            <a:spAutoFit/>
          </a:bodyPr>
          <a:lstStyle/>
          <a:p>
            <a:pPr algn="ct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IMPLEMENTATION</a:t>
            </a:r>
          </a:p>
        </p:txBody>
      </p:sp>
      <p:sp>
        <p:nvSpPr>
          <p:cNvPr id="76" name="TextBox 14">
            <a:extLst>
              <a:ext uri="{FF2B5EF4-FFF2-40B4-BE49-F238E27FC236}">
                <a16:creationId xmlns:a16="http://schemas.microsoft.com/office/drawing/2014/main" id="{F0E06AD0-D26E-B629-8233-04B0FE2557E0}"/>
              </a:ext>
            </a:extLst>
          </p:cNvPr>
          <p:cNvSpPr txBox="1"/>
          <p:nvPr/>
        </p:nvSpPr>
        <p:spPr>
          <a:xfrm rot="16200000">
            <a:off x="2159391" y="5529897"/>
            <a:ext cx="2192794" cy="276999"/>
          </a:xfrm>
          <a:prstGeom prst="rect">
            <a:avLst/>
          </a:prstGeom>
          <a:solidFill>
            <a:schemeClr val="accent2"/>
          </a:solidFill>
          <a:effectLst>
            <a:outerShdw blurRad="50800" dist="38100" dir="2700000" algn="tl" rotWithShape="0">
              <a:prstClr val="black">
                <a:alpha val="40000"/>
              </a:prstClr>
            </a:outerShdw>
          </a:effectLst>
        </p:spPr>
        <p:txBody>
          <a:bodyPr wrap="square" rtlCol="0" anchor="ctr">
            <a:spAutoFit/>
          </a:bodyPr>
          <a:lstStyle/>
          <a:p>
            <a:pPr algn="ct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IMPACT</a:t>
            </a:r>
          </a:p>
        </p:txBody>
      </p:sp>
      <p:grpSp>
        <p:nvGrpSpPr>
          <p:cNvPr id="24" name="Group 23">
            <a:extLst>
              <a:ext uri="{FF2B5EF4-FFF2-40B4-BE49-F238E27FC236}">
                <a16:creationId xmlns:a16="http://schemas.microsoft.com/office/drawing/2014/main" id="{F8EB51F3-7F8D-59FC-EFD6-E32537D2E0BC}"/>
              </a:ext>
            </a:extLst>
          </p:cNvPr>
          <p:cNvGrpSpPr/>
          <p:nvPr/>
        </p:nvGrpSpPr>
        <p:grpSpPr>
          <a:xfrm>
            <a:off x="3470986" y="4571999"/>
            <a:ext cx="2725368" cy="2192135"/>
            <a:chOff x="3470986" y="4571999"/>
            <a:chExt cx="2725368" cy="2192135"/>
          </a:xfrm>
          <a:effectLst>
            <a:outerShdw blurRad="50800" dist="38100" dir="2700000" algn="tl" rotWithShape="0">
              <a:prstClr val="black">
                <a:alpha val="40000"/>
              </a:prstClr>
            </a:outerShdw>
          </a:effectLst>
        </p:grpSpPr>
        <p:sp>
          <p:nvSpPr>
            <p:cNvPr id="10" name="Rounded Rectangle 35">
              <a:extLst>
                <a:ext uri="{FF2B5EF4-FFF2-40B4-BE49-F238E27FC236}">
                  <a16:creationId xmlns:a16="http://schemas.microsoft.com/office/drawing/2014/main" id="{AB167850-9C4B-39DD-9D26-9C4A44F511A7}"/>
                </a:ext>
              </a:extLst>
            </p:cNvPr>
            <p:cNvSpPr/>
            <p:nvPr/>
          </p:nvSpPr>
          <p:spPr>
            <a:xfrm>
              <a:off x="3470987" y="4928347"/>
              <a:ext cx="2725367" cy="1835787"/>
            </a:xfrm>
            <a:prstGeom prst="rect">
              <a:avLst/>
            </a:prstGeom>
            <a:solidFill>
              <a:schemeClr val="bg1">
                <a:lumMod val="95000"/>
              </a:schemeClr>
            </a:solidFill>
            <a:effectLst/>
          </p:spPr>
          <p:txBody>
            <a:bodyPr lIns="108000" tIns="108000" rIns="180000" bIns="108000" anchor="ctr"/>
            <a:lstStyle/>
            <a:p>
              <a:pPr marL="895350" algn="just"/>
              <a:r>
                <a:rPr lang="en-US" sz="1200" b="1">
                  <a:solidFill>
                    <a:schemeClr val="accent1"/>
                  </a:solidFill>
                  <a:latin typeface="Open Sans" panose="020B0606030504020204" pitchFamily="34" charset="0"/>
                  <a:ea typeface="Open Sans" panose="020B0606030504020204" pitchFamily="34" charset="0"/>
                  <a:cs typeface="Open Sans" panose="020B0606030504020204" pitchFamily="34" charset="0"/>
                </a:rPr>
                <a:t>Eliminates </a:t>
              </a:r>
              <a:r>
                <a:rPr lang="en-US" sz="1200" b="1" err="1">
                  <a:solidFill>
                    <a:schemeClr val="accent1"/>
                  </a:solidFill>
                  <a:latin typeface="Open Sans" panose="020B0606030504020204" pitchFamily="34" charset="0"/>
                  <a:ea typeface="Open Sans" panose="020B0606030504020204" pitchFamily="34" charset="0"/>
                  <a:cs typeface="Open Sans" panose="020B0606030504020204" pitchFamily="34" charset="0"/>
                </a:rPr>
                <a:t>fragmen</a:t>
              </a:r>
              <a:r>
                <a:rPr lang="en-US" sz="1200" b="1">
                  <a:solidFill>
                    <a:schemeClr val="accent1"/>
                  </a:solidFill>
                  <a:latin typeface="Open Sans" panose="020B0606030504020204" pitchFamily="34" charset="0"/>
                  <a:ea typeface="Open Sans" panose="020B0606030504020204" pitchFamily="34" charset="0"/>
                  <a:cs typeface="Open Sans" panose="020B0606030504020204" pitchFamily="34" charset="0"/>
                </a:rPr>
                <a:t>-ted data sources</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 ensuring that all departments have access to consistent, high-quality data, leading to </a:t>
              </a:r>
              <a:r>
                <a:rPr lang="en-US" sz="1200" b="1">
                  <a:solidFill>
                    <a:schemeClr val="accent1"/>
                  </a:solidFill>
                  <a:latin typeface="Open Sans" panose="020B0606030504020204" pitchFamily="34" charset="0"/>
                  <a:ea typeface="Open Sans" panose="020B0606030504020204" pitchFamily="34" charset="0"/>
                  <a:cs typeface="Open Sans" panose="020B0606030504020204" pitchFamily="34" charset="0"/>
                </a:rPr>
                <a:t>better risk management</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Rectangle 8">
              <a:extLst>
                <a:ext uri="{FF2B5EF4-FFF2-40B4-BE49-F238E27FC236}">
                  <a16:creationId xmlns:a16="http://schemas.microsoft.com/office/drawing/2014/main" id="{46767250-DBA7-F414-4936-F017C5AA8734}"/>
                </a:ext>
              </a:extLst>
            </p:cNvPr>
            <p:cNvSpPr/>
            <p:nvPr/>
          </p:nvSpPr>
          <p:spPr>
            <a:xfrm>
              <a:off x="3470986" y="4571999"/>
              <a:ext cx="2721119" cy="475404"/>
            </a:xfrm>
            <a:prstGeom prst="rect">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Reduced Data Silos</a:t>
              </a:r>
            </a:p>
          </p:txBody>
        </p:sp>
      </p:grpSp>
      <p:grpSp>
        <p:nvGrpSpPr>
          <p:cNvPr id="25" name="Group 24">
            <a:extLst>
              <a:ext uri="{FF2B5EF4-FFF2-40B4-BE49-F238E27FC236}">
                <a16:creationId xmlns:a16="http://schemas.microsoft.com/office/drawing/2014/main" id="{AC636B1C-5BFF-0152-0605-F864A46037EE}"/>
              </a:ext>
            </a:extLst>
          </p:cNvPr>
          <p:cNvGrpSpPr/>
          <p:nvPr/>
        </p:nvGrpSpPr>
        <p:grpSpPr>
          <a:xfrm>
            <a:off x="6299181" y="4571999"/>
            <a:ext cx="2725367" cy="2192135"/>
            <a:chOff x="6299181" y="4571999"/>
            <a:chExt cx="2725367" cy="2192135"/>
          </a:xfrm>
          <a:effectLst>
            <a:outerShdw blurRad="50800" dist="38100" dir="2700000" algn="tl" rotWithShape="0">
              <a:prstClr val="black">
                <a:alpha val="40000"/>
              </a:prstClr>
            </a:outerShdw>
          </a:effectLst>
        </p:grpSpPr>
        <p:sp>
          <p:nvSpPr>
            <p:cNvPr id="11" name="Rounded Rectangle 36">
              <a:extLst>
                <a:ext uri="{FF2B5EF4-FFF2-40B4-BE49-F238E27FC236}">
                  <a16:creationId xmlns:a16="http://schemas.microsoft.com/office/drawing/2014/main" id="{A01E3604-AD1B-55F3-FBA9-C0CAD04EDC9A}"/>
                </a:ext>
              </a:extLst>
            </p:cNvPr>
            <p:cNvSpPr/>
            <p:nvPr/>
          </p:nvSpPr>
          <p:spPr>
            <a:xfrm>
              <a:off x="6299181" y="4928347"/>
              <a:ext cx="2725367" cy="1835787"/>
            </a:xfrm>
            <a:prstGeom prst="rect">
              <a:avLst/>
            </a:prstGeom>
            <a:solidFill>
              <a:schemeClr val="bg1">
                <a:lumMod val="95000"/>
              </a:schemeClr>
            </a:solidFill>
            <a:effectLst/>
          </p:spPr>
          <p:txBody>
            <a:bodyPr lIns="108000" tIns="108000" rIns="180000" bIns="108000" anchor="ctr"/>
            <a:lstStyle/>
            <a:p>
              <a:pPr marL="895350" algn="just"/>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Enables banks to aggregate and report </a:t>
              </a:r>
              <a:r>
                <a:rPr lang="en-US" sz="1200" b="1">
                  <a:solidFill>
                    <a:schemeClr val="tx2"/>
                  </a:solidFill>
                  <a:latin typeface="Open Sans" panose="020B0606030504020204" pitchFamily="34" charset="0"/>
                  <a:ea typeface="Open Sans" panose="020B0606030504020204" pitchFamily="34" charset="0"/>
                  <a:cs typeface="Open Sans" panose="020B0606030504020204" pitchFamily="34" charset="0"/>
                </a:rPr>
                <a:t>risk data in real-time</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 improving their ability to respond quickly to regulatory requirements and internal assessments.</a:t>
              </a:r>
            </a:p>
          </p:txBody>
        </p:sp>
        <p:sp>
          <p:nvSpPr>
            <p:cNvPr id="6" name="Rectangle 9">
              <a:extLst>
                <a:ext uri="{FF2B5EF4-FFF2-40B4-BE49-F238E27FC236}">
                  <a16:creationId xmlns:a16="http://schemas.microsoft.com/office/drawing/2014/main" id="{9C46FD08-6241-D189-A0F3-686D9871019C}"/>
                </a:ext>
              </a:extLst>
            </p:cNvPr>
            <p:cNvSpPr/>
            <p:nvPr/>
          </p:nvSpPr>
          <p:spPr>
            <a:xfrm>
              <a:off x="6299181" y="4571999"/>
              <a:ext cx="2725367" cy="475404"/>
            </a:xfrm>
            <a:prstGeom prst="rect">
              <a:avLst/>
            </a:prstGeom>
            <a:solidFill>
              <a:schemeClr val="tx2"/>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Real-Time Risk Reporting</a:t>
              </a:r>
            </a:p>
          </p:txBody>
        </p:sp>
      </p:grpSp>
      <p:sp>
        <p:nvSpPr>
          <p:cNvPr id="20" name="Oval 1">
            <a:extLst>
              <a:ext uri="{FF2B5EF4-FFF2-40B4-BE49-F238E27FC236}">
                <a16:creationId xmlns:a16="http://schemas.microsoft.com/office/drawing/2014/main" id="{E71E35A4-200D-7264-9E23-3E2A16A3B7C0}"/>
              </a:ext>
            </a:extLst>
          </p:cNvPr>
          <p:cNvSpPr/>
          <p:nvPr/>
        </p:nvSpPr>
        <p:spPr>
          <a:xfrm>
            <a:off x="10364551" y="1689460"/>
            <a:ext cx="789361" cy="789361"/>
          </a:xfrm>
          <a:prstGeom prst="ellipse">
            <a:avLst/>
          </a:prstGeom>
          <a:solidFill>
            <a:schemeClr val="bg2"/>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anose="020F0502020204030204"/>
              <a:ea typeface="Open Sans" panose="020B0606030504020204" pitchFamily="34" charset="0"/>
              <a:cs typeface="Open Sans" panose="020B0606030504020204" pitchFamily="34" charset="0"/>
            </a:endParaRPr>
          </a:p>
        </p:txBody>
      </p:sp>
      <p:sp>
        <p:nvSpPr>
          <p:cNvPr id="21" name="Oval 1">
            <a:extLst>
              <a:ext uri="{FF2B5EF4-FFF2-40B4-BE49-F238E27FC236}">
                <a16:creationId xmlns:a16="http://schemas.microsoft.com/office/drawing/2014/main" id="{8045E108-52C6-D191-FE7A-BC8041DA9FE6}"/>
              </a:ext>
            </a:extLst>
          </p:cNvPr>
          <p:cNvSpPr/>
          <p:nvPr/>
        </p:nvSpPr>
        <p:spPr>
          <a:xfrm>
            <a:off x="6175291" y="1689460"/>
            <a:ext cx="789361" cy="789361"/>
          </a:xfrm>
          <a:prstGeom prst="ellipse">
            <a:avLst/>
          </a:prstGeom>
          <a:solidFill>
            <a:schemeClr val="accent2"/>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anose="020F0502020204030204"/>
              <a:ea typeface="Open Sans" panose="020B0606030504020204" pitchFamily="34" charset="0"/>
              <a:cs typeface="Open Sans" panose="020B0606030504020204" pitchFamily="34" charset="0"/>
            </a:endParaRPr>
          </a:p>
        </p:txBody>
      </p:sp>
      <p:sp>
        <p:nvSpPr>
          <p:cNvPr id="22" name="Oval 1">
            <a:extLst>
              <a:ext uri="{FF2B5EF4-FFF2-40B4-BE49-F238E27FC236}">
                <a16:creationId xmlns:a16="http://schemas.microsoft.com/office/drawing/2014/main" id="{FD8DB284-4F23-2694-D98D-ACE6060DCE9A}"/>
              </a:ext>
            </a:extLst>
          </p:cNvPr>
          <p:cNvSpPr/>
          <p:nvPr/>
        </p:nvSpPr>
        <p:spPr>
          <a:xfrm>
            <a:off x="8269921" y="1689460"/>
            <a:ext cx="789361" cy="789361"/>
          </a:xfrm>
          <a:prstGeom prst="ellipse">
            <a:avLst/>
          </a:prstGeom>
          <a:solidFill>
            <a:schemeClr val="tx1"/>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anose="020F0502020204030204"/>
              <a:ea typeface="Open Sans" panose="020B0606030504020204" pitchFamily="34" charset="0"/>
              <a:cs typeface="Open Sans" panose="020B0606030504020204" pitchFamily="34" charset="0"/>
            </a:endParaRPr>
          </a:p>
        </p:txBody>
      </p:sp>
      <p:sp>
        <p:nvSpPr>
          <p:cNvPr id="23" name="TextBox 24">
            <a:extLst>
              <a:ext uri="{FF2B5EF4-FFF2-40B4-BE49-F238E27FC236}">
                <a16:creationId xmlns:a16="http://schemas.microsoft.com/office/drawing/2014/main" id="{1C0C7DA5-C538-224F-D7FC-E39324DA2786}"/>
              </a:ext>
            </a:extLst>
          </p:cNvPr>
          <p:cNvSpPr txBox="1"/>
          <p:nvPr/>
        </p:nvSpPr>
        <p:spPr>
          <a:xfrm>
            <a:off x="264249" y="1009122"/>
            <a:ext cx="2768969" cy="239353"/>
          </a:xfrm>
          <a:prstGeom prst="rect">
            <a:avLst/>
          </a:prstGeom>
          <a:noFill/>
        </p:spPr>
        <p:txBody>
          <a:bodyPr wrap="square" lIns="0" tIns="0" rIns="0" bIns="0" rtlCol="0" anchor="ctr">
            <a:noAutofit/>
          </a:bodyPr>
          <a:lstStyle/>
          <a:p>
            <a:pPr algn="ctr"/>
            <a:r>
              <a:rPr lang="en-US" sz="1400" b="1">
                <a:solidFill>
                  <a:schemeClr val="bg1"/>
                </a:solidFill>
              </a:rPr>
              <a:t>SOLUTION</a:t>
            </a:r>
            <a:endPar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sym typeface="Verdana" panose="020B0604030504040204" pitchFamily="34" charset="0"/>
            </a:endParaRPr>
          </a:p>
        </p:txBody>
      </p:sp>
      <p:sp>
        <p:nvSpPr>
          <p:cNvPr id="72" name="TextBox 71">
            <a:extLst>
              <a:ext uri="{FF2B5EF4-FFF2-40B4-BE49-F238E27FC236}">
                <a16:creationId xmlns:a16="http://schemas.microsoft.com/office/drawing/2014/main" id="{FB7B7FED-8565-DB36-24CA-97330C3A7B99}"/>
              </a:ext>
            </a:extLst>
          </p:cNvPr>
          <p:cNvSpPr txBox="1"/>
          <p:nvPr/>
        </p:nvSpPr>
        <p:spPr>
          <a:xfrm>
            <a:off x="-6269303" y="-607448"/>
            <a:ext cx="6096000" cy="8597225"/>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BCBS 239 ensures banks can manage risk data effectively and report it accurately</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The core principles aim for high data quality, timeliness, and effective governance</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BCBS 239’s evolution highlights growing regulatory expectations for banks</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Even after a decade, many banks fail to fully comply with BCBS 239</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Banks face cultural, technical, and regulatory challenges to full compliance </a:t>
            </a:r>
            <a:r>
              <a:rPr kumimoji="0" lang="en-GB" altLang="hu-HU" sz="1400" i="1" u="none" strike="noStrike" cap="none" normalizeH="0" baseline="0">
                <a:ln>
                  <a:noFill/>
                </a:ln>
                <a:solidFill>
                  <a:schemeClr val="accent4"/>
                </a:solidFill>
                <a:effectLst/>
                <a:latin typeface="+mj-lt"/>
              </a:rPr>
              <a:t>(summary slide for the problems)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Banks struggle with embedding compliance into their culture and engaging leadership</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Inconsistent interpretations of BCBS 239 cause uneven compliance across departments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Excessive resource allocation to manual processes slows compliance progress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Fragmented IT systems prevent accurate and timely data aggregation</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Banks face growing regulatory pressure and evolving compliance standards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Manual data reconciliation introduces errors and inconsistencies in risk reporting</a:t>
            </a:r>
          </a:p>
          <a:p>
            <a:pPr marL="342900" indent="-342900" eaLnBrk="0" fontAlgn="base" hangingPunct="0">
              <a:lnSpc>
                <a:spcPct val="100000"/>
              </a:lnSpc>
              <a:spcBef>
                <a:spcPct val="0"/>
              </a:spcBef>
              <a:spcAft>
                <a:spcPts val="400"/>
              </a:spcAft>
              <a:buFont typeface="+mj-lt"/>
              <a:buAutoNum type="arabicPeriod" startAt="12"/>
            </a:pPr>
            <a:r>
              <a:rPr kumimoji="0" lang="en-GB" altLang="hu-HU" sz="1400" i="0" u="none" strike="noStrike" cap="none" normalizeH="0" baseline="0">
                <a:ln>
                  <a:noFill/>
                </a:ln>
                <a:solidFill>
                  <a:schemeClr val="tx2"/>
                </a:solidFill>
                <a:effectLst/>
                <a:latin typeface="+mj-lt"/>
              </a:rPr>
              <a:t>A strategic approach to address cultural, technical, and regulatory challenges </a:t>
            </a:r>
            <a:r>
              <a:rPr kumimoji="0" lang="en-GB" altLang="hu-HU" sz="1400" i="1" u="none" strike="noStrike" cap="none" normalizeH="0" baseline="0">
                <a:ln>
                  <a:noFill/>
                </a:ln>
                <a:solidFill>
                  <a:schemeClr val="tx1"/>
                </a:solidFill>
                <a:effectLst/>
                <a:latin typeface="+mj-lt"/>
              </a:rPr>
              <a:t>(summary slide for the solutions)</a:t>
            </a:r>
            <a:endParaRPr kumimoji="0" lang="en-GB" altLang="hu-HU" sz="1400" i="0" u="none" strike="noStrike" cap="none" normalizeH="0" baseline="0">
              <a:ln>
                <a:noFill/>
              </a:ln>
              <a:solidFill>
                <a:schemeClr val="tx1"/>
              </a:solidFill>
              <a:effectLst/>
              <a:latin typeface="+mj-lt"/>
            </a:endParaRP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Strong leadership and cultural transformation ensure sustained compliance</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Clear and standardized guidelines ensure consistent application across departments</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Automating documentation and reporting processes optimizes resource use</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Modern IT infrastructure enables seamless, real-time risk data management</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Engaging proactively with regulators ensures continuous alignment with evolving standards</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Automating data reconciliation enhances reporting accuracy and reliability</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startAt="19"/>
              <a:tabLst/>
            </a:pPr>
            <a:r>
              <a:rPr kumimoji="0" lang="en-GB" altLang="hu-HU" sz="1400" i="0" u="none" strike="noStrike" cap="none" normalizeH="0" baseline="0">
                <a:ln>
                  <a:noFill/>
                </a:ln>
                <a:solidFill>
                  <a:schemeClr val="tx2"/>
                </a:solidFill>
                <a:effectLst/>
                <a:latin typeface="+mj-lt"/>
              </a:rPr>
              <a:t>FiSer Consulting offers tailored solutions for banks’ BCBS 239 compliance challenges</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startAt="19"/>
              <a:tabLst/>
            </a:pPr>
            <a:r>
              <a:rPr kumimoji="0" lang="en-GB" altLang="hu-HU" sz="1400" i="0" u="none" strike="noStrike" cap="none" normalizeH="0" baseline="0">
                <a:ln>
                  <a:noFill/>
                </a:ln>
                <a:solidFill>
                  <a:schemeClr val="tx2"/>
                </a:solidFill>
                <a:effectLst/>
                <a:latin typeface="+mj-lt"/>
              </a:rPr>
              <a:t>Our proven approach ensures a structured path to full compliance</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startAt="19"/>
              <a:tabLst/>
            </a:pPr>
            <a:r>
              <a:rPr kumimoji="0" lang="en-GB" altLang="hu-HU" sz="1400" i="0" u="none" strike="noStrike" cap="none" normalizeH="0" baseline="0">
                <a:ln>
                  <a:noFill/>
                </a:ln>
                <a:solidFill>
                  <a:schemeClr val="tx2"/>
                </a:solidFill>
                <a:effectLst/>
                <a:latin typeface="+mj-lt"/>
              </a:rPr>
              <a:t>Let’s work together to transform your compliance strategy</a:t>
            </a:r>
            <a:endParaRPr lang="hu-HU"/>
          </a:p>
        </p:txBody>
      </p:sp>
      <p:pic>
        <p:nvPicPr>
          <p:cNvPr id="73" name="Picture 72" descr="A hand holding a robotic arm&#10;&#10;Description automatically generated">
            <a:extLst>
              <a:ext uri="{FF2B5EF4-FFF2-40B4-BE49-F238E27FC236}">
                <a16:creationId xmlns:a16="http://schemas.microsoft.com/office/drawing/2014/main" id="{ED24BD1F-E824-B0D3-AE3B-F71CA2623E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2056" y="-947032"/>
            <a:ext cx="720000" cy="720000"/>
          </a:xfrm>
          <a:prstGeom prst="rect">
            <a:avLst/>
          </a:prstGeom>
        </p:spPr>
      </p:pic>
      <p:pic>
        <p:nvPicPr>
          <p:cNvPr id="79" name="Picture 78" descr="A cloud computing and computer&#10;&#10;Description automatically generated with medium confidence">
            <a:extLst>
              <a:ext uri="{FF2B5EF4-FFF2-40B4-BE49-F238E27FC236}">
                <a16:creationId xmlns:a16="http://schemas.microsoft.com/office/drawing/2014/main" id="{5018BF41-C6A3-F250-8A3A-C6AC488A3B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395" y="-947032"/>
            <a:ext cx="720000" cy="720000"/>
          </a:xfrm>
          <a:prstGeom prst="rect">
            <a:avLst/>
          </a:prstGeom>
        </p:spPr>
      </p:pic>
      <p:pic>
        <p:nvPicPr>
          <p:cNvPr id="80" name="Picture 79" descr="A blue line art of a robot&#10;&#10;Description automatically generated">
            <a:extLst>
              <a:ext uri="{FF2B5EF4-FFF2-40B4-BE49-F238E27FC236}">
                <a16:creationId xmlns:a16="http://schemas.microsoft.com/office/drawing/2014/main" id="{6AB99006-7D74-A514-6EF8-496E8964B2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11073" y="-947032"/>
            <a:ext cx="720000" cy="720000"/>
          </a:xfrm>
          <a:prstGeom prst="rect">
            <a:avLst/>
          </a:prstGeom>
        </p:spPr>
      </p:pic>
      <p:pic>
        <p:nvPicPr>
          <p:cNvPr id="81" name="Picture 80" descr="A grey line drawing of a building with a scale&#10;&#10;Description automatically generated">
            <a:extLst>
              <a:ext uri="{FF2B5EF4-FFF2-40B4-BE49-F238E27FC236}">
                <a16:creationId xmlns:a16="http://schemas.microsoft.com/office/drawing/2014/main" id="{DE4EEDEB-A5EC-53CA-5EBF-8DE4C8EE7F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34734" y="-947032"/>
            <a:ext cx="720000" cy="720000"/>
          </a:xfrm>
          <a:prstGeom prst="rect">
            <a:avLst/>
          </a:prstGeom>
        </p:spPr>
      </p:pic>
      <p:pic>
        <p:nvPicPr>
          <p:cNvPr id="3" name="Picture 2" descr="A cloud computing and computer&#10;&#10;Description automatically generated with medium confidence">
            <a:extLst>
              <a:ext uri="{FF2B5EF4-FFF2-40B4-BE49-F238E27FC236}">
                <a16:creationId xmlns:a16="http://schemas.microsoft.com/office/drawing/2014/main" id="{5B1FAD63-69F1-7783-F2FB-D114D0224E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1073" y="64059"/>
            <a:ext cx="720000" cy="720000"/>
          </a:xfrm>
          <a:prstGeom prst="rect">
            <a:avLst/>
          </a:prstGeom>
        </p:spPr>
      </p:pic>
      <p:pic>
        <p:nvPicPr>
          <p:cNvPr id="7" name="Picture 6" descr="A cloud computing and computer&#10;&#10;Description automatically generated with medium confidence">
            <a:extLst>
              <a:ext uri="{FF2B5EF4-FFF2-40B4-BE49-F238E27FC236}">
                <a16:creationId xmlns:a16="http://schemas.microsoft.com/office/drawing/2014/main" id="{F8ED6C19-291F-659D-3D17-9EF1BF032E9D}"/>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249709" y="1321969"/>
            <a:ext cx="720000" cy="720000"/>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EFB09F33-626B-2C11-4A5B-F595E3641977}"/>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209160" y="1812710"/>
            <a:ext cx="540000" cy="540000"/>
          </a:xfrm>
          <a:prstGeom prst="rect">
            <a:avLst/>
          </a:prstGeom>
        </p:spPr>
      </p:pic>
      <p:pic>
        <p:nvPicPr>
          <p:cNvPr id="29" name="Picture 28" descr="A black background with a black square&#10;&#10;Description automatically generated with medium confidence">
            <a:extLst>
              <a:ext uri="{FF2B5EF4-FFF2-40B4-BE49-F238E27FC236}">
                <a16:creationId xmlns:a16="http://schemas.microsoft.com/office/drawing/2014/main" id="{D0A6E35D-DBDF-4CCC-2182-0774622341FD}"/>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299971" y="1812710"/>
            <a:ext cx="540000" cy="540000"/>
          </a:xfrm>
          <a:prstGeom prst="rect">
            <a:avLst/>
          </a:prstGeom>
        </p:spPr>
      </p:pic>
      <p:pic>
        <p:nvPicPr>
          <p:cNvPr id="33" name="Picture 32" descr="A black background with a black square&#10;&#10;Description automatically generated with medium confidence">
            <a:extLst>
              <a:ext uri="{FF2B5EF4-FFF2-40B4-BE49-F238E27FC236}">
                <a16:creationId xmlns:a16="http://schemas.microsoft.com/office/drawing/2014/main" id="{1CB096A8-9FBC-15FE-717D-EF022BF8E186}"/>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404119" y="1771969"/>
            <a:ext cx="540000" cy="540000"/>
          </a:xfrm>
          <a:prstGeom prst="rect">
            <a:avLst/>
          </a:prstGeom>
        </p:spPr>
      </p:pic>
      <p:pic>
        <p:nvPicPr>
          <p:cNvPr id="37" name="Picture 36" descr="A black background with a black square&#10;&#10;Description automatically generated with medium confidence">
            <a:extLst>
              <a:ext uri="{FF2B5EF4-FFF2-40B4-BE49-F238E27FC236}">
                <a16:creationId xmlns:a16="http://schemas.microsoft.com/office/drawing/2014/main" id="{8AE86A1D-C3E6-D0EB-0FA7-8D251B2CB155}"/>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494306" y="1812710"/>
            <a:ext cx="540000" cy="540000"/>
          </a:xfrm>
          <a:prstGeom prst="rect">
            <a:avLst/>
          </a:prstGeom>
        </p:spPr>
      </p:pic>
      <p:pic>
        <p:nvPicPr>
          <p:cNvPr id="40" name="Picture 39">
            <a:extLst>
              <a:ext uri="{FF2B5EF4-FFF2-40B4-BE49-F238E27FC236}">
                <a16:creationId xmlns:a16="http://schemas.microsoft.com/office/drawing/2014/main" id="{78869DC9-16CC-8C3D-DA7F-E57EF608FBD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55907" y="5340863"/>
            <a:ext cx="900000" cy="900000"/>
          </a:xfrm>
          <a:prstGeom prst="rect">
            <a:avLst/>
          </a:prstGeom>
        </p:spPr>
      </p:pic>
      <p:pic>
        <p:nvPicPr>
          <p:cNvPr id="42" name="Picture 41" descr="A person standing next to a checklist&#10;&#10;Description automatically generated">
            <a:extLst>
              <a:ext uri="{FF2B5EF4-FFF2-40B4-BE49-F238E27FC236}">
                <a16:creationId xmlns:a16="http://schemas.microsoft.com/office/drawing/2014/main" id="{4DDE8B90-7FBC-B4A7-F320-72F4212A18D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27375" y="5340863"/>
            <a:ext cx="900000" cy="900000"/>
          </a:xfrm>
          <a:prstGeom prst="rect">
            <a:avLst/>
          </a:prstGeom>
        </p:spPr>
      </p:pic>
      <p:pic>
        <p:nvPicPr>
          <p:cNvPr id="44" name="Picture 43" descr="A black and white illustration of a server&#10;&#10;Description automatically generated">
            <a:extLst>
              <a:ext uri="{FF2B5EF4-FFF2-40B4-BE49-F238E27FC236}">
                <a16:creationId xmlns:a16="http://schemas.microsoft.com/office/drawing/2014/main" id="{8E0436AF-3604-7301-D25F-ACAA04F2EEB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451014" y="5340863"/>
            <a:ext cx="900000" cy="900000"/>
          </a:xfrm>
          <a:prstGeom prst="rect">
            <a:avLst/>
          </a:prstGeom>
        </p:spPr>
      </p:pic>
    </p:spTree>
    <p:extLst>
      <p:ext uri="{BB962C8B-B14F-4D97-AF65-F5344CB8AC3E}">
        <p14:creationId xmlns:p14="http://schemas.microsoft.com/office/powerpoint/2010/main" val="75772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D33E9D73-63A4-5AE8-24A0-22B73C5E932A}"/>
              </a:ext>
            </a:extLst>
          </p:cNvPr>
          <p:cNvGrpSpPr/>
          <p:nvPr/>
        </p:nvGrpSpPr>
        <p:grpSpPr>
          <a:xfrm>
            <a:off x="9131623" y="4571999"/>
            <a:ext cx="2725367" cy="2192134"/>
            <a:chOff x="9131623" y="4571999"/>
            <a:chExt cx="2725367" cy="2192134"/>
          </a:xfrm>
          <a:effectLst>
            <a:outerShdw blurRad="50800" dist="38100" dir="2700000" algn="tl" rotWithShape="0">
              <a:prstClr val="black">
                <a:alpha val="40000"/>
              </a:prstClr>
            </a:outerShdw>
          </a:effectLst>
        </p:grpSpPr>
        <p:sp>
          <p:nvSpPr>
            <p:cNvPr id="13" name="Rounded Rectangle 36">
              <a:extLst>
                <a:ext uri="{FF2B5EF4-FFF2-40B4-BE49-F238E27FC236}">
                  <a16:creationId xmlns:a16="http://schemas.microsoft.com/office/drawing/2014/main" id="{47B6AB38-A058-4D06-3C18-DCAD82A343F4}"/>
                </a:ext>
              </a:extLst>
            </p:cNvPr>
            <p:cNvSpPr/>
            <p:nvPr/>
          </p:nvSpPr>
          <p:spPr>
            <a:xfrm>
              <a:off x="9131623" y="4928347"/>
              <a:ext cx="2725367" cy="1835786"/>
            </a:xfrm>
            <a:prstGeom prst="rect">
              <a:avLst/>
            </a:prstGeom>
            <a:solidFill>
              <a:schemeClr val="bg1">
                <a:lumMod val="95000"/>
              </a:schemeClr>
            </a:solidFill>
            <a:effectLst/>
          </p:spPr>
          <p:txBody>
            <a:bodyPr lIns="108000" tIns="108000" rIns="180000" bIns="108000" anchor="ctr"/>
            <a:lstStyle/>
            <a:p>
              <a:pPr marL="895350" algn="just"/>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Helps banks </a:t>
              </a:r>
              <a:r>
                <a:rPr lang="en-US" sz="1200" b="1">
                  <a:latin typeface="Open Sans" panose="020B0606030504020204" pitchFamily="34" charset="0"/>
                  <a:ea typeface="Open Sans" panose="020B0606030504020204" pitchFamily="34" charset="0"/>
                  <a:cs typeface="Open Sans" panose="020B0606030504020204" pitchFamily="34" charset="0"/>
                </a:rPr>
                <a:t>detect compliance issues early</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 preventing costly remediation and improving </a:t>
              </a:r>
              <a:r>
                <a:rPr lang="en-US" sz="1200" err="1">
                  <a:solidFill>
                    <a:srgbClr val="58595B"/>
                  </a:solidFill>
                  <a:latin typeface="Open Sans" panose="020B0606030504020204" pitchFamily="34" charset="0"/>
                  <a:ea typeface="Open Sans" panose="020B0606030504020204" pitchFamily="34" charset="0"/>
                  <a:cs typeface="Open Sans" panose="020B0606030504020204" pitchFamily="34" charset="0"/>
                </a:rPr>
                <a:t>ope</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-rational efficiency.</a:t>
              </a:r>
            </a:p>
          </p:txBody>
        </p:sp>
        <p:sp>
          <p:nvSpPr>
            <p:cNvPr id="12" name="Rectangle 9">
              <a:extLst>
                <a:ext uri="{FF2B5EF4-FFF2-40B4-BE49-F238E27FC236}">
                  <a16:creationId xmlns:a16="http://schemas.microsoft.com/office/drawing/2014/main" id="{D8E88FE8-96C1-2BF1-2519-48221BB68D89}"/>
                </a:ext>
              </a:extLst>
            </p:cNvPr>
            <p:cNvSpPr/>
            <p:nvPr/>
          </p:nvSpPr>
          <p:spPr>
            <a:xfrm>
              <a:off x="9131623" y="4571999"/>
              <a:ext cx="2725367" cy="475404"/>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Fewer Compliance Risks</a:t>
              </a:r>
            </a:p>
          </p:txBody>
        </p:sp>
      </p:grpSp>
      <p:sp>
        <p:nvSpPr>
          <p:cNvPr id="34" name="Text Placeholder 6">
            <a:extLst>
              <a:ext uri="{FF2B5EF4-FFF2-40B4-BE49-F238E27FC236}">
                <a16:creationId xmlns:a16="http://schemas.microsoft.com/office/drawing/2014/main" id="{BDBEBDB1-0DB3-A96A-4103-BCA4FB21C602}"/>
              </a:ext>
            </a:extLst>
          </p:cNvPr>
          <p:cNvSpPr txBox="1">
            <a:spLocks/>
          </p:cNvSpPr>
          <p:nvPr/>
        </p:nvSpPr>
        <p:spPr>
          <a:xfrm>
            <a:off x="3475069" y="1223075"/>
            <a:ext cx="8386004" cy="3232619"/>
          </a:xfrm>
          <a:prstGeom prst="rect">
            <a:avLst/>
          </a:prstGeom>
          <a:solidFill>
            <a:srgbClr val="FFFFFF">
              <a:lumMod val="95000"/>
            </a:srgbClr>
          </a:solidFill>
          <a:effectLst>
            <a:outerShdw blurRad="50800" dist="38100" dir="2700000" algn="tl" rotWithShape="0">
              <a:prstClr val="black">
                <a:alpha val="40000"/>
              </a:prstClr>
            </a:outerShdw>
          </a:effectLst>
        </p:spPr>
        <p:txBody>
          <a:bodyPr lIns="108000" tIns="72000" rIns="72000" bIns="72000" anchor="ctr"/>
          <a:lstStyle>
            <a:defPPr>
              <a:defRPr lang="en-US"/>
            </a:defPPr>
            <a:lvl1pPr indent="0" defTabSz="457200">
              <a:lnSpc>
                <a:spcPct val="100000"/>
              </a:lnSpc>
              <a:spcBef>
                <a:spcPts val="0"/>
              </a:spcBef>
              <a:spcAft>
                <a:spcPts val="0"/>
              </a:spcAft>
              <a:buFont typeface="Arial" panose="020B0604020202020204" pitchFamily="34" charset="0"/>
              <a:buNone/>
              <a:defRPr b="1">
                <a:latin typeface="+mj-lt"/>
              </a:defRPr>
            </a:lvl1pPr>
            <a:lvl2pPr marL="457200" indent="-457200" defTabSz="457200">
              <a:lnSpc>
                <a:spcPct val="100000"/>
              </a:lnSpc>
              <a:spcBef>
                <a:spcPts val="0"/>
              </a:spcBef>
              <a:spcAft>
                <a:spcPts val="2400"/>
              </a:spcAft>
              <a:buClrTx/>
              <a:buFont typeface="Arial" panose="020B0604020202020204" pitchFamily="34" charset="0"/>
              <a:buChar char="•"/>
              <a:defRPr sz="4000">
                <a:latin typeface="Graphik Light" panose="020B0403030202060203" pitchFamily="34" charset="0"/>
              </a:defRPr>
            </a:lvl2pPr>
            <a:lvl3pPr marL="914400" indent="-457200" defTabSz="457200">
              <a:lnSpc>
                <a:spcPct val="100000"/>
              </a:lnSpc>
              <a:spcBef>
                <a:spcPts val="0"/>
              </a:spcBef>
              <a:spcAft>
                <a:spcPts val="2400"/>
              </a:spcAft>
              <a:buFont typeface="Verdana"/>
              <a:buChar char="–"/>
              <a:defRPr sz="4000">
                <a:latin typeface="Graphik Light" panose="020B0403030202060203" pitchFamily="34" charset="0"/>
              </a:defRPr>
            </a:lvl3pPr>
            <a:lvl4pPr marL="1371600" indent="-457200" defTabSz="457200">
              <a:lnSpc>
                <a:spcPct val="100000"/>
              </a:lnSpc>
              <a:spcBef>
                <a:spcPts val="0"/>
              </a:spcBef>
              <a:spcAft>
                <a:spcPts val="2400"/>
              </a:spcAft>
              <a:buFont typeface="Arial" panose="020B0604020202020204" pitchFamily="34" charset="0"/>
              <a:buChar char="•"/>
              <a:defRPr>
                <a:latin typeface="Graphik Light" panose="020B0403030202060203" pitchFamily="34" charset="0"/>
              </a:defRPr>
            </a:lvl4pPr>
            <a:lvl5pPr marL="1828800" indent="-457200" defTabSz="457200">
              <a:lnSpc>
                <a:spcPct val="100000"/>
              </a:lnSpc>
              <a:spcBef>
                <a:spcPts val="0"/>
              </a:spcBef>
              <a:spcAft>
                <a:spcPts val="2400"/>
              </a:spcAft>
              <a:buFont typeface="Verdana"/>
              <a:buChar char="–"/>
              <a:defRPr>
                <a:latin typeface="Graphik Light" panose="020B0403030202060203" pitchFamily="34" charset="0"/>
              </a:defRPr>
            </a:lvl5pPr>
            <a:lvl6pPr marL="22226" indent="0" defTabSz="457200">
              <a:lnSpc>
                <a:spcPct val="90000"/>
              </a:lnSpc>
              <a:spcBef>
                <a:spcPts val="0"/>
              </a:spcBef>
              <a:spcAft>
                <a:spcPts val="2400"/>
              </a:spcAft>
              <a:buFont typeface="Graphik" panose="020B0503030202060203" pitchFamily="34" charset="0"/>
              <a:buNone/>
              <a:tabLst/>
              <a:defRPr sz="3200">
                <a:latin typeface="Graphik Light" panose="020B0403030202060203" pitchFamily="34" charset="0"/>
              </a:defRPr>
            </a:lvl6pPr>
            <a:lvl7pPr marL="0" indent="0" defTabSz="457200">
              <a:lnSpc>
                <a:spcPct val="90000"/>
              </a:lnSpc>
              <a:spcBef>
                <a:spcPts val="0"/>
              </a:spcBef>
              <a:spcAft>
                <a:spcPts val="2400"/>
              </a:spcAft>
              <a:buFont typeface="Arial" panose="020B0604020202020204" pitchFamily="34" charset="0"/>
              <a:buNone/>
              <a:defRPr sz="2400">
                <a:latin typeface="Graphik Light" panose="020B0403030202060203" pitchFamily="34" charset="0"/>
              </a:defRPr>
            </a:lvl7pPr>
            <a:lvl8pPr marL="0" indent="0" defTabSz="457200">
              <a:lnSpc>
                <a:spcPct val="90000"/>
              </a:lnSpc>
              <a:spcBef>
                <a:spcPts val="0"/>
              </a:spcBef>
              <a:spcAft>
                <a:spcPts val="2400"/>
              </a:spcAft>
              <a:buFont typeface="Arial" panose="020B0604020202020204" pitchFamily="34" charset="0"/>
              <a:buNone/>
              <a:defRPr sz="2000" b="1">
                <a:latin typeface="Graphik Light" panose="020B0403030202060203" pitchFamily="34" charset="0"/>
              </a:defRPr>
            </a:lvl8pPr>
            <a:lvl9pPr marL="0" indent="0" defTabSz="457200">
              <a:lnSpc>
                <a:spcPct val="90000"/>
              </a:lnSpc>
              <a:spcBef>
                <a:spcPts val="0"/>
              </a:spcBef>
              <a:spcAft>
                <a:spcPts val="2400"/>
              </a:spcAft>
              <a:buFont typeface="Arial" panose="020B0604020202020204" pitchFamily="34" charset="0"/>
              <a:buNone/>
              <a:defRPr sz="1600">
                <a:solidFill>
                  <a:schemeClr val="tx2"/>
                </a:solidFill>
                <a:latin typeface="Graphik Light" panose="020B0403030202060203" pitchFamily="34" charset="0"/>
              </a:defRPr>
            </a:lvl9p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0" cap="none" spc="0" normalizeH="0" baseline="0" noProof="0">
              <a:ln>
                <a:noFill/>
              </a:ln>
              <a:solidFill>
                <a:srgbClr val="6D6E7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 name="Right Arrow 21">
            <a:extLst>
              <a:ext uri="{FF2B5EF4-FFF2-40B4-BE49-F238E27FC236}">
                <a16:creationId xmlns:a16="http://schemas.microsoft.com/office/drawing/2014/main" id="{221053A1-2FBE-D2BA-DF06-703EF61559BF}"/>
              </a:ext>
            </a:extLst>
          </p:cNvPr>
          <p:cNvSpPr/>
          <p:nvPr/>
        </p:nvSpPr>
        <p:spPr>
          <a:xfrm>
            <a:off x="9655936" y="983722"/>
            <a:ext cx="2340801" cy="780623"/>
          </a:xfrm>
          <a:prstGeom prst="rightArrow">
            <a:avLst>
              <a:gd name="adj1" fmla="val 47519"/>
              <a:gd name="adj2" fmla="val 39063"/>
            </a:avLst>
          </a:prstGeom>
          <a:solidFill>
            <a:schemeClr val="tx1"/>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180975" marR="0" lvl="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rPr>
              <a:t>Real-Time Reporting Mechanisms</a:t>
            </a:r>
          </a:p>
        </p:txBody>
      </p:sp>
      <p:sp>
        <p:nvSpPr>
          <p:cNvPr id="18" name="Right Arrow 21">
            <a:extLst>
              <a:ext uri="{FF2B5EF4-FFF2-40B4-BE49-F238E27FC236}">
                <a16:creationId xmlns:a16="http://schemas.microsoft.com/office/drawing/2014/main" id="{EEC5077B-3C7C-B447-3630-684BADA92EBB}"/>
              </a:ext>
            </a:extLst>
          </p:cNvPr>
          <p:cNvSpPr/>
          <p:nvPr/>
        </p:nvSpPr>
        <p:spPr>
          <a:xfrm>
            <a:off x="7593751" y="983722"/>
            <a:ext cx="2247526" cy="780623"/>
          </a:xfrm>
          <a:prstGeom prst="rightArrow">
            <a:avLst>
              <a:gd name="adj1" fmla="val 47519"/>
              <a:gd name="adj2" fmla="val 39063"/>
            </a:avLst>
          </a:prstGeom>
          <a:solidFill>
            <a:schemeClr val="tx2"/>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180975" marR="0" lvl="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rPr>
              <a:t>Industry Participation</a:t>
            </a:r>
          </a:p>
        </p:txBody>
      </p:sp>
      <p:sp>
        <p:nvSpPr>
          <p:cNvPr id="17" name="Right Arrow 21">
            <a:extLst>
              <a:ext uri="{FF2B5EF4-FFF2-40B4-BE49-F238E27FC236}">
                <a16:creationId xmlns:a16="http://schemas.microsoft.com/office/drawing/2014/main" id="{275F5D7A-722B-A369-508E-CA2AB21918D7}"/>
              </a:ext>
            </a:extLst>
          </p:cNvPr>
          <p:cNvSpPr/>
          <p:nvPr/>
        </p:nvSpPr>
        <p:spPr>
          <a:xfrm>
            <a:off x="5516226" y="983722"/>
            <a:ext cx="2247526" cy="780623"/>
          </a:xfrm>
          <a:prstGeom prst="rightArrow">
            <a:avLst>
              <a:gd name="adj1" fmla="val 47519"/>
              <a:gd name="adj2" fmla="val 39063"/>
            </a:avLst>
          </a:prstGeom>
          <a:solidFill>
            <a:schemeClr val="accent2"/>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180975" marR="0" lvl="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rPr>
              <a:t>Schedule Regular Compliance Audits</a:t>
            </a:r>
          </a:p>
        </p:txBody>
      </p:sp>
      <p:sp>
        <p:nvSpPr>
          <p:cNvPr id="2" name="Title 1">
            <a:extLst>
              <a:ext uri="{FF2B5EF4-FFF2-40B4-BE49-F238E27FC236}">
                <a16:creationId xmlns:a16="http://schemas.microsoft.com/office/drawing/2014/main" id="{A3D9638D-E45B-5679-5DD4-2A8525FB9876}"/>
              </a:ext>
            </a:extLst>
          </p:cNvPr>
          <p:cNvSpPr>
            <a:spLocks noGrp="1"/>
          </p:cNvSpPr>
          <p:nvPr>
            <p:ph type="title"/>
          </p:nvPr>
        </p:nvSpPr>
        <p:spPr/>
        <p:txBody>
          <a:bodyPr/>
          <a:lstStyle/>
          <a:p>
            <a:r>
              <a:rPr lang="en-US"/>
              <a:t>Engaging proactively with regulators ensures</a:t>
            </a:r>
            <a:br>
              <a:rPr lang="en-US"/>
            </a:br>
            <a:r>
              <a:rPr lang="en-US"/>
              <a:t>continuous alignment with evolving standards</a:t>
            </a:r>
          </a:p>
        </p:txBody>
      </p:sp>
      <p:sp>
        <p:nvSpPr>
          <p:cNvPr id="4" name="Slide Number Placeholder 3">
            <a:extLst>
              <a:ext uri="{FF2B5EF4-FFF2-40B4-BE49-F238E27FC236}">
                <a16:creationId xmlns:a16="http://schemas.microsoft.com/office/drawing/2014/main" id="{650F30F4-9DC4-C261-5659-03253715AA15}"/>
              </a:ext>
            </a:extLst>
          </p:cNvPr>
          <p:cNvSpPr>
            <a:spLocks noGrp="1"/>
          </p:cNvSpPr>
          <p:nvPr>
            <p:ph type="sldNum" sz="quarter" idx="12"/>
          </p:nvPr>
        </p:nvSpPr>
        <p:spPr/>
        <p:txBody>
          <a:bodyPr/>
          <a:lstStyle/>
          <a:p>
            <a:fld id="{176DD4EC-FA55-45CE-8BB9-EF8129236C33}" type="slidenum">
              <a:rPr lang="en-NL" smtClean="0"/>
              <a:pPr/>
              <a:t>21</a:t>
            </a:fld>
            <a:endParaRPr lang="en-NL"/>
          </a:p>
        </p:txBody>
      </p:sp>
      <p:sp>
        <p:nvSpPr>
          <p:cNvPr id="35" name="Oval 1">
            <a:extLst>
              <a:ext uri="{FF2B5EF4-FFF2-40B4-BE49-F238E27FC236}">
                <a16:creationId xmlns:a16="http://schemas.microsoft.com/office/drawing/2014/main" id="{2117B17A-BA73-86C2-AD1C-8C499B03E8E7}"/>
              </a:ext>
            </a:extLst>
          </p:cNvPr>
          <p:cNvSpPr/>
          <p:nvPr/>
        </p:nvSpPr>
        <p:spPr>
          <a:xfrm>
            <a:off x="4080661" y="1689460"/>
            <a:ext cx="789361" cy="789361"/>
          </a:xfrm>
          <a:prstGeom prst="ellipse">
            <a:avLst/>
          </a:prstGeom>
          <a:solidFill>
            <a:schemeClr val="bg2"/>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anose="020F0502020204030204"/>
              <a:ea typeface="Open Sans" panose="020B0606030504020204" pitchFamily="34" charset="0"/>
              <a:cs typeface="Open Sans" panose="020B0606030504020204" pitchFamily="34" charset="0"/>
            </a:endParaRPr>
          </a:p>
        </p:txBody>
      </p:sp>
      <p:sp>
        <p:nvSpPr>
          <p:cNvPr id="49" name="Right Arrow 21">
            <a:extLst>
              <a:ext uri="{FF2B5EF4-FFF2-40B4-BE49-F238E27FC236}">
                <a16:creationId xmlns:a16="http://schemas.microsoft.com/office/drawing/2014/main" id="{06337E9C-B95C-22FF-F128-9DA62606BE54}"/>
              </a:ext>
            </a:extLst>
          </p:cNvPr>
          <p:cNvSpPr/>
          <p:nvPr/>
        </p:nvSpPr>
        <p:spPr>
          <a:xfrm>
            <a:off x="3454040" y="983722"/>
            <a:ext cx="2247526" cy="780623"/>
          </a:xfrm>
          <a:prstGeom prst="rightArrow">
            <a:avLst>
              <a:gd name="adj1" fmla="val 47519"/>
              <a:gd name="adj2" fmla="val 39063"/>
            </a:avLst>
          </a:prstGeom>
          <a:solidFill>
            <a:schemeClr val="accent4"/>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180975" marR="0" lvl="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rPr>
              <a:t>Create a Regulatory Liaison Team</a:t>
            </a:r>
          </a:p>
        </p:txBody>
      </p:sp>
      <p:sp>
        <p:nvSpPr>
          <p:cNvPr id="50" name="Subtitle 2">
            <a:extLst>
              <a:ext uri="{FF2B5EF4-FFF2-40B4-BE49-F238E27FC236}">
                <a16:creationId xmlns:a16="http://schemas.microsoft.com/office/drawing/2014/main" id="{787698F4-D571-0734-8C5E-8BC4BE59303E}"/>
              </a:ext>
            </a:extLst>
          </p:cNvPr>
          <p:cNvSpPr txBox="1">
            <a:spLocks/>
          </p:cNvSpPr>
          <p:nvPr/>
        </p:nvSpPr>
        <p:spPr>
          <a:xfrm>
            <a:off x="3616454" y="2621044"/>
            <a:ext cx="1824878" cy="1754326"/>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defTabSz="1087636"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Form a </a:t>
            </a:r>
            <a:r>
              <a:rPr kumimoji="0" lang="en-US" sz="1200" b="1" i="0" u="none" strike="noStrike" kern="1200" cap="none" spc="0" normalizeH="0" baseline="0" noProof="0">
                <a:ln>
                  <a:noFill/>
                </a:ln>
                <a:solidFill>
                  <a:schemeClr val="bg2"/>
                </a:solidFill>
                <a:effectLst/>
                <a:uLnTx/>
                <a:uFillTx/>
                <a:latin typeface="Open Sans" panose="020B0606030504020204" pitchFamily="34" charset="0"/>
                <a:ea typeface="Open Sans" panose="020B0606030504020204" pitchFamily="34" charset="0"/>
                <a:cs typeface="Open Sans" panose="020B0606030504020204" pitchFamily="34" charset="0"/>
              </a:rPr>
              <a:t>specialized team</a:t>
            </a: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 responsible for interacting with regulators, gathering insights on upcoming changes, and ensuring </a:t>
            </a:r>
            <a:r>
              <a:rPr kumimoji="0" lang="en-US" sz="1200" b="1" i="0" u="none" strike="noStrike" kern="1200" cap="none" spc="0" normalizeH="0" baseline="0" noProof="0">
                <a:ln>
                  <a:noFill/>
                </a:ln>
                <a:solidFill>
                  <a:schemeClr val="bg2"/>
                </a:solidFill>
                <a:effectLst/>
                <a:uLnTx/>
                <a:uFillTx/>
                <a:latin typeface="Open Sans" panose="020B0606030504020204" pitchFamily="34" charset="0"/>
                <a:ea typeface="Open Sans" panose="020B0606030504020204" pitchFamily="34" charset="0"/>
                <a:cs typeface="Open Sans" panose="020B0606030504020204" pitchFamily="34" charset="0"/>
              </a:rPr>
              <a:t>continuous alignment </a:t>
            </a: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with compliance standards.</a:t>
            </a:r>
          </a:p>
        </p:txBody>
      </p:sp>
      <p:sp>
        <p:nvSpPr>
          <p:cNvPr id="51" name="Subtitle 2">
            <a:extLst>
              <a:ext uri="{FF2B5EF4-FFF2-40B4-BE49-F238E27FC236}">
                <a16:creationId xmlns:a16="http://schemas.microsoft.com/office/drawing/2014/main" id="{5AE6B956-4DF3-96BC-ED28-A7B8B8943E45}"/>
              </a:ext>
            </a:extLst>
          </p:cNvPr>
          <p:cNvSpPr txBox="1">
            <a:spLocks/>
          </p:cNvSpPr>
          <p:nvPr/>
        </p:nvSpPr>
        <p:spPr>
          <a:xfrm>
            <a:off x="5701566" y="2621044"/>
            <a:ext cx="1824878" cy="1754326"/>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defTabSz="1087636"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Conduct </a:t>
            </a:r>
            <a:r>
              <a:rPr kumimoji="0" lang="en-US" sz="1200" b="1" i="0" u="none" strike="noStrike" kern="1200" cap="none" spc="0" normalizeH="0" baseline="0" noProof="0">
                <a:ln>
                  <a:noFill/>
                </a:ln>
                <a:solidFill>
                  <a:schemeClr val="accent2"/>
                </a:solidFill>
                <a:effectLst/>
                <a:uLnTx/>
                <a:uFillTx/>
                <a:latin typeface="Open Sans" panose="020B0606030504020204" pitchFamily="34" charset="0"/>
                <a:ea typeface="Open Sans" panose="020B0606030504020204" pitchFamily="34" charset="0"/>
                <a:cs typeface="Open Sans" panose="020B0606030504020204" pitchFamily="34" charset="0"/>
              </a:rPr>
              <a:t>periodic internal and external audits</a:t>
            </a: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 to evaluate the bank’s compliance with the latest regulatory standards, ensuring prompt identification and resolution of gaps.</a:t>
            </a:r>
          </a:p>
        </p:txBody>
      </p:sp>
      <p:sp>
        <p:nvSpPr>
          <p:cNvPr id="52" name="Subtitle 2">
            <a:extLst>
              <a:ext uri="{FF2B5EF4-FFF2-40B4-BE49-F238E27FC236}">
                <a16:creationId xmlns:a16="http://schemas.microsoft.com/office/drawing/2014/main" id="{F8E69694-EBBE-226F-B75D-0AE55DD618CB}"/>
              </a:ext>
            </a:extLst>
          </p:cNvPr>
          <p:cNvSpPr txBox="1">
            <a:spLocks/>
          </p:cNvSpPr>
          <p:nvPr/>
        </p:nvSpPr>
        <p:spPr>
          <a:xfrm>
            <a:off x="7761680" y="2621044"/>
            <a:ext cx="1824878" cy="1754326"/>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defTabSz="1087636"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Actively participate in </a:t>
            </a:r>
            <a:r>
              <a:rPr kumimoji="0" lang="en-US" sz="1200" b="1"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industry forums and consultations </a:t>
            </a: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that shape regulatory policies, ensuring that the bank’s perspective is represented and that it stays informed of upcoming changes.</a:t>
            </a:r>
          </a:p>
        </p:txBody>
      </p:sp>
      <p:sp>
        <p:nvSpPr>
          <p:cNvPr id="53" name="Subtitle 2">
            <a:extLst>
              <a:ext uri="{FF2B5EF4-FFF2-40B4-BE49-F238E27FC236}">
                <a16:creationId xmlns:a16="http://schemas.microsoft.com/office/drawing/2014/main" id="{99A6B958-D990-E5CA-4F1F-C2AC03C4B6BF}"/>
              </a:ext>
            </a:extLst>
          </p:cNvPr>
          <p:cNvSpPr txBox="1">
            <a:spLocks/>
          </p:cNvSpPr>
          <p:nvPr/>
        </p:nvSpPr>
        <p:spPr>
          <a:xfrm>
            <a:off x="9846792" y="2621044"/>
            <a:ext cx="1824878" cy="1569660"/>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defTabSz="1087636"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Implement systems that allow for </a:t>
            </a:r>
            <a:r>
              <a:rPr kumimoji="0" lang="en-US" sz="1200" b="1"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real-time compliance monitoring </a:t>
            </a: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and reporting, making it easier to meet tight regulatory deadlines and avoid penalties.</a:t>
            </a:r>
          </a:p>
        </p:txBody>
      </p:sp>
      <p:sp>
        <p:nvSpPr>
          <p:cNvPr id="8" name="Rectangle 89">
            <a:extLst>
              <a:ext uri="{FF2B5EF4-FFF2-40B4-BE49-F238E27FC236}">
                <a16:creationId xmlns:a16="http://schemas.microsoft.com/office/drawing/2014/main" id="{65A40635-F346-379C-3DB0-012105DAACA5}"/>
              </a:ext>
            </a:extLst>
          </p:cNvPr>
          <p:cNvSpPr/>
          <p:nvPr/>
        </p:nvSpPr>
        <p:spPr>
          <a:xfrm>
            <a:off x="264251" y="2744976"/>
            <a:ext cx="2768967" cy="4019818"/>
          </a:xfrm>
          <a:prstGeom prst="rect">
            <a:avLst/>
          </a:prstGeom>
          <a:solidFill>
            <a:schemeClr val="tx2">
              <a:lumMod val="20000"/>
              <a:lumOff val="80000"/>
            </a:schemeClr>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45714" rtlCol="0" anchor="t"/>
          <a:lstStyle/>
          <a:p>
            <a:endParaRPr lang="en-US">
              <a:solidFill>
                <a:schemeClr val="accent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9" name="Text Placeholder 6">
            <a:extLst>
              <a:ext uri="{FF2B5EF4-FFF2-40B4-BE49-F238E27FC236}">
                <a16:creationId xmlns:a16="http://schemas.microsoft.com/office/drawing/2014/main" id="{8F29C3C2-7380-B587-A37B-A0D38BC40696}"/>
              </a:ext>
            </a:extLst>
          </p:cNvPr>
          <p:cNvSpPr txBox="1">
            <a:spLocks/>
          </p:cNvSpPr>
          <p:nvPr/>
        </p:nvSpPr>
        <p:spPr>
          <a:xfrm>
            <a:off x="264250" y="983722"/>
            <a:ext cx="2768968" cy="1761254"/>
          </a:xfrm>
          <a:prstGeom prst="rect">
            <a:avLst/>
          </a:prstGeom>
          <a:solidFill>
            <a:schemeClr val="tx2"/>
          </a:solidFill>
          <a:effectLst>
            <a:outerShdw blurRad="50800" dist="38100" dir="2700000" algn="tl" rotWithShape="0">
              <a:prstClr val="black">
                <a:alpha val="40000"/>
              </a:prstClr>
            </a:outerShdw>
          </a:effectLst>
        </p:spPr>
        <p:txBody>
          <a:bodyPr lIns="216000" rIns="89988" bIns="180000" anchor="b"/>
          <a:lstStyle>
            <a:defPPr>
              <a:defRPr lang="en-US"/>
            </a:defPPr>
            <a:lvl1pPr indent="0" defTabSz="457200">
              <a:lnSpc>
                <a:spcPct val="100000"/>
              </a:lnSpc>
              <a:spcBef>
                <a:spcPts val="0"/>
              </a:spcBef>
              <a:spcAft>
                <a:spcPts val="0"/>
              </a:spcAft>
              <a:buFont typeface="Arial" panose="020B0604020202020204" pitchFamily="34" charset="0"/>
              <a:buNone/>
              <a:defRPr b="1">
                <a:latin typeface="+mj-lt"/>
              </a:defRPr>
            </a:lvl1pPr>
            <a:lvl2pPr marL="457200" indent="-457200" defTabSz="457200">
              <a:lnSpc>
                <a:spcPct val="100000"/>
              </a:lnSpc>
              <a:spcBef>
                <a:spcPts val="0"/>
              </a:spcBef>
              <a:spcAft>
                <a:spcPts val="2400"/>
              </a:spcAft>
              <a:buClrTx/>
              <a:buFont typeface="Arial" panose="020B0604020202020204" pitchFamily="34" charset="0"/>
              <a:buChar char="•"/>
              <a:defRPr sz="4000">
                <a:latin typeface="Graphik Light" panose="020B0403030202060203" pitchFamily="34" charset="0"/>
              </a:defRPr>
            </a:lvl2pPr>
            <a:lvl3pPr marL="914400" indent="-457200" defTabSz="457200">
              <a:lnSpc>
                <a:spcPct val="100000"/>
              </a:lnSpc>
              <a:spcBef>
                <a:spcPts val="0"/>
              </a:spcBef>
              <a:spcAft>
                <a:spcPts val="2400"/>
              </a:spcAft>
              <a:buFont typeface="Verdana"/>
              <a:buChar char="–"/>
              <a:defRPr sz="4000">
                <a:latin typeface="Graphik Light" panose="020B0403030202060203" pitchFamily="34" charset="0"/>
              </a:defRPr>
            </a:lvl3pPr>
            <a:lvl4pPr marL="1371600" indent="-457200" defTabSz="457200">
              <a:lnSpc>
                <a:spcPct val="100000"/>
              </a:lnSpc>
              <a:spcBef>
                <a:spcPts val="0"/>
              </a:spcBef>
              <a:spcAft>
                <a:spcPts val="2400"/>
              </a:spcAft>
              <a:buFont typeface="Arial" panose="020B0604020202020204" pitchFamily="34" charset="0"/>
              <a:buChar char="•"/>
              <a:defRPr>
                <a:latin typeface="Graphik Light" panose="020B0403030202060203" pitchFamily="34" charset="0"/>
              </a:defRPr>
            </a:lvl4pPr>
            <a:lvl5pPr marL="1828800" indent="-457200" defTabSz="457200">
              <a:lnSpc>
                <a:spcPct val="100000"/>
              </a:lnSpc>
              <a:spcBef>
                <a:spcPts val="0"/>
              </a:spcBef>
              <a:spcAft>
                <a:spcPts val="2400"/>
              </a:spcAft>
              <a:buFont typeface="Verdana"/>
              <a:buChar char="–"/>
              <a:defRPr>
                <a:latin typeface="Graphik Light" panose="020B0403030202060203" pitchFamily="34" charset="0"/>
              </a:defRPr>
            </a:lvl5pPr>
            <a:lvl6pPr marL="22226" indent="0" defTabSz="457200">
              <a:lnSpc>
                <a:spcPct val="90000"/>
              </a:lnSpc>
              <a:spcBef>
                <a:spcPts val="0"/>
              </a:spcBef>
              <a:spcAft>
                <a:spcPts val="2400"/>
              </a:spcAft>
              <a:buFont typeface="Graphik" panose="020B0503030202060203" pitchFamily="34" charset="0"/>
              <a:buNone/>
              <a:tabLst/>
              <a:defRPr sz="3200">
                <a:latin typeface="Graphik Light" panose="020B0403030202060203" pitchFamily="34" charset="0"/>
              </a:defRPr>
            </a:lvl6pPr>
            <a:lvl7pPr marL="0" indent="0" defTabSz="457200">
              <a:lnSpc>
                <a:spcPct val="90000"/>
              </a:lnSpc>
              <a:spcBef>
                <a:spcPts val="0"/>
              </a:spcBef>
              <a:spcAft>
                <a:spcPts val="2400"/>
              </a:spcAft>
              <a:buFont typeface="Arial" panose="020B0604020202020204" pitchFamily="34" charset="0"/>
              <a:buNone/>
              <a:defRPr sz="2400">
                <a:latin typeface="Graphik Light" panose="020B0403030202060203" pitchFamily="34" charset="0"/>
              </a:defRPr>
            </a:lvl7pPr>
            <a:lvl8pPr marL="0" indent="0" defTabSz="457200">
              <a:lnSpc>
                <a:spcPct val="90000"/>
              </a:lnSpc>
              <a:spcBef>
                <a:spcPts val="0"/>
              </a:spcBef>
              <a:spcAft>
                <a:spcPts val="2400"/>
              </a:spcAft>
              <a:buFont typeface="Arial" panose="020B0604020202020204" pitchFamily="34" charset="0"/>
              <a:buNone/>
              <a:defRPr sz="2000" b="1">
                <a:latin typeface="Graphik Light" panose="020B0403030202060203" pitchFamily="34" charset="0"/>
              </a:defRPr>
            </a:lvl8pPr>
            <a:lvl9pPr marL="0" indent="0" defTabSz="457200">
              <a:lnSpc>
                <a:spcPct val="90000"/>
              </a:lnSpc>
              <a:spcBef>
                <a:spcPts val="0"/>
              </a:spcBef>
              <a:spcAft>
                <a:spcPts val="2400"/>
              </a:spcAft>
              <a:buFont typeface="Arial" panose="020B0604020202020204" pitchFamily="34" charset="0"/>
              <a:buNone/>
              <a:defRPr sz="1600">
                <a:solidFill>
                  <a:schemeClr val="tx2"/>
                </a:solidFill>
                <a:latin typeface="Graphik Light" panose="020B0403030202060203" pitchFamily="34" charset="0"/>
              </a:defRPr>
            </a:lvl9pPr>
          </a:lstStyle>
          <a:p>
            <a:pPr defTabSz="228554"/>
            <a:endParaRPr lang="en-US" b="0">
              <a:solidFill>
                <a:srgbClr val="0000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55" name="TextBox 24">
            <a:extLst>
              <a:ext uri="{FF2B5EF4-FFF2-40B4-BE49-F238E27FC236}">
                <a16:creationId xmlns:a16="http://schemas.microsoft.com/office/drawing/2014/main" id="{BD85FBF7-3ACF-1707-95C8-FD823FAD00CD}"/>
              </a:ext>
            </a:extLst>
          </p:cNvPr>
          <p:cNvSpPr txBox="1"/>
          <p:nvPr/>
        </p:nvSpPr>
        <p:spPr>
          <a:xfrm>
            <a:off x="406444" y="2145100"/>
            <a:ext cx="2484581" cy="539424"/>
          </a:xfrm>
          <a:prstGeom prst="rect">
            <a:avLst/>
          </a:prstGeom>
          <a:noFill/>
        </p:spPr>
        <p:txBody>
          <a:bodyPr wrap="square" lIns="0" tIns="0" rIns="0" bIns="0" rtlCol="0">
            <a:noAutofit/>
          </a:bodyPr>
          <a:lstStyle/>
          <a:p>
            <a:pPr algn="ctr"/>
            <a:r>
              <a:rPr lang="en-US" sz="1400" b="1">
                <a:solidFill>
                  <a:schemeClr val="bg1"/>
                </a:solidFill>
              </a:rPr>
              <a:t>Proactive Regulatory Engagement, Adaptation</a:t>
            </a:r>
          </a:p>
        </p:txBody>
      </p:sp>
      <p:sp>
        <p:nvSpPr>
          <p:cNvPr id="56" name="TextBox 25">
            <a:extLst>
              <a:ext uri="{FF2B5EF4-FFF2-40B4-BE49-F238E27FC236}">
                <a16:creationId xmlns:a16="http://schemas.microsoft.com/office/drawing/2014/main" id="{CBA220E5-06DF-851A-F381-31EDE0C12D0B}"/>
              </a:ext>
            </a:extLst>
          </p:cNvPr>
          <p:cNvSpPr txBox="1"/>
          <p:nvPr/>
        </p:nvSpPr>
        <p:spPr>
          <a:xfrm>
            <a:off x="484952" y="2918691"/>
            <a:ext cx="2327564" cy="3293209"/>
          </a:xfrm>
          <a:prstGeom prst="rect">
            <a:avLst/>
          </a:prstGeom>
          <a:noFill/>
        </p:spPr>
        <p:txBody>
          <a:bodyPr wrap="square" lIns="0" tIns="0" rIns="0" bIns="0" rtlCol="0">
            <a:spAutoFit/>
          </a:bodyPr>
          <a:lstStyle/>
          <a:p>
            <a:pPr marL="0" lvl="1" algn="ctr">
              <a:spcAft>
                <a:spcPts val="600"/>
              </a:spcAft>
            </a:pPr>
            <a:r>
              <a:rPr lang="en-US" sz="1200">
                <a:solidFill>
                  <a:schemeClr val="accent5"/>
                </a:solidFill>
              </a:rPr>
              <a:t>To stay ahead of evolving regulatory demands, banks should establish </a:t>
            </a:r>
            <a:r>
              <a:rPr lang="en-US" sz="1200" b="1">
                <a:solidFill>
                  <a:schemeClr val="tx2"/>
                </a:solidFill>
              </a:rPr>
              <a:t>dedicated teams to engage proactively </a:t>
            </a:r>
            <a:r>
              <a:rPr lang="en-US" sz="1200">
                <a:solidFill>
                  <a:schemeClr val="accent5"/>
                </a:solidFill>
              </a:rPr>
              <a:t>with regulators. </a:t>
            </a:r>
          </a:p>
          <a:p>
            <a:pPr marL="0" lvl="1" algn="ctr">
              <a:spcAft>
                <a:spcPts val="600"/>
              </a:spcAft>
            </a:pPr>
            <a:r>
              <a:rPr lang="en-US" sz="1200" b="1">
                <a:solidFill>
                  <a:schemeClr val="tx2"/>
                </a:solidFill>
              </a:rPr>
              <a:t>Maintaining open communication channels </a:t>
            </a:r>
            <a:r>
              <a:rPr lang="en-US" sz="1200">
                <a:solidFill>
                  <a:schemeClr val="accent5"/>
                </a:solidFill>
              </a:rPr>
              <a:t>ensures that banks remain informed about new or updated guidelines and can anticipate changes in regulatory expectations.</a:t>
            </a:r>
          </a:p>
          <a:p>
            <a:pPr marL="0" lvl="1" algn="ctr">
              <a:spcAft>
                <a:spcPts val="600"/>
              </a:spcAft>
            </a:pPr>
            <a:r>
              <a:rPr lang="en-US" sz="1200">
                <a:solidFill>
                  <a:schemeClr val="accent5"/>
                </a:solidFill>
              </a:rPr>
              <a:t>Additionally, </a:t>
            </a:r>
            <a:r>
              <a:rPr lang="en-US" sz="1200" b="1">
                <a:solidFill>
                  <a:schemeClr val="tx2"/>
                </a:solidFill>
              </a:rPr>
              <a:t>periodic internal reviews</a:t>
            </a:r>
            <a:r>
              <a:rPr lang="en-US" sz="1200">
                <a:solidFill>
                  <a:schemeClr val="accent5"/>
                </a:solidFill>
              </a:rPr>
              <a:t> of compliance frameworks allow banks to align continuously with current standards.</a:t>
            </a:r>
          </a:p>
        </p:txBody>
      </p:sp>
      <p:sp>
        <p:nvSpPr>
          <p:cNvPr id="75" name="TextBox 14">
            <a:extLst>
              <a:ext uri="{FF2B5EF4-FFF2-40B4-BE49-F238E27FC236}">
                <a16:creationId xmlns:a16="http://schemas.microsoft.com/office/drawing/2014/main" id="{1BE03792-DD04-783E-2EEE-A0E36B8A3203}"/>
              </a:ext>
            </a:extLst>
          </p:cNvPr>
          <p:cNvSpPr txBox="1"/>
          <p:nvPr/>
        </p:nvSpPr>
        <p:spPr>
          <a:xfrm rot="16200000">
            <a:off x="1519803" y="2581209"/>
            <a:ext cx="3471971" cy="276999"/>
          </a:xfrm>
          <a:prstGeom prst="rect">
            <a:avLst/>
          </a:prstGeom>
          <a:solidFill>
            <a:schemeClr val="tx2"/>
          </a:solidFill>
          <a:effectLst>
            <a:outerShdw blurRad="50800" dist="38100" dir="2700000" algn="tl" rotWithShape="0">
              <a:prstClr val="black">
                <a:alpha val="40000"/>
              </a:prstClr>
            </a:outerShdw>
          </a:effectLst>
        </p:spPr>
        <p:txBody>
          <a:bodyPr wrap="square" rtlCol="0" anchor="ctr">
            <a:spAutoFit/>
          </a:bodyPr>
          <a:lstStyle/>
          <a:p>
            <a:pPr algn="ct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IMPLEMENTATION</a:t>
            </a:r>
          </a:p>
        </p:txBody>
      </p:sp>
      <p:sp>
        <p:nvSpPr>
          <p:cNvPr id="76" name="TextBox 14">
            <a:extLst>
              <a:ext uri="{FF2B5EF4-FFF2-40B4-BE49-F238E27FC236}">
                <a16:creationId xmlns:a16="http://schemas.microsoft.com/office/drawing/2014/main" id="{F0E06AD0-D26E-B629-8233-04B0FE2557E0}"/>
              </a:ext>
            </a:extLst>
          </p:cNvPr>
          <p:cNvSpPr txBox="1"/>
          <p:nvPr/>
        </p:nvSpPr>
        <p:spPr>
          <a:xfrm rot="16200000">
            <a:off x="2159391" y="5529897"/>
            <a:ext cx="2192794" cy="276999"/>
          </a:xfrm>
          <a:prstGeom prst="rect">
            <a:avLst/>
          </a:prstGeom>
          <a:solidFill>
            <a:schemeClr val="tx2"/>
          </a:solidFill>
          <a:effectLst>
            <a:outerShdw blurRad="50800" dist="38100" dir="2700000" algn="tl" rotWithShape="0">
              <a:prstClr val="black">
                <a:alpha val="40000"/>
              </a:prstClr>
            </a:outerShdw>
          </a:effectLst>
        </p:spPr>
        <p:txBody>
          <a:bodyPr wrap="square" rtlCol="0" anchor="ctr">
            <a:spAutoFit/>
          </a:bodyPr>
          <a:lstStyle/>
          <a:p>
            <a:pPr algn="ct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IMPACT</a:t>
            </a:r>
          </a:p>
        </p:txBody>
      </p:sp>
      <p:grpSp>
        <p:nvGrpSpPr>
          <p:cNvPr id="24" name="Group 23">
            <a:extLst>
              <a:ext uri="{FF2B5EF4-FFF2-40B4-BE49-F238E27FC236}">
                <a16:creationId xmlns:a16="http://schemas.microsoft.com/office/drawing/2014/main" id="{F8EB51F3-7F8D-59FC-EFD6-E32537D2E0BC}"/>
              </a:ext>
            </a:extLst>
          </p:cNvPr>
          <p:cNvGrpSpPr/>
          <p:nvPr/>
        </p:nvGrpSpPr>
        <p:grpSpPr>
          <a:xfrm>
            <a:off x="3470986" y="4571999"/>
            <a:ext cx="2725368" cy="2192135"/>
            <a:chOff x="3470986" y="4571999"/>
            <a:chExt cx="2725368" cy="2192135"/>
          </a:xfrm>
          <a:effectLst>
            <a:outerShdw blurRad="50800" dist="38100" dir="2700000" algn="tl" rotWithShape="0">
              <a:prstClr val="black">
                <a:alpha val="40000"/>
              </a:prstClr>
            </a:outerShdw>
          </a:effectLst>
        </p:grpSpPr>
        <p:sp>
          <p:nvSpPr>
            <p:cNvPr id="10" name="Rounded Rectangle 35">
              <a:extLst>
                <a:ext uri="{FF2B5EF4-FFF2-40B4-BE49-F238E27FC236}">
                  <a16:creationId xmlns:a16="http://schemas.microsoft.com/office/drawing/2014/main" id="{AB167850-9C4B-39DD-9D26-9C4A44F511A7}"/>
                </a:ext>
              </a:extLst>
            </p:cNvPr>
            <p:cNvSpPr/>
            <p:nvPr/>
          </p:nvSpPr>
          <p:spPr>
            <a:xfrm>
              <a:off x="3470987" y="4928347"/>
              <a:ext cx="2725367" cy="1835787"/>
            </a:xfrm>
            <a:prstGeom prst="rect">
              <a:avLst/>
            </a:prstGeom>
            <a:solidFill>
              <a:schemeClr val="bg1">
                <a:lumMod val="95000"/>
              </a:schemeClr>
            </a:solidFill>
            <a:effectLst/>
          </p:spPr>
          <p:txBody>
            <a:bodyPr lIns="108000" tIns="108000" rIns="180000" bIns="108000" anchor="ctr"/>
            <a:lstStyle/>
            <a:p>
              <a:pPr marL="895350" algn="just"/>
              <a:r>
                <a:rPr lang="en-US" sz="1200" b="1">
                  <a:solidFill>
                    <a:schemeClr val="accent1"/>
                  </a:solidFill>
                  <a:latin typeface="Open Sans" panose="020B0606030504020204" pitchFamily="34" charset="0"/>
                  <a:ea typeface="Open Sans" panose="020B0606030504020204" pitchFamily="34" charset="0"/>
                  <a:cs typeface="Open Sans" panose="020B0606030504020204" pitchFamily="34" charset="0"/>
                </a:rPr>
                <a:t>Builds trust</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 and demonstrates the bank’s commitment to compliance, re-</a:t>
              </a:r>
              <a:r>
                <a:rPr lang="en-US" sz="1200" err="1">
                  <a:solidFill>
                    <a:srgbClr val="58595B"/>
                  </a:solidFill>
                  <a:latin typeface="Open Sans" panose="020B0606030504020204" pitchFamily="34" charset="0"/>
                  <a:ea typeface="Open Sans" panose="020B0606030504020204" pitchFamily="34" charset="0"/>
                  <a:cs typeface="Open Sans" panose="020B0606030504020204" pitchFamily="34" charset="0"/>
                </a:rPr>
                <a:t>ducing</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 the risk of penalties.</a:t>
              </a:r>
            </a:p>
          </p:txBody>
        </p:sp>
        <p:sp>
          <p:nvSpPr>
            <p:cNvPr id="5" name="Rectangle 8">
              <a:extLst>
                <a:ext uri="{FF2B5EF4-FFF2-40B4-BE49-F238E27FC236}">
                  <a16:creationId xmlns:a16="http://schemas.microsoft.com/office/drawing/2014/main" id="{46767250-DBA7-F414-4936-F017C5AA8734}"/>
                </a:ext>
              </a:extLst>
            </p:cNvPr>
            <p:cNvSpPr/>
            <p:nvPr/>
          </p:nvSpPr>
          <p:spPr>
            <a:xfrm>
              <a:off x="3470986" y="4571999"/>
              <a:ext cx="2721119" cy="475404"/>
            </a:xfrm>
            <a:prstGeom prst="rect">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Improved Regulatory Relationships</a:t>
              </a:r>
            </a:p>
          </p:txBody>
        </p:sp>
      </p:grpSp>
      <p:grpSp>
        <p:nvGrpSpPr>
          <p:cNvPr id="25" name="Group 24">
            <a:extLst>
              <a:ext uri="{FF2B5EF4-FFF2-40B4-BE49-F238E27FC236}">
                <a16:creationId xmlns:a16="http://schemas.microsoft.com/office/drawing/2014/main" id="{AC636B1C-5BFF-0152-0605-F864A46037EE}"/>
              </a:ext>
            </a:extLst>
          </p:cNvPr>
          <p:cNvGrpSpPr/>
          <p:nvPr/>
        </p:nvGrpSpPr>
        <p:grpSpPr>
          <a:xfrm>
            <a:off x="6299181" y="4571999"/>
            <a:ext cx="2725367" cy="2192135"/>
            <a:chOff x="6299181" y="4571999"/>
            <a:chExt cx="2725367" cy="2192135"/>
          </a:xfrm>
          <a:effectLst>
            <a:outerShdw blurRad="50800" dist="38100" dir="2700000" algn="tl" rotWithShape="0">
              <a:prstClr val="black">
                <a:alpha val="40000"/>
              </a:prstClr>
            </a:outerShdw>
          </a:effectLst>
        </p:grpSpPr>
        <p:sp>
          <p:nvSpPr>
            <p:cNvPr id="11" name="Rounded Rectangle 36">
              <a:extLst>
                <a:ext uri="{FF2B5EF4-FFF2-40B4-BE49-F238E27FC236}">
                  <a16:creationId xmlns:a16="http://schemas.microsoft.com/office/drawing/2014/main" id="{A01E3604-AD1B-55F3-FBA9-C0CAD04EDC9A}"/>
                </a:ext>
              </a:extLst>
            </p:cNvPr>
            <p:cNvSpPr/>
            <p:nvPr/>
          </p:nvSpPr>
          <p:spPr>
            <a:xfrm>
              <a:off x="6299181" y="4928347"/>
              <a:ext cx="2725367" cy="1835787"/>
            </a:xfrm>
            <a:prstGeom prst="rect">
              <a:avLst/>
            </a:prstGeom>
            <a:solidFill>
              <a:schemeClr val="bg1">
                <a:lumMod val="95000"/>
              </a:schemeClr>
            </a:solidFill>
            <a:effectLst/>
          </p:spPr>
          <p:txBody>
            <a:bodyPr lIns="108000" tIns="108000" rIns="180000" bIns="108000" anchor="ctr"/>
            <a:lstStyle/>
            <a:p>
              <a:pPr marL="895350" algn="just"/>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Enables banks to quickly </a:t>
              </a:r>
              <a:r>
                <a:rPr lang="en-US" sz="1200" b="1">
                  <a:solidFill>
                    <a:schemeClr val="tx2"/>
                  </a:solidFill>
                  <a:latin typeface="Open Sans" panose="020B0606030504020204" pitchFamily="34" charset="0"/>
                  <a:ea typeface="Open Sans" panose="020B0606030504020204" pitchFamily="34" charset="0"/>
                  <a:cs typeface="Open Sans" panose="020B0606030504020204" pitchFamily="34" charset="0"/>
                </a:rPr>
                <a:t>adjust their systems and pro-</a:t>
              </a:r>
              <a:r>
                <a:rPr lang="en-US" sz="1200" b="1" err="1">
                  <a:solidFill>
                    <a:schemeClr val="tx2"/>
                  </a:solidFill>
                  <a:latin typeface="Open Sans" panose="020B0606030504020204" pitchFamily="34" charset="0"/>
                  <a:ea typeface="Open Sans" panose="020B0606030504020204" pitchFamily="34" charset="0"/>
                  <a:cs typeface="Open Sans" panose="020B0606030504020204" pitchFamily="34" charset="0"/>
                </a:rPr>
                <a:t>cesses</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 in response to evolving regulatory requirements, </a:t>
              </a:r>
              <a:r>
                <a:rPr lang="en-US" sz="1200" err="1">
                  <a:solidFill>
                    <a:srgbClr val="58595B"/>
                  </a:solidFill>
                  <a:latin typeface="Open Sans" panose="020B0606030504020204" pitchFamily="34" charset="0"/>
                  <a:ea typeface="Open Sans" panose="020B0606030504020204" pitchFamily="34" charset="0"/>
                  <a:cs typeface="Open Sans" panose="020B0606030504020204" pitchFamily="34" charset="0"/>
                </a:rPr>
                <a:t>en-suring</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 sustained compliance.</a:t>
              </a:r>
            </a:p>
          </p:txBody>
        </p:sp>
        <p:sp>
          <p:nvSpPr>
            <p:cNvPr id="6" name="Rectangle 9">
              <a:extLst>
                <a:ext uri="{FF2B5EF4-FFF2-40B4-BE49-F238E27FC236}">
                  <a16:creationId xmlns:a16="http://schemas.microsoft.com/office/drawing/2014/main" id="{9C46FD08-6241-D189-A0F3-686D9871019C}"/>
                </a:ext>
              </a:extLst>
            </p:cNvPr>
            <p:cNvSpPr/>
            <p:nvPr/>
          </p:nvSpPr>
          <p:spPr>
            <a:xfrm>
              <a:off x="6299181" y="4571999"/>
              <a:ext cx="2725367" cy="475404"/>
            </a:xfrm>
            <a:prstGeom prst="rect">
              <a:avLst/>
            </a:prstGeom>
            <a:solidFill>
              <a:schemeClr val="tx2"/>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Timely Adaptation to New Requirements</a:t>
              </a:r>
            </a:p>
          </p:txBody>
        </p:sp>
      </p:grpSp>
      <p:sp>
        <p:nvSpPr>
          <p:cNvPr id="20" name="Oval 1">
            <a:extLst>
              <a:ext uri="{FF2B5EF4-FFF2-40B4-BE49-F238E27FC236}">
                <a16:creationId xmlns:a16="http://schemas.microsoft.com/office/drawing/2014/main" id="{E71E35A4-200D-7264-9E23-3E2A16A3B7C0}"/>
              </a:ext>
            </a:extLst>
          </p:cNvPr>
          <p:cNvSpPr/>
          <p:nvPr/>
        </p:nvSpPr>
        <p:spPr>
          <a:xfrm>
            <a:off x="10364551" y="1689460"/>
            <a:ext cx="789361" cy="789361"/>
          </a:xfrm>
          <a:prstGeom prst="ellipse">
            <a:avLst/>
          </a:prstGeom>
          <a:solidFill>
            <a:schemeClr val="tx1"/>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anose="020F0502020204030204"/>
              <a:ea typeface="Open Sans" panose="020B0606030504020204" pitchFamily="34" charset="0"/>
              <a:cs typeface="Open Sans" panose="020B0606030504020204" pitchFamily="34" charset="0"/>
            </a:endParaRPr>
          </a:p>
        </p:txBody>
      </p:sp>
      <p:sp>
        <p:nvSpPr>
          <p:cNvPr id="21" name="Oval 1">
            <a:extLst>
              <a:ext uri="{FF2B5EF4-FFF2-40B4-BE49-F238E27FC236}">
                <a16:creationId xmlns:a16="http://schemas.microsoft.com/office/drawing/2014/main" id="{8045E108-52C6-D191-FE7A-BC8041DA9FE6}"/>
              </a:ext>
            </a:extLst>
          </p:cNvPr>
          <p:cNvSpPr/>
          <p:nvPr/>
        </p:nvSpPr>
        <p:spPr>
          <a:xfrm>
            <a:off x="6175291" y="1689460"/>
            <a:ext cx="789361" cy="789361"/>
          </a:xfrm>
          <a:prstGeom prst="ellipse">
            <a:avLst/>
          </a:prstGeom>
          <a:solidFill>
            <a:schemeClr val="accent2"/>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anose="020F0502020204030204"/>
              <a:ea typeface="Open Sans" panose="020B0606030504020204" pitchFamily="34" charset="0"/>
              <a:cs typeface="Open Sans" panose="020B0606030504020204" pitchFamily="34" charset="0"/>
            </a:endParaRPr>
          </a:p>
        </p:txBody>
      </p:sp>
      <p:sp>
        <p:nvSpPr>
          <p:cNvPr id="22" name="Oval 1">
            <a:extLst>
              <a:ext uri="{FF2B5EF4-FFF2-40B4-BE49-F238E27FC236}">
                <a16:creationId xmlns:a16="http://schemas.microsoft.com/office/drawing/2014/main" id="{FD8DB284-4F23-2694-D98D-ACE6060DCE9A}"/>
              </a:ext>
            </a:extLst>
          </p:cNvPr>
          <p:cNvSpPr/>
          <p:nvPr/>
        </p:nvSpPr>
        <p:spPr>
          <a:xfrm>
            <a:off x="8269921" y="1689460"/>
            <a:ext cx="789361" cy="789361"/>
          </a:xfrm>
          <a:prstGeom prst="ellipse">
            <a:avLst/>
          </a:prstGeom>
          <a:solidFill>
            <a:schemeClr val="tx2"/>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anose="020F0502020204030204"/>
              <a:ea typeface="Open Sans" panose="020B0606030504020204" pitchFamily="34" charset="0"/>
              <a:cs typeface="Open Sans" panose="020B0606030504020204" pitchFamily="34" charset="0"/>
            </a:endParaRPr>
          </a:p>
        </p:txBody>
      </p:sp>
      <p:sp>
        <p:nvSpPr>
          <p:cNvPr id="23" name="TextBox 24">
            <a:extLst>
              <a:ext uri="{FF2B5EF4-FFF2-40B4-BE49-F238E27FC236}">
                <a16:creationId xmlns:a16="http://schemas.microsoft.com/office/drawing/2014/main" id="{1C0C7DA5-C538-224F-D7FC-E39324DA2786}"/>
              </a:ext>
            </a:extLst>
          </p:cNvPr>
          <p:cNvSpPr txBox="1"/>
          <p:nvPr/>
        </p:nvSpPr>
        <p:spPr>
          <a:xfrm>
            <a:off x="264249" y="1009122"/>
            <a:ext cx="2768969" cy="239353"/>
          </a:xfrm>
          <a:prstGeom prst="rect">
            <a:avLst/>
          </a:prstGeom>
          <a:noFill/>
        </p:spPr>
        <p:txBody>
          <a:bodyPr wrap="square" lIns="0" tIns="0" rIns="0" bIns="0" rtlCol="0" anchor="ctr">
            <a:noAutofit/>
          </a:bodyPr>
          <a:lstStyle/>
          <a:p>
            <a:pPr algn="ctr"/>
            <a:r>
              <a:rPr lang="en-US" sz="1400" b="1">
                <a:solidFill>
                  <a:schemeClr val="bg1"/>
                </a:solidFill>
              </a:rPr>
              <a:t>SOLUTION</a:t>
            </a:r>
            <a:endPar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sym typeface="Verdana" panose="020B0604030504040204" pitchFamily="34" charset="0"/>
            </a:endParaRPr>
          </a:p>
        </p:txBody>
      </p:sp>
      <p:sp>
        <p:nvSpPr>
          <p:cNvPr id="72" name="TextBox 71">
            <a:extLst>
              <a:ext uri="{FF2B5EF4-FFF2-40B4-BE49-F238E27FC236}">
                <a16:creationId xmlns:a16="http://schemas.microsoft.com/office/drawing/2014/main" id="{FB7B7FED-8565-DB36-24CA-97330C3A7B99}"/>
              </a:ext>
            </a:extLst>
          </p:cNvPr>
          <p:cNvSpPr txBox="1"/>
          <p:nvPr/>
        </p:nvSpPr>
        <p:spPr>
          <a:xfrm>
            <a:off x="-6269303" y="-607448"/>
            <a:ext cx="6096000" cy="8597225"/>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BCBS 239 ensures banks can manage risk data effectively and report it accurately</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The core principles aim for high data quality, timeliness, and effective governance</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BCBS 239’s evolution highlights growing regulatory expectations for banks</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Even after a decade, many banks fail to fully comply with BCBS 239</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Banks face cultural, technical, and regulatory challenges to full compliance </a:t>
            </a:r>
            <a:r>
              <a:rPr kumimoji="0" lang="en-GB" altLang="hu-HU" sz="1400" i="1" u="none" strike="noStrike" cap="none" normalizeH="0" baseline="0">
                <a:ln>
                  <a:noFill/>
                </a:ln>
                <a:solidFill>
                  <a:schemeClr val="accent4"/>
                </a:solidFill>
                <a:effectLst/>
                <a:latin typeface="+mj-lt"/>
              </a:rPr>
              <a:t>(summary slide for the problems)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Banks struggle with embedding compliance into their culture and engaging leadership</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Inconsistent interpretations of BCBS 239 cause uneven compliance across departments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Excessive resource allocation to manual processes slows compliance progress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Fragmented IT systems prevent accurate and timely data aggregation</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Banks face growing regulatory pressure and evolving compliance standards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Manual data reconciliation introduces errors and inconsistencies in risk reporting</a:t>
            </a:r>
          </a:p>
          <a:p>
            <a:pPr marL="342900" indent="-342900" eaLnBrk="0" fontAlgn="base" hangingPunct="0">
              <a:lnSpc>
                <a:spcPct val="100000"/>
              </a:lnSpc>
              <a:spcBef>
                <a:spcPct val="0"/>
              </a:spcBef>
              <a:spcAft>
                <a:spcPts val="400"/>
              </a:spcAft>
              <a:buFont typeface="+mj-lt"/>
              <a:buAutoNum type="arabicPeriod" startAt="12"/>
            </a:pPr>
            <a:r>
              <a:rPr kumimoji="0" lang="en-GB" altLang="hu-HU" sz="1400" i="0" u="none" strike="noStrike" cap="none" normalizeH="0" baseline="0">
                <a:ln>
                  <a:noFill/>
                </a:ln>
                <a:solidFill>
                  <a:schemeClr val="tx2"/>
                </a:solidFill>
                <a:effectLst/>
                <a:latin typeface="+mj-lt"/>
              </a:rPr>
              <a:t>A strategic approach to address cultural, technical, and regulatory challenges </a:t>
            </a:r>
            <a:r>
              <a:rPr kumimoji="0" lang="en-GB" altLang="hu-HU" sz="1400" i="1" u="none" strike="noStrike" cap="none" normalizeH="0" baseline="0">
                <a:ln>
                  <a:noFill/>
                </a:ln>
                <a:solidFill>
                  <a:schemeClr val="tx1"/>
                </a:solidFill>
                <a:effectLst/>
                <a:latin typeface="+mj-lt"/>
              </a:rPr>
              <a:t>(summary slide for the solutions)</a:t>
            </a:r>
            <a:endParaRPr kumimoji="0" lang="en-GB" altLang="hu-HU" sz="1400" i="0" u="none" strike="noStrike" cap="none" normalizeH="0" baseline="0">
              <a:ln>
                <a:noFill/>
              </a:ln>
              <a:solidFill>
                <a:schemeClr val="tx1"/>
              </a:solidFill>
              <a:effectLst/>
              <a:latin typeface="+mj-lt"/>
            </a:endParaRP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Strong leadership and cultural transformation ensure sustained compliance</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Clear and standardized guidelines ensure consistent application across departments</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Automating documentation and reporting processes optimizes resource use</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Modern IT infrastructure enables seamless, real-time risk data management</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Engaging proactively with regulators ensures continuous alignment with evolving standards</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Automating data reconciliation enhances reporting accuracy and reliability</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startAt="19"/>
              <a:tabLst/>
            </a:pPr>
            <a:r>
              <a:rPr kumimoji="0" lang="en-GB" altLang="hu-HU" sz="1400" i="0" u="none" strike="noStrike" cap="none" normalizeH="0" baseline="0">
                <a:ln>
                  <a:noFill/>
                </a:ln>
                <a:solidFill>
                  <a:schemeClr val="tx2"/>
                </a:solidFill>
                <a:effectLst/>
                <a:latin typeface="+mj-lt"/>
              </a:rPr>
              <a:t>FiSer Consulting offers tailored solutions for banks’ BCBS 239 compliance challenges</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startAt="19"/>
              <a:tabLst/>
            </a:pPr>
            <a:r>
              <a:rPr kumimoji="0" lang="en-GB" altLang="hu-HU" sz="1400" i="0" u="none" strike="noStrike" cap="none" normalizeH="0" baseline="0">
                <a:ln>
                  <a:noFill/>
                </a:ln>
                <a:solidFill>
                  <a:schemeClr val="tx2"/>
                </a:solidFill>
                <a:effectLst/>
                <a:latin typeface="+mj-lt"/>
              </a:rPr>
              <a:t>Our proven approach ensures a structured path to full compliance</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startAt="19"/>
              <a:tabLst/>
            </a:pPr>
            <a:r>
              <a:rPr kumimoji="0" lang="en-GB" altLang="hu-HU" sz="1400" i="0" u="none" strike="noStrike" cap="none" normalizeH="0" baseline="0">
                <a:ln>
                  <a:noFill/>
                </a:ln>
                <a:solidFill>
                  <a:schemeClr val="tx2"/>
                </a:solidFill>
                <a:effectLst/>
                <a:latin typeface="+mj-lt"/>
              </a:rPr>
              <a:t>Let’s work together to transform your compliance strategy</a:t>
            </a:r>
            <a:endParaRPr lang="hu-HU"/>
          </a:p>
        </p:txBody>
      </p:sp>
      <p:pic>
        <p:nvPicPr>
          <p:cNvPr id="73" name="Picture 72" descr="A hand holding a robotic arm&#10;&#10;Description automatically generated">
            <a:extLst>
              <a:ext uri="{FF2B5EF4-FFF2-40B4-BE49-F238E27FC236}">
                <a16:creationId xmlns:a16="http://schemas.microsoft.com/office/drawing/2014/main" id="{ED24BD1F-E824-B0D3-AE3B-F71CA2623E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2056" y="-947032"/>
            <a:ext cx="720000" cy="720000"/>
          </a:xfrm>
          <a:prstGeom prst="rect">
            <a:avLst/>
          </a:prstGeom>
        </p:spPr>
      </p:pic>
      <p:pic>
        <p:nvPicPr>
          <p:cNvPr id="79" name="Picture 78" descr="A cloud computing and computer&#10;&#10;Description automatically generated with medium confidence">
            <a:extLst>
              <a:ext uri="{FF2B5EF4-FFF2-40B4-BE49-F238E27FC236}">
                <a16:creationId xmlns:a16="http://schemas.microsoft.com/office/drawing/2014/main" id="{5018BF41-C6A3-F250-8A3A-C6AC488A3B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395" y="-947032"/>
            <a:ext cx="720000" cy="720000"/>
          </a:xfrm>
          <a:prstGeom prst="rect">
            <a:avLst/>
          </a:prstGeom>
        </p:spPr>
      </p:pic>
      <p:pic>
        <p:nvPicPr>
          <p:cNvPr id="80" name="Picture 79" descr="A blue line art of a robot&#10;&#10;Description automatically generated">
            <a:extLst>
              <a:ext uri="{FF2B5EF4-FFF2-40B4-BE49-F238E27FC236}">
                <a16:creationId xmlns:a16="http://schemas.microsoft.com/office/drawing/2014/main" id="{6AB99006-7D74-A514-6EF8-496E8964B2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11073" y="-947032"/>
            <a:ext cx="720000" cy="720000"/>
          </a:xfrm>
          <a:prstGeom prst="rect">
            <a:avLst/>
          </a:prstGeom>
        </p:spPr>
      </p:pic>
      <p:pic>
        <p:nvPicPr>
          <p:cNvPr id="81" name="Picture 80" descr="A grey line drawing of a building with a scale&#10;&#10;Description automatically generated">
            <a:extLst>
              <a:ext uri="{FF2B5EF4-FFF2-40B4-BE49-F238E27FC236}">
                <a16:creationId xmlns:a16="http://schemas.microsoft.com/office/drawing/2014/main" id="{DE4EEDEB-A5EC-53CA-5EBF-8DE4C8EE7F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34734" y="-947032"/>
            <a:ext cx="720000" cy="720000"/>
          </a:xfrm>
          <a:prstGeom prst="rect">
            <a:avLst/>
          </a:prstGeom>
        </p:spPr>
      </p:pic>
      <p:pic>
        <p:nvPicPr>
          <p:cNvPr id="14" name="Picture 13" descr="A grey line drawing of a building with a scale&#10;&#10;Description automatically generated">
            <a:extLst>
              <a:ext uri="{FF2B5EF4-FFF2-40B4-BE49-F238E27FC236}">
                <a16:creationId xmlns:a16="http://schemas.microsoft.com/office/drawing/2014/main" id="{2E126087-626D-BAC1-A835-0C3D5709B3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11073" y="48992"/>
            <a:ext cx="720000" cy="720000"/>
          </a:xfrm>
          <a:prstGeom prst="rect">
            <a:avLst/>
          </a:prstGeom>
        </p:spPr>
      </p:pic>
      <p:pic>
        <p:nvPicPr>
          <p:cNvPr id="16" name="Picture 15" descr="A grey line drawing of a building with a scale&#10;&#10;Description automatically generated">
            <a:extLst>
              <a:ext uri="{FF2B5EF4-FFF2-40B4-BE49-F238E27FC236}">
                <a16:creationId xmlns:a16="http://schemas.microsoft.com/office/drawing/2014/main" id="{2006B47B-756B-BC13-ED12-F229BD8ECEEE}"/>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288733" y="1283982"/>
            <a:ext cx="720000" cy="720000"/>
          </a:xfrm>
          <a:prstGeom prst="rect">
            <a:avLst/>
          </a:prstGeom>
          <a:effectLst>
            <a:outerShdw dist="12700" dir="600000" algn="ctr" rotWithShape="0">
              <a:schemeClr val="bg1"/>
            </a:outerShdw>
          </a:effectLst>
        </p:spPr>
      </p:pic>
      <p:pic>
        <p:nvPicPr>
          <p:cNvPr id="28" name="Picture 27" descr="A black background with a black square&#10;&#10;Description automatically generated with medium confidence">
            <a:extLst>
              <a:ext uri="{FF2B5EF4-FFF2-40B4-BE49-F238E27FC236}">
                <a16:creationId xmlns:a16="http://schemas.microsoft.com/office/drawing/2014/main" id="{6CA2FC6D-B02A-F8CF-B8DA-02322FC9B248}"/>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209160" y="1787310"/>
            <a:ext cx="540000" cy="540000"/>
          </a:xfrm>
          <a:prstGeom prst="rect">
            <a:avLst/>
          </a:prstGeom>
        </p:spPr>
      </p:pic>
      <p:pic>
        <p:nvPicPr>
          <p:cNvPr id="30" name="Picture 29" descr="A black background with a black square&#10;&#10;Description automatically generated with medium confidence">
            <a:extLst>
              <a:ext uri="{FF2B5EF4-FFF2-40B4-BE49-F238E27FC236}">
                <a16:creationId xmlns:a16="http://schemas.microsoft.com/office/drawing/2014/main" id="{10A6CA26-B624-9A57-E858-D319B46F05D2}"/>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299971" y="1787310"/>
            <a:ext cx="540000" cy="540000"/>
          </a:xfrm>
          <a:prstGeom prst="rect">
            <a:avLst/>
          </a:prstGeom>
        </p:spPr>
      </p:pic>
      <p:pic>
        <p:nvPicPr>
          <p:cNvPr id="32" name="Picture 31" descr="A black background with a black square&#10;&#10;Description automatically generated with medium confidence">
            <a:extLst>
              <a:ext uri="{FF2B5EF4-FFF2-40B4-BE49-F238E27FC236}">
                <a16:creationId xmlns:a16="http://schemas.microsoft.com/office/drawing/2014/main" id="{1CB67F39-BFF7-47D1-1AEF-C783F53B8268}"/>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394601" y="1787310"/>
            <a:ext cx="540000" cy="540000"/>
          </a:xfrm>
          <a:prstGeom prst="rect">
            <a:avLst/>
          </a:prstGeom>
        </p:spPr>
      </p:pic>
      <p:pic>
        <p:nvPicPr>
          <p:cNvPr id="36" name="Picture 35" descr="A black background with a black square&#10;&#10;Description automatically generated with medium confidence">
            <a:extLst>
              <a:ext uri="{FF2B5EF4-FFF2-40B4-BE49-F238E27FC236}">
                <a16:creationId xmlns:a16="http://schemas.microsoft.com/office/drawing/2014/main" id="{60A336D9-2154-7916-AAE3-44EFAD22A716}"/>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494306" y="1787310"/>
            <a:ext cx="540000" cy="540000"/>
          </a:xfrm>
          <a:prstGeom prst="rect">
            <a:avLst/>
          </a:prstGeom>
        </p:spPr>
      </p:pic>
      <p:pic>
        <p:nvPicPr>
          <p:cNvPr id="38" name="Picture 37" descr="A grey clock with bells&#10;&#10;Description automatically generated">
            <a:extLst>
              <a:ext uri="{FF2B5EF4-FFF2-40B4-BE49-F238E27FC236}">
                <a16:creationId xmlns:a16="http://schemas.microsoft.com/office/drawing/2014/main" id="{1B4A1A3C-6B34-5AE2-6F16-5D8531968E2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95096" y="5340065"/>
            <a:ext cx="900000" cy="900000"/>
          </a:xfrm>
          <a:prstGeom prst="rect">
            <a:avLst/>
          </a:prstGeom>
        </p:spPr>
      </p:pic>
      <p:pic>
        <p:nvPicPr>
          <p:cNvPr id="40" name="Picture 39" descr="A blue line drawing of a dollar sign under a umbrella&#10;&#10;Description automatically generated">
            <a:extLst>
              <a:ext uri="{FF2B5EF4-FFF2-40B4-BE49-F238E27FC236}">
                <a16:creationId xmlns:a16="http://schemas.microsoft.com/office/drawing/2014/main" id="{54B29E11-17E6-3399-9B9B-D6199CABC84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61729" y="5340065"/>
            <a:ext cx="900000" cy="900000"/>
          </a:xfrm>
          <a:prstGeom prst="rect">
            <a:avLst/>
          </a:prstGeom>
        </p:spPr>
      </p:pic>
      <p:pic>
        <p:nvPicPr>
          <p:cNvPr id="42" name="Picture 41" descr="A handshake with a black background&#10;&#10;Description automatically generated">
            <a:extLst>
              <a:ext uri="{FF2B5EF4-FFF2-40B4-BE49-F238E27FC236}">
                <a16:creationId xmlns:a16="http://schemas.microsoft.com/office/drawing/2014/main" id="{96E3E6FD-6AD1-7268-5FE2-EEF62D85294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450650" y="5340065"/>
            <a:ext cx="900000" cy="900000"/>
          </a:xfrm>
          <a:prstGeom prst="rect">
            <a:avLst/>
          </a:prstGeom>
        </p:spPr>
      </p:pic>
    </p:spTree>
    <p:extLst>
      <p:ext uri="{BB962C8B-B14F-4D97-AF65-F5344CB8AC3E}">
        <p14:creationId xmlns:p14="http://schemas.microsoft.com/office/powerpoint/2010/main" val="408038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D33E9D73-63A4-5AE8-24A0-22B73C5E932A}"/>
              </a:ext>
            </a:extLst>
          </p:cNvPr>
          <p:cNvGrpSpPr/>
          <p:nvPr/>
        </p:nvGrpSpPr>
        <p:grpSpPr>
          <a:xfrm>
            <a:off x="9131623" y="4571999"/>
            <a:ext cx="2725367" cy="2192134"/>
            <a:chOff x="9131623" y="4571999"/>
            <a:chExt cx="2725367" cy="2192134"/>
          </a:xfrm>
          <a:effectLst>
            <a:outerShdw blurRad="50800" dist="38100" dir="2700000" algn="tl" rotWithShape="0">
              <a:prstClr val="black">
                <a:alpha val="40000"/>
              </a:prstClr>
            </a:outerShdw>
          </a:effectLst>
        </p:grpSpPr>
        <p:sp>
          <p:nvSpPr>
            <p:cNvPr id="13" name="Rounded Rectangle 36">
              <a:extLst>
                <a:ext uri="{FF2B5EF4-FFF2-40B4-BE49-F238E27FC236}">
                  <a16:creationId xmlns:a16="http://schemas.microsoft.com/office/drawing/2014/main" id="{47B6AB38-A058-4D06-3C18-DCAD82A343F4}"/>
                </a:ext>
              </a:extLst>
            </p:cNvPr>
            <p:cNvSpPr/>
            <p:nvPr/>
          </p:nvSpPr>
          <p:spPr>
            <a:xfrm>
              <a:off x="9131623" y="4928347"/>
              <a:ext cx="2725367" cy="1835786"/>
            </a:xfrm>
            <a:prstGeom prst="rect">
              <a:avLst/>
            </a:prstGeom>
            <a:solidFill>
              <a:schemeClr val="bg1">
                <a:lumMod val="95000"/>
              </a:schemeClr>
            </a:solidFill>
            <a:effectLst/>
          </p:spPr>
          <p:txBody>
            <a:bodyPr lIns="108000" tIns="108000" rIns="180000" bIns="108000" anchor="ctr"/>
            <a:lstStyle/>
            <a:p>
              <a:pPr marL="895350" algn="just"/>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Strengthens the </a:t>
              </a:r>
              <a:r>
                <a:rPr lang="en-US" sz="1200" b="1">
                  <a:latin typeface="Open Sans" panose="020B0606030504020204" pitchFamily="34" charset="0"/>
                  <a:ea typeface="Open Sans" panose="020B0606030504020204" pitchFamily="34" charset="0"/>
                  <a:cs typeface="Open Sans" panose="020B0606030504020204" pitchFamily="34" charset="0"/>
                </a:rPr>
                <a:t>qua-</a:t>
              </a:r>
              <a:r>
                <a:rPr lang="en-US" sz="1200" b="1" err="1">
                  <a:latin typeface="Open Sans" panose="020B0606030504020204" pitchFamily="34" charset="0"/>
                  <a:ea typeface="Open Sans" panose="020B0606030504020204" pitchFamily="34" charset="0"/>
                  <a:cs typeface="Open Sans" panose="020B0606030504020204" pitchFamily="34" charset="0"/>
                </a:rPr>
                <a:t>lity</a:t>
              </a:r>
              <a:r>
                <a:rPr lang="en-US" sz="1200" b="1">
                  <a:latin typeface="Open Sans" panose="020B0606030504020204" pitchFamily="34" charset="0"/>
                  <a:ea typeface="Open Sans" panose="020B0606030504020204" pitchFamily="34" charset="0"/>
                  <a:cs typeface="Open Sans" panose="020B0606030504020204" pitchFamily="34" charset="0"/>
                </a:rPr>
                <a:t> of regulatory</a:t>
              </a:r>
              <a:r>
                <a:rPr lang="en-US" sz="1200">
                  <a:latin typeface="Open Sans" panose="020B0606030504020204" pitchFamily="34" charset="0"/>
                  <a:ea typeface="Open Sans" panose="020B0606030504020204" pitchFamily="34" charset="0"/>
                  <a:cs typeface="Open Sans" panose="020B0606030504020204" pitchFamily="34" charset="0"/>
                </a:rPr>
                <a:t> </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submissions, re-</a:t>
              </a:r>
              <a:r>
                <a:rPr lang="en-US" sz="1200" err="1">
                  <a:solidFill>
                    <a:srgbClr val="58595B"/>
                  </a:solidFill>
                  <a:latin typeface="Open Sans" panose="020B0606030504020204" pitchFamily="34" charset="0"/>
                  <a:ea typeface="Open Sans" panose="020B0606030504020204" pitchFamily="34" charset="0"/>
                  <a:cs typeface="Open Sans" panose="020B0606030504020204" pitchFamily="34" charset="0"/>
                </a:rPr>
                <a:t>ducing</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 the likelihood of regulatory penal-ties or additional audits.</a:t>
              </a:r>
            </a:p>
          </p:txBody>
        </p:sp>
        <p:sp>
          <p:nvSpPr>
            <p:cNvPr id="12" name="Rectangle 9">
              <a:extLst>
                <a:ext uri="{FF2B5EF4-FFF2-40B4-BE49-F238E27FC236}">
                  <a16:creationId xmlns:a16="http://schemas.microsoft.com/office/drawing/2014/main" id="{D8E88FE8-96C1-2BF1-2519-48221BB68D89}"/>
                </a:ext>
              </a:extLst>
            </p:cNvPr>
            <p:cNvSpPr/>
            <p:nvPr/>
          </p:nvSpPr>
          <p:spPr>
            <a:xfrm>
              <a:off x="9131623" y="4571999"/>
              <a:ext cx="2725367" cy="475404"/>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Fewer Regulatory Scrutiny</a:t>
              </a:r>
            </a:p>
          </p:txBody>
        </p:sp>
      </p:grpSp>
      <p:sp>
        <p:nvSpPr>
          <p:cNvPr id="34" name="Text Placeholder 6">
            <a:extLst>
              <a:ext uri="{FF2B5EF4-FFF2-40B4-BE49-F238E27FC236}">
                <a16:creationId xmlns:a16="http://schemas.microsoft.com/office/drawing/2014/main" id="{BDBEBDB1-0DB3-A96A-4103-BCA4FB21C602}"/>
              </a:ext>
            </a:extLst>
          </p:cNvPr>
          <p:cNvSpPr txBox="1">
            <a:spLocks/>
          </p:cNvSpPr>
          <p:nvPr/>
        </p:nvSpPr>
        <p:spPr>
          <a:xfrm>
            <a:off x="3475069" y="1223075"/>
            <a:ext cx="8386004" cy="3232619"/>
          </a:xfrm>
          <a:prstGeom prst="rect">
            <a:avLst/>
          </a:prstGeom>
          <a:solidFill>
            <a:srgbClr val="FFFFFF">
              <a:lumMod val="95000"/>
            </a:srgbClr>
          </a:solidFill>
          <a:effectLst>
            <a:outerShdw blurRad="50800" dist="38100" dir="2700000" algn="tl" rotWithShape="0">
              <a:prstClr val="black">
                <a:alpha val="40000"/>
              </a:prstClr>
            </a:outerShdw>
          </a:effectLst>
        </p:spPr>
        <p:txBody>
          <a:bodyPr lIns="108000" tIns="72000" rIns="72000" bIns="72000" anchor="ctr"/>
          <a:lstStyle>
            <a:defPPr>
              <a:defRPr lang="en-US"/>
            </a:defPPr>
            <a:lvl1pPr indent="0" defTabSz="457200">
              <a:lnSpc>
                <a:spcPct val="100000"/>
              </a:lnSpc>
              <a:spcBef>
                <a:spcPts val="0"/>
              </a:spcBef>
              <a:spcAft>
                <a:spcPts val="0"/>
              </a:spcAft>
              <a:buFont typeface="Arial" panose="020B0604020202020204" pitchFamily="34" charset="0"/>
              <a:buNone/>
              <a:defRPr b="1">
                <a:latin typeface="+mj-lt"/>
              </a:defRPr>
            </a:lvl1pPr>
            <a:lvl2pPr marL="457200" indent="-457200" defTabSz="457200">
              <a:lnSpc>
                <a:spcPct val="100000"/>
              </a:lnSpc>
              <a:spcBef>
                <a:spcPts val="0"/>
              </a:spcBef>
              <a:spcAft>
                <a:spcPts val="2400"/>
              </a:spcAft>
              <a:buClrTx/>
              <a:buFont typeface="Arial" panose="020B0604020202020204" pitchFamily="34" charset="0"/>
              <a:buChar char="•"/>
              <a:defRPr sz="4000">
                <a:latin typeface="Graphik Light" panose="020B0403030202060203" pitchFamily="34" charset="0"/>
              </a:defRPr>
            </a:lvl2pPr>
            <a:lvl3pPr marL="914400" indent="-457200" defTabSz="457200">
              <a:lnSpc>
                <a:spcPct val="100000"/>
              </a:lnSpc>
              <a:spcBef>
                <a:spcPts val="0"/>
              </a:spcBef>
              <a:spcAft>
                <a:spcPts val="2400"/>
              </a:spcAft>
              <a:buFont typeface="Verdana"/>
              <a:buChar char="–"/>
              <a:defRPr sz="4000">
                <a:latin typeface="Graphik Light" panose="020B0403030202060203" pitchFamily="34" charset="0"/>
              </a:defRPr>
            </a:lvl3pPr>
            <a:lvl4pPr marL="1371600" indent="-457200" defTabSz="457200">
              <a:lnSpc>
                <a:spcPct val="100000"/>
              </a:lnSpc>
              <a:spcBef>
                <a:spcPts val="0"/>
              </a:spcBef>
              <a:spcAft>
                <a:spcPts val="2400"/>
              </a:spcAft>
              <a:buFont typeface="Arial" panose="020B0604020202020204" pitchFamily="34" charset="0"/>
              <a:buChar char="•"/>
              <a:defRPr>
                <a:latin typeface="Graphik Light" panose="020B0403030202060203" pitchFamily="34" charset="0"/>
              </a:defRPr>
            </a:lvl4pPr>
            <a:lvl5pPr marL="1828800" indent="-457200" defTabSz="457200">
              <a:lnSpc>
                <a:spcPct val="100000"/>
              </a:lnSpc>
              <a:spcBef>
                <a:spcPts val="0"/>
              </a:spcBef>
              <a:spcAft>
                <a:spcPts val="2400"/>
              </a:spcAft>
              <a:buFont typeface="Verdana"/>
              <a:buChar char="–"/>
              <a:defRPr>
                <a:latin typeface="Graphik Light" panose="020B0403030202060203" pitchFamily="34" charset="0"/>
              </a:defRPr>
            </a:lvl5pPr>
            <a:lvl6pPr marL="22226" indent="0" defTabSz="457200">
              <a:lnSpc>
                <a:spcPct val="90000"/>
              </a:lnSpc>
              <a:spcBef>
                <a:spcPts val="0"/>
              </a:spcBef>
              <a:spcAft>
                <a:spcPts val="2400"/>
              </a:spcAft>
              <a:buFont typeface="Graphik" panose="020B0503030202060203" pitchFamily="34" charset="0"/>
              <a:buNone/>
              <a:tabLst/>
              <a:defRPr sz="3200">
                <a:latin typeface="Graphik Light" panose="020B0403030202060203" pitchFamily="34" charset="0"/>
              </a:defRPr>
            </a:lvl6pPr>
            <a:lvl7pPr marL="0" indent="0" defTabSz="457200">
              <a:lnSpc>
                <a:spcPct val="90000"/>
              </a:lnSpc>
              <a:spcBef>
                <a:spcPts val="0"/>
              </a:spcBef>
              <a:spcAft>
                <a:spcPts val="2400"/>
              </a:spcAft>
              <a:buFont typeface="Arial" panose="020B0604020202020204" pitchFamily="34" charset="0"/>
              <a:buNone/>
              <a:defRPr sz="2400">
                <a:latin typeface="Graphik Light" panose="020B0403030202060203" pitchFamily="34" charset="0"/>
              </a:defRPr>
            </a:lvl7pPr>
            <a:lvl8pPr marL="0" indent="0" defTabSz="457200">
              <a:lnSpc>
                <a:spcPct val="90000"/>
              </a:lnSpc>
              <a:spcBef>
                <a:spcPts val="0"/>
              </a:spcBef>
              <a:spcAft>
                <a:spcPts val="2400"/>
              </a:spcAft>
              <a:buFont typeface="Arial" panose="020B0604020202020204" pitchFamily="34" charset="0"/>
              <a:buNone/>
              <a:defRPr sz="2000" b="1">
                <a:latin typeface="Graphik Light" panose="020B0403030202060203" pitchFamily="34" charset="0"/>
              </a:defRPr>
            </a:lvl8pPr>
            <a:lvl9pPr marL="0" indent="0" defTabSz="457200">
              <a:lnSpc>
                <a:spcPct val="90000"/>
              </a:lnSpc>
              <a:spcBef>
                <a:spcPts val="0"/>
              </a:spcBef>
              <a:spcAft>
                <a:spcPts val="2400"/>
              </a:spcAft>
              <a:buFont typeface="Arial" panose="020B0604020202020204" pitchFamily="34" charset="0"/>
              <a:buNone/>
              <a:defRPr sz="1600">
                <a:solidFill>
                  <a:schemeClr val="tx2"/>
                </a:solidFill>
                <a:latin typeface="Graphik Light" panose="020B0403030202060203" pitchFamily="34" charset="0"/>
              </a:defRPr>
            </a:lvl9p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0" cap="none" spc="0" normalizeH="0" baseline="0" noProof="0">
              <a:ln>
                <a:noFill/>
              </a:ln>
              <a:solidFill>
                <a:srgbClr val="6D6E7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 name="Right Arrow 21">
            <a:extLst>
              <a:ext uri="{FF2B5EF4-FFF2-40B4-BE49-F238E27FC236}">
                <a16:creationId xmlns:a16="http://schemas.microsoft.com/office/drawing/2014/main" id="{221053A1-2FBE-D2BA-DF06-703EF61559BF}"/>
              </a:ext>
            </a:extLst>
          </p:cNvPr>
          <p:cNvSpPr/>
          <p:nvPr/>
        </p:nvSpPr>
        <p:spPr>
          <a:xfrm>
            <a:off x="9655936" y="983722"/>
            <a:ext cx="2340801" cy="780623"/>
          </a:xfrm>
          <a:prstGeom prst="rightArrow">
            <a:avLst>
              <a:gd name="adj1" fmla="val 47519"/>
              <a:gd name="adj2" fmla="val 39063"/>
            </a:avLst>
          </a:prstGeom>
          <a:solidFill>
            <a:schemeClr val="bg2"/>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180975" marR="0" lvl="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rPr>
              <a:t>Ensure Scalability</a:t>
            </a:r>
          </a:p>
        </p:txBody>
      </p:sp>
      <p:sp>
        <p:nvSpPr>
          <p:cNvPr id="18" name="Right Arrow 21">
            <a:extLst>
              <a:ext uri="{FF2B5EF4-FFF2-40B4-BE49-F238E27FC236}">
                <a16:creationId xmlns:a16="http://schemas.microsoft.com/office/drawing/2014/main" id="{EEC5077B-3C7C-B447-3630-684BADA92EBB}"/>
              </a:ext>
            </a:extLst>
          </p:cNvPr>
          <p:cNvSpPr/>
          <p:nvPr/>
        </p:nvSpPr>
        <p:spPr>
          <a:xfrm>
            <a:off x="7593751" y="983722"/>
            <a:ext cx="2247526" cy="780623"/>
          </a:xfrm>
          <a:prstGeom prst="rightArrow">
            <a:avLst>
              <a:gd name="adj1" fmla="val 47519"/>
              <a:gd name="adj2" fmla="val 39063"/>
            </a:avLst>
          </a:prstGeom>
          <a:solidFill>
            <a:schemeClr val="tx1"/>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180975" marR="0" lvl="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rPr>
              <a:t>Enable Real-Time Error Detection</a:t>
            </a:r>
          </a:p>
        </p:txBody>
      </p:sp>
      <p:sp>
        <p:nvSpPr>
          <p:cNvPr id="17" name="Right Arrow 21">
            <a:extLst>
              <a:ext uri="{FF2B5EF4-FFF2-40B4-BE49-F238E27FC236}">
                <a16:creationId xmlns:a16="http://schemas.microsoft.com/office/drawing/2014/main" id="{275F5D7A-722B-A369-508E-CA2AB21918D7}"/>
              </a:ext>
            </a:extLst>
          </p:cNvPr>
          <p:cNvSpPr/>
          <p:nvPr/>
        </p:nvSpPr>
        <p:spPr>
          <a:xfrm>
            <a:off x="5516226" y="983722"/>
            <a:ext cx="2247526" cy="780623"/>
          </a:xfrm>
          <a:prstGeom prst="rightArrow">
            <a:avLst>
              <a:gd name="adj1" fmla="val 47519"/>
              <a:gd name="adj2" fmla="val 39063"/>
            </a:avLst>
          </a:prstGeom>
          <a:solidFill>
            <a:schemeClr val="accent2"/>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180975" marR="0" lvl="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rPr>
              <a:t>Automate Data Validation Processes</a:t>
            </a:r>
          </a:p>
        </p:txBody>
      </p:sp>
      <p:sp>
        <p:nvSpPr>
          <p:cNvPr id="2" name="Title 1">
            <a:extLst>
              <a:ext uri="{FF2B5EF4-FFF2-40B4-BE49-F238E27FC236}">
                <a16:creationId xmlns:a16="http://schemas.microsoft.com/office/drawing/2014/main" id="{A3D9638D-E45B-5679-5DD4-2A8525FB9876}"/>
              </a:ext>
            </a:extLst>
          </p:cNvPr>
          <p:cNvSpPr>
            <a:spLocks noGrp="1"/>
          </p:cNvSpPr>
          <p:nvPr>
            <p:ph type="title"/>
          </p:nvPr>
        </p:nvSpPr>
        <p:spPr/>
        <p:txBody>
          <a:bodyPr/>
          <a:lstStyle/>
          <a:p>
            <a:r>
              <a:rPr lang="en-US"/>
              <a:t>Automating data reconciliation enhances</a:t>
            </a:r>
            <a:br>
              <a:rPr lang="en-US"/>
            </a:br>
            <a:r>
              <a:rPr lang="en-US"/>
              <a:t>reporting accuracy and reliability</a:t>
            </a:r>
          </a:p>
        </p:txBody>
      </p:sp>
      <p:sp>
        <p:nvSpPr>
          <p:cNvPr id="4" name="Slide Number Placeholder 3">
            <a:extLst>
              <a:ext uri="{FF2B5EF4-FFF2-40B4-BE49-F238E27FC236}">
                <a16:creationId xmlns:a16="http://schemas.microsoft.com/office/drawing/2014/main" id="{650F30F4-9DC4-C261-5659-03253715AA15}"/>
              </a:ext>
            </a:extLst>
          </p:cNvPr>
          <p:cNvSpPr>
            <a:spLocks noGrp="1"/>
          </p:cNvSpPr>
          <p:nvPr>
            <p:ph type="sldNum" sz="quarter" idx="12"/>
          </p:nvPr>
        </p:nvSpPr>
        <p:spPr/>
        <p:txBody>
          <a:bodyPr/>
          <a:lstStyle/>
          <a:p>
            <a:fld id="{176DD4EC-FA55-45CE-8BB9-EF8129236C33}" type="slidenum">
              <a:rPr lang="en-NL" smtClean="0"/>
              <a:pPr/>
              <a:t>22</a:t>
            </a:fld>
            <a:endParaRPr lang="en-NL"/>
          </a:p>
        </p:txBody>
      </p:sp>
      <p:sp>
        <p:nvSpPr>
          <p:cNvPr id="35" name="Oval 1">
            <a:extLst>
              <a:ext uri="{FF2B5EF4-FFF2-40B4-BE49-F238E27FC236}">
                <a16:creationId xmlns:a16="http://schemas.microsoft.com/office/drawing/2014/main" id="{2117B17A-BA73-86C2-AD1C-8C499B03E8E7}"/>
              </a:ext>
            </a:extLst>
          </p:cNvPr>
          <p:cNvSpPr/>
          <p:nvPr/>
        </p:nvSpPr>
        <p:spPr>
          <a:xfrm>
            <a:off x="4080661" y="1689460"/>
            <a:ext cx="789361" cy="789361"/>
          </a:xfrm>
          <a:prstGeom prst="ellipse">
            <a:avLst/>
          </a:prstGeom>
          <a:solidFill>
            <a:schemeClr val="accent1"/>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anose="020F0502020204030204"/>
              <a:ea typeface="Open Sans" panose="020B0606030504020204" pitchFamily="34" charset="0"/>
              <a:cs typeface="Open Sans" panose="020B0606030504020204" pitchFamily="34" charset="0"/>
            </a:endParaRPr>
          </a:p>
        </p:txBody>
      </p:sp>
      <p:sp>
        <p:nvSpPr>
          <p:cNvPr id="49" name="Right Arrow 21">
            <a:extLst>
              <a:ext uri="{FF2B5EF4-FFF2-40B4-BE49-F238E27FC236}">
                <a16:creationId xmlns:a16="http://schemas.microsoft.com/office/drawing/2014/main" id="{06337E9C-B95C-22FF-F128-9DA62606BE54}"/>
              </a:ext>
            </a:extLst>
          </p:cNvPr>
          <p:cNvSpPr/>
          <p:nvPr/>
        </p:nvSpPr>
        <p:spPr>
          <a:xfrm>
            <a:off x="3454040" y="983722"/>
            <a:ext cx="2247526" cy="780623"/>
          </a:xfrm>
          <a:prstGeom prst="rightArrow">
            <a:avLst>
              <a:gd name="adj1" fmla="val 47519"/>
              <a:gd name="adj2" fmla="val 39063"/>
            </a:avLst>
          </a:prstGeom>
          <a:solidFill>
            <a:schemeClr val="accent1"/>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180975" marR="0" lvl="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rPr>
              <a:t>Use Advanced Reconciliation Tools</a:t>
            </a:r>
          </a:p>
        </p:txBody>
      </p:sp>
      <p:sp>
        <p:nvSpPr>
          <p:cNvPr id="50" name="Subtitle 2">
            <a:extLst>
              <a:ext uri="{FF2B5EF4-FFF2-40B4-BE49-F238E27FC236}">
                <a16:creationId xmlns:a16="http://schemas.microsoft.com/office/drawing/2014/main" id="{787698F4-D571-0734-8C5E-8BC4BE59303E}"/>
              </a:ext>
            </a:extLst>
          </p:cNvPr>
          <p:cNvSpPr txBox="1">
            <a:spLocks/>
          </p:cNvSpPr>
          <p:nvPr/>
        </p:nvSpPr>
        <p:spPr>
          <a:xfrm>
            <a:off x="3616454" y="2621044"/>
            <a:ext cx="1824878" cy="1569660"/>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defTabSz="1087636"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Implement a data reconciliation platform that i</a:t>
            </a:r>
            <a:r>
              <a:rPr kumimoji="0" lang="en-US" sz="1200" b="1" i="0" u="none" strike="noStrike" kern="1200" cap="none" spc="0" normalizeH="0" baseline="0" noProof="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ntegrates with multiple systems </a:t>
            </a: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to cross-verify risk data and ensure consistency across all sources.</a:t>
            </a:r>
          </a:p>
        </p:txBody>
      </p:sp>
      <p:sp>
        <p:nvSpPr>
          <p:cNvPr id="51" name="Subtitle 2">
            <a:extLst>
              <a:ext uri="{FF2B5EF4-FFF2-40B4-BE49-F238E27FC236}">
                <a16:creationId xmlns:a16="http://schemas.microsoft.com/office/drawing/2014/main" id="{5AE6B956-4DF3-96BC-ED28-A7B8B8943E45}"/>
              </a:ext>
            </a:extLst>
          </p:cNvPr>
          <p:cNvSpPr txBox="1">
            <a:spLocks/>
          </p:cNvSpPr>
          <p:nvPr/>
        </p:nvSpPr>
        <p:spPr>
          <a:xfrm>
            <a:off x="5701566" y="2621044"/>
            <a:ext cx="1824878" cy="1754326"/>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defTabSz="1087636"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Use automated systems to continuously </a:t>
            </a:r>
            <a:r>
              <a:rPr kumimoji="0" lang="en-US" sz="1200" b="1" i="0" u="none" strike="noStrike" kern="1200" cap="none" spc="0" normalizeH="0" baseline="0" noProof="0">
                <a:ln>
                  <a:noFill/>
                </a:ln>
                <a:solidFill>
                  <a:schemeClr val="accent2"/>
                </a:solidFill>
                <a:effectLst/>
                <a:uLnTx/>
                <a:uFillTx/>
                <a:latin typeface="Open Sans" panose="020B0606030504020204" pitchFamily="34" charset="0"/>
                <a:ea typeface="Open Sans" panose="020B0606030504020204" pitchFamily="34" charset="0"/>
                <a:cs typeface="Open Sans" panose="020B0606030504020204" pitchFamily="34" charset="0"/>
              </a:rPr>
              <a:t>validate the accuracy of aggregated data</a:t>
            </a: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 reducing the risk of discrepancies between different systems or departments.</a:t>
            </a:r>
          </a:p>
        </p:txBody>
      </p:sp>
      <p:sp>
        <p:nvSpPr>
          <p:cNvPr id="52" name="Subtitle 2">
            <a:extLst>
              <a:ext uri="{FF2B5EF4-FFF2-40B4-BE49-F238E27FC236}">
                <a16:creationId xmlns:a16="http://schemas.microsoft.com/office/drawing/2014/main" id="{F8E69694-EBBE-226F-B75D-0AE55DD618CB}"/>
              </a:ext>
            </a:extLst>
          </p:cNvPr>
          <p:cNvSpPr txBox="1">
            <a:spLocks/>
          </p:cNvSpPr>
          <p:nvPr/>
        </p:nvSpPr>
        <p:spPr>
          <a:xfrm>
            <a:off x="7761680" y="2621044"/>
            <a:ext cx="1824878" cy="1754326"/>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defTabSz="1087636"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Establish real-time </a:t>
            </a:r>
            <a:r>
              <a:rPr kumimoji="0" lang="en-US" sz="1200" b="1"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monitoring and alert systems </a:t>
            </a: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that notify stakeholders immediately of discrepancies or mismatches in risk data, allowing for quick corrections.</a:t>
            </a:r>
          </a:p>
        </p:txBody>
      </p:sp>
      <p:sp>
        <p:nvSpPr>
          <p:cNvPr id="53" name="Subtitle 2">
            <a:extLst>
              <a:ext uri="{FF2B5EF4-FFF2-40B4-BE49-F238E27FC236}">
                <a16:creationId xmlns:a16="http://schemas.microsoft.com/office/drawing/2014/main" id="{99A6B958-D990-E5CA-4F1F-C2AC03C4B6BF}"/>
              </a:ext>
            </a:extLst>
          </p:cNvPr>
          <p:cNvSpPr txBox="1">
            <a:spLocks/>
          </p:cNvSpPr>
          <p:nvPr/>
        </p:nvSpPr>
        <p:spPr>
          <a:xfrm>
            <a:off x="9846792" y="2621044"/>
            <a:ext cx="1824878" cy="1384995"/>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defTabSz="1087636"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Choose tools that can scale with the bank’s needs, allowing for </a:t>
            </a:r>
            <a:r>
              <a:rPr kumimoji="0" lang="en-US" sz="1200" b="1" i="0" u="none" strike="noStrike" kern="1200" cap="none" spc="0" normalizeH="0" baseline="0" noProof="0">
                <a:ln>
                  <a:noFill/>
                </a:ln>
                <a:solidFill>
                  <a:schemeClr val="bg2"/>
                </a:solidFill>
                <a:effectLst/>
                <a:uLnTx/>
                <a:uFillTx/>
                <a:latin typeface="Open Sans" panose="020B0606030504020204" pitchFamily="34" charset="0"/>
                <a:ea typeface="Open Sans" panose="020B0606030504020204" pitchFamily="34" charset="0"/>
                <a:cs typeface="Open Sans" panose="020B0606030504020204" pitchFamily="34" charset="0"/>
              </a:rPr>
              <a:t>seamless integration </a:t>
            </a:r>
            <a:r>
              <a:rPr kumimoji="0" lang="en-US" sz="12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as data sources expand and regulatory requirements evolve.</a:t>
            </a:r>
          </a:p>
        </p:txBody>
      </p:sp>
      <p:sp>
        <p:nvSpPr>
          <p:cNvPr id="8" name="Rectangle 89">
            <a:extLst>
              <a:ext uri="{FF2B5EF4-FFF2-40B4-BE49-F238E27FC236}">
                <a16:creationId xmlns:a16="http://schemas.microsoft.com/office/drawing/2014/main" id="{65A40635-F346-379C-3DB0-012105DAACA5}"/>
              </a:ext>
            </a:extLst>
          </p:cNvPr>
          <p:cNvSpPr/>
          <p:nvPr/>
        </p:nvSpPr>
        <p:spPr>
          <a:xfrm>
            <a:off x="264251" y="2744976"/>
            <a:ext cx="2768967" cy="4019818"/>
          </a:xfrm>
          <a:prstGeom prst="rect">
            <a:avLst/>
          </a:prstGeom>
          <a:solidFill>
            <a:schemeClr val="accent3">
              <a:lumMod val="20000"/>
              <a:lumOff val="80000"/>
            </a:schemeClr>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45714" rtlCol="0" anchor="t"/>
          <a:lstStyle/>
          <a:p>
            <a:endParaRPr lang="en-US">
              <a:solidFill>
                <a:schemeClr val="accent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9" name="Text Placeholder 6">
            <a:extLst>
              <a:ext uri="{FF2B5EF4-FFF2-40B4-BE49-F238E27FC236}">
                <a16:creationId xmlns:a16="http://schemas.microsoft.com/office/drawing/2014/main" id="{8F29C3C2-7380-B587-A37B-A0D38BC40696}"/>
              </a:ext>
            </a:extLst>
          </p:cNvPr>
          <p:cNvSpPr txBox="1">
            <a:spLocks/>
          </p:cNvSpPr>
          <p:nvPr/>
        </p:nvSpPr>
        <p:spPr>
          <a:xfrm>
            <a:off x="264250" y="983722"/>
            <a:ext cx="2768968" cy="1761254"/>
          </a:xfrm>
          <a:prstGeom prst="rect">
            <a:avLst/>
          </a:prstGeom>
          <a:solidFill>
            <a:schemeClr val="tx1"/>
          </a:solidFill>
          <a:effectLst>
            <a:outerShdw blurRad="50800" dist="38100" dir="2700000" algn="tl" rotWithShape="0">
              <a:prstClr val="black">
                <a:alpha val="40000"/>
              </a:prstClr>
            </a:outerShdw>
          </a:effectLst>
        </p:spPr>
        <p:txBody>
          <a:bodyPr lIns="216000" rIns="89988" bIns="180000" anchor="b"/>
          <a:lstStyle>
            <a:defPPr>
              <a:defRPr lang="en-US"/>
            </a:defPPr>
            <a:lvl1pPr indent="0" defTabSz="457200">
              <a:lnSpc>
                <a:spcPct val="100000"/>
              </a:lnSpc>
              <a:spcBef>
                <a:spcPts val="0"/>
              </a:spcBef>
              <a:spcAft>
                <a:spcPts val="0"/>
              </a:spcAft>
              <a:buFont typeface="Arial" panose="020B0604020202020204" pitchFamily="34" charset="0"/>
              <a:buNone/>
              <a:defRPr b="1">
                <a:latin typeface="+mj-lt"/>
              </a:defRPr>
            </a:lvl1pPr>
            <a:lvl2pPr marL="457200" indent="-457200" defTabSz="457200">
              <a:lnSpc>
                <a:spcPct val="100000"/>
              </a:lnSpc>
              <a:spcBef>
                <a:spcPts val="0"/>
              </a:spcBef>
              <a:spcAft>
                <a:spcPts val="2400"/>
              </a:spcAft>
              <a:buClrTx/>
              <a:buFont typeface="Arial" panose="020B0604020202020204" pitchFamily="34" charset="0"/>
              <a:buChar char="•"/>
              <a:defRPr sz="4000">
                <a:latin typeface="Graphik Light" panose="020B0403030202060203" pitchFamily="34" charset="0"/>
              </a:defRPr>
            </a:lvl2pPr>
            <a:lvl3pPr marL="914400" indent="-457200" defTabSz="457200">
              <a:lnSpc>
                <a:spcPct val="100000"/>
              </a:lnSpc>
              <a:spcBef>
                <a:spcPts val="0"/>
              </a:spcBef>
              <a:spcAft>
                <a:spcPts val="2400"/>
              </a:spcAft>
              <a:buFont typeface="Verdana"/>
              <a:buChar char="–"/>
              <a:defRPr sz="4000">
                <a:latin typeface="Graphik Light" panose="020B0403030202060203" pitchFamily="34" charset="0"/>
              </a:defRPr>
            </a:lvl3pPr>
            <a:lvl4pPr marL="1371600" indent="-457200" defTabSz="457200">
              <a:lnSpc>
                <a:spcPct val="100000"/>
              </a:lnSpc>
              <a:spcBef>
                <a:spcPts val="0"/>
              </a:spcBef>
              <a:spcAft>
                <a:spcPts val="2400"/>
              </a:spcAft>
              <a:buFont typeface="Arial" panose="020B0604020202020204" pitchFamily="34" charset="0"/>
              <a:buChar char="•"/>
              <a:defRPr>
                <a:latin typeface="Graphik Light" panose="020B0403030202060203" pitchFamily="34" charset="0"/>
              </a:defRPr>
            </a:lvl4pPr>
            <a:lvl5pPr marL="1828800" indent="-457200" defTabSz="457200">
              <a:lnSpc>
                <a:spcPct val="100000"/>
              </a:lnSpc>
              <a:spcBef>
                <a:spcPts val="0"/>
              </a:spcBef>
              <a:spcAft>
                <a:spcPts val="2400"/>
              </a:spcAft>
              <a:buFont typeface="Verdana"/>
              <a:buChar char="–"/>
              <a:defRPr>
                <a:latin typeface="Graphik Light" panose="020B0403030202060203" pitchFamily="34" charset="0"/>
              </a:defRPr>
            </a:lvl5pPr>
            <a:lvl6pPr marL="22226" indent="0" defTabSz="457200">
              <a:lnSpc>
                <a:spcPct val="90000"/>
              </a:lnSpc>
              <a:spcBef>
                <a:spcPts val="0"/>
              </a:spcBef>
              <a:spcAft>
                <a:spcPts val="2400"/>
              </a:spcAft>
              <a:buFont typeface="Graphik" panose="020B0503030202060203" pitchFamily="34" charset="0"/>
              <a:buNone/>
              <a:tabLst/>
              <a:defRPr sz="3200">
                <a:latin typeface="Graphik Light" panose="020B0403030202060203" pitchFamily="34" charset="0"/>
              </a:defRPr>
            </a:lvl6pPr>
            <a:lvl7pPr marL="0" indent="0" defTabSz="457200">
              <a:lnSpc>
                <a:spcPct val="90000"/>
              </a:lnSpc>
              <a:spcBef>
                <a:spcPts val="0"/>
              </a:spcBef>
              <a:spcAft>
                <a:spcPts val="2400"/>
              </a:spcAft>
              <a:buFont typeface="Arial" panose="020B0604020202020204" pitchFamily="34" charset="0"/>
              <a:buNone/>
              <a:defRPr sz="2400">
                <a:latin typeface="Graphik Light" panose="020B0403030202060203" pitchFamily="34" charset="0"/>
              </a:defRPr>
            </a:lvl7pPr>
            <a:lvl8pPr marL="0" indent="0" defTabSz="457200">
              <a:lnSpc>
                <a:spcPct val="90000"/>
              </a:lnSpc>
              <a:spcBef>
                <a:spcPts val="0"/>
              </a:spcBef>
              <a:spcAft>
                <a:spcPts val="2400"/>
              </a:spcAft>
              <a:buFont typeface="Arial" panose="020B0604020202020204" pitchFamily="34" charset="0"/>
              <a:buNone/>
              <a:defRPr sz="2000" b="1">
                <a:latin typeface="Graphik Light" panose="020B0403030202060203" pitchFamily="34" charset="0"/>
              </a:defRPr>
            </a:lvl8pPr>
            <a:lvl9pPr marL="0" indent="0" defTabSz="457200">
              <a:lnSpc>
                <a:spcPct val="90000"/>
              </a:lnSpc>
              <a:spcBef>
                <a:spcPts val="0"/>
              </a:spcBef>
              <a:spcAft>
                <a:spcPts val="2400"/>
              </a:spcAft>
              <a:buFont typeface="Arial" panose="020B0604020202020204" pitchFamily="34" charset="0"/>
              <a:buNone/>
              <a:defRPr sz="1600">
                <a:solidFill>
                  <a:schemeClr val="tx2"/>
                </a:solidFill>
                <a:latin typeface="Graphik Light" panose="020B0403030202060203" pitchFamily="34" charset="0"/>
              </a:defRPr>
            </a:lvl9pPr>
          </a:lstStyle>
          <a:p>
            <a:pPr defTabSz="228554"/>
            <a:endParaRPr lang="en-US" b="0">
              <a:solidFill>
                <a:srgbClr val="0000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55" name="TextBox 24">
            <a:extLst>
              <a:ext uri="{FF2B5EF4-FFF2-40B4-BE49-F238E27FC236}">
                <a16:creationId xmlns:a16="http://schemas.microsoft.com/office/drawing/2014/main" id="{BD85FBF7-3ACF-1707-95C8-FD823FAD00CD}"/>
              </a:ext>
            </a:extLst>
          </p:cNvPr>
          <p:cNvSpPr txBox="1"/>
          <p:nvPr/>
        </p:nvSpPr>
        <p:spPr>
          <a:xfrm>
            <a:off x="288333" y="2174190"/>
            <a:ext cx="2736000" cy="539424"/>
          </a:xfrm>
          <a:prstGeom prst="rect">
            <a:avLst/>
          </a:prstGeom>
          <a:noFill/>
        </p:spPr>
        <p:txBody>
          <a:bodyPr wrap="square" lIns="0" tIns="0" rIns="0" bIns="0" rtlCol="0">
            <a:noAutofit/>
          </a:bodyPr>
          <a:lstStyle/>
          <a:p>
            <a:pPr algn="ctr"/>
            <a:r>
              <a:rPr lang="en-US" sz="1400" b="1">
                <a:solidFill>
                  <a:schemeClr val="bg1"/>
                </a:solidFill>
              </a:rPr>
              <a:t>Automated Data Reconciliation for Reporting</a:t>
            </a:r>
          </a:p>
        </p:txBody>
      </p:sp>
      <p:sp>
        <p:nvSpPr>
          <p:cNvPr id="56" name="TextBox 25">
            <a:extLst>
              <a:ext uri="{FF2B5EF4-FFF2-40B4-BE49-F238E27FC236}">
                <a16:creationId xmlns:a16="http://schemas.microsoft.com/office/drawing/2014/main" id="{CBA220E5-06DF-851A-F381-31EDE0C12D0B}"/>
              </a:ext>
            </a:extLst>
          </p:cNvPr>
          <p:cNvSpPr txBox="1"/>
          <p:nvPr/>
        </p:nvSpPr>
        <p:spPr>
          <a:xfrm>
            <a:off x="484952" y="3017727"/>
            <a:ext cx="2327564" cy="3108543"/>
          </a:xfrm>
          <a:prstGeom prst="rect">
            <a:avLst/>
          </a:prstGeom>
          <a:noFill/>
        </p:spPr>
        <p:txBody>
          <a:bodyPr wrap="square" lIns="0" tIns="0" rIns="0" bIns="0" rtlCol="0">
            <a:spAutoFit/>
          </a:bodyPr>
          <a:lstStyle/>
          <a:p>
            <a:pPr marL="0" lvl="1" algn="ctr">
              <a:spcAft>
                <a:spcPts val="600"/>
              </a:spcAft>
            </a:pPr>
            <a:r>
              <a:rPr lang="en-US" sz="1200">
                <a:solidFill>
                  <a:schemeClr val="accent5"/>
                </a:solidFill>
              </a:rPr>
              <a:t>To overcome inconsistencies and errors in manual data reconciliation processes, banks should deploy </a:t>
            </a:r>
            <a:r>
              <a:rPr lang="en-US" sz="1200" b="1"/>
              <a:t>automated data reconciliation tools</a:t>
            </a:r>
            <a:r>
              <a:rPr lang="en-US" sz="1200">
                <a:solidFill>
                  <a:schemeClr val="accent5"/>
                </a:solidFill>
              </a:rPr>
              <a:t>.</a:t>
            </a:r>
          </a:p>
          <a:p>
            <a:pPr marL="0" lvl="1" algn="ctr">
              <a:spcAft>
                <a:spcPts val="600"/>
              </a:spcAft>
            </a:pPr>
            <a:r>
              <a:rPr lang="en-US" sz="1200">
                <a:solidFill>
                  <a:schemeClr val="accent5"/>
                </a:solidFill>
              </a:rPr>
              <a:t>These tools ensure </a:t>
            </a:r>
            <a:r>
              <a:rPr lang="en-US" sz="1200" b="1"/>
              <a:t>accurate risk data across multiple systems</a:t>
            </a:r>
            <a:r>
              <a:rPr lang="en-US" sz="1200">
                <a:solidFill>
                  <a:schemeClr val="accent5"/>
                </a:solidFill>
              </a:rPr>
              <a:t>, reducing manual interventions and enhancing the reliability of both internal and regulatory reports.</a:t>
            </a:r>
          </a:p>
          <a:p>
            <a:pPr marL="0" lvl="1" algn="ctr">
              <a:spcAft>
                <a:spcPts val="600"/>
              </a:spcAft>
            </a:pPr>
            <a:r>
              <a:rPr lang="en-US" sz="1200">
                <a:solidFill>
                  <a:schemeClr val="accent5"/>
                </a:solidFill>
              </a:rPr>
              <a:t>Automated tools </a:t>
            </a:r>
            <a:r>
              <a:rPr lang="en-US" sz="1200" b="1"/>
              <a:t>streamline the comparison of data </a:t>
            </a:r>
            <a:r>
              <a:rPr lang="en-US" sz="1200">
                <a:solidFill>
                  <a:schemeClr val="accent5"/>
                </a:solidFill>
              </a:rPr>
              <a:t>across departments and systems, flagging discrepancies in real time.</a:t>
            </a:r>
          </a:p>
        </p:txBody>
      </p:sp>
      <p:sp>
        <p:nvSpPr>
          <p:cNvPr id="75" name="TextBox 14">
            <a:extLst>
              <a:ext uri="{FF2B5EF4-FFF2-40B4-BE49-F238E27FC236}">
                <a16:creationId xmlns:a16="http://schemas.microsoft.com/office/drawing/2014/main" id="{1BE03792-DD04-783E-2EEE-A0E36B8A3203}"/>
              </a:ext>
            </a:extLst>
          </p:cNvPr>
          <p:cNvSpPr txBox="1"/>
          <p:nvPr/>
        </p:nvSpPr>
        <p:spPr>
          <a:xfrm rot="16200000">
            <a:off x="1519803" y="2581209"/>
            <a:ext cx="3471971" cy="276999"/>
          </a:xfrm>
          <a:prstGeom prst="rect">
            <a:avLst/>
          </a:prstGeom>
          <a:solidFill>
            <a:schemeClr val="tx1"/>
          </a:solidFill>
          <a:effectLst>
            <a:outerShdw blurRad="50800" dist="38100" dir="2700000" algn="tl" rotWithShape="0">
              <a:prstClr val="black">
                <a:alpha val="40000"/>
              </a:prstClr>
            </a:outerShdw>
          </a:effectLst>
        </p:spPr>
        <p:txBody>
          <a:bodyPr wrap="square" rtlCol="0" anchor="ctr">
            <a:spAutoFit/>
          </a:bodyPr>
          <a:lstStyle/>
          <a:p>
            <a:pPr algn="ct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IMPLEMENTATION</a:t>
            </a:r>
          </a:p>
        </p:txBody>
      </p:sp>
      <p:sp>
        <p:nvSpPr>
          <p:cNvPr id="76" name="TextBox 14">
            <a:extLst>
              <a:ext uri="{FF2B5EF4-FFF2-40B4-BE49-F238E27FC236}">
                <a16:creationId xmlns:a16="http://schemas.microsoft.com/office/drawing/2014/main" id="{F0E06AD0-D26E-B629-8233-04B0FE2557E0}"/>
              </a:ext>
            </a:extLst>
          </p:cNvPr>
          <p:cNvSpPr txBox="1"/>
          <p:nvPr/>
        </p:nvSpPr>
        <p:spPr>
          <a:xfrm rot="16200000">
            <a:off x="2159391" y="5529897"/>
            <a:ext cx="2192794" cy="276999"/>
          </a:xfrm>
          <a:prstGeom prst="rect">
            <a:avLst/>
          </a:prstGeom>
          <a:solidFill>
            <a:schemeClr val="tx1"/>
          </a:solidFill>
          <a:effectLst>
            <a:outerShdw blurRad="50800" dist="38100" dir="2700000" algn="tl" rotWithShape="0">
              <a:prstClr val="black">
                <a:alpha val="40000"/>
              </a:prstClr>
            </a:outerShdw>
          </a:effectLst>
        </p:spPr>
        <p:txBody>
          <a:bodyPr wrap="square" rtlCol="0" anchor="ctr">
            <a:spAutoFit/>
          </a:bodyPr>
          <a:lstStyle/>
          <a:p>
            <a:pPr algn="ct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IMPACT</a:t>
            </a:r>
          </a:p>
        </p:txBody>
      </p:sp>
      <p:grpSp>
        <p:nvGrpSpPr>
          <p:cNvPr id="24" name="Group 23">
            <a:extLst>
              <a:ext uri="{FF2B5EF4-FFF2-40B4-BE49-F238E27FC236}">
                <a16:creationId xmlns:a16="http://schemas.microsoft.com/office/drawing/2014/main" id="{F8EB51F3-7F8D-59FC-EFD6-E32537D2E0BC}"/>
              </a:ext>
            </a:extLst>
          </p:cNvPr>
          <p:cNvGrpSpPr/>
          <p:nvPr/>
        </p:nvGrpSpPr>
        <p:grpSpPr>
          <a:xfrm>
            <a:off x="3470986" y="4571999"/>
            <a:ext cx="2725368" cy="2192135"/>
            <a:chOff x="3470986" y="4571999"/>
            <a:chExt cx="2725368" cy="2192135"/>
          </a:xfrm>
          <a:effectLst>
            <a:outerShdw blurRad="50800" dist="38100" dir="2700000" algn="tl" rotWithShape="0">
              <a:prstClr val="black">
                <a:alpha val="40000"/>
              </a:prstClr>
            </a:outerShdw>
          </a:effectLst>
        </p:grpSpPr>
        <p:sp>
          <p:nvSpPr>
            <p:cNvPr id="10" name="Rounded Rectangle 35">
              <a:extLst>
                <a:ext uri="{FF2B5EF4-FFF2-40B4-BE49-F238E27FC236}">
                  <a16:creationId xmlns:a16="http://schemas.microsoft.com/office/drawing/2014/main" id="{AB167850-9C4B-39DD-9D26-9C4A44F511A7}"/>
                </a:ext>
              </a:extLst>
            </p:cNvPr>
            <p:cNvSpPr/>
            <p:nvPr/>
          </p:nvSpPr>
          <p:spPr>
            <a:xfrm>
              <a:off x="3470987" y="4928347"/>
              <a:ext cx="2725367" cy="1835787"/>
            </a:xfrm>
            <a:prstGeom prst="rect">
              <a:avLst/>
            </a:prstGeom>
            <a:solidFill>
              <a:schemeClr val="bg1">
                <a:lumMod val="95000"/>
              </a:schemeClr>
            </a:solidFill>
            <a:effectLst/>
          </p:spPr>
          <p:txBody>
            <a:bodyPr lIns="108000" tIns="108000" rIns="180000" bIns="108000" anchor="ctr"/>
            <a:lstStyle/>
            <a:p>
              <a:pPr marL="895350" algn="just"/>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Ensures that risk data is </a:t>
              </a:r>
              <a:r>
                <a:rPr lang="en-US" sz="1200" b="1">
                  <a:solidFill>
                    <a:schemeClr val="accent1"/>
                  </a:solidFill>
                  <a:latin typeface="Open Sans" panose="020B0606030504020204" pitchFamily="34" charset="0"/>
                  <a:ea typeface="Open Sans" panose="020B0606030504020204" pitchFamily="34" charset="0"/>
                  <a:cs typeface="Open Sans" panose="020B0606030504020204" pitchFamily="34" charset="0"/>
                </a:rPr>
                <a:t>consistently ac-curate across sys-</a:t>
              </a:r>
              <a:r>
                <a:rPr lang="en-US" sz="1200" b="1" err="1">
                  <a:solidFill>
                    <a:schemeClr val="accent1"/>
                  </a:solidFill>
                  <a:latin typeface="Open Sans" panose="020B0606030504020204" pitchFamily="34" charset="0"/>
                  <a:ea typeface="Open Sans" panose="020B0606030504020204" pitchFamily="34" charset="0"/>
                  <a:cs typeface="Open Sans" panose="020B0606030504020204" pitchFamily="34" charset="0"/>
                </a:rPr>
                <a:t>tems</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 reducing the chance of errors and discrepancies in final reports.</a:t>
              </a:r>
            </a:p>
          </p:txBody>
        </p:sp>
        <p:sp>
          <p:nvSpPr>
            <p:cNvPr id="5" name="Rectangle 8">
              <a:extLst>
                <a:ext uri="{FF2B5EF4-FFF2-40B4-BE49-F238E27FC236}">
                  <a16:creationId xmlns:a16="http://schemas.microsoft.com/office/drawing/2014/main" id="{46767250-DBA7-F414-4936-F017C5AA8734}"/>
                </a:ext>
              </a:extLst>
            </p:cNvPr>
            <p:cNvSpPr/>
            <p:nvPr/>
          </p:nvSpPr>
          <p:spPr>
            <a:xfrm>
              <a:off x="3470986" y="4571999"/>
              <a:ext cx="2721119" cy="475404"/>
            </a:xfrm>
            <a:prstGeom prst="rect">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Increased Data Accuracy</a:t>
              </a:r>
            </a:p>
          </p:txBody>
        </p:sp>
      </p:grpSp>
      <p:grpSp>
        <p:nvGrpSpPr>
          <p:cNvPr id="25" name="Group 24">
            <a:extLst>
              <a:ext uri="{FF2B5EF4-FFF2-40B4-BE49-F238E27FC236}">
                <a16:creationId xmlns:a16="http://schemas.microsoft.com/office/drawing/2014/main" id="{AC636B1C-5BFF-0152-0605-F864A46037EE}"/>
              </a:ext>
            </a:extLst>
          </p:cNvPr>
          <p:cNvGrpSpPr/>
          <p:nvPr/>
        </p:nvGrpSpPr>
        <p:grpSpPr>
          <a:xfrm>
            <a:off x="6299181" y="4571999"/>
            <a:ext cx="2725367" cy="2192135"/>
            <a:chOff x="6299181" y="4571999"/>
            <a:chExt cx="2725367" cy="2192135"/>
          </a:xfrm>
          <a:effectLst>
            <a:outerShdw blurRad="50800" dist="38100" dir="2700000" algn="tl" rotWithShape="0">
              <a:prstClr val="black">
                <a:alpha val="40000"/>
              </a:prstClr>
            </a:outerShdw>
          </a:effectLst>
        </p:grpSpPr>
        <p:sp>
          <p:nvSpPr>
            <p:cNvPr id="11" name="Rounded Rectangle 36">
              <a:extLst>
                <a:ext uri="{FF2B5EF4-FFF2-40B4-BE49-F238E27FC236}">
                  <a16:creationId xmlns:a16="http://schemas.microsoft.com/office/drawing/2014/main" id="{A01E3604-AD1B-55F3-FBA9-C0CAD04EDC9A}"/>
                </a:ext>
              </a:extLst>
            </p:cNvPr>
            <p:cNvSpPr/>
            <p:nvPr/>
          </p:nvSpPr>
          <p:spPr>
            <a:xfrm>
              <a:off x="6299181" y="4928347"/>
              <a:ext cx="2725367" cy="1835787"/>
            </a:xfrm>
            <a:prstGeom prst="rect">
              <a:avLst/>
            </a:prstGeom>
            <a:solidFill>
              <a:schemeClr val="bg1">
                <a:lumMod val="95000"/>
              </a:schemeClr>
            </a:solidFill>
            <a:effectLst/>
          </p:spPr>
          <p:txBody>
            <a:bodyPr lIns="108000" tIns="108000" rIns="180000" bIns="108000" anchor="ctr"/>
            <a:lstStyle/>
            <a:p>
              <a:pPr marL="895350" algn="just"/>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Drastically reduces manual reconciliation time, leading to </a:t>
              </a:r>
              <a:r>
                <a:rPr lang="en-US" sz="1200" b="1">
                  <a:solidFill>
                    <a:schemeClr val="accent2"/>
                  </a:solidFill>
                  <a:latin typeface="Open Sans" panose="020B0606030504020204" pitchFamily="34" charset="0"/>
                  <a:ea typeface="Open Sans" panose="020B0606030504020204" pitchFamily="34" charset="0"/>
                  <a:cs typeface="Open Sans" panose="020B0606030504020204" pitchFamily="34" charset="0"/>
                </a:rPr>
                <a:t>quicker and more reliable</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 risk </a:t>
              </a:r>
              <a:r>
                <a:rPr lang="en-US" sz="1200" err="1">
                  <a:solidFill>
                    <a:srgbClr val="58595B"/>
                  </a:solidFill>
                  <a:latin typeface="Open Sans" panose="020B0606030504020204" pitchFamily="34" charset="0"/>
                  <a:ea typeface="Open Sans" panose="020B0606030504020204" pitchFamily="34" charset="0"/>
                  <a:cs typeface="Open Sans" panose="020B0606030504020204" pitchFamily="34" charset="0"/>
                </a:rPr>
                <a:t>repor</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-ting, especially during times of market stress.</a:t>
              </a:r>
            </a:p>
          </p:txBody>
        </p:sp>
        <p:sp>
          <p:nvSpPr>
            <p:cNvPr id="6" name="Rectangle 9">
              <a:extLst>
                <a:ext uri="{FF2B5EF4-FFF2-40B4-BE49-F238E27FC236}">
                  <a16:creationId xmlns:a16="http://schemas.microsoft.com/office/drawing/2014/main" id="{9C46FD08-6241-D189-A0F3-686D9871019C}"/>
                </a:ext>
              </a:extLst>
            </p:cNvPr>
            <p:cNvSpPr/>
            <p:nvPr/>
          </p:nvSpPr>
          <p:spPr>
            <a:xfrm>
              <a:off x="6299181" y="4571999"/>
              <a:ext cx="2725367" cy="475404"/>
            </a:xfrm>
            <a:prstGeom prst="rect">
              <a:avLst/>
            </a:prstGeom>
            <a:solidFill>
              <a:schemeClr val="accent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Enhanced Reporting Efficiency</a:t>
              </a:r>
            </a:p>
          </p:txBody>
        </p:sp>
      </p:grpSp>
      <p:sp>
        <p:nvSpPr>
          <p:cNvPr id="20" name="Oval 1">
            <a:extLst>
              <a:ext uri="{FF2B5EF4-FFF2-40B4-BE49-F238E27FC236}">
                <a16:creationId xmlns:a16="http://schemas.microsoft.com/office/drawing/2014/main" id="{E71E35A4-200D-7264-9E23-3E2A16A3B7C0}"/>
              </a:ext>
            </a:extLst>
          </p:cNvPr>
          <p:cNvSpPr/>
          <p:nvPr/>
        </p:nvSpPr>
        <p:spPr>
          <a:xfrm>
            <a:off x="10364551" y="1689460"/>
            <a:ext cx="789361" cy="789361"/>
          </a:xfrm>
          <a:prstGeom prst="ellipse">
            <a:avLst/>
          </a:prstGeom>
          <a:solidFill>
            <a:schemeClr val="bg2"/>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anose="020F0502020204030204"/>
              <a:ea typeface="Open Sans" panose="020B0606030504020204" pitchFamily="34" charset="0"/>
              <a:cs typeface="Open Sans" panose="020B0606030504020204" pitchFamily="34" charset="0"/>
            </a:endParaRPr>
          </a:p>
        </p:txBody>
      </p:sp>
      <p:sp>
        <p:nvSpPr>
          <p:cNvPr id="21" name="Oval 1">
            <a:extLst>
              <a:ext uri="{FF2B5EF4-FFF2-40B4-BE49-F238E27FC236}">
                <a16:creationId xmlns:a16="http://schemas.microsoft.com/office/drawing/2014/main" id="{8045E108-52C6-D191-FE7A-BC8041DA9FE6}"/>
              </a:ext>
            </a:extLst>
          </p:cNvPr>
          <p:cNvSpPr/>
          <p:nvPr/>
        </p:nvSpPr>
        <p:spPr>
          <a:xfrm>
            <a:off x="6175291" y="1689460"/>
            <a:ext cx="789361" cy="789361"/>
          </a:xfrm>
          <a:prstGeom prst="ellipse">
            <a:avLst/>
          </a:prstGeom>
          <a:solidFill>
            <a:schemeClr val="accent2"/>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anose="020F0502020204030204"/>
              <a:ea typeface="Open Sans" panose="020B0606030504020204" pitchFamily="34" charset="0"/>
              <a:cs typeface="Open Sans" panose="020B0606030504020204" pitchFamily="34" charset="0"/>
            </a:endParaRPr>
          </a:p>
        </p:txBody>
      </p:sp>
      <p:sp>
        <p:nvSpPr>
          <p:cNvPr id="22" name="Oval 1">
            <a:extLst>
              <a:ext uri="{FF2B5EF4-FFF2-40B4-BE49-F238E27FC236}">
                <a16:creationId xmlns:a16="http://schemas.microsoft.com/office/drawing/2014/main" id="{FD8DB284-4F23-2694-D98D-ACE6060DCE9A}"/>
              </a:ext>
            </a:extLst>
          </p:cNvPr>
          <p:cNvSpPr/>
          <p:nvPr/>
        </p:nvSpPr>
        <p:spPr>
          <a:xfrm>
            <a:off x="8269921" y="1689460"/>
            <a:ext cx="789361" cy="789361"/>
          </a:xfrm>
          <a:prstGeom prst="ellipse">
            <a:avLst/>
          </a:prstGeom>
          <a:solidFill>
            <a:schemeClr val="tx1"/>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anose="020F0502020204030204"/>
              <a:ea typeface="Open Sans" panose="020B0606030504020204" pitchFamily="34" charset="0"/>
              <a:cs typeface="Open Sans" panose="020B0606030504020204" pitchFamily="34" charset="0"/>
            </a:endParaRPr>
          </a:p>
        </p:txBody>
      </p:sp>
      <p:sp>
        <p:nvSpPr>
          <p:cNvPr id="23" name="TextBox 24">
            <a:extLst>
              <a:ext uri="{FF2B5EF4-FFF2-40B4-BE49-F238E27FC236}">
                <a16:creationId xmlns:a16="http://schemas.microsoft.com/office/drawing/2014/main" id="{1C0C7DA5-C538-224F-D7FC-E39324DA2786}"/>
              </a:ext>
            </a:extLst>
          </p:cNvPr>
          <p:cNvSpPr txBox="1"/>
          <p:nvPr/>
        </p:nvSpPr>
        <p:spPr>
          <a:xfrm>
            <a:off x="264249" y="1009122"/>
            <a:ext cx="2768969" cy="239353"/>
          </a:xfrm>
          <a:prstGeom prst="rect">
            <a:avLst/>
          </a:prstGeom>
          <a:noFill/>
        </p:spPr>
        <p:txBody>
          <a:bodyPr wrap="square" lIns="0" tIns="0" rIns="0" bIns="0" rtlCol="0" anchor="ctr">
            <a:noAutofit/>
          </a:bodyPr>
          <a:lstStyle/>
          <a:p>
            <a:pPr algn="ctr"/>
            <a:r>
              <a:rPr lang="en-US" sz="1400" b="1">
                <a:solidFill>
                  <a:schemeClr val="bg1"/>
                </a:solidFill>
              </a:rPr>
              <a:t>SOLUTION</a:t>
            </a:r>
            <a:endPar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sym typeface="Verdana" panose="020B0604030504040204" pitchFamily="34" charset="0"/>
            </a:endParaRPr>
          </a:p>
        </p:txBody>
      </p:sp>
      <p:sp>
        <p:nvSpPr>
          <p:cNvPr id="72" name="TextBox 71">
            <a:extLst>
              <a:ext uri="{FF2B5EF4-FFF2-40B4-BE49-F238E27FC236}">
                <a16:creationId xmlns:a16="http://schemas.microsoft.com/office/drawing/2014/main" id="{FB7B7FED-8565-DB36-24CA-97330C3A7B99}"/>
              </a:ext>
            </a:extLst>
          </p:cNvPr>
          <p:cNvSpPr txBox="1"/>
          <p:nvPr/>
        </p:nvSpPr>
        <p:spPr>
          <a:xfrm>
            <a:off x="-6269303" y="-607448"/>
            <a:ext cx="6096000" cy="8597225"/>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BCBS 239 ensures banks can manage risk data effectively and report it accurately</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The core principles aim for high data quality, timeliness, and effective governance</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BCBS 239’s evolution highlights growing regulatory expectations for banks</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Even after a decade, many banks fail to fully comply with BCBS 239</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Banks face cultural, technical, and regulatory challenges to full compliance </a:t>
            </a:r>
            <a:r>
              <a:rPr kumimoji="0" lang="en-GB" altLang="hu-HU" sz="1400" i="1" u="none" strike="noStrike" cap="none" normalizeH="0" baseline="0">
                <a:ln>
                  <a:noFill/>
                </a:ln>
                <a:solidFill>
                  <a:schemeClr val="accent4"/>
                </a:solidFill>
                <a:effectLst/>
                <a:latin typeface="+mj-lt"/>
              </a:rPr>
              <a:t>(summary slide for the problems)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Banks struggle with embedding compliance into their culture and engaging leadership</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Inconsistent interpretations of BCBS 239 cause uneven compliance across departments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Excessive resource allocation to manual processes slows compliance progress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Fragmented IT systems prevent accurate and timely data aggregation</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Banks face growing regulatory pressure and evolving compliance standards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Manual data reconciliation introduces errors and inconsistencies in risk reporting</a:t>
            </a:r>
          </a:p>
          <a:p>
            <a:pPr marL="342900" indent="-342900" eaLnBrk="0" fontAlgn="base" hangingPunct="0">
              <a:lnSpc>
                <a:spcPct val="100000"/>
              </a:lnSpc>
              <a:spcBef>
                <a:spcPct val="0"/>
              </a:spcBef>
              <a:spcAft>
                <a:spcPts val="400"/>
              </a:spcAft>
              <a:buFont typeface="+mj-lt"/>
              <a:buAutoNum type="arabicPeriod" startAt="12"/>
            </a:pPr>
            <a:r>
              <a:rPr kumimoji="0" lang="en-GB" altLang="hu-HU" sz="1400" i="0" u="none" strike="noStrike" cap="none" normalizeH="0" baseline="0">
                <a:ln>
                  <a:noFill/>
                </a:ln>
                <a:solidFill>
                  <a:schemeClr val="tx2"/>
                </a:solidFill>
                <a:effectLst/>
                <a:latin typeface="+mj-lt"/>
              </a:rPr>
              <a:t>A strategic approach to address cultural, technical, and regulatory challenges </a:t>
            </a:r>
            <a:r>
              <a:rPr kumimoji="0" lang="en-GB" altLang="hu-HU" sz="1400" i="1" u="none" strike="noStrike" cap="none" normalizeH="0" baseline="0">
                <a:ln>
                  <a:noFill/>
                </a:ln>
                <a:solidFill>
                  <a:schemeClr val="tx1"/>
                </a:solidFill>
                <a:effectLst/>
                <a:latin typeface="+mj-lt"/>
              </a:rPr>
              <a:t>(summary slide for the solutions)</a:t>
            </a:r>
            <a:endParaRPr kumimoji="0" lang="en-GB" altLang="hu-HU" sz="1400" i="0" u="none" strike="noStrike" cap="none" normalizeH="0" baseline="0">
              <a:ln>
                <a:noFill/>
              </a:ln>
              <a:solidFill>
                <a:schemeClr val="tx1"/>
              </a:solidFill>
              <a:effectLst/>
              <a:latin typeface="+mj-lt"/>
            </a:endParaRP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Strong leadership and cultural transformation ensure sustained compliance</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Clear and standardized guidelines ensure consistent application across departments</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Automating documentation and reporting processes optimizes resource use</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Modern IT infrastructure enables seamless, real-time risk data management</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Engaging proactively with regulators ensures continuous alignment with evolving standards</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Automating data reconciliation enhances reporting accuracy and reliability</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startAt="19"/>
              <a:tabLst/>
            </a:pPr>
            <a:r>
              <a:rPr kumimoji="0" lang="en-GB" altLang="hu-HU" sz="1400" i="0" u="none" strike="noStrike" cap="none" normalizeH="0" baseline="0">
                <a:ln>
                  <a:noFill/>
                </a:ln>
                <a:solidFill>
                  <a:schemeClr val="tx2"/>
                </a:solidFill>
                <a:effectLst/>
                <a:latin typeface="+mj-lt"/>
              </a:rPr>
              <a:t>FiSer Consulting offers tailored solutions for banks’ BCBS 239 compliance challenges</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startAt="19"/>
              <a:tabLst/>
            </a:pPr>
            <a:r>
              <a:rPr kumimoji="0" lang="en-GB" altLang="hu-HU" sz="1400" i="0" u="none" strike="noStrike" cap="none" normalizeH="0" baseline="0">
                <a:ln>
                  <a:noFill/>
                </a:ln>
                <a:solidFill>
                  <a:schemeClr val="tx2"/>
                </a:solidFill>
                <a:effectLst/>
                <a:latin typeface="+mj-lt"/>
              </a:rPr>
              <a:t>Our proven approach ensures a structured path to full compliance</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startAt="19"/>
              <a:tabLst/>
            </a:pPr>
            <a:r>
              <a:rPr kumimoji="0" lang="en-GB" altLang="hu-HU" sz="1400" i="0" u="none" strike="noStrike" cap="none" normalizeH="0" baseline="0">
                <a:ln>
                  <a:noFill/>
                </a:ln>
                <a:solidFill>
                  <a:schemeClr val="tx2"/>
                </a:solidFill>
                <a:effectLst/>
                <a:latin typeface="+mj-lt"/>
              </a:rPr>
              <a:t>Let’s work together to transform your compliance strategy</a:t>
            </a:r>
            <a:endParaRPr lang="hu-HU"/>
          </a:p>
        </p:txBody>
      </p:sp>
      <p:pic>
        <p:nvPicPr>
          <p:cNvPr id="73" name="Picture 72" descr="A hand holding a robotic arm&#10;&#10;Description automatically generated">
            <a:extLst>
              <a:ext uri="{FF2B5EF4-FFF2-40B4-BE49-F238E27FC236}">
                <a16:creationId xmlns:a16="http://schemas.microsoft.com/office/drawing/2014/main" id="{ED24BD1F-E824-B0D3-AE3B-F71CA2623E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2056" y="-947032"/>
            <a:ext cx="720000" cy="720000"/>
          </a:xfrm>
          <a:prstGeom prst="rect">
            <a:avLst/>
          </a:prstGeom>
        </p:spPr>
      </p:pic>
      <p:pic>
        <p:nvPicPr>
          <p:cNvPr id="79" name="Picture 78" descr="A cloud computing and computer&#10;&#10;Description automatically generated with medium confidence">
            <a:extLst>
              <a:ext uri="{FF2B5EF4-FFF2-40B4-BE49-F238E27FC236}">
                <a16:creationId xmlns:a16="http://schemas.microsoft.com/office/drawing/2014/main" id="{5018BF41-C6A3-F250-8A3A-C6AC488A3B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395" y="-947032"/>
            <a:ext cx="720000" cy="720000"/>
          </a:xfrm>
          <a:prstGeom prst="rect">
            <a:avLst/>
          </a:prstGeom>
        </p:spPr>
      </p:pic>
      <p:pic>
        <p:nvPicPr>
          <p:cNvPr id="80" name="Picture 79" descr="A blue line art of a robot&#10;&#10;Description automatically generated">
            <a:extLst>
              <a:ext uri="{FF2B5EF4-FFF2-40B4-BE49-F238E27FC236}">
                <a16:creationId xmlns:a16="http://schemas.microsoft.com/office/drawing/2014/main" id="{6AB99006-7D74-A514-6EF8-496E8964B2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11073" y="-947032"/>
            <a:ext cx="720000" cy="720000"/>
          </a:xfrm>
          <a:prstGeom prst="rect">
            <a:avLst/>
          </a:prstGeom>
        </p:spPr>
      </p:pic>
      <p:pic>
        <p:nvPicPr>
          <p:cNvPr id="81" name="Picture 80" descr="A grey line drawing of a building with a scale&#10;&#10;Description automatically generated">
            <a:extLst>
              <a:ext uri="{FF2B5EF4-FFF2-40B4-BE49-F238E27FC236}">
                <a16:creationId xmlns:a16="http://schemas.microsoft.com/office/drawing/2014/main" id="{DE4EEDEB-A5EC-53CA-5EBF-8DE4C8EE7F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34734" y="-947032"/>
            <a:ext cx="720000" cy="720000"/>
          </a:xfrm>
          <a:prstGeom prst="rect">
            <a:avLst/>
          </a:prstGeom>
        </p:spPr>
      </p:pic>
      <p:pic>
        <p:nvPicPr>
          <p:cNvPr id="7" name="Picture 6" descr="A blue line art of a robot&#10;&#10;Description automatically generated">
            <a:extLst>
              <a:ext uri="{FF2B5EF4-FFF2-40B4-BE49-F238E27FC236}">
                <a16:creationId xmlns:a16="http://schemas.microsoft.com/office/drawing/2014/main" id="{E5CB42C5-1551-791C-18EF-249A3E94F3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52937" y="38642"/>
            <a:ext cx="720000" cy="720000"/>
          </a:xfrm>
          <a:prstGeom prst="rect">
            <a:avLst/>
          </a:prstGeom>
        </p:spPr>
      </p:pic>
      <p:pic>
        <p:nvPicPr>
          <p:cNvPr id="14" name="Picture 13" descr="A blue line art of a robot&#10;&#10;Description automatically generated">
            <a:extLst>
              <a:ext uri="{FF2B5EF4-FFF2-40B4-BE49-F238E27FC236}">
                <a16:creationId xmlns:a16="http://schemas.microsoft.com/office/drawing/2014/main" id="{C392A253-30F0-C866-D6EC-6297CCF439F9}"/>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280368" y="1329460"/>
            <a:ext cx="720000" cy="720000"/>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A6D54FB7-BD71-3FDB-7652-18E86FDAE6B5}"/>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209160" y="1805841"/>
            <a:ext cx="540000" cy="540000"/>
          </a:xfrm>
          <a:prstGeom prst="rect">
            <a:avLst/>
          </a:prstGeom>
        </p:spPr>
      </p:pic>
      <p:pic>
        <p:nvPicPr>
          <p:cNvPr id="28" name="Picture 27" descr="A black background with a black square&#10;&#10;Description automatically generated with medium confidence">
            <a:extLst>
              <a:ext uri="{FF2B5EF4-FFF2-40B4-BE49-F238E27FC236}">
                <a16:creationId xmlns:a16="http://schemas.microsoft.com/office/drawing/2014/main" id="{029ACB0B-0FC7-C001-390F-B45F8E8A3600}"/>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299971" y="1805841"/>
            <a:ext cx="540000" cy="540000"/>
          </a:xfrm>
          <a:prstGeom prst="rect">
            <a:avLst/>
          </a:prstGeom>
        </p:spPr>
      </p:pic>
      <p:pic>
        <p:nvPicPr>
          <p:cNvPr id="30" name="Picture 29" descr="A black background with a black square&#10;&#10;Description automatically generated with medium confidence">
            <a:extLst>
              <a:ext uri="{FF2B5EF4-FFF2-40B4-BE49-F238E27FC236}">
                <a16:creationId xmlns:a16="http://schemas.microsoft.com/office/drawing/2014/main" id="{E7D72BD1-E7B6-40DD-40C4-447DF04ED016}"/>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404119" y="1805841"/>
            <a:ext cx="540000" cy="540000"/>
          </a:xfrm>
          <a:prstGeom prst="rect">
            <a:avLst/>
          </a:prstGeom>
        </p:spPr>
      </p:pic>
      <p:pic>
        <p:nvPicPr>
          <p:cNvPr id="32" name="Picture 31" descr="A black background with a black square&#10;&#10;Description automatically generated with medium confidence">
            <a:extLst>
              <a:ext uri="{FF2B5EF4-FFF2-40B4-BE49-F238E27FC236}">
                <a16:creationId xmlns:a16="http://schemas.microsoft.com/office/drawing/2014/main" id="{A743E4DA-F28B-C562-6C7F-C187D9BDEE68}"/>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494306" y="1805841"/>
            <a:ext cx="540000" cy="540000"/>
          </a:xfrm>
          <a:prstGeom prst="rect">
            <a:avLst/>
          </a:prstGeom>
        </p:spPr>
      </p:pic>
      <p:pic>
        <p:nvPicPr>
          <p:cNvPr id="36" name="Picture 35" descr="A blue line art of a gear and a hammer&#10;&#10;Description automatically generated">
            <a:extLst>
              <a:ext uri="{FF2B5EF4-FFF2-40B4-BE49-F238E27FC236}">
                <a16:creationId xmlns:a16="http://schemas.microsoft.com/office/drawing/2014/main" id="{78738D75-D692-5EB0-5E4F-BF4F8563DDC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84734" y="5376025"/>
            <a:ext cx="900000" cy="900000"/>
          </a:xfrm>
          <a:prstGeom prst="rect">
            <a:avLst/>
          </a:prstGeom>
        </p:spPr>
      </p:pic>
      <p:pic>
        <p:nvPicPr>
          <p:cNvPr id="38" name="Picture 37" descr="A clipboard with a dart and a target&#10;&#10;Description automatically generated">
            <a:extLst>
              <a:ext uri="{FF2B5EF4-FFF2-40B4-BE49-F238E27FC236}">
                <a16:creationId xmlns:a16="http://schemas.microsoft.com/office/drawing/2014/main" id="{B7C4CA21-46CE-A178-56EE-3C84594EB74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42416" y="5376025"/>
            <a:ext cx="900000" cy="900000"/>
          </a:xfrm>
          <a:prstGeom prst="rect">
            <a:avLst/>
          </a:prstGeom>
        </p:spPr>
      </p:pic>
      <p:pic>
        <p:nvPicPr>
          <p:cNvPr id="40" name="Picture 39" descr="A clock and gear with arrows and arrows&#10;&#10;Description automatically generated">
            <a:extLst>
              <a:ext uri="{FF2B5EF4-FFF2-40B4-BE49-F238E27FC236}">
                <a16:creationId xmlns:a16="http://schemas.microsoft.com/office/drawing/2014/main" id="{6470AA0A-BA69-00F1-5E2F-83EB5132B34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352056" y="5376025"/>
            <a:ext cx="900000" cy="900000"/>
          </a:xfrm>
          <a:prstGeom prst="rect">
            <a:avLst/>
          </a:prstGeom>
        </p:spPr>
      </p:pic>
    </p:spTree>
    <p:extLst>
      <p:ext uri="{BB962C8B-B14F-4D97-AF65-F5344CB8AC3E}">
        <p14:creationId xmlns:p14="http://schemas.microsoft.com/office/powerpoint/2010/main" val="3135609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FE875-11C2-E0B3-6A00-07CC4464C918}"/>
              </a:ext>
            </a:extLst>
          </p:cNvPr>
          <p:cNvSpPr>
            <a:spLocks noGrp="1"/>
          </p:cNvSpPr>
          <p:nvPr>
            <p:ph type="title"/>
          </p:nvPr>
        </p:nvSpPr>
        <p:spPr/>
        <p:txBody>
          <a:bodyPr>
            <a:normAutofit/>
          </a:bodyPr>
          <a:lstStyle/>
          <a:p>
            <a:r>
              <a:rPr lang="en-US" dirty="0" err="1"/>
              <a:t>FiSer</a:t>
            </a:r>
            <a:r>
              <a:rPr lang="en-US" dirty="0"/>
              <a:t> Consulting offers tailored solutions for</a:t>
            </a:r>
            <a:br>
              <a:rPr lang="en-US" dirty="0"/>
            </a:br>
            <a:r>
              <a:rPr lang="en-US" dirty="0"/>
              <a:t>banks to tackle the BCBS 239 compliance challenges</a:t>
            </a:r>
          </a:p>
        </p:txBody>
      </p:sp>
      <p:sp>
        <p:nvSpPr>
          <p:cNvPr id="3" name="Content Placeholder 2">
            <a:extLst>
              <a:ext uri="{FF2B5EF4-FFF2-40B4-BE49-F238E27FC236}">
                <a16:creationId xmlns:a16="http://schemas.microsoft.com/office/drawing/2014/main" id="{76766ECB-A812-E851-3490-81BF42D08BAF}"/>
              </a:ext>
            </a:extLst>
          </p:cNvPr>
          <p:cNvSpPr>
            <a:spLocks noGrp="1"/>
          </p:cNvSpPr>
          <p:nvPr>
            <p:ph idx="1"/>
          </p:nvPr>
        </p:nvSpPr>
        <p:spPr>
          <a:xfrm>
            <a:off x="397042" y="996941"/>
            <a:ext cx="11464032" cy="1497158"/>
          </a:xfrm>
        </p:spPr>
        <p:txBody>
          <a:bodyPr>
            <a:normAutofit/>
          </a:bodyPr>
          <a:lstStyle/>
          <a:p>
            <a:pPr marL="0" indent="0">
              <a:buNone/>
            </a:pPr>
            <a:r>
              <a:rPr lang="en-US" sz="1400" b="1" dirty="0" err="1">
                <a:solidFill>
                  <a:schemeClr val="tx1"/>
                </a:solidFill>
              </a:rPr>
              <a:t>FiSer</a:t>
            </a:r>
            <a:r>
              <a:rPr lang="en-US" sz="1400" b="1" dirty="0">
                <a:solidFill>
                  <a:schemeClr val="tx1"/>
                </a:solidFill>
              </a:rPr>
              <a:t> Consulting’s Comprehensive Approach to BCBS 239 Compliance:</a:t>
            </a:r>
          </a:p>
          <a:p>
            <a:pPr marL="0" indent="0" algn="just">
              <a:buNone/>
            </a:pPr>
            <a:r>
              <a:rPr lang="en-US" sz="1400" dirty="0" err="1"/>
              <a:t>FiSer</a:t>
            </a:r>
            <a:r>
              <a:rPr lang="en-US" sz="1400" dirty="0"/>
              <a:t> Consulting offers a structured, step-by-step approach to guide banks through the complex process of achieving full BCBS 239 compliance. Our methodology combines industry best practices, expert guidance, and proven technology solutions to address the unique challenges faced by banks, ensuring timely and accurate risk data aggregation, enhanced governance and seamless reporting.</a:t>
            </a:r>
          </a:p>
          <a:p>
            <a:pPr marL="0" indent="0" algn="just">
              <a:buNone/>
            </a:pPr>
            <a:r>
              <a:rPr lang="en-US" sz="1400" b="1" dirty="0">
                <a:solidFill>
                  <a:schemeClr val="tx2"/>
                </a:solidFill>
              </a:rPr>
              <a:t>Key Steps in Our Approach:</a:t>
            </a:r>
            <a:endParaRPr lang="hu-HU" sz="1400" b="1" dirty="0">
              <a:solidFill>
                <a:schemeClr val="tx2"/>
              </a:solidFill>
            </a:endParaRPr>
          </a:p>
        </p:txBody>
      </p:sp>
      <p:sp>
        <p:nvSpPr>
          <p:cNvPr id="4" name="Slide Number Placeholder 3">
            <a:extLst>
              <a:ext uri="{FF2B5EF4-FFF2-40B4-BE49-F238E27FC236}">
                <a16:creationId xmlns:a16="http://schemas.microsoft.com/office/drawing/2014/main" id="{EFF348C9-A48A-3E76-4CFC-D8F04A42D43A}"/>
              </a:ext>
            </a:extLst>
          </p:cNvPr>
          <p:cNvSpPr>
            <a:spLocks noGrp="1"/>
          </p:cNvSpPr>
          <p:nvPr>
            <p:ph type="sldNum" sz="quarter" idx="12"/>
          </p:nvPr>
        </p:nvSpPr>
        <p:spPr/>
        <p:txBody>
          <a:bodyPr/>
          <a:lstStyle/>
          <a:p>
            <a:fld id="{176DD4EC-FA55-45CE-8BB9-EF8129236C33}" type="slidenum">
              <a:rPr lang="en-NL" smtClean="0"/>
              <a:pPr/>
              <a:t>23</a:t>
            </a:fld>
            <a:endParaRPr lang="en-NL" dirty="0"/>
          </a:p>
        </p:txBody>
      </p:sp>
      <p:sp>
        <p:nvSpPr>
          <p:cNvPr id="5" name="TextBox 4">
            <a:extLst>
              <a:ext uri="{FF2B5EF4-FFF2-40B4-BE49-F238E27FC236}">
                <a16:creationId xmlns:a16="http://schemas.microsoft.com/office/drawing/2014/main" id="{2CEF0A42-F51F-CB51-AC89-9B1558FC9A59}"/>
              </a:ext>
            </a:extLst>
          </p:cNvPr>
          <p:cNvSpPr txBox="1"/>
          <p:nvPr/>
        </p:nvSpPr>
        <p:spPr>
          <a:xfrm>
            <a:off x="-6781627" y="-587491"/>
            <a:ext cx="6096000" cy="8597225"/>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BCBS 239 ensures banks can manage risk data effectively and report it accurately</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The core principles aim for high data quality, timeliness, and effective governance</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BCBS 239’s evolution highlights growing regulatory expectations for banks</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Even after a decade, many banks fail to fully comply with BCBS 239</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a:tabLst/>
            </a:pPr>
            <a:r>
              <a:rPr kumimoji="0" lang="en-GB" altLang="hu-HU" sz="1400" i="0" u="none" strike="noStrike" cap="none" normalizeH="0" baseline="0">
                <a:ln>
                  <a:noFill/>
                </a:ln>
                <a:solidFill>
                  <a:schemeClr val="tx2"/>
                </a:solidFill>
                <a:effectLst/>
                <a:latin typeface="+mj-lt"/>
              </a:rPr>
              <a:t>Banks face cultural, technical, and regulatory challenges to full compliance </a:t>
            </a:r>
            <a:r>
              <a:rPr kumimoji="0" lang="en-GB" altLang="hu-HU" sz="1400" i="1" u="none" strike="noStrike" cap="none" normalizeH="0" baseline="0">
                <a:ln>
                  <a:noFill/>
                </a:ln>
                <a:solidFill>
                  <a:schemeClr val="accent4"/>
                </a:solidFill>
                <a:effectLst/>
                <a:latin typeface="+mj-lt"/>
              </a:rPr>
              <a:t>(summary slide for the problems)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Banks struggle with embedding compliance into their culture and engaging leadership</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Inconsistent interpretations of BCBS 239 cause uneven compliance across departments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Excessive resource allocation to manual processes slows compliance progress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Fragmented IT systems prevent accurate and timely data aggregation</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Banks face growing regulatory pressure and evolving compliance standards</a:t>
            </a:r>
          </a:p>
          <a:p>
            <a:pPr marL="800100" lvl="1" indent="-342900" eaLnBrk="0" fontAlgn="base" hangingPunct="0">
              <a:lnSpc>
                <a:spcPct val="100000"/>
              </a:lnSpc>
              <a:spcBef>
                <a:spcPct val="0"/>
              </a:spcBef>
              <a:spcAft>
                <a:spcPts val="400"/>
              </a:spcAft>
              <a:buFont typeface="+mj-lt"/>
              <a:buAutoNum type="arabicPeriod" startAt="6"/>
            </a:pPr>
            <a:r>
              <a:rPr kumimoji="0" lang="en-GB" altLang="hu-HU" sz="1200" i="0" u="none" strike="noStrike" cap="none" normalizeH="0" baseline="0">
                <a:ln>
                  <a:noFill/>
                </a:ln>
                <a:solidFill>
                  <a:schemeClr val="tx2"/>
                </a:solidFill>
                <a:effectLst/>
                <a:latin typeface="+mj-lt"/>
              </a:rPr>
              <a:t>Manual data reconciliation introduces errors and inconsistencies in risk reporting</a:t>
            </a:r>
          </a:p>
          <a:p>
            <a:pPr marL="342900" indent="-342900" eaLnBrk="0" fontAlgn="base" hangingPunct="0">
              <a:lnSpc>
                <a:spcPct val="100000"/>
              </a:lnSpc>
              <a:spcBef>
                <a:spcPct val="0"/>
              </a:spcBef>
              <a:spcAft>
                <a:spcPts val="400"/>
              </a:spcAft>
              <a:buFont typeface="+mj-lt"/>
              <a:buAutoNum type="arabicPeriod" startAt="12"/>
            </a:pPr>
            <a:r>
              <a:rPr kumimoji="0" lang="en-GB" altLang="hu-HU" sz="1400" i="0" u="none" strike="noStrike" cap="none" normalizeH="0" baseline="0">
                <a:ln>
                  <a:noFill/>
                </a:ln>
                <a:solidFill>
                  <a:schemeClr val="tx2"/>
                </a:solidFill>
                <a:effectLst/>
                <a:latin typeface="+mj-lt"/>
              </a:rPr>
              <a:t>A strategic approach to address cultural, technical, and regulatory challenges </a:t>
            </a:r>
            <a:r>
              <a:rPr kumimoji="0" lang="en-GB" altLang="hu-HU" sz="1400" i="1" u="none" strike="noStrike" cap="none" normalizeH="0" baseline="0">
                <a:ln>
                  <a:noFill/>
                </a:ln>
                <a:solidFill>
                  <a:schemeClr val="tx1"/>
                </a:solidFill>
                <a:effectLst/>
                <a:latin typeface="+mj-lt"/>
              </a:rPr>
              <a:t>(summary slide for the solutions)</a:t>
            </a:r>
            <a:endParaRPr kumimoji="0" lang="en-GB" altLang="hu-HU" sz="1400" i="0" u="none" strike="noStrike" cap="none" normalizeH="0" baseline="0">
              <a:ln>
                <a:noFill/>
              </a:ln>
              <a:solidFill>
                <a:schemeClr val="tx1"/>
              </a:solidFill>
              <a:effectLst/>
              <a:latin typeface="+mj-lt"/>
            </a:endParaRP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Strong leadership and cultural transformation ensure sustained compliance</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Clear and standardized guidelines ensure consistent application across departments</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Automating documentation and reporting processes optimizes resource use</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Modern IT infrastructure enables seamless, real-time risk data management</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Engaging proactively with regulators ensures continuous alignment with evolving standards</a:t>
            </a:r>
          </a:p>
          <a:p>
            <a:pPr marL="800100" lvl="1" indent="-342900" eaLnBrk="0" fontAlgn="base" hangingPunct="0">
              <a:lnSpc>
                <a:spcPct val="100000"/>
              </a:lnSpc>
              <a:spcBef>
                <a:spcPct val="0"/>
              </a:spcBef>
              <a:spcAft>
                <a:spcPts val="400"/>
              </a:spcAft>
              <a:buFont typeface="+mj-lt"/>
              <a:buAutoNum type="arabicPeriod" startAt="13"/>
            </a:pPr>
            <a:r>
              <a:rPr kumimoji="0" lang="en-GB" altLang="hu-HU" sz="1200" i="0" u="none" strike="noStrike" cap="none" normalizeH="0" baseline="0">
                <a:ln>
                  <a:noFill/>
                </a:ln>
                <a:solidFill>
                  <a:schemeClr val="tx2"/>
                </a:solidFill>
                <a:effectLst/>
                <a:latin typeface="+mj-lt"/>
              </a:rPr>
              <a:t>Automating data reconciliation enhances reporting accuracy and reliability</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startAt="19"/>
              <a:tabLst/>
            </a:pPr>
            <a:r>
              <a:rPr kumimoji="0" lang="en-GB" altLang="hu-HU" sz="1400" i="0" u="none" strike="noStrike" cap="none" normalizeH="0" baseline="0">
                <a:ln>
                  <a:noFill/>
                </a:ln>
                <a:solidFill>
                  <a:schemeClr val="tx2"/>
                </a:solidFill>
                <a:effectLst/>
                <a:latin typeface="+mj-lt"/>
              </a:rPr>
              <a:t>FiSer Consulting offers tailored solutions for banks’ BCBS 239 compliance challenges</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startAt="19"/>
              <a:tabLst/>
            </a:pPr>
            <a:r>
              <a:rPr kumimoji="0" lang="en-GB" altLang="hu-HU" sz="1400" i="0" u="none" strike="noStrike" cap="none" normalizeH="0" baseline="0">
                <a:ln>
                  <a:noFill/>
                </a:ln>
                <a:solidFill>
                  <a:schemeClr val="tx2"/>
                </a:solidFill>
                <a:effectLst/>
                <a:latin typeface="+mj-lt"/>
              </a:rPr>
              <a:t>Our proven approach ensures a structured path to full compliance</a:t>
            </a:r>
          </a:p>
          <a:p>
            <a:pPr marL="342900" marR="0" lvl="0" indent="-342900" algn="l" defTabSz="914400" rtl="0" eaLnBrk="0" fontAlgn="base" latinLnBrk="0" hangingPunct="0">
              <a:lnSpc>
                <a:spcPct val="100000"/>
              </a:lnSpc>
              <a:spcBef>
                <a:spcPct val="0"/>
              </a:spcBef>
              <a:spcAft>
                <a:spcPts val="400"/>
              </a:spcAft>
              <a:buClrTx/>
              <a:buSzTx/>
              <a:buFont typeface="+mj-lt"/>
              <a:buAutoNum type="arabicPeriod" startAt="19"/>
              <a:tabLst/>
            </a:pPr>
            <a:r>
              <a:rPr kumimoji="0" lang="en-GB" altLang="hu-HU" sz="1400" i="0" u="none" strike="noStrike" cap="none" normalizeH="0" baseline="0">
                <a:ln>
                  <a:noFill/>
                </a:ln>
                <a:solidFill>
                  <a:schemeClr val="tx2"/>
                </a:solidFill>
                <a:effectLst/>
                <a:latin typeface="+mj-lt"/>
              </a:rPr>
              <a:t>Let’s work together to transform your compliance strategy</a:t>
            </a:r>
            <a:endParaRPr lang="hu-HU"/>
          </a:p>
        </p:txBody>
      </p:sp>
      <p:cxnSp>
        <p:nvCxnSpPr>
          <p:cNvPr id="33" name="Google Shape;1464;p33">
            <a:extLst>
              <a:ext uri="{FF2B5EF4-FFF2-40B4-BE49-F238E27FC236}">
                <a16:creationId xmlns:a16="http://schemas.microsoft.com/office/drawing/2014/main" id="{2A699E11-FF21-B20D-BBF3-306626E5010C}"/>
              </a:ext>
            </a:extLst>
          </p:cNvPr>
          <p:cNvCxnSpPr>
            <a:cxnSpLocks/>
            <a:stCxn id="34" idx="6"/>
            <a:endCxn id="43" idx="2"/>
          </p:cNvCxnSpPr>
          <p:nvPr/>
        </p:nvCxnSpPr>
        <p:spPr>
          <a:xfrm>
            <a:off x="2352338" y="4558631"/>
            <a:ext cx="989249" cy="0"/>
          </a:xfrm>
          <a:prstGeom prst="straightConnector1">
            <a:avLst/>
          </a:prstGeom>
          <a:noFill/>
          <a:ln w="19050" cap="flat" cmpd="sng">
            <a:gradFill flip="none" rotWithShape="1">
              <a:gsLst>
                <a:gs pos="0">
                  <a:schemeClr val="bg2"/>
                </a:gs>
                <a:gs pos="100000">
                  <a:schemeClr val="tx1"/>
                </a:gs>
              </a:gsLst>
              <a:lin ang="0" scaled="1"/>
              <a:tileRect/>
            </a:gradFill>
            <a:prstDash val="solid"/>
            <a:round/>
            <a:headEnd type="none" w="med" len="med"/>
            <a:tailEnd type="none" w="med" len="med"/>
          </a:ln>
          <a:effectLst>
            <a:outerShdw blurRad="50800" dist="38100" dir="2700000" algn="tl" rotWithShape="0">
              <a:prstClr val="black">
                <a:alpha val="40000"/>
              </a:prstClr>
            </a:outerShdw>
          </a:effectLst>
        </p:spPr>
      </p:cxnSp>
      <p:sp>
        <p:nvSpPr>
          <p:cNvPr id="37" name="Google Shape;1467;p33">
            <a:extLst>
              <a:ext uri="{FF2B5EF4-FFF2-40B4-BE49-F238E27FC236}">
                <a16:creationId xmlns:a16="http://schemas.microsoft.com/office/drawing/2014/main" id="{0BBBC205-1773-8D9E-BD4E-4D221E0056A3}"/>
              </a:ext>
            </a:extLst>
          </p:cNvPr>
          <p:cNvSpPr/>
          <p:nvPr/>
        </p:nvSpPr>
        <p:spPr>
          <a:xfrm>
            <a:off x="229884" y="2498809"/>
            <a:ext cx="3077661" cy="277118"/>
          </a:xfrm>
          <a:prstGeom prst="round2SameRect">
            <a:avLst>
              <a:gd name="adj1" fmla="val 50000"/>
              <a:gd name="adj2" fmla="val 0"/>
            </a:avLst>
          </a:prstGeom>
          <a:solidFill>
            <a:schemeClr val="bg2"/>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1200"/>
          </a:p>
        </p:txBody>
      </p:sp>
      <p:sp>
        <p:nvSpPr>
          <p:cNvPr id="38" name="Google Shape;1469;p33">
            <a:extLst>
              <a:ext uri="{FF2B5EF4-FFF2-40B4-BE49-F238E27FC236}">
                <a16:creationId xmlns:a16="http://schemas.microsoft.com/office/drawing/2014/main" id="{4241FEBB-9E5F-697F-22F7-7AF1566E5CE2}"/>
              </a:ext>
            </a:extLst>
          </p:cNvPr>
          <p:cNvSpPr/>
          <p:nvPr/>
        </p:nvSpPr>
        <p:spPr>
          <a:xfrm>
            <a:off x="217124" y="2494099"/>
            <a:ext cx="3109806" cy="1300799"/>
          </a:xfrm>
          <a:prstGeom prst="roundRect">
            <a:avLst>
              <a:gd name="adj" fmla="val 16667"/>
            </a:avLst>
          </a:prstGeom>
          <a:noFill/>
          <a:ln w="28575" cap="flat" cmpd="sng">
            <a:solidFill>
              <a:schemeClr val="accent4"/>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1200"/>
          </a:p>
        </p:txBody>
      </p:sp>
      <p:sp>
        <p:nvSpPr>
          <p:cNvPr id="40" name="Google Shape;1471;p33">
            <a:extLst>
              <a:ext uri="{FF2B5EF4-FFF2-40B4-BE49-F238E27FC236}">
                <a16:creationId xmlns:a16="http://schemas.microsoft.com/office/drawing/2014/main" id="{AAF11872-86B8-C22D-0F5B-8972F0B30A3B}"/>
              </a:ext>
            </a:extLst>
          </p:cNvPr>
          <p:cNvSpPr txBox="1"/>
          <p:nvPr/>
        </p:nvSpPr>
        <p:spPr>
          <a:xfrm>
            <a:off x="229885" y="2749399"/>
            <a:ext cx="3134387" cy="1052576"/>
          </a:xfrm>
          <a:prstGeom prst="rect">
            <a:avLst/>
          </a:prstGeom>
          <a:noFill/>
          <a:ln>
            <a:noFill/>
          </a:ln>
        </p:spPr>
        <p:txBody>
          <a:bodyPr spcFirstLastPara="1" wrap="square" lIns="72000" tIns="72000" rIns="72000" bIns="72000" anchor="ctr" anchorCtr="0">
            <a:noAutofit/>
          </a:bodyPr>
          <a:lstStyle/>
          <a:p>
            <a:pPr algn="ctr"/>
            <a:r>
              <a:rPr lang="en-US" sz="1200">
                <a:solidFill>
                  <a:schemeClr val="accent5"/>
                </a:solidFill>
              </a:rPr>
              <a:t>Develop a risk data governance framework that aligns with BCBS 239 principles, focusing on data quality, accuracy, and governance.</a:t>
            </a:r>
          </a:p>
        </p:txBody>
      </p:sp>
      <p:sp>
        <p:nvSpPr>
          <p:cNvPr id="41" name="Google Shape;1472;p33">
            <a:extLst>
              <a:ext uri="{FF2B5EF4-FFF2-40B4-BE49-F238E27FC236}">
                <a16:creationId xmlns:a16="http://schemas.microsoft.com/office/drawing/2014/main" id="{19754009-78C0-B9E7-0A8D-9295F8296976}"/>
              </a:ext>
            </a:extLst>
          </p:cNvPr>
          <p:cNvSpPr txBox="1"/>
          <p:nvPr/>
        </p:nvSpPr>
        <p:spPr>
          <a:xfrm>
            <a:off x="167783" y="2525313"/>
            <a:ext cx="3258589" cy="224086"/>
          </a:xfrm>
          <a:prstGeom prst="rect">
            <a:avLst/>
          </a:prstGeom>
          <a:noFill/>
          <a:ln>
            <a:noFill/>
          </a:ln>
        </p:spPr>
        <p:txBody>
          <a:bodyPr spcFirstLastPara="1" wrap="square" lIns="121900" tIns="121900" rIns="121900" bIns="121900" anchor="ctr" anchorCtr="0">
            <a:noAutofit/>
          </a:bodyPr>
          <a:lstStyle/>
          <a:p>
            <a:pPr algn="ctr">
              <a:buClr>
                <a:srgbClr val="000000"/>
              </a:buClr>
              <a:buSzPts val="1100"/>
            </a:pPr>
            <a:r>
              <a:rPr lang="en-US" sz="1200" b="1">
                <a:solidFill>
                  <a:schemeClr val="bg1"/>
                </a:solidFill>
              </a:rPr>
              <a:t>Risk Data Management Framework</a:t>
            </a:r>
            <a:endParaRPr lang="en-US" sz="1200" b="1">
              <a:solidFill>
                <a:schemeClr val="bg1"/>
              </a:solidFill>
              <a:latin typeface="Fira Sans Extra Condensed"/>
              <a:ea typeface="Fira Sans Extra Condensed"/>
              <a:cs typeface="Fira Sans Extra Condensed"/>
              <a:sym typeface="Fira Sans Extra Condensed"/>
            </a:endParaRPr>
          </a:p>
        </p:txBody>
      </p:sp>
      <p:cxnSp>
        <p:nvCxnSpPr>
          <p:cNvPr id="42" name="Google Shape;1473;p33">
            <a:extLst>
              <a:ext uri="{FF2B5EF4-FFF2-40B4-BE49-F238E27FC236}">
                <a16:creationId xmlns:a16="http://schemas.microsoft.com/office/drawing/2014/main" id="{67B786F0-FCD7-87DB-218F-02EF9DF60D75}"/>
              </a:ext>
            </a:extLst>
          </p:cNvPr>
          <p:cNvCxnSpPr>
            <a:cxnSpLocks/>
            <a:stCxn id="43" idx="6"/>
            <a:endCxn id="52" idx="2"/>
          </p:cNvCxnSpPr>
          <p:nvPr/>
        </p:nvCxnSpPr>
        <p:spPr>
          <a:xfrm>
            <a:off x="4510282" y="4558631"/>
            <a:ext cx="989249" cy="0"/>
          </a:xfrm>
          <a:prstGeom prst="straightConnector1">
            <a:avLst/>
          </a:prstGeom>
          <a:noFill/>
          <a:ln w="19050" cap="flat" cmpd="sng">
            <a:gradFill flip="none" rotWithShape="1">
              <a:gsLst>
                <a:gs pos="0">
                  <a:schemeClr val="tx1"/>
                </a:gs>
                <a:gs pos="100000">
                  <a:schemeClr val="accent2"/>
                </a:gs>
              </a:gsLst>
              <a:lin ang="0" scaled="1"/>
              <a:tileRect/>
            </a:gradFill>
            <a:prstDash val="solid"/>
            <a:round/>
            <a:headEnd type="none" w="med" len="med"/>
            <a:tailEnd type="none" w="med" len="med"/>
          </a:ln>
          <a:effectLst>
            <a:outerShdw blurRad="50800" dist="38100" dir="2700000" algn="tl" rotWithShape="0">
              <a:prstClr val="black">
                <a:alpha val="40000"/>
              </a:prstClr>
            </a:outerShdw>
          </a:effectLst>
        </p:spPr>
      </p:cxnSp>
      <p:cxnSp>
        <p:nvCxnSpPr>
          <p:cNvPr id="45" name="Google Shape;1479;p33">
            <a:extLst>
              <a:ext uri="{FF2B5EF4-FFF2-40B4-BE49-F238E27FC236}">
                <a16:creationId xmlns:a16="http://schemas.microsoft.com/office/drawing/2014/main" id="{F0525724-2162-5194-16AE-670ECC8B97C7}"/>
              </a:ext>
            </a:extLst>
          </p:cNvPr>
          <p:cNvCxnSpPr>
            <a:cxnSpLocks/>
            <a:stCxn id="50" idx="0"/>
            <a:endCxn id="43" idx="4"/>
          </p:cNvCxnSpPr>
          <p:nvPr/>
        </p:nvCxnSpPr>
        <p:spPr>
          <a:xfrm flipV="1">
            <a:off x="3925934" y="5142978"/>
            <a:ext cx="1" cy="235485"/>
          </a:xfrm>
          <a:prstGeom prst="straightConnector1">
            <a:avLst/>
          </a:prstGeom>
          <a:noFill/>
          <a:ln w="19050" cap="flat" cmpd="sng">
            <a:solidFill>
              <a:schemeClr val="accent3"/>
            </a:solidFill>
            <a:prstDash val="solid"/>
            <a:round/>
            <a:headEnd type="none" w="med" len="med"/>
            <a:tailEnd type="none" w="med" len="med"/>
          </a:ln>
        </p:spPr>
      </p:cxnSp>
      <p:sp>
        <p:nvSpPr>
          <p:cNvPr id="47" name="Google Shape;1476;p33">
            <a:extLst>
              <a:ext uri="{FF2B5EF4-FFF2-40B4-BE49-F238E27FC236}">
                <a16:creationId xmlns:a16="http://schemas.microsoft.com/office/drawing/2014/main" id="{CE3EF669-9667-01BD-6DBB-473CBBA1FE8B}"/>
              </a:ext>
            </a:extLst>
          </p:cNvPr>
          <p:cNvSpPr/>
          <p:nvPr/>
        </p:nvSpPr>
        <p:spPr>
          <a:xfrm>
            <a:off x="2330694" y="5351958"/>
            <a:ext cx="3101987" cy="277117"/>
          </a:xfrm>
          <a:prstGeom prst="round2SameRect">
            <a:avLst>
              <a:gd name="adj1" fmla="val 50000"/>
              <a:gd name="adj2" fmla="val 0"/>
            </a:avLst>
          </a:prstGeom>
          <a:solidFill>
            <a:schemeClr val="accent3"/>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1200"/>
          </a:p>
        </p:txBody>
      </p:sp>
      <p:sp>
        <p:nvSpPr>
          <p:cNvPr id="48" name="Google Shape;1478;p33">
            <a:extLst>
              <a:ext uri="{FF2B5EF4-FFF2-40B4-BE49-F238E27FC236}">
                <a16:creationId xmlns:a16="http://schemas.microsoft.com/office/drawing/2014/main" id="{C5365D9B-6286-3FDA-9F41-1F4ED7C33C40}"/>
              </a:ext>
            </a:extLst>
          </p:cNvPr>
          <p:cNvSpPr/>
          <p:nvPr/>
        </p:nvSpPr>
        <p:spPr>
          <a:xfrm>
            <a:off x="2317834" y="5347249"/>
            <a:ext cx="3134386" cy="1300794"/>
          </a:xfrm>
          <a:prstGeom prst="roundRect">
            <a:avLst>
              <a:gd name="adj" fmla="val 16667"/>
            </a:avLst>
          </a:prstGeom>
          <a:noFill/>
          <a:ln w="28575" cap="flat" cmpd="sng">
            <a:solidFill>
              <a:schemeClr val="accent3"/>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1200"/>
          </a:p>
        </p:txBody>
      </p:sp>
      <p:sp>
        <p:nvSpPr>
          <p:cNvPr id="49" name="Google Shape;1480;p33">
            <a:extLst>
              <a:ext uri="{FF2B5EF4-FFF2-40B4-BE49-F238E27FC236}">
                <a16:creationId xmlns:a16="http://schemas.microsoft.com/office/drawing/2014/main" id="{39FC4AEC-739D-386B-3585-1E0841FF76FB}"/>
              </a:ext>
            </a:extLst>
          </p:cNvPr>
          <p:cNvSpPr txBox="1"/>
          <p:nvPr/>
        </p:nvSpPr>
        <p:spPr>
          <a:xfrm>
            <a:off x="2342857" y="5609626"/>
            <a:ext cx="3159162" cy="1003653"/>
          </a:xfrm>
          <a:prstGeom prst="rect">
            <a:avLst/>
          </a:prstGeom>
          <a:noFill/>
          <a:ln>
            <a:noFill/>
          </a:ln>
        </p:spPr>
        <p:txBody>
          <a:bodyPr spcFirstLastPara="1" wrap="square" lIns="72000" tIns="72000" rIns="72000" bIns="72000" anchor="ctr" anchorCtr="0">
            <a:noAutofit/>
          </a:bodyPr>
          <a:lstStyle/>
          <a:p>
            <a:pPr algn="ctr"/>
            <a:r>
              <a:rPr lang="en-US" sz="1200">
                <a:solidFill>
                  <a:schemeClr val="accent5"/>
                </a:solidFill>
              </a:rPr>
              <a:t>Ensure senior management drives cultural transformation with training programs and clear role definitions for accountability.</a:t>
            </a:r>
            <a:endParaRPr sz="1200">
              <a:solidFill>
                <a:schemeClr val="accent5"/>
              </a:solidFill>
              <a:latin typeface="Roboto"/>
              <a:ea typeface="Roboto"/>
              <a:cs typeface="Roboto"/>
              <a:sym typeface="Roboto"/>
            </a:endParaRPr>
          </a:p>
        </p:txBody>
      </p:sp>
      <p:sp>
        <p:nvSpPr>
          <p:cNvPr id="50" name="Google Shape;1481;p33">
            <a:extLst>
              <a:ext uri="{FF2B5EF4-FFF2-40B4-BE49-F238E27FC236}">
                <a16:creationId xmlns:a16="http://schemas.microsoft.com/office/drawing/2014/main" id="{CFF3DA50-80A3-D354-4795-1161AB709F7C}"/>
              </a:ext>
            </a:extLst>
          </p:cNvPr>
          <p:cNvSpPr txBox="1"/>
          <p:nvPr/>
        </p:nvSpPr>
        <p:spPr>
          <a:xfrm>
            <a:off x="2219599" y="5378463"/>
            <a:ext cx="3412669" cy="224085"/>
          </a:xfrm>
          <a:prstGeom prst="rect">
            <a:avLst/>
          </a:prstGeom>
          <a:noFill/>
          <a:ln>
            <a:noFill/>
          </a:ln>
        </p:spPr>
        <p:txBody>
          <a:bodyPr spcFirstLastPara="1" wrap="square" lIns="121900" tIns="121900" rIns="121900" bIns="121900" anchor="ctr" anchorCtr="0">
            <a:noAutofit/>
          </a:bodyPr>
          <a:lstStyle/>
          <a:p>
            <a:pPr algn="ctr">
              <a:buClr>
                <a:srgbClr val="000000"/>
              </a:buClr>
              <a:buSzPts val="1100"/>
            </a:pPr>
            <a:r>
              <a:rPr lang="en-US" sz="1200" b="1">
                <a:solidFill>
                  <a:schemeClr val="bg1"/>
                </a:solidFill>
              </a:rPr>
              <a:t>Cultural Transformation</a:t>
            </a:r>
            <a:endParaRPr sz="1200" b="1">
              <a:solidFill>
                <a:schemeClr val="bg1"/>
              </a:solidFill>
              <a:latin typeface="Fira Sans Extra Condensed"/>
              <a:ea typeface="Fira Sans Extra Condensed"/>
              <a:cs typeface="Fira Sans Extra Condensed"/>
              <a:sym typeface="Fira Sans Extra Condensed"/>
            </a:endParaRPr>
          </a:p>
        </p:txBody>
      </p:sp>
      <p:cxnSp>
        <p:nvCxnSpPr>
          <p:cNvPr id="51" name="Google Shape;1482;p33">
            <a:extLst>
              <a:ext uri="{FF2B5EF4-FFF2-40B4-BE49-F238E27FC236}">
                <a16:creationId xmlns:a16="http://schemas.microsoft.com/office/drawing/2014/main" id="{9D8CF40B-0C03-54CE-9B12-4FA6C9411ED9}"/>
              </a:ext>
            </a:extLst>
          </p:cNvPr>
          <p:cNvCxnSpPr>
            <a:cxnSpLocks/>
            <a:stCxn id="52" idx="6"/>
            <a:endCxn id="60" idx="2"/>
          </p:cNvCxnSpPr>
          <p:nvPr/>
        </p:nvCxnSpPr>
        <p:spPr>
          <a:xfrm>
            <a:off x="6668226" y="4558631"/>
            <a:ext cx="989249" cy="0"/>
          </a:xfrm>
          <a:prstGeom prst="straightConnector1">
            <a:avLst/>
          </a:prstGeom>
          <a:noFill/>
          <a:ln w="19050" cap="flat" cmpd="sng">
            <a:gradFill flip="none" rotWithShape="1">
              <a:gsLst>
                <a:gs pos="0">
                  <a:schemeClr val="accent2"/>
                </a:gs>
                <a:gs pos="98000">
                  <a:schemeClr val="tx2"/>
                </a:gs>
              </a:gsLst>
              <a:lin ang="0" scaled="1"/>
              <a:tileRect/>
            </a:gradFill>
            <a:prstDash val="solid"/>
            <a:round/>
            <a:headEnd type="none" w="med" len="med"/>
            <a:tailEnd type="none" w="med" len="med"/>
          </a:ln>
          <a:effectLst>
            <a:outerShdw blurRad="50800" dist="38100" dir="2700000" algn="tl" rotWithShape="0">
              <a:prstClr val="black">
                <a:alpha val="40000"/>
              </a:prstClr>
            </a:outerShdw>
          </a:effectLst>
        </p:spPr>
      </p:cxnSp>
      <p:cxnSp>
        <p:nvCxnSpPr>
          <p:cNvPr id="54" name="Google Shape;1488;p33">
            <a:extLst>
              <a:ext uri="{FF2B5EF4-FFF2-40B4-BE49-F238E27FC236}">
                <a16:creationId xmlns:a16="http://schemas.microsoft.com/office/drawing/2014/main" id="{D57FBE15-CD8F-A0B9-E29A-312F1ED98BF5}"/>
              </a:ext>
            </a:extLst>
          </p:cNvPr>
          <p:cNvCxnSpPr>
            <a:cxnSpLocks/>
            <a:stCxn id="57" idx="2"/>
            <a:endCxn id="52" idx="0"/>
          </p:cNvCxnSpPr>
          <p:nvPr/>
        </p:nvCxnSpPr>
        <p:spPr>
          <a:xfrm>
            <a:off x="6080142" y="3794890"/>
            <a:ext cx="3737" cy="179393"/>
          </a:xfrm>
          <a:prstGeom prst="straightConnector1">
            <a:avLst/>
          </a:prstGeom>
          <a:noFill/>
          <a:ln w="19050" cap="flat" cmpd="sng">
            <a:solidFill>
              <a:schemeClr val="accent2"/>
            </a:solidFill>
            <a:prstDash val="solid"/>
            <a:round/>
            <a:headEnd type="none" w="med" len="med"/>
            <a:tailEnd type="none" w="med" len="med"/>
          </a:ln>
        </p:spPr>
      </p:cxnSp>
      <p:sp>
        <p:nvSpPr>
          <p:cNvPr id="56" name="Google Shape;1485;p33">
            <a:extLst>
              <a:ext uri="{FF2B5EF4-FFF2-40B4-BE49-F238E27FC236}">
                <a16:creationId xmlns:a16="http://schemas.microsoft.com/office/drawing/2014/main" id="{853706E7-ABDE-D000-05CE-4252ABB6078A}"/>
              </a:ext>
            </a:extLst>
          </p:cNvPr>
          <p:cNvSpPr/>
          <p:nvPr/>
        </p:nvSpPr>
        <p:spPr>
          <a:xfrm>
            <a:off x="4531619" y="2498808"/>
            <a:ext cx="3077660" cy="277118"/>
          </a:xfrm>
          <a:prstGeom prst="round2SameRect">
            <a:avLst>
              <a:gd name="adj1" fmla="val 50000"/>
              <a:gd name="adj2" fmla="val 0"/>
            </a:avLst>
          </a:prstGeom>
          <a:solidFill>
            <a:schemeClr val="accent2"/>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1200"/>
          </a:p>
        </p:txBody>
      </p:sp>
      <p:sp>
        <p:nvSpPr>
          <p:cNvPr id="57" name="Google Shape;1487;p33">
            <a:extLst>
              <a:ext uri="{FF2B5EF4-FFF2-40B4-BE49-F238E27FC236}">
                <a16:creationId xmlns:a16="http://schemas.microsoft.com/office/drawing/2014/main" id="{93D39776-A34A-B0B4-FA27-2FACDD7F8789}"/>
              </a:ext>
            </a:extLst>
          </p:cNvPr>
          <p:cNvSpPr/>
          <p:nvPr/>
        </p:nvSpPr>
        <p:spPr>
          <a:xfrm>
            <a:off x="4525240" y="2494099"/>
            <a:ext cx="3109804" cy="1300791"/>
          </a:xfrm>
          <a:prstGeom prst="roundRect">
            <a:avLst>
              <a:gd name="adj" fmla="val 16667"/>
            </a:avLst>
          </a:prstGeom>
          <a:noFill/>
          <a:ln w="28575" cap="flat" cmpd="sng">
            <a:solidFill>
              <a:schemeClr val="accen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lang="hu-HU" sz="1200"/>
          </a:p>
        </p:txBody>
      </p:sp>
      <p:sp>
        <p:nvSpPr>
          <p:cNvPr id="58" name="Google Shape;1489;p33">
            <a:extLst>
              <a:ext uri="{FF2B5EF4-FFF2-40B4-BE49-F238E27FC236}">
                <a16:creationId xmlns:a16="http://schemas.microsoft.com/office/drawing/2014/main" id="{B05580EE-1BDA-EBAB-9D9A-0F2339B26F2B}"/>
              </a:ext>
            </a:extLst>
          </p:cNvPr>
          <p:cNvSpPr txBox="1"/>
          <p:nvPr/>
        </p:nvSpPr>
        <p:spPr>
          <a:xfrm>
            <a:off x="4515469" y="2749395"/>
            <a:ext cx="3134386" cy="1062851"/>
          </a:xfrm>
          <a:prstGeom prst="rect">
            <a:avLst/>
          </a:prstGeom>
          <a:noFill/>
          <a:ln>
            <a:noFill/>
          </a:ln>
        </p:spPr>
        <p:txBody>
          <a:bodyPr spcFirstLastPara="1" wrap="square" lIns="72000" tIns="72000" rIns="72000" bIns="72000" anchor="ctr" anchorCtr="0">
            <a:noAutofit/>
          </a:bodyPr>
          <a:lstStyle>
            <a:defPPr>
              <a:defRPr lang="en-NL"/>
            </a:defPPr>
            <a:lvl1pPr algn="ctr">
              <a:defRPr sz="1200">
                <a:solidFill>
                  <a:schemeClr val="accent5"/>
                </a:solidFill>
              </a:defRPr>
            </a:lvl1pPr>
          </a:lstStyle>
          <a:p>
            <a:r>
              <a:rPr lang="en-US"/>
              <a:t>Assess and modernize legacy IT systems, integrating advanced data management platforms that enable real-time data aggregation and reporting.</a:t>
            </a:r>
          </a:p>
        </p:txBody>
      </p:sp>
      <p:sp>
        <p:nvSpPr>
          <p:cNvPr id="59" name="Google Shape;1490;p33">
            <a:extLst>
              <a:ext uri="{FF2B5EF4-FFF2-40B4-BE49-F238E27FC236}">
                <a16:creationId xmlns:a16="http://schemas.microsoft.com/office/drawing/2014/main" id="{B679C04E-D335-8FC0-84E1-38B91A916D08}"/>
              </a:ext>
            </a:extLst>
          </p:cNvPr>
          <p:cNvSpPr txBox="1"/>
          <p:nvPr/>
        </p:nvSpPr>
        <p:spPr>
          <a:xfrm>
            <a:off x="4658622" y="2525313"/>
            <a:ext cx="2773865" cy="224086"/>
          </a:xfrm>
          <a:prstGeom prst="rect">
            <a:avLst/>
          </a:prstGeom>
          <a:noFill/>
          <a:ln>
            <a:noFill/>
          </a:ln>
        </p:spPr>
        <p:txBody>
          <a:bodyPr spcFirstLastPara="1" wrap="square" lIns="121900" tIns="121900" rIns="121900" bIns="121900" anchor="ctr" anchorCtr="0">
            <a:noAutofit/>
          </a:bodyPr>
          <a:lstStyle/>
          <a:p>
            <a:pPr algn="ctr">
              <a:buClr>
                <a:srgbClr val="000000"/>
              </a:buClr>
              <a:buSzPts val="1100"/>
            </a:pPr>
            <a:r>
              <a:rPr lang="en-US" sz="1200" b="1">
                <a:solidFill>
                  <a:schemeClr val="bg1"/>
                </a:solidFill>
              </a:rPr>
              <a:t>End-to-End IT Modernization</a:t>
            </a:r>
            <a:endParaRPr sz="1200" b="1">
              <a:solidFill>
                <a:schemeClr val="bg1"/>
              </a:solidFill>
              <a:latin typeface="Fira Sans Extra Condensed"/>
              <a:ea typeface="Fira Sans Extra Condensed"/>
              <a:cs typeface="Fira Sans Extra Condensed"/>
              <a:sym typeface="Fira Sans Extra Condensed"/>
            </a:endParaRPr>
          </a:p>
        </p:txBody>
      </p:sp>
      <p:cxnSp>
        <p:nvCxnSpPr>
          <p:cNvPr id="62" name="Google Shape;1495;p33">
            <a:extLst>
              <a:ext uri="{FF2B5EF4-FFF2-40B4-BE49-F238E27FC236}">
                <a16:creationId xmlns:a16="http://schemas.microsoft.com/office/drawing/2014/main" id="{80916E14-BC31-0A87-28C1-B7A2B8683F55}"/>
              </a:ext>
            </a:extLst>
          </p:cNvPr>
          <p:cNvCxnSpPr>
            <a:cxnSpLocks/>
            <a:stCxn id="65" idx="0"/>
            <a:endCxn id="60" idx="4"/>
          </p:cNvCxnSpPr>
          <p:nvPr/>
        </p:nvCxnSpPr>
        <p:spPr>
          <a:xfrm flipH="1" flipV="1">
            <a:off x="8241823" y="5142978"/>
            <a:ext cx="1298" cy="204277"/>
          </a:xfrm>
          <a:prstGeom prst="straightConnector1">
            <a:avLst/>
          </a:prstGeom>
          <a:noFill/>
          <a:ln w="19050" cap="flat" cmpd="sng">
            <a:solidFill>
              <a:schemeClr val="accent5"/>
            </a:solidFill>
            <a:prstDash val="solid"/>
            <a:round/>
            <a:headEnd type="none" w="med" len="med"/>
            <a:tailEnd type="none" w="med" len="med"/>
          </a:ln>
        </p:spPr>
      </p:cxnSp>
      <p:sp>
        <p:nvSpPr>
          <p:cNvPr id="64" name="Google Shape;1492;p33">
            <a:extLst>
              <a:ext uri="{FF2B5EF4-FFF2-40B4-BE49-F238E27FC236}">
                <a16:creationId xmlns:a16="http://schemas.microsoft.com/office/drawing/2014/main" id="{AACEF25F-9C01-2B40-4DB5-929D490E1225}"/>
              </a:ext>
            </a:extLst>
          </p:cNvPr>
          <p:cNvSpPr/>
          <p:nvPr/>
        </p:nvSpPr>
        <p:spPr>
          <a:xfrm>
            <a:off x="6688789" y="5351964"/>
            <a:ext cx="3101988" cy="277118"/>
          </a:xfrm>
          <a:prstGeom prst="round2SameRect">
            <a:avLst>
              <a:gd name="adj1" fmla="val 50000"/>
              <a:gd name="adj2" fmla="val 0"/>
            </a:avLst>
          </a:prstGeom>
          <a:solidFill>
            <a:schemeClr val="accent5"/>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1200"/>
          </a:p>
        </p:txBody>
      </p:sp>
      <p:sp>
        <p:nvSpPr>
          <p:cNvPr id="65" name="Google Shape;1494;p33">
            <a:extLst>
              <a:ext uri="{FF2B5EF4-FFF2-40B4-BE49-F238E27FC236}">
                <a16:creationId xmlns:a16="http://schemas.microsoft.com/office/drawing/2014/main" id="{FC741F74-FC8E-5A0F-15A7-EC8C42F26623}"/>
              </a:ext>
            </a:extLst>
          </p:cNvPr>
          <p:cNvSpPr/>
          <p:nvPr/>
        </p:nvSpPr>
        <p:spPr>
          <a:xfrm>
            <a:off x="6675928" y="5347255"/>
            <a:ext cx="3134386" cy="1300788"/>
          </a:xfrm>
          <a:prstGeom prst="roundRect">
            <a:avLst>
              <a:gd name="adj" fmla="val 16667"/>
            </a:avLst>
          </a:prstGeom>
          <a:noFill/>
          <a:ln w="28575" cap="flat" cmpd="sng">
            <a:solidFill>
              <a:schemeClr val="accent5"/>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1200"/>
          </a:p>
        </p:txBody>
      </p:sp>
      <p:sp>
        <p:nvSpPr>
          <p:cNvPr id="66" name="Google Shape;1496;p33">
            <a:extLst>
              <a:ext uri="{FF2B5EF4-FFF2-40B4-BE49-F238E27FC236}">
                <a16:creationId xmlns:a16="http://schemas.microsoft.com/office/drawing/2014/main" id="{4259EAE8-0829-6592-BDE6-539721171372}"/>
              </a:ext>
            </a:extLst>
          </p:cNvPr>
          <p:cNvSpPr txBox="1"/>
          <p:nvPr/>
        </p:nvSpPr>
        <p:spPr>
          <a:xfrm>
            <a:off x="6656257" y="5646437"/>
            <a:ext cx="3159162" cy="1001605"/>
          </a:xfrm>
          <a:prstGeom prst="rect">
            <a:avLst/>
          </a:prstGeom>
          <a:noFill/>
          <a:ln>
            <a:noFill/>
          </a:ln>
        </p:spPr>
        <p:txBody>
          <a:bodyPr spcFirstLastPara="1" wrap="square" lIns="72000" tIns="72000" rIns="72000" bIns="72000" anchor="t" anchorCtr="0">
            <a:noAutofit/>
          </a:bodyPr>
          <a:lstStyle/>
          <a:p>
            <a:pPr algn="ctr"/>
            <a:r>
              <a:rPr lang="en-US" sz="1200">
                <a:solidFill>
                  <a:schemeClr val="accent5"/>
                </a:solidFill>
              </a:rPr>
              <a:t>Establish a direct regulatory engagement strategy, maintaining continuous dialogue with supervisors and proactively addressing evolving their demands.</a:t>
            </a:r>
          </a:p>
        </p:txBody>
      </p:sp>
      <p:sp>
        <p:nvSpPr>
          <p:cNvPr id="67" name="Google Shape;1497;p33">
            <a:extLst>
              <a:ext uri="{FF2B5EF4-FFF2-40B4-BE49-F238E27FC236}">
                <a16:creationId xmlns:a16="http://schemas.microsoft.com/office/drawing/2014/main" id="{21E93709-C359-B686-7269-E6E1035BE7A9}"/>
              </a:ext>
            </a:extLst>
          </p:cNvPr>
          <p:cNvSpPr txBox="1"/>
          <p:nvPr/>
        </p:nvSpPr>
        <p:spPr>
          <a:xfrm>
            <a:off x="6845226" y="5378469"/>
            <a:ext cx="2795791" cy="224086"/>
          </a:xfrm>
          <a:prstGeom prst="rect">
            <a:avLst/>
          </a:prstGeom>
          <a:noFill/>
          <a:ln>
            <a:noFill/>
          </a:ln>
        </p:spPr>
        <p:txBody>
          <a:bodyPr spcFirstLastPara="1" wrap="square" lIns="121900" tIns="121900" rIns="121900" bIns="121900" anchor="ctr" anchorCtr="0">
            <a:noAutofit/>
          </a:bodyPr>
          <a:lstStyle/>
          <a:p>
            <a:pPr algn="ctr">
              <a:buClr>
                <a:srgbClr val="000000"/>
              </a:buClr>
              <a:buSzPts val="1100"/>
            </a:pPr>
            <a:r>
              <a:rPr lang="en-US" sz="1200" b="1">
                <a:solidFill>
                  <a:schemeClr val="bg1"/>
                </a:solidFill>
              </a:rPr>
              <a:t>Ongoing Regulatory Engagement</a:t>
            </a:r>
            <a:endParaRPr lang="en-US" sz="1200" b="1">
              <a:solidFill>
                <a:schemeClr val="bg1"/>
              </a:solidFill>
              <a:latin typeface="Fira Sans Extra Condensed"/>
              <a:ea typeface="Fira Sans Extra Condensed"/>
              <a:cs typeface="Fira Sans Extra Condensed"/>
              <a:sym typeface="Fira Sans Extra Condensed"/>
            </a:endParaRPr>
          </a:p>
        </p:txBody>
      </p:sp>
      <p:grpSp>
        <p:nvGrpSpPr>
          <p:cNvPr id="83" name="Group 82">
            <a:extLst>
              <a:ext uri="{FF2B5EF4-FFF2-40B4-BE49-F238E27FC236}">
                <a16:creationId xmlns:a16="http://schemas.microsoft.com/office/drawing/2014/main" id="{B2EC5914-BB52-AA6A-3718-FFB0910272A1}"/>
              </a:ext>
            </a:extLst>
          </p:cNvPr>
          <p:cNvGrpSpPr/>
          <p:nvPr/>
        </p:nvGrpSpPr>
        <p:grpSpPr>
          <a:xfrm>
            <a:off x="1183643" y="3974283"/>
            <a:ext cx="1168695" cy="1168695"/>
            <a:chOff x="1124177" y="2973940"/>
            <a:chExt cx="1168695" cy="1168695"/>
          </a:xfrm>
        </p:grpSpPr>
        <p:sp>
          <p:nvSpPr>
            <p:cNvPr id="34" name="Google Shape;1463;p33">
              <a:extLst>
                <a:ext uri="{FF2B5EF4-FFF2-40B4-BE49-F238E27FC236}">
                  <a16:creationId xmlns:a16="http://schemas.microsoft.com/office/drawing/2014/main" id="{E4DDB17A-8754-F24A-9558-05AF3763E53D}"/>
                </a:ext>
              </a:extLst>
            </p:cNvPr>
            <p:cNvSpPr/>
            <p:nvPr/>
          </p:nvSpPr>
          <p:spPr>
            <a:xfrm>
              <a:off x="1124177" y="2973940"/>
              <a:ext cx="1168695" cy="1168695"/>
            </a:xfrm>
            <a:prstGeom prst="ellipse">
              <a:avLst/>
            </a:prstGeom>
            <a:solidFill>
              <a:schemeClr val="lt1"/>
            </a:solidFill>
            <a:ln w="19050" cap="flat" cmpd="sng">
              <a:solidFill>
                <a:schemeClr val="accent4"/>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1200"/>
            </a:p>
          </p:txBody>
        </p:sp>
        <p:sp>
          <p:nvSpPr>
            <p:cNvPr id="35" name="Google Shape;1468;p33">
              <a:extLst>
                <a:ext uri="{FF2B5EF4-FFF2-40B4-BE49-F238E27FC236}">
                  <a16:creationId xmlns:a16="http://schemas.microsoft.com/office/drawing/2014/main" id="{777BD382-F62C-B51D-C922-3146D02C28DC}"/>
                </a:ext>
              </a:extLst>
            </p:cNvPr>
            <p:cNvSpPr/>
            <p:nvPr/>
          </p:nvSpPr>
          <p:spPr>
            <a:xfrm>
              <a:off x="1229660" y="3079422"/>
              <a:ext cx="957730" cy="957730"/>
            </a:xfrm>
            <a:prstGeom prst="ellipse">
              <a:avLst/>
            </a:prstGeom>
            <a:solidFill>
              <a:schemeClr val="lt1"/>
            </a:solidFill>
            <a:ln w="76200" cap="flat" cmpd="sng">
              <a:solidFill>
                <a:schemeClr val="accent4"/>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1200"/>
            </a:p>
          </p:txBody>
        </p:sp>
      </p:grpSp>
      <p:grpSp>
        <p:nvGrpSpPr>
          <p:cNvPr id="82" name="Group 81">
            <a:extLst>
              <a:ext uri="{FF2B5EF4-FFF2-40B4-BE49-F238E27FC236}">
                <a16:creationId xmlns:a16="http://schemas.microsoft.com/office/drawing/2014/main" id="{F9037E4D-71FC-16D9-3DBA-7987EE84D7F3}"/>
              </a:ext>
            </a:extLst>
          </p:cNvPr>
          <p:cNvGrpSpPr/>
          <p:nvPr/>
        </p:nvGrpSpPr>
        <p:grpSpPr>
          <a:xfrm>
            <a:off x="3341587" y="3974283"/>
            <a:ext cx="1168695" cy="1168695"/>
            <a:chOff x="3140174" y="2973940"/>
            <a:chExt cx="1168695" cy="1168695"/>
          </a:xfrm>
        </p:grpSpPr>
        <p:sp>
          <p:nvSpPr>
            <p:cNvPr id="43" name="Google Shape;1465;p33">
              <a:extLst>
                <a:ext uri="{FF2B5EF4-FFF2-40B4-BE49-F238E27FC236}">
                  <a16:creationId xmlns:a16="http://schemas.microsoft.com/office/drawing/2014/main" id="{C11FDDB8-A9C0-7CAD-8E3B-AAF43E2819D0}"/>
                </a:ext>
              </a:extLst>
            </p:cNvPr>
            <p:cNvSpPr/>
            <p:nvPr/>
          </p:nvSpPr>
          <p:spPr>
            <a:xfrm>
              <a:off x="3140174" y="2973940"/>
              <a:ext cx="1168695" cy="1168695"/>
            </a:xfrm>
            <a:prstGeom prst="ellipse">
              <a:avLst/>
            </a:prstGeom>
            <a:solidFill>
              <a:schemeClr val="lt1"/>
            </a:solidFill>
            <a:ln w="19050" cap="flat" cmpd="sng">
              <a:solidFill>
                <a:schemeClr val="accent3"/>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1200"/>
            </a:p>
          </p:txBody>
        </p:sp>
        <p:sp>
          <p:nvSpPr>
            <p:cNvPr id="44" name="Google Shape;1477;p33">
              <a:extLst>
                <a:ext uri="{FF2B5EF4-FFF2-40B4-BE49-F238E27FC236}">
                  <a16:creationId xmlns:a16="http://schemas.microsoft.com/office/drawing/2014/main" id="{BF5E9739-41DE-9D25-B1E5-510F6207B238}"/>
                </a:ext>
              </a:extLst>
            </p:cNvPr>
            <p:cNvSpPr/>
            <p:nvPr/>
          </p:nvSpPr>
          <p:spPr>
            <a:xfrm>
              <a:off x="3245657" y="3079422"/>
              <a:ext cx="957730" cy="957730"/>
            </a:xfrm>
            <a:prstGeom prst="ellipse">
              <a:avLst/>
            </a:prstGeom>
            <a:solidFill>
              <a:schemeClr val="lt1"/>
            </a:solidFill>
            <a:ln w="76200" cap="flat" cmpd="sng">
              <a:solidFill>
                <a:schemeClr val="accent3"/>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1200"/>
            </a:p>
          </p:txBody>
        </p:sp>
      </p:grpSp>
      <p:grpSp>
        <p:nvGrpSpPr>
          <p:cNvPr id="81" name="Group 80">
            <a:extLst>
              <a:ext uri="{FF2B5EF4-FFF2-40B4-BE49-F238E27FC236}">
                <a16:creationId xmlns:a16="http://schemas.microsoft.com/office/drawing/2014/main" id="{24ECBDD8-A130-C963-78B9-67B941818DA9}"/>
              </a:ext>
            </a:extLst>
          </p:cNvPr>
          <p:cNvGrpSpPr/>
          <p:nvPr/>
        </p:nvGrpSpPr>
        <p:grpSpPr>
          <a:xfrm>
            <a:off x="5499531" y="3974283"/>
            <a:ext cx="1168695" cy="1168695"/>
            <a:chOff x="5156171" y="2973940"/>
            <a:chExt cx="1168695" cy="1168695"/>
          </a:xfrm>
        </p:grpSpPr>
        <p:sp>
          <p:nvSpPr>
            <p:cNvPr id="52" name="Google Shape;1474;p33">
              <a:extLst>
                <a:ext uri="{FF2B5EF4-FFF2-40B4-BE49-F238E27FC236}">
                  <a16:creationId xmlns:a16="http://schemas.microsoft.com/office/drawing/2014/main" id="{DD461639-7D90-52AF-8A10-B1947C48EDC0}"/>
                </a:ext>
              </a:extLst>
            </p:cNvPr>
            <p:cNvSpPr/>
            <p:nvPr/>
          </p:nvSpPr>
          <p:spPr>
            <a:xfrm>
              <a:off x="5156171" y="2973940"/>
              <a:ext cx="1168695" cy="1168695"/>
            </a:xfrm>
            <a:prstGeom prst="ellipse">
              <a:avLst/>
            </a:prstGeom>
            <a:solidFill>
              <a:schemeClr val="lt1"/>
            </a:solidFill>
            <a:ln w="19050" cap="flat" cmpd="sng">
              <a:solidFill>
                <a:schemeClr val="accen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1200"/>
            </a:p>
          </p:txBody>
        </p:sp>
        <p:sp>
          <p:nvSpPr>
            <p:cNvPr id="53" name="Google Shape;1486;p33">
              <a:extLst>
                <a:ext uri="{FF2B5EF4-FFF2-40B4-BE49-F238E27FC236}">
                  <a16:creationId xmlns:a16="http://schemas.microsoft.com/office/drawing/2014/main" id="{058CC987-574F-4C62-B1D1-3F111259128B}"/>
                </a:ext>
              </a:extLst>
            </p:cNvPr>
            <p:cNvSpPr/>
            <p:nvPr/>
          </p:nvSpPr>
          <p:spPr>
            <a:xfrm>
              <a:off x="5261654" y="3079422"/>
              <a:ext cx="957730" cy="957730"/>
            </a:xfrm>
            <a:prstGeom prst="ellipse">
              <a:avLst/>
            </a:prstGeom>
            <a:solidFill>
              <a:schemeClr val="lt1"/>
            </a:solidFill>
            <a:ln w="76200" cap="flat" cmpd="sng">
              <a:solidFill>
                <a:schemeClr val="accen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1200"/>
            </a:p>
          </p:txBody>
        </p:sp>
      </p:grpSp>
      <p:grpSp>
        <p:nvGrpSpPr>
          <p:cNvPr id="80" name="Group 79">
            <a:extLst>
              <a:ext uri="{FF2B5EF4-FFF2-40B4-BE49-F238E27FC236}">
                <a16:creationId xmlns:a16="http://schemas.microsoft.com/office/drawing/2014/main" id="{E03386D4-4AF7-AE81-8CEE-3B0033004FE5}"/>
              </a:ext>
            </a:extLst>
          </p:cNvPr>
          <p:cNvGrpSpPr/>
          <p:nvPr/>
        </p:nvGrpSpPr>
        <p:grpSpPr>
          <a:xfrm>
            <a:off x="7657475" y="3974283"/>
            <a:ext cx="1168695" cy="1168695"/>
            <a:chOff x="7170702" y="2973940"/>
            <a:chExt cx="1168695" cy="1168695"/>
          </a:xfrm>
        </p:grpSpPr>
        <p:sp>
          <p:nvSpPr>
            <p:cNvPr id="60" name="Google Shape;1483;p33">
              <a:extLst>
                <a:ext uri="{FF2B5EF4-FFF2-40B4-BE49-F238E27FC236}">
                  <a16:creationId xmlns:a16="http://schemas.microsoft.com/office/drawing/2014/main" id="{824252A9-25D8-468B-C25E-D20E9D74AEAD}"/>
                </a:ext>
              </a:extLst>
            </p:cNvPr>
            <p:cNvSpPr/>
            <p:nvPr/>
          </p:nvSpPr>
          <p:spPr>
            <a:xfrm>
              <a:off x="7170702" y="2973940"/>
              <a:ext cx="1168695" cy="1168695"/>
            </a:xfrm>
            <a:prstGeom prst="ellipse">
              <a:avLst/>
            </a:prstGeom>
            <a:solidFill>
              <a:schemeClr val="lt1"/>
            </a:solidFill>
            <a:ln w="19050" cap="flat" cmpd="sng">
              <a:solidFill>
                <a:schemeClr val="accent5"/>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1200"/>
            </a:p>
          </p:txBody>
        </p:sp>
        <p:sp>
          <p:nvSpPr>
            <p:cNvPr id="61" name="Google Shape;1493;p33">
              <a:extLst>
                <a:ext uri="{FF2B5EF4-FFF2-40B4-BE49-F238E27FC236}">
                  <a16:creationId xmlns:a16="http://schemas.microsoft.com/office/drawing/2014/main" id="{DF49B619-F3CA-9F41-E0A1-4D1F2B82798D}"/>
                </a:ext>
              </a:extLst>
            </p:cNvPr>
            <p:cNvSpPr/>
            <p:nvPr/>
          </p:nvSpPr>
          <p:spPr>
            <a:xfrm>
              <a:off x="7276184" y="3079422"/>
              <a:ext cx="957730" cy="957730"/>
            </a:xfrm>
            <a:prstGeom prst="ellipse">
              <a:avLst/>
            </a:prstGeom>
            <a:solidFill>
              <a:schemeClr val="lt1"/>
            </a:solidFill>
            <a:ln w="76200" cap="flat" cmpd="sng">
              <a:solidFill>
                <a:schemeClr val="accent5"/>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1200"/>
            </a:p>
          </p:txBody>
        </p:sp>
      </p:grpSp>
      <p:grpSp>
        <p:nvGrpSpPr>
          <p:cNvPr id="79" name="Group 78">
            <a:extLst>
              <a:ext uri="{FF2B5EF4-FFF2-40B4-BE49-F238E27FC236}">
                <a16:creationId xmlns:a16="http://schemas.microsoft.com/office/drawing/2014/main" id="{C06F5E13-4506-7BD7-43C9-03F265F56DF5}"/>
              </a:ext>
            </a:extLst>
          </p:cNvPr>
          <p:cNvGrpSpPr/>
          <p:nvPr/>
        </p:nvGrpSpPr>
        <p:grpSpPr>
          <a:xfrm>
            <a:off x="9815419" y="3974283"/>
            <a:ext cx="1168695" cy="1168695"/>
            <a:chOff x="9515888" y="2973940"/>
            <a:chExt cx="1168695" cy="1168695"/>
          </a:xfrm>
        </p:grpSpPr>
        <p:sp>
          <p:nvSpPr>
            <p:cNvPr id="75" name="Google Shape;1483;p33">
              <a:extLst>
                <a:ext uri="{FF2B5EF4-FFF2-40B4-BE49-F238E27FC236}">
                  <a16:creationId xmlns:a16="http://schemas.microsoft.com/office/drawing/2014/main" id="{95A98C29-6313-73D5-F6EF-5472A784892F}"/>
                </a:ext>
              </a:extLst>
            </p:cNvPr>
            <p:cNvSpPr/>
            <p:nvPr/>
          </p:nvSpPr>
          <p:spPr>
            <a:xfrm>
              <a:off x="9515888" y="2973940"/>
              <a:ext cx="1168695" cy="1168695"/>
            </a:xfrm>
            <a:prstGeom prst="ellipse">
              <a:avLst/>
            </a:prstGeom>
            <a:solidFill>
              <a:schemeClr val="lt1"/>
            </a:solidFill>
            <a:ln w="19050" cap="flat" cmpd="sng">
              <a:solidFill>
                <a:schemeClr val="accent1"/>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1200"/>
            </a:p>
          </p:txBody>
        </p:sp>
        <p:sp>
          <p:nvSpPr>
            <p:cNvPr id="76" name="Google Shape;1493;p33">
              <a:extLst>
                <a:ext uri="{FF2B5EF4-FFF2-40B4-BE49-F238E27FC236}">
                  <a16:creationId xmlns:a16="http://schemas.microsoft.com/office/drawing/2014/main" id="{0A25FF40-BD4E-2CEE-8B1D-AC442465C615}"/>
                </a:ext>
              </a:extLst>
            </p:cNvPr>
            <p:cNvSpPr/>
            <p:nvPr/>
          </p:nvSpPr>
          <p:spPr>
            <a:xfrm>
              <a:off x="9621370" y="3079422"/>
              <a:ext cx="957730" cy="957730"/>
            </a:xfrm>
            <a:prstGeom prst="ellipse">
              <a:avLst/>
            </a:prstGeom>
            <a:solidFill>
              <a:schemeClr val="lt1"/>
            </a:solidFill>
            <a:ln w="76200" cap="flat" cmpd="sng">
              <a:solidFill>
                <a:schemeClr val="accent1"/>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1200"/>
            </a:p>
          </p:txBody>
        </p:sp>
      </p:grpSp>
      <p:cxnSp>
        <p:nvCxnSpPr>
          <p:cNvPr id="78" name="Google Shape;1482;p33">
            <a:extLst>
              <a:ext uri="{FF2B5EF4-FFF2-40B4-BE49-F238E27FC236}">
                <a16:creationId xmlns:a16="http://schemas.microsoft.com/office/drawing/2014/main" id="{626CD82B-FD63-41D4-28D8-27D1E069522F}"/>
              </a:ext>
            </a:extLst>
          </p:cNvPr>
          <p:cNvCxnSpPr>
            <a:cxnSpLocks/>
            <a:stCxn id="60" idx="6"/>
            <a:endCxn id="75" idx="2"/>
          </p:cNvCxnSpPr>
          <p:nvPr/>
        </p:nvCxnSpPr>
        <p:spPr>
          <a:xfrm>
            <a:off x="8826170" y="4558631"/>
            <a:ext cx="989249" cy="0"/>
          </a:xfrm>
          <a:prstGeom prst="straightConnector1">
            <a:avLst/>
          </a:prstGeom>
          <a:noFill/>
          <a:ln w="19050" cap="flat" cmpd="sng">
            <a:gradFill flip="none" rotWithShape="1">
              <a:gsLst>
                <a:gs pos="0">
                  <a:schemeClr val="tx2"/>
                </a:gs>
                <a:gs pos="98000">
                  <a:schemeClr val="accent1"/>
                </a:gs>
              </a:gsLst>
              <a:lin ang="0" scaled="1"/>
              <a:tileRect/>
            </a:gradFill>
            <a:prstDash val="solid"/>
            <a:round/>
            <a:headEnd type="none" w="med" len="med"/>
            <a:tailEnd type="none" w="med" len="med"/>
          </a:ln>
          <a:effectLst>
            <a:outerShdw blurRad="50800" dist="38100" dir="2700000" algn="tl" rotWithShape="0">
              <a:prstClr val="black">
                <a:alpha val="40000"/>
              </a:prstClr>
            </a:outerShdw>
          </a:effectLst>
        </p:spPr>
      </p:cxnSp>
      <p:sp>
        <p:nvSpPr>
          <p:cNvPr id="96" name="Google Shape;1492;p33">
            <a:extLst>
              <a:ext uri="{FF2B5EF4-FFF2-40B4-BE49-F238E27FC236}">
                <a16:creationId xmlns:a16="http://schemas.microsoft.com/office/drawing/2014/main" id="{DD1AE19A-7CF9-B1BE-B1CD-66388CC19601}"/>
              </a:ext>
            </a:extLst>
          </p:cNvPr>
          <p:cNvSpPr/>
          <p:nvPr/>
        </p:nvSpPr>
        <p:spPr>
          <a:xfrm>
            <a:off x="8836103" y="2498808"/>
            <a:ext cx="3101988" cy="277118"/>
          </a:xfrm>
          <a:prstGeom prst="round2SameRect">
            <a:avLst>
              <a:gd name="adj1" fmla="val 50000"/>
              <a:gd name="adj2" fmla="val 0"/>
            </a:avLst>
          </a:prstGeom>
          <a:solidFill>
            <a:schemeClr val="accent1"/>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1200"/>
          </a:p>
        </p:txBody>
      </p:sp>
      <p:sp>
        <p:nvSpPr>
          <p:cNvPr id="97" name="Google Shape;1494;p33">
            <a:extLst>
              <a:ext uri="{FF2B5EF4-FFF2-40B4-BE49-F238E27FC236}">
                <a16:creationId xmlns:a16="http://schemas.microsoft.com/office/drawing/2014/main" id="{557CB4BB-0435-7C81-F6F9-AC5A5E75A4B0}"/>
              </a:ext>
            </a:extLst>
          </p:cNvPr>
          <p:cNvSpPr/>
          <p:nvPr/>
        </p:nvSpPr>
        <p:spPr>
          <a:xfrm>
            <a:off x="8823242" y="2494099"/>
            <a:ext cx="3134386" cy="1300788"/>
          </a:xfrm>
          <a:prstGeom prst="roundRect">
            <a:avLst>
              <a:gd name="adj" fmla="val 16667"/>
            </a:avLst>
          </a:prstGeom>
          <a:noFill/>
          <a:ln w="28575" cap="flat" cmpd="sng">
            <a:solidFill>
              <a:schemeClr val="accent1"/>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1200"/>
          </a:p>
        </p:txBody>
      </p:sp>
      <p:sp>
        <p:nvSpPr>
          <p:cNvPr id="98" name="Google Shape;1496;p33">
            <a:extLst>
              <a:ext uri="{FF2B5EF4-FFF2-40B4-BE49-F238E27FC236}">
                <a16:creationId xmlns:a16="http://schemas.microsoft.com/office/drawing/2014/main" id="{07DA5824-5847-7667-9A2B-0A50A1844F61}"/>
              </a:ext>
            </a:extLst>
          </p:cNvPr>
          <p:cNvSpPr txBox="1"/>
          <p:nvPr/>
        </p:nvSpPr>
        <p:spPr>
          <a:xfrm>
            <a:off x="8803571" y="2749395"/>
            <a:ext cx="3159162" cy="991189"/>
          </a:xfrm>
          <a:prstGeom prst="rect">
            <a:avLst/>
          </a:prstGeom>
          <a:noFill/>
          <a:ln>
            <a:noFill/>
          </a:ln>
        </p:spPr>
        <p:txBody>
          <a:bodyPr spcFirstLastPara="1" wrap="square" lIns="72000" tIns="72000" rIns="72000" bIns="72000" anchor="t" anchorCtr="0">
            <a:noAutofit/>
          </a:bodyPr>
          <a:lstStyle/>
          <a:p>
            <a:pPr algn="ctr"/>
            <a:r>
              <a:rPr lang="en-US" sz="1200">
                <a:solidFill>
                  <a:schemeClr val="accent5"/>
                </a:solidFill>
              </a:rPr>
              <a:t>Implement end-to-end automation tools for data collection, validation, and reporting, which streamline documentation efforts and reduce reliance on manual processes.</a:t>
            </a:r>
          </a:p>
        </p:txBody>
      </p:sp>
      <p:sp>
        <p:nvSpPr>
          <p:cNvPr id="99" name="Google Shape;1497;p33">
            <a:extLst>
              <a:ext uri="{FF2B5EF4-FFF2-40B4-BE49-F238E27FC236}">
                <a16:creationId xmlns:a16="http://schemas.microsoft.com/office/drawing/2014/main" id="{7F80709C-63F4-EFD3-F974-629DE96E625E}"/>
              </a:ext>
            </a:extLst>
          </p:cNvPr>
          <p:cNvSpPr txBox="1"/>
          <p:nvPr/>
        </p:nvSpPr>
        <p:spPr>
          <a:xfrm>
            <a:off x="8823242" y="2525313"/>
            <a:ext cx="3122258" cy="224086"/>
          </a:xfrm>
          <a:prstGeom prst="rect">
            <a:avLst/>
          </a:prstGeom>
          <a:noFill/>
          <a:ln>
            <a:noFill/>
          </a:ln>
        </p:spPr>
        <p:txBody>
          <a:bodyPr spcFirstLastPara="1" wrap="square" lIns="121900" tIns="121900" rIns="121900" bIns="121900" anchor="ctr" anchorCtr="0">
            <a:noAutofit/>
          </a:bodyPr>
          <a:lstStyle/>
          <a:p>
            <a:pPr algn="ctr">
              <a:buClr>
                <a:srgbClr val="000000"/>
              </a:buClr>
              <a:buSzPts val="1100"/>
            </a:pPr>
            <a:r>
              <a:rPr lang="en-US" sz="1200" b="1">
                <a:solidFill>
                  <a:schemeClr val="bg1"/>
                </a:solidFill>
              </a:rPr>
              <a:t>Process Automation and Efficiency</a:t>
            </a:r>
            <a:endParaRPr lang="en-US" sz="1200" b="1">
              <a:solidFill>
                <a:schemeClr val="bg1"/>
              </a:solidFill>
              <a:latin typeface="Fira Sans Extra Condensed"/>
              <a:ea typeface="Fira Sans Extra Condensed"/>
              <a:cs typeface="Fira Sans Extra Condensed"/>
              <a:sym typeface="Fira Sans Extra Condensed"/>
            </a:endParaRPr>
          </a:p>
        </p:txBody>
      </p:sp>
      <p:cxnSp>
        <p:nvCxnSpPr>
          <p:cNvPr id="107" name="Google Shape;1488;p33">
            <a:extLst>
              <a:ext uri="{FF2B5EF4-FFF2-40B4-BE49-F238E27FC236}">
                <a16:creationId xmlns:a16="http://schemas.microsoft.com/office/drawing/2014/main" id="{9DABC296-3E16-14E0-9FF6-A83B73561F0B}"/>
              </a:ext>
            </a:extLst>
          </p:cNvPr>
          <p:cNvCxnSpPr>
            <a:cxnSpLocks/>
            <a:stCxn id="38" idx="2"/>
            <a:endCxn id="34" idx="0"/>
          </p:cNvCxnSpPr>
          <p:nvPr/>
        </p:nvCxnSpPr>
        <p:spPr>
          <a:xfrm flipH="1">
            <a:off x="1767991" y="3794898"/>
            <a:ext cx="4036" cy="179385"/>
          </a:xfrm>
          <a:prstGeom prst="straightConnector1">
            <a:avLst/>
          </a:prstGeom>
          <a:noFill/>
          <a:ln w="19050" cap="flat" cmpd="sng">
            <a:solidFill>
              <a:schemeClr val="accent4"/>
            </a:solidFill>
            <a:prstDash val="solid"/>
            <a:round/>
            <a:headEnd type="none" w="med" len="med"/>
            <a:tailEnd type="none" w="med" len="med"/>
          </a:ln>
        </p:spPr>
      </p:cxnSp>
      <p:cxnSp>
        <p:nvCxnSpPr>
          <p:cNvPr id="111" name="Google Shape;1488;p33">
            <a:extLst>
              <a:ext uri="{FF2B5EF4-FFF2-40B4-BE49-F238E27FC236}">
                <a16:creationId xmlns:a16="http://schemas.microsoft.com/office/drawing/2014/main" id="{DAF3DAEC-10C7-42ED-AA20-C776C82B64FB}"/>
              </a:ext>
            </a:extLst>
          </p:cNvPr>
          <p:cNvCxnSpPr>
            <a:cxnSpLocks/>
            <a:stCxn id="97" idx="2"/>
            <a:endCxn id="75" idx="0"/>
          </p:cNvCxnSpPr>
          <p:nvPr/>
        </p:nvCxnSpPr>
        <p:spPr>
          <a:xfrm>
            <a:off x="10390435" y="3794887"/>
            <a:ext cx="9332" cy="179396"/>
          </a:xfrm>
          <a:prstGeom prst="straightConnector1">
            <a:avLst/>
          </a:prstGeom>
          <a:noFill/>
          <a:ln w="19050" cap="flat" cmpd="sng">
            <a:solidFill>
              <a:schemeClr val="accent1"/>
            </a:solidFill>
            <a:prstDash val="solid"/>
            <a:round/>
            <a:headEnd type="none" w="med" len="med"/>
            <a:tailEnd type="none" w="med" len="med"/>
          </a:ln>
        </p:spPr>
      </p:cxnSp>
      <p:pic>
        <p:nvPicPr>
          <p:cNvPr id="12" name="Picture 11" descr="A blue line drawing of a person and people&#10;&#10;Description automatically generated">
            <a:extLst>
              <a:ext uri="{FF2B5EF4-FFF2-40B4-BE49-F238E27FC236}">
                <a16:creationId xmlns:a16="http://schemas.microsoft.com/office/drawing/2014/main" id="{69029C4C-B717-6E54-B863-21358D723F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8438" y="4174517"/>
            <a:ext cx="648000" cy="648000"/>
          </a:xfrm>
          <a:prstGeom prst="rect">
            <a:avLst/>
          </a:prstGeom>
        </p:spPr>
      </p:pic>
      <p:pic>
        <p:nvPicPr>
          <p:cNvPr id="13" name="Picture 12" descr="A hand with arrows pointing to three directions&#10;&#10;Description automatically generated">
            <a:extLst>
              <a:ext uri="{FF2B5EF4-FFF2-40B4-BE49-F238E27FC236}">
                <a16:creationId xmlns:a16="http://schemas.microsoft.com/office/drawing/2014/main" id="{DAB56217-97B7-A9B2-7CFF-221BEFA81F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990" y="4165869"/>
            <a:ext cx="648000" cy="648000"/>
          </a:xfrm>
          <a:prstGeom prst="rect">
            <a:avLst/>
          </a:prstGeom>
        </p:spPr>
      </p:pic>
      <p:pic>
        <p:nvPicPr>
          <p:cNvPr id="15" name="Picture 14" descr="A cloud computing and computer&#10;&#10;Description automatically generated with medium confidence">
            <a:extLst>
              <a:ext uri="{FF2B5EF4-FFF2-40B4-BE49-F238E27FC236}">
                <a16:creationId xmlns:a16="http://schemas.microsoft.com/office/drawing/2014/main" id="{841F21E0-2DB8-2DEF-FD51-F9D29FFE45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6449" y="4189667"/>
            <a:ext cx="648000" cy="648000"/>
          </a:xfrm>
          <a:prstGeom prst="rect">
            <a:avLst/>
          </a:prstGeom>
        </p:spPr>
      </p:pic>
      <p:pic>
        <p:nvPicPr>
          <p:cNvPr id="16" name="Picture 15" descr="A blue line art of a robot&#10;&#10;Description automatically generated">
            <a:extLst>
              <a:ext uri="{FF2B5EF4-FFF2-40B4-BE49-F238E27FC236}">
                <a16:creationId xmlns:a16="http://schemas.microsoft.com/office/drawing/2014/main" id="{21691706-2B09-218D-C8B9-7702E833CE31}"/>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039766" y="4165117"/>
            <a:ext cx="720000" cy="720000"/>
          </a:xfrm>
          <a:prstGeom prst="rect">
            <a:avLst/>
          </a:prstGeom>
        </p:spPr>
      </p:pic>
      <p:pic>
        <p:nvPicPr>
          <p:cNvPr id="17" name="Picture 16" descr="A grey line drawing of a building with a scale&#10;&#10;Description automatically generated">
            <a:extLst>
              <a:ext uri="{FF2B5EF4-FFF2-40B4-BE49-F238E27FC236}">
                <a16:creationId xmlns:a16="http://schemas.microsoft.com/office/drawing/2014/main" id="{8EF5F4D7-F01E-09F6-94F0-5515C4390A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18472" y="4170979"/>
            <a:ext cx="648000" cy="648000"/>
          </a:xfrm>
          <a:prstGeom prst="rect">
            <a:avLst/>
          </a:prstGeom>
          <a:effectLst>
            <a:outerShdw dist="12700" dir="600000" algn="ctr" rotWithShape="0">
              <a:schemeClr val="tx2"/>
            </a:outerShdw>
          </a:effectLst>
        </p:spPr>
      </p:pic>
    </p:spTree>
    <p:extLst>
      <p:ext uri="{BB962C8B-B14F-4D97-AF65-F5344CB8AC3E}">
        <p14:creationId xmlns:p14="http://schemas.microsoft.com/office/powerpoint/2010/main" val="1105492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up of a paper with graphs">
            <a:extLst>
              <a:ext uri="{FF2B5EF4-FFF2-40B4-BE49-F238E27FC236}">
                <a16:creationId xmlns:a16="http://schemas.microsoft.com/office/drawing/2014/main" id="{C6B805C2-DCA1-DF65-F354-1F5CFA2A7E57}"/>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2099" y="-609600"/>
            <a:ext cx="12404397" cy="8215086"/>
          </a:xfrm>
          <a:prstGeom prst="rect">
            <a:avLst/>
          </a:prstGeom>
        </p:spPr>
      </p:pic>
      <p:sp>
        <p:nvSpPr>
          <p:cNvPr id="29" name="Content Placeholder 2">
            <a:extLst>
              <a:ext uri="{FF2B5EF4-FFF2-40B4-BE49-F238E27FC236}">
                <a16:creationId xmlns:a16="http://schemas.microsoft.com/office/drawing/2014/main" id="{0DC552DE-E3E1-CC69-4B28-C48488BC1AE3}"/>
              </a:ext>
            </a:extLst>
          </p:cNvPr>
          <p:cNvSpPr txBox="1">
            <a:spLocks/>
          </p:cNvSpPr>
          <p:nvPr/>
        </p:nvSpPr>
        <p:spPr>
          <a:xfrm>
            <a:off x="108739" y="815085"/>
            <a:ext cx="11904736" cy="867930"/>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52525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52525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52525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rgbClr val="52525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52525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358775"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Our team of experts at FiSer Consulting boasts a </a:t>
            </a:r>
            <a:r>
              <a:rPr kumimoji="0" lang="en-US" sz="1400" b="1" i="0" u="none" strike="noStrike" kern="1200" cap="none" spc="0" normalizeH="0" baseline="0" noProof="0">
                <a:ln>
                  <a:noFill/>
                </a:ln>
                <a:solidFill>
                  <a:schemeClr val="accent2"/>
                </a:solidFill>
                <a:effectLst/>
                <a:uLnTx/>
                <a:uFillTx/>
                <a:latin typeface="Open Sans" panose="020B0606030504020204" pitchFamily="34" charset="0"/>
                <a:ea typeface="Open Sans" panose="020B0606030504020204" pitchFamily="34" charset="0"/>
                <a:cs typeface="Open Sans" panose="020B0606030504020204" pitchFamily="34" charset="0"/>
              </a:rPr>
              <a:t>profound understanding of banking regulations</a:t>
            </a:r>
            <a:r>
              <a:rPr kumimoji="0" lang="en-US" sz="14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 their complexity, </a:t>
            </a:r>
            <a:r>
              <a:rPr kumimoji="0" lang="en-GB" sz="14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and the necessary strategies to comply with the latest standards</a:t>
            </a:r>
            <a:r>
              <a:rPr kumimoji="0" lang="en-US" sz="14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 By seamlessly </a:t>
            </a:r>
            <a:r>
              <a:rPr kumimoji="0" lang="en-US" sz="1400" b="1" i="0" u="none" strike="noStrike" kern="1200" cap="none" spc="0" normalizeH="0" baseline="0" noProof="0">
                <a:ln>
                  <a:noFill/>
                </a:ln>
                <a:solidFill>
                  <a:schemeClr val="accent2"/>
                </a:solidFill>
                <a:effectLst/>
                <a:uLnTx/>
                <a:uFillTx/>
                <a:latin typeface="Open Sans" panose="020B0606030504020204" pitchFamily="34" charset="0"/>
                <a:ea typeface="Open Sans" panose="020B0606030504020204" pitchFamily="34" charset="0"/>
                <a:cs typeface="Open Sans" panose="020B0606030504020204" pitchFamily="34" charset="0"/>
              </a:rPr>
              <a:t>combining regulatory and technical expertise</a:t>
            </a:r>
            <a:r>
              <a:rPr kumimoji="0" lang="en-US" sz="14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 we offer comprehensive guidance and support to address the unique needs of your business. Meet our dedicated colleagues who </a:t>
            </a:r>
            <a:r>
              <a:rPr kumimoji="0" lang="en-GB" sz="14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can assist you in successfully adopting the BCB S239 principles:</a:t>
            </a:r>
            <a:endParaRPr kumimoji="0" lang="en-US" sz="14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Rectangle 7">
            <a:extLst>
              <a:ext uri="{FF2B5EF4-FFF2-40B4-BE49-F238E27FC236}">
                <a16:creationId xmlns:a16="http://schemas.microsoft.com/office/drawing/2014/main" id="{63191F26-AD06-B5F0-CFEE-EAA08A454C5E}"/>
              </a:ext>
            </a:extLst>
          </p:cNvPr>
          <p:cNvSpPr/>
          <p:nvPr/>
        </p:nvSpPr>
        <p:spPr>
          <a:xfrm>
            <a:off x="-1" y="207893"/>
            <a:ext cx="9021693" cy="5083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61938" algn="l" defTabSz="914400" rtl="0" eaLnBrk="1" fontAlgn="auto" latinLnBrk="0" hangingPunct="1">
              <a:lnSpc>
                <a:spcPct val="100000"/>
              </a:lnSpc>
              <a:spcBef>
                <a:spcPts val="0"/>
              </a:spcBef>
              <a:spcAft>
                <a:spcPts val="1200"/>
              </a:spcAft>
              <a:buClrTx/>
              <a:buSzTx/>
              <a:buFontTx/>
              <a:buNone/>
              <a:tabLst/>
              <a:defRPr/>
            </a:pPr>
            <a:r>
              <a:rPr kumimoji="0" lang="en-GB" sz="1800" b="1" i="0" u="none" strike="noStrike" kern="1200" cap="all"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GET IN TOUCH – </a:t>
            </a:r>
            <a:r>
              <a:rPr kumimoji="0" lang="en-GB" sz="18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BEYOND COMPLIANCE WITH FISER CONSULTING</a:t>
            </a:r>
            <a:endParaRPr kumimoji="0" lang="en-GB" sz="1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47" name="Group 46">
            <a:extLst>
              <a:ext uri="{FF2B5EF4-FFF2-40B4-BE49-F238E27FC236}">
                <a16:creationId xmlns:a16="http://schemas.microsoft.com/office/drawing/2014/main" id="{EB2761FF-D17D-F9BC-91A0-B08C572EB4F4}"/>
              </a:ext>
            </a:extLst>
          </p:cNvPr>
          <p:cNvGrpSpPr/>
          <p:nvPr/>
        </p:nvGrpSpPr>
        <p:grpSpPr>
          <a:xfrm>
            <a:off x="2144502" y="6267012"/>
            <a:ext cx="7951293" cy="285549"/>
            <a:chOff x="3815567" y="6202908"/>
            <a:chExt cx="8142587" cy="316727"/>
          </a:xfrm>
        </p:grpSpPr>
        <p:grpSp>
          <p:nvGrpSpPr>
            <p:cNvPr id="33" name="Group 32">
              <a:extLst>
                <a:ext uri="{FF2B5EF4-FFF2-40B4-BE49-F238E27FC236}">
                  <a16:creationId xmlns:a16="http://schemas.microsoft.com/office/drawing/2014/main" id="{D034924E-1EEF-378A-7ADA-3CFE0317AF16}"/>
                </a:ext>
              </a:extLst>
            </p:cNvPr>
            <p:cNvGrpSpPr/>
            <p:nvPr/>
          </p:nvGrpSpPr>
          <p:grpSpPr>
            <a:xfrm>
              <a:off x="3815567" y="6208011"/>
              <a:ext cx="2501026" cy="311624"/>
              <a:chOff x="3864055" y="6247171"/>
              <a:chExt cx="2501026" cy="311624"/>
            </a:xfrm>
          </p:grpSpPr>
          <p:sp>
            <p:nvSpPr>
              <p:cNvPr id="10" name="object 11">
                <a:hlinkClick r:id="rId5"/>
                <a:extLst>
                  <a:ext uri="{FF2B5EF4-FFF2-40B4-BE49-F238E27FC236}">
                    <a16:creationId xmlns:a16="http://schemas.microsoft.com/office/drawing/2014/main" id="{0629C19D-4670-094E-885F-5C73C45075A8}"/>
                  </a:ext>
                </a:extLst>
              </p:cNvPr>
              <p:cNvSpPr/>
              <p:nvPr/>
            </p:nvSpPr>
            <p:spPr>
              <a:xfrm>
                <a:off x="3864055" y="6253577"/>
                <a:ext cx="236111" cy="253412"/>
              </a:xfrm>
              <a:custGeom>
                <a:avLst/>
                <a:gdLst/>
                <a:ahLst/>
                <a:cxnLst/>
                <a:rect l="l" t="t" r="r" b="b"/>
                <a:pathLst>
                  <a:path w="751204" h="752475">
                    <a:moveTo>
                      <a:pt x="375384" y="752035"/>
                    </a:moveTo>
                    <a:lnTo>
                      <a:pt x="328303" y="749110"/>
                    </a:lnTo>
                    <a:lnTo>
                      <a:pt x="282965" y="740572"/>
                    </a:lnTo>
                    <a:lnTo>
                      <a:pt x="239722" y="726771"/>
                    </a:lnTo>
                    <a:lnTo>
                      <a:pt x="198928" y="708059"/>
                    </a:lnTo>
                    <a:lnTo>
                      <a:pt x="160932" y="684788"/>
                    </a:lnTo>
                    <a:lnTo>
                      <a:pt x="126089" y="657308"/>
                    </a:lnTo>
                    <a:lnTo>
                      <a:pt x="94749" y="625972"/>
                    </a:lnTo>
                    <a:lnTo>
                      <a:pt x="67264" y="591131"/>
                    </a:lnTo>
                    <a:lnTo>
                      <a:pt x="43988" y="553136"/>
                    </a:lnTo>
                    <a:lnTo>
                      <a:pt x="25271" y="512339"/>
                    </a:lnTo>
                    <a:lnTo>
                      <a:pt x="11466" y="469091"/>
                    </a:lnTo>
                    <a:lnTo>
                      <a:pt x="2925" y="423745"/>
                    </a:lnTo>
                    <a:lnTo>
                      <a:pt x="0" y="376650"/>
                    </a:lnTo>
                    <a:lnTo>
                      <a:pt x="2684" y="330278"/>
                    </a:lnTo>
                    <a:lnTo>
                      <a:pt x="10826" y="285554"/>
                    </a:lnTo>
                    <a:lnTo>
                      <a:pt x="24092" y="242821"/>
                    </a:lnTo>
                    <a:lnTo>
                      <a:pt x="42151" y="202418"/>
                    </a:lnTo>
                    <a:lnTo>
                      <a:pt x="64672" y="164690"/>
                    </a:lnTo>
                    <a:lnTo>
                      <a:pt x="91323" y="129977"/>
                    </a:lnTo>
                    <a:lnTo>
                      <a:pt x="121771" y="98621"/>
                    </a:lnTo>
                    <a:lnTo>
                      <a:pt x="155687" y="70964"/>
                    </a:lnTo>
                    <a:lnTo>
                      <a:pt x="192737" y="47349"/>
                    </a:lnTo>
                    <a:lnTo>
                      <a:pt x="232590" y="28116"/>
                    </a:lnTo>
                    <a:lnTo>
                      <a:pt x="274915" y="13608"/>
                    </a:lnTo>
                    <a:lnTo>
                      <a:pt x="319380" y="4166"/>
                    </a:lnTo>
                    <a:lnTo>
                      <a:pt x="365653" y="133"/>
                    </a:lnTo>
                    <a:lnTo>
                      <a:pt x="372984" y="0"/>
                    </a:lnTo>
                    <a:lnTo>
                      <a:pt x="376650" y="0"/>
                    </a:lnTo>
                    <a:lnTo>
                      <a:pt x="423735" y="3090"/>
                    </a:lnTo>
                    <a:lnTo>
                      <a:pt x="469055" y="11789"/>
                    </a:lnTo>
                    <a:lnTo>
                      <a:pt x="512258" y="25743"/>
                    </a:lnTo>
                    <a:lnTo>
                      <a:pt x="543904" y="40391"/>
                    </a:lnTo>
                    <a:lnTo>
                      <a:pt x="317197" y="40391"/>
                    </a:lnTo>
                    <a:lnTo>
                      <a:pt x="269321" y="52282"/>
                    </a:lnTo>
                    <a:lnTo>
                      <a:pt x="224231" y="70678"/>
                    </a:lnTo>
                    <a:lnTo>
                      <a:pt x="182511" y="95113"/>
                    </a:lnTo>
                    <a:lnTo>
                      <a:pt x="144744" y="125123"/>
                    </a:lnTo>
                    <a:lnTo>
                      <a:pt x="111512" y="160242"/>
                    </a:lnTo>
                    <a:lnTo>
                      <a:pt x="83374" y="200052"/>
                    </a:lnTo>
                    <a:lnTo>
                      <a:pt x="60986" y="243946"/>
                    </a:lnTo>
                    <a:lnTo>
                      <a:pt x="726935" y="243946"/>
                    </a:lnTo>
                    <a:lnTo>
                      <a:pt x="737698" y="278072"/>
                    </a:lnTo>
                    <a:lnTo>
                      <a:pt x="48722" y="278072"/>
                    </a:lnTo>
                    <a:lnTo>
                      <a:pt x="37775" y="326977"/>
                    </a:lnTo>
                    <a:lnTo>
                      <a:pt x="34125" y="376675"/>
                    </a:lnTo>
                    <a:lnTo>
                      <a:pt x="37775" y="426361"/>
                    </a:lnTo>
                    <a:lnTo>
                      <a:pt x="48722" y="475229"/>
                    </a:lnTo>
                    <a:lnTo>
                      <a:pt x="737347" y="475229"/>
                    </a:lnTo>
                    <a:lnTo>
                      <a:pt x="726457" y="509354"/>
                    </a:lnTo>
                    <a:lnTo>
                      <a:pt x="60986" y="509354"/>
                    </a:lnTo>
                    <a:lnTo>
                      <a:pt x="83398" y="553317"/>
                    </a:lnTo>
                    <a:lnTo>
                      <a:pt x="111512" y="593089"/>
                    </a:lnTo>
                    <a:lnTo>
                      <a:pt x="144744" y="628211"/>
                    </a:lnTo>
                    <a:lnTo>
                      <a:pt x="182511" y="658221"/>
                    </a:lnTo>
                    <a:lnTo>
                      <a:pt x="224231" y="682658"/>
                    </a:lnTo>
                    <a:lnTo>
                      <a:pt x="269321" y="701064"/>
                    </a:lnTo>
                    <a:lnTo>
                      <a:pt x="317197" y="712976"/>
                    </a:lnTo>
                    <a:lnTo>
                      <a:pt x="541149" y="712976"/>
                    </a:lnTo>
                    <a:lnTo>
                      <a:pt x="511073" y="726771"/>
                    </a:lnTo>
                    <a:lnTo>
                      <a:pt x="467825" y="740572"/>
                    </a:lnTo>
                    <a:lnTo>
                      <a:pt x="422478" y="749110"/>
                    </a:lnTo>
                    <a:lnTo>
                      <a:pt x="375384" y="752035"/>
                    </a:lnTo>
                    <a:close/>
                  </a:path>
                  <a:path w="751204" h="752475">
                    <a:moveTo>
                      <a:pt x="276472" y="243946"/>
                    </a:moveTo>
                    <a:lnTo>
                      <a:pt x="241613" y="243946"/>
                    </a:lnTo>
                    <a:lnTo>
                      <a:pt x="254370" y="190911"/>
                    </a:lnTo>
                    <a:lnTo>
                      <a:pt x="271282" y="139144"/>
                    </a:lnTo>
                    <a:lnTo>
                      <a:pt x="292255" y="88889"/>
                    </a:lnTo>
                    <a:lnTo>
                      <a:pt x="317197" y="40391"/>
                    </a:lnTo>
                    <a:lnTo>
                      <a:pt x="433571" y="40391"/>
                    </a:lnTo>
                    <a:lnTo>
                      <a:pt x="437723" y="48456"/>
                    </a:lnTo>
                    <a:lnTo>
                      <a:pt x="374517" y="48456"/>
                    </a:lnTo>
                    <a:lnTo>
                      <a:pt x="363997" y="50107"/>
                    </a:lnTo>
                    <a:lnTo>
                      <a:pt x="319513" y="111356"/>
                    </a:lnTo>
                    <a:lnTo>
                      <a:pt x="302017" y="154466"/>
                    </a:lnTo>
                    <a:lnTo>
                      <a:pt x="287645" y="198725"/>
                    </a:lnTo>
                    <a:lnTo>
                      <a:pt x="276472" y="243946"/>
                    </a:lnTo>
                    <a:close/>
                  </a:path>
                  <a:path w="751204" h="752475">
                    <a:moveTo>
                      <a:pt x="726935" y="243946"/>
                    </a:moveTo>
                    <a:lnTo>
                      <a:pt x="689782" y="243946"/>
                    </a:lnTo>
                    <a:lnTo>
                      <a:pt x="667366" y="200005"/>
                    </a:lnTo>
                    <a:lnTo>
                      <a:pt x="639244" y="160242"/>
                    </a:lnTo>
                    <a:lnTo>
                      <a:pt x="606003" y="125123"/>
                    </a:lnTo>
                    <a:lnTo>
                      <a:pt x="568228" y="95113"/>
                    </a:lnTo>
                    <a:lnTo>
                      <a:pt x="526507" y="70678"/>
                    </a:lnTo>
                    <a:lnTo>
                      <a:pt x="481426" y="52282"/>
                    </a:lnTo>
                    <a:lnTo>
                      <a:pt x="433571" y="40391"/>
                    </a:lnTo>
                    <a:lnTo>
                      <a:pt x="543904" y="40391"/>
                    </a:lnTo>
                    <a:lnTo>
                      <a:pt x="590913" y="68003"/>
                    </a:lnTo>
                    <a:lnTo>
                      <a:pt x="625664" y="95603"/>
                    </a:lnTo>
                    <a:lnTo>
                      <a:pt x="656897" y="127047"/>
                    </a:lnTo>
                    <a:lnTo>
                      <a:pt x="684260" y="161981"/>
                    </a:lnTo>
                    <a:lnTo>
                      <a:pt x="707403" y="200052"/>
                    </a:lnTo>
                    <a:lnTo>
                      <a:pt x="725976" y="240908"/>
                    </a:lnTo>
                    <a:lnTo>
                      <a:pt x="726935" y="243946"/>
                    </a:lnTo>
                    <a:close/>
                  </a:path>
                  <a:path w="751204" h="752475">
                    <a:moveTo>
                      <a:pt x="509154" y="243946"/>
                    </a:moveTo>
                    <a:lnTo>
                      <a:pt x="474295" y="243946"/>
                    </a:lnTo>
                    <a:lnTo>
                      <a:pt x="463123" y="198725"/>
                    </a:lnTo>
                    <a:lnTo>
                      <a:pt x="448751" y="154466"/>
                    </a:lnTo>
                    <a:lnTo>
                      <a:pt x="431255" y="111356"/>
                    </a:lnTo>
                    <a:lnTo>
                      <a:pt x="410709" y="69584"/>
                    </a:lnTo>
                    <a:lnTo>
                      <a:pt x="374517" y="48456"/>
                    </a:lnTo>
                    <a:lnTo>
                      <a:pt x="437723" y="48456"/>
                    </a:lnTo>
                    <a:lnTo>
                      <a:pt x="458541" y="88889"/>
                    </a:lnTo>
                    <a:lnTo>
                      <a:pt x="479511" y="139144"/>
                    </a:lnTo>
                    <a:lnTo>
                      <a:pt x="496407" y="190911"/>
                    </a:lnTo>
                    <a:lnTo>
                      <a:pt x="509154" y="243946"/>
                    </a:lnTo>
                    <a:close/>
                  </a:path>
                  <a:path w="751204" h="752475">
                    <a:moveTo>
                      <a:pt x="270340" y="475229"/>
                    </a:moveTo>
                    <a:lnTo>
                      <a:pt x="235814" y="475229"/>
                    </a:lnTo>
                    <a:lnTo>
                      <a:pt x="230449" y="426361"/>
                    </a:lnTo>
                    <a:lnTo>
                      <a:pt x="230331" y="423745"/>
                    </a:lnTo>
                    <a:lnTo>
                      <a:pt x="228617" y="376650"/>
                    </a:lnTo>
                    <a:lnTo>
                      <a:pt x="230332" y="329560"/>
                    </a:lnTo>
                    <a:lnTo>
                      <a:pt x="230449" y="326977"/>
                    </a:lnTo>
                    <a:lnTo>
                      <a:pt x="235814" y="278072"/>
                    </a:lnTo>
                    <a:lnTo>
                      <a:pt x="270340" y="278072"/>
                    </a:lnTo>
                    <a:lnTo>
                      <a:pt x="264710" y="326977"/>
                    </a:lnTo>
                    <a:lnTo>
                      <a:pt x="264563" y="330278"/>
                    </a:lnTo>
                    <a:lnTo>
                      <a:pt x="262793" y="376675"/>
                    </a:lnTo>
                    <a:lnTo>
                      <a:pt x="264591" y="423745"/>
                    </a:lnTo>
                    <a:lnTo>
                      <a:pt x="264715" y="426361"/>
                    </a:lnTo>
                    <a:lnTo>
                      <a:pt x="270340" y="475229"/>
                    </a:lnTo>
                    <a:close/>
                  </a:path>
                  <a:path w="751204" h="752475">
                    <a:moveTo>
                      <a:pt x="514953" y="475229"/>
                    </a:moveTo>
                    <a:lnTo>
                      <a:pt x="480494" y="475229"/>
                    </a:lnTo>
                    <a:lnTo>
                      <a:pt x="486120" y="426361"/>
                    </a:lnTo>
                    <a:lnTo>
                      <a:pt x="486243" y="423745"/>
                    </a:lnTo>
                    <a:lnTo>
                      <a:pt x="488042" y="376650"/>
                    </a:lnTo>
                    <a:lnTo>
                      <a:pt x="486244" y="329560"/>
                    </a:lnTo>
                    <a:lnTo>
                      <a:pt x="486124" y="326977"/>
                    </a:lnTo>
                    <a:lnTo>
                      <a:pt x="480494" y="278072"/>
                    </a:lnTo>
                    <a:lnTo>
                      <a:pt x="514953" y="278072"/>
                    </a:lnTo>
                    <a:lnTo>
                      <a:pt x="520319" y="326977"/>
                    </a:lnTo>
                    <a:lnTo>
                      <a:pt x="520461" y="330278"/>
                    </a:lnTo>
                    <a:lnTo>
                      <a:pt x="522152" y="376675"/>
                    </a:lnTo>
                    <a:lnTo>
                      <a:pt x="520436" y="423745"/>
                    </a:lnTo>
                    <a:lnTo>
                      <a:pt x="520319" y="426361"/>
                    </a:lnTo>
                    <a:lnTo>
                      <a:pt x="514953" y="475229"/>
                    </a:lnTo>
                    <a:close/>
                  </a:path>
                  <a:path w="751204" h="752475">
                    <a:moveTo>
                      <a:pt x="737347" y="475229"/>
                    </a:moveTo>
                    <a:lnTo>
                      <a:pt x="702112" y="475229"/>
                    </a:lnTo>
                    <a:lnTo>
                      <a:pt x="712985" y="426361"/>
                    </a:lnTo>
                    <a:lnTo>
                      <a:pt x="716607" y="376650"/>
                    </a:lnTo>
                    <a:lnTo>
                      <a:pt x="712985" y="326977"/>
                    </a:lnTo>
                    <a:lnTo>
                      <a:pt x="702112" y="278072"/>
                    </a:lnTo>
                    <a:lnTo>
                      <a:pt x="737698" y="278072"/>
                    </a:lnTo>
                    <a:lnTo>
                      <a:pt x="739629" y="284194"/>
                    </a:lnTo>
                    <a:lnTo>
                      <a:pt x="748009" y="329560"/>
                    </a:lnTo>
                    <a:lnTo>
                      <a:pt x="750767" y="376675"/>
                    </a:lnTo>
                    <a:lnTo>
                      <a:pt x="747844" y="423745"/>
                    </a:lnTo>
                    <a:lnTo>
                      <a:pt x="739306" y="469091"/>
                    </a:lnTo>
                    <a:lnTo>
                      <a:pt x="737347" y="475229"/>
                    </a:lnTo>
                    <a:close/>
                  </a:path>
                  <a:path w="751204" h="752475">
                    <a:moveTo>
                      <a:pt x="433571" y="712976"/>
                    </a:moveTo>
                    <a:lnTo>
                      <a:pt x="317197" y="712976"/>
                    </a:lnTo>
                    <a:lnTo>
                      <a:pt x="292255" y="664467"/>
                    </a:lnTo>
                    <a:lnTo>
                      <a:pt x="271282" y="614190"/>
                    </a:lnTo>
                    <a:lnTo>
                      <a:pt x="254370" y="562400"/>
                    </a:lnTo>
                    <a:lnTo>
                      <a:pt x="241613" y="509354"/>
                    </a:lnTo>
                    <a:lnTo>
                      <a:pt x="276472" y="509354"/>
                    </a:lnTo>
                    <a:lnTo>
                      <a:pt x="287645" y="554605"/>
                    </a:lnTo>
                    <a:lnTo>
                      <a:pt x="302017" y="598868"/>
                    </a:lnTo>
                    <a:lnTo>
                      <a:pt x="319513" y="641982"/>
                    </a:lnTo>
                    <a:lnTo>
                      <a:pt x="340058" y="683783"/>
                    </a:lnTo>
                    <a:lnTo>
                      <a:pt x="371643" y="704713"/>
                    </a:lnTo>
                    <a:lnTo>
                      <a:pt x="437825" y="704713"/>
                    </a:lnTo>
                    <a:lnTo>
                      <a:pt x="433571" y="712976"/>
                    </a:lnTo>
                    <a:close/>
                  </a:path>
                  <a:path w="751204" h="752475">
                    <a:moveTo>
                      <a:pt x="437825" y="704713"/>
                    </a:moveTo>
                    <a:lnTo>
                      <a:pt x="371643" y="704713"/>
                    </a:lnTo>
                    <a:lnTo>
                      <a:pt x="386948" y="703170"/>
                    </a:lnTo>
                    <a:lnTo>
                      <a:pt x="400553" y="696017"/>
                    </a:lnTo>
                    <a:lnTo>
                      <a:pt x="431255" y="641982"/>
                    </a:lnTo>
                    <a:lnTo>
                      <a:pt x="448751" y="598868"/>
                    </a:lnTo>
                    <a:lnTo>
                      <a:pt x="463123" y="554605"/>
                    </a:lnTo>
                    <a:lnTo>
                      <a:pt x="474295" y="509354"/>
                    </a:lnTo>
                    <a:lnTo>
                      <a:pt x="509154" y="509354"/>
                    </a:lnTo>
                    <a:lnTo>
                      <a:pt x="496407" y="562400"/>
                    </a:lnTo>
                    <a:lnTo>
                      <a:pt x="479511" y="614190"/>
                    </a:lnTo>
                    <a:lnTo>
                      <a:pt x="458541" y="664467"/>
                    </a:lnTo>
                    <a:lnTo>
                      <a:pt x="437825" y="704713"/>
                    </a:lnTo>
                    <a:close/>
                  </a:path>
                  <a:path w="751204" h="752475">
                    <a:moveTo>
                      <a:pt x="541149" y="712976"/>
                    </a:moveTo>
                    <a:lnTo>
                      <a:pt x="433571" y="712976"/>
                    </a:lnTo>
                    <a:lnTo>
                      <a:pt x="481426" y="701064"/>
                    </a:lnTo>
                    <a:lnTo>
                      <a:pt x="526507" y="682658"/>
                    </a:lnTo>
                    <a:lnTo>
                      <a:pt x="568228" y="658221"/>
                    </a:lnTo>
                    <a:lnTo>
                      <a:pt x="606003" y="628211"/>
                    </a:lnTo>
                    <a:lnTo>
                      <a:pt x="639244" y="593089"/>
                    </a:lnTo>
                    <a:lnTo>
                      <a:pt x="667366" y="553317"/>
                    </a:lnTo>
                    <a:lnTo>
                      <a:pt x="689782" y="509354"/>
                    </a:lnTo>
                    <a:lnTo>
                      <a:pt x="726457" y="509354"/>
                    </a:lnTo>
                    <a:lnTo>
                      <a:pt x="706793" y="553136"/>
                    </a:lnTo>
                    <a:lnTo>
                      <a:pt x="683521" y="591131"/>
                    </a:lnTo>
                    <a:lnTo>
                      <a:pt x="656042" y="625972"/>
                    </a:lnTo>
                    <a:lnTo>
                      <a:pt x="624706" y="657308"/>
                    </a:lnTo>
                    <a:lnTo>
                      <a:pt x="589864" y="684788"/>
                    </a:lnTo>
                    <a:lnTo>
                      <a:pt x="551870" y="708059"/>
                    </a:lnTo>
                    <a:lnTo>
                      <a:pt x="541149" y="712976"/>
                    </a:lnTo>
                    <a:close/>
                  </a:path>
                </a:pathLst>
              </a:custGeom>
              <a:solidFill>
                <a:srgbClr val="00AE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6D6E71"/>
                  </a:solidFill>
                  <a:effectLst/>
                  <a:uLnTx/>
                  <a:uFillTx/>
                  <a:latin typeface="Open Sans" pitchFamily="2" charset="0"/>
                  <a:ea typeface="Open Sans" pitchFamily="2" charset="0"/>
                  <a:cs typeface="Open Sans" pitchFamily="2" charset="0"/>
                </a:endParaRPr>
              </a:p>
            </p:txBody>
          </p:sp>
          <p:sp>
            <p:nvSpPr>
              <p:cNvPr id="8" name="TextBox 24">
                <a:extLst>
                  <a:ext uri="{FF2B5EF4-FFF2-40B4-BE49-F238E27FC236}">
                    <a16:creationId xmlns:a16="http://schemas.microsoft.com/office/drawing/2014/main" id="{FD675314-8446-AE65-FCEB-5DA743FCA3EF}"/>
                  </a:ext>
                </a:extLst>
              </p:cNvPr>
              <p:cNvSpPr txBox="1"/>
              <p:nvPr/>
            </p:nvSpPr>
            <p:spPr>
              <a:xfrm>
                <a:off x="4059818" y="6247171"/>
                <a:ext cx="2305263" cy="311624"/>
              </a:xfrm>
              <a:prstGeom prst="rect">
                <a:avLst/>
              </a:prstGeom>
              <a:noFill/>
            </p:spPr>
            <p:txBody>
              <a:bodyPr wrap="square">
                <a:spAutoFit/>
              </a:bodyPr>
              <a:lstStyle/>
              <a:p>
                <a:pPr marL="8467" marR="3387" lvl="0" indent="0" algn="l" defTabSz="914400" rtl="0" eaLnBrk="1" fontAlgn="auto" latinLnBrk="0" hangingPunct="1">
                  <a:lnSpc>
                    <a:spcPct val="106600"/>
                  </a:lnSpc>
                  <a:spcBef>
                    <a:spcPts val="67"/>
                  </a:spcBef>
                  <a:spcAft>
                    <a:spcPts val="0"/>
                  </a:spcAft>
                  <a:buClrTx/>
                  <a:buSzTx/>
                  <a:buFontTx/>
                  <a:buNone/>
                  <a:tabLst/>
                  <a:defRPr/>
                </a:pPr>
                <a:r>
                  <a:rPr kumimoji="0" lang="en-GB" sz="1400" b="0" i="0" u="none" strike="noStrike" kern="1200" cap="none" spc="0" normalizeH="0" baseline="0" noProof="0" dirty="0" err="1">
                    <a:ln>
                      <a:noFill/>
                    </a:ln>
                    <a:solidFill>
                      <a:srgbClr val="6D6E70"/>
                    </a:solidFill>
                    <a:effectLst/>
                    <a:uLnTx/>
                    <a:uFillTx/>
                    <a:latin typeface="Open Sans" pitchFamily="2" charset="0"/>
                    <a:ea typeface="Open Sans" pitchFamily="2" charset="0"/>
                    <a:cs typeface="Open Sans" pitchFamily="2" charset="0"/>
                  </a:rPr>
                  <a:t>FiSer</a:t>
                </a:r>
                <a:r>
                  <a:rPr kumimoji="0" lang="en-GB" sz="1400" b="0" i="0" u="none" strike="noStrike" kern="1200" cap="none" spc="0" normalizeH="0" baseline="0" noProof="0" dirty="0">
                    <a:ln>
                      <a:noFill/>
                    </a:ln>
                    <a:solidFill>
                      <a:srgbClr val="6D6E70"/>
                    </a:solidFill>
                    <a:effectLst/>
                    <a:uLnTx/>
                    <a:uFillTx/>
                    <a:latin typeface="Open Sans" pitchFamily="2" charset="0"/>
                    <a:ea typeface="Open Sans" pitchFamily="2" charset="0"/>
                    <a:cs typeface="Open Sans" pitchFamily="2" charset="0"/>
                  </a:rPr>
                  <a:t> </a:t>
                </a:r>
                <a:r>
                  <a:rPr kumimoji="0" lang="en-GB" sz="1400" b="0" i="0" u="none" strike="noStrike" kern="1200" cap="none" spc="0" normalizeH="0" baseline="0" noProof="0" dirty="0">
                    <a:ln>
                      <a:noFill/>
                    </a:ln>
                    <a:solidFill>
                      <a:srgbClr val="6D6E71"/>
                    </a:solidFill>
                    <a:effectLst/>
                    <a:uLnTx/>
                    <a:uFillTx/>
                    <a:latin typeface="Open Sans" pitchFamily="2" charset="0"/>
                    <a:ea typeface="Open Sans" pitchFamily="2" charset="0"/>
                    <a:cs typeface="Open Sans" pitchFamily="2" charset="0"/>
                  </a:rPr>
                  <a:t>Consulting Website</a:t>
                </a:r>
              </a:p>
            </p:txBody>
          </p:sp>
        </p:grpSp>
        <p:grpSp>
          <p:nvGrpSpPr>
            <p:cNvPr id="34" name="Group 33">
              <a:extLst>
                <a:ext uri="{FF2B5EF4-FFF2-40B4-BE49-F238E27FC236}">
                  <a16:creationId xmlns:a16="http://schemas.microsoft.com/office/drawing/2014/main" id="{A3D1365F-4FF7-9144-8CF1-0D32356A3629}"/>
                </a:ext>
              </a:extLst>
            </p:cNvPr>
            <p:cNvGrpSpPr/>
            <p:nvPr/>
          </p:nvGrpSpPr>
          <p:grpSpPr>
            <a:xfrm>
              <a:off x="6641069" y="6205873"/>
              <a:ext cx="2624738" cy="311624"/>
              <a:chOff x="6635469" y="6237903"/>
              <a:chExt cx="2624738" cy="311624"/>
            </a:xfrm>
          </p:grpSpPr>
          <p:sp>
            <p:nvSpPr>
              <p:cNvPr id="11" name="object 8">
                <a:hlinkClick r:id="rId6"/>
                <a:extLst>
                  <a:ext uri="{FF2B5EF4-FFF2-40B4-BE49-F238E27FC236}">
                    <a16:creationId xmlns:a16="http://schemas.microsoft.com/office/drawing/2014/main" id="{AD5DA151-6DF9-245D-58DD-A2BB8002CBAF}"/>
                  </a:ext>
                </a:extLst>
              </p:cNvPr>
              <p:cNvSpPr/>
              <p:nvPr/>
            </p:nvSpPr>
            <p:spPr>
              <a:xfrm>
                <a:off x="6635469" y="6287379"/>
                <a:ext cx="347472" cy="216948"/>
              </a:xfrm>
              <a:custGeom>
                <a:avLst/>
                <a:gdLst/>
                <a:ahLst/>
                <a:cxnLst/>
                <a:rect l="l" t="t" r="r" b="b"/>
                <a:pathLst>
                  <a:path w="828675" h="541020">
                    <a:moveTo>
                      <a:pt x="787646" y="540705"/>
                    </a:moveTo>
                    <a:lnTo>
                      <a:pt x="40739" y="540704"/>
                    </a:lnTo>
                    <a:lnTo>
                      <a:pt x="5894" y="517454"/>
                    </a:lnTo>
                    <a:lnTo>
                      <a:pt x="0" y="40316"/>
                    </a:lnTo>
                    <a:lnTo>
                      <a:pt x="1113" y="34753"/>
                    </a:lnTo>
                    <a:lnTo>
                      <a:pt x="34745" y="1194"/>
                    </a:lnTo>
                    <a:lnTo>
                      <a:pt x="40739" y="0"/>
                    </a:lnTo>
                    <a:lnTo>
                      <a:pt x="787651" y="0"/>
                    </a:lnTo>
                    <a:lnTo>
                      <a:pt x="822497" y="23249"/>
                    </a:lnTo>
                    <a:lnTo>
                      <a:pt x="822950" y="24338"/>
                    </a:lnTo>
                    <a:lnTo>
                      <a:pt x="46979" y="24338"/>
                    </a:lnTo>
                    <a:lnTo>
                      <a:pt x="46117" y="24375"/>
                    </a:lnTo>
                    <a:lnTo>
                      <a:pt x="45260" y="24461"/>
                    </a:lnTo>
                    <a:lnTo>
                      <a:pt x="44408" y="24596"/>
                    </a:lnTo>
                    <a:lnTo>
                      <a:pt x="62074" y="40316"/>
                    </a:lnTo>
                    <a:lnTo>
                      <a:pt x="25416" y="40316"/>
                    </a:lnTo>
                    <a:lnTo>
                      <a:pt x="24702" y="42478"/>
                    </a:lnTo>
                    <a:lnTo>
                      <a:pt x="24330" y="44697"/>
                    </a:lnTo>
                    <a:lnTo>
                      <a:pt x="24330" y="496007"/>
                    </a:lnTo>
                    <a:lnTo>
                      <a:pt x="24702" y="498226"/>
                    </a:lnTo>
                    <a:lnTo>
                      <a:pt x="25416" y="500387"/>
                    </a:lnTo>
                    <a:lnTo>
                      <a:pt x="62098" y="500387"/>
                    </a:lnTo>
                    <a:lnTo>
                      <a:pt x="44408" y="516128"/>
                    </a:lnTo>
                    <a:lnTo>
                      <a:pt x="45260" y="516263"/>
                    </a:lnTo>
                    <a:lnTo>
                      <a:pt x="46117" y="516349"/>
                    </a:lnTo>
                    <a:lnTo>
                      <a:pt x="46979" y="516386"/>
                    </a:lnTo>
                    <a:lnTo>
                      <a:pt x="822941" y="516386"/>
                    </a:lnTo>
                    <a:lnTo>
                      <a:pt x="822496" y="517456"/>
                    </a:lnTo>
                    <a:lnTo>
                      <a:pt x="819094" y="522535"/>
                    </a:lnTo>
                    <a:lnTo>
                      <a:pt x="810268" y="531342"/>
                    </a:lnTo>
                    <a:lnTo>
                      <a:pt x="805179" y="534737"/>
                    </a:lnTo>
                    <a:lnTo>
                      <a:pt x="793649" y="539509"/>
                    </a:lnTo>
                    <a:lnTo>
                      <a:pt x="787646" y="540705"/>
                    </a:lnTo>
                    <a:close/>
                  </a:path>
                  <a:path w="828675" h="541020">
                    <a:moveTo>
                      <a:pt x="459478" y="345920"/>
                    </a:moveTo>
                    <a:lnTo>
                      <a:pt x="416914" y="345920"/>
                    </a:lnTo>
                    <a:lnTo>
                      <a:pt x="419603" y="345425"/>
                    </a:lnTo>
                    <a:lnTo>
                      <a:pt x="424798" y="343447"/>
                    </a:lnTo>
                    <a:lnTo>
                      <a:pt x="427134" y="342029"/>
                    </a:lnTo>
                    <a:lnTo>
                      <a:pt x="783956" y="24596"/>
                    </a:lnTo>
                    <a:lnTo>
                      <a:pt x="783102" y="24460"/>
                    </a:lnTo>
                    <a:lnTo>
                      <a:pt x="782242" y="24375"/>
                    </a:lnTo>
                    <a:lnTo>
                      <a:pt x="781378" y="24338"/>
                    </a:lnTo>
                    <a:lnTo>
                      <a:pt x="822950" y="24338"/>
                    </a:lnTo>
                    <a:lnTo>
                      <a:pt x="827279" y="34754"/>
                    </a:lnTo>
                    <a:lnTo>
                      <a:pt x="828392" y="40316"/>
                    </a:lnTo>
                    <a:lnTo>
                      <a:pt x="802983" y="40316"/>
                    </a:lnTo>
                    <a:lnTo>
                      <a:pt x="544414" y="270352"/>
                    </a:lnTo>
                    <a:lnTo>
                      <a:pt x="562741" y="286656"/>
                    </a:lnTo>
                    <a:lnTo>
                      <a:pt x="526091" y="286656"/>
                    </a:lnTo>
                    <a:lnTo>
                      <a:pt x="459478" y="345920"/>
                    </a:lnTo>
                    <a:close/>
                  </a:path>
                  <a:path w="828675" h="541020">
                    <a:moveTo>
                      <a:pt x="62098" y="500387"/>
                    </a:moveTo>
                    <a:lnTo>
                      <a:pt x="25416" y="500387"/>
                    </a:lnTo>
                    <a:lnTo>
                      <a:pt x="283978" y="270352"/>
                    </a:lnTo>
                    <a:lnTo>
                      <a:pt x="25416" y="40316"/>
                    </a:lnTo>
                    <a:lnTo>
                      <a:pt x="62074" y="40316"/>
                    </a:lnTo>
                    <a:lnTo>
                      <a:pt x="338929" y="286677"/>
                    </a:lnTo>
                    <a:lnTo>
                      <a:pt x="302279" y="286677"/>
                    </a:lnTo>
                    <a:lnTo>
                      <a:pt x="62098" y="500387"/>
                    </a:lnTo>
                    <a:close/>
                  </a:path>
                  <a:path w="828675" h="541020">
                    <a:moveTo>
                      <a:pt x="828392" y="500387"/>
                    </a:moveTo>
                    <a:lnTo>
                      <a:pt x="802983" y="500387"/>
                    </a:lnTo>
                    <a:lnTo>
                      <a:pt x="803697" y="498226"/>
                    </a:lnTo>
                    <a:lnTo>
                      <a:pt x="804069" y="496007"/>
                    </a:lnTo>
                    <a:lnTo>
                      <a:pt x="804069" y="44697"/>
                    </a:lnTo>
                    <a:lnTo>
                      <a:pt x="803697" y="42478"/>
                    </a:lnTo>
                    <a:lnTo>
                      <a:pt x="802983" y="40316"/>
                    </a:lnTo>
                    <a:lnTo>
                      <a:pt x="828392" y="40316"/>
                    </a:lnTo>
                    <a:lnTo>
                      <a:pt x="828392" y="500387"/>
                    </a:lnTo>
                    <a:close/>
                  </a:path>
                  <a:path w="828675" h="541020">
                    <a:moveTo>
                      <a:pt x="822941" y="516386"/>
                    </a:moveTo>
                    <a:lnTo>
                      <a:pt x="46979" y="516386"/>
                    </a:lnTo>
                    <a:lnTo>
                      <a:pt x="781385" y="516365"/>
                    </a:lnTo>
                    <a:lnTo>
                      <a:pt x="782249" y="516329"/>
                    </a:lnTo>
                    <a:lnTo>
                      <a:pt x="783109" y="516243"/>
                    </a:lnTo>
                    <a:lnTo>
                      <a:pt x="783963" y="516108"/>
                    </a:lnTo>
                    <a:lnTo>
                      <a:pt x="526091" y="286656"/>
                    </a:lnTo>
                    <a:lnTo>
                      <a:pt x="562741" y="286656"/>
                    </a:lnTo>
                    <a:lnTo>
                      <a:pt x="802983" y="500387"/>
                    </a:lnTo>
                    <a:lnTo>
                      <a:pt x="828392" y="500387"/>
                    </a:lnTo>
                    <a:lnTo>
                      <a:pt x="827279" y="505950"/>
                    </a:lnTo>
                    <a:lnTo>
                      <a:pt x="822941" y="516386"/>
                    </a:lnTo>
                    <a:close/>
                  </a:path>
                  <a:path w="828675" h="541020">
                    <a:moveTo>
                      <a:pt x="419968" y="370264"/>
                    </a:moveTo>
                    <a:lnTo>
                      <a:pt x="408424" y="370264"/>
                    </a:lnTo>
                    <a:lnTo>
                      <a:pt x="402841" y="369238"/>
                    </a:lnTo>
                    <a:lnTo>
                      <a:pt x="392054" y="365134"/>
                    </a:lnTo>
                    <a:lnTo>
                      <a:pt x="387203" y="362191"/>
                    </a:lnTo>
                    <a:lnTo>
                      <a:pt x="302279" y="286677"/>
                    </a:lnTo>
                    <a:lnTo>
                      <a:pt x="338929" y="286677"/>
                    </a:lnTo>
                    <a:lnTo>
                      <a:pt x="401132" y="342029"/>
                    </a:lnTo>
                    <a:lnTo>
                      <a:pt x="403468" y="343447"/>
                    </a:lnTo>
                    <a:lnTo>
                      <a:pt x="408664" y="345425"/>
                    </a:lnTo>
                    <a:lnTo>
                      <a:pt x="411353" y="345920"/>
                    </a:lnTo>
                    <a:lnTo>
                      <a:pt x="459478" y="345920"/>
                    </a:lnTo>
                    <a:lnTo>
                      <a:pt x="441188" y="362191"/>
                    </a:lnTo>
                    <a:lnTo>
                      <a:pt x="436338" y="365134"/>
                    </a:lnTo>
                    <a:lnTo>
                      <a:pt x="425551" y="369238"/>
                    </a:lnTo>
                    <a:lnTo>
                      <a:pt x="419968" y="370264"/>
                    </a:lnTo>
                    <a:close/>
                  </a:path>
                </a:pathLst>
              </a:custGeom>
              <a:solidFill>
                <a:srgbClr val="00AE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6D6E71"/>
                  </a:solidFill>
                  <a:effectLst/>
                  <a:uLnTx/>
                  <a:uFillTx/>
                  <a:latin typeface="Open Sans" pitchFamily="2" charset="0"/>
                  <a:ea typeface="Open Sans" pitchFamily="2" charset="0"/>
                  <a:cs typeface="Open Sans" pitchFamily="2" charset="0"/>
                </a:endParaRPr>
              </a:p>
            </p:txBody>
          </p:sp>
          <p:sp>
            <p:nvSpPr>
              <p:cNvPr id="28" name="TextBox 24">
                <a:extLst>
                  <a:ext uri="{FF2B5EF4-FFF2-40B4-BE49-F238E27FC236}">
                    <a16:creationId xmlns:a16="http://schemas.microsoft.com/office/drawing/2014/main" id="{A011E2BA-5506-D1EF-DE8D-40973B66BC08}"/>
                  </a:ext>
                </a:extLst>
              </p:cNvPr>
              <p:cNvSpPr txBox="1"/>
              <p:nvPr/>
            </p:nvSpPr>
            <p:spPr>
              <a:xfrm>
                <a:off x="6954944" y="6237903"/>
                <a:ext cx="2305263" cy="311624"/>
              </a:xfrm>
              <a:prstGeom prst="rect">
                <a:avLst/>
              </a:prstGeom>
              <a:noFill/>
            </p:spPr>
            <p:txBody>
              <a:bodyPr wrap="square">
                <a:spAutoFit/>
              </a:bodyPr>
              <a:lstStyle/>
              <a:p>
                <a:pPr marL="8467" marR="3387" lvl="0" indent="0" algn="l" defTabSz="914400" rtl="0" eaLnBrk="1" fontAlgn="auto" latinLnBrk="0" hangingPunct="1">
                  <a:lnSpc>
                    <a:spcPct val="106600"/>
                  </a:lnSpc>
                  <a:spcBef>
                    <a:spcPts val="67"/>
                  </a:spcBef>
                  <a:spcAft>
                    <a:spcPts val="0"/>
                  </a:spcAft>
                  <a:buClrTx/>
                  <a:buSzTx/>
                  <a:buFontTx/>
                  <a:buNone/>
                  <a:tabLst/>
                  <a:defRPr/>
                </a:pPr>
                <a:r>
                  <a:rPr kumimoji="0" lang="en-GB" sz="1400" b="0" i="0" u="none" strike="noStrike" kern="1200" cap="none" spc="0" normalizeH="0" baseline="0" noProof="0" err="1">
                    <a:ln>
                      <a:noFill/>
                    </a:ln>
                    <a:solidFill>
                      <a:srgbClr val="6D6E70"/>
                    </a:solidFill>
                    <a:effectLst/>
                    <a:uLnTx/>
                    <a:uFillTx/>
                    <a:latin typeface="Open Sans" pitchFamily="2" charset="0"/>
                    <a:ea typeface="Open Sans" pitchFamily="2" charset="0"/>
                    <a:cs typeface="Open Sans" pitchFamily="2" charset="0"/>
                  </a:rPr>
                  <a:t>info@fiser.consulting</a:t>
                </a:r>
                <a:endParaRPr kumimoji="0" lang="en-GB" sz="1400" b="0" i="0" u="none" strike="noStrike" kern="1200" cap="none" spc="0" normalizeH="0" baseline="0" noProof="0">
                  <a:ln>
                    <a:noFill/>
                  </a:ln>
                  <a:solidFill>
                    <a:srgbClr val="6D6E71"/>
                  </a:solidFill>
                  <a:effectLst/>
                  <a:uLnTx/>
                  <a:uFillTx/>
                  <a:latin typeface="Open Sans" pitchFamily="2" charset="0"/>
                  <a:ea typeface="Open Sans" pitchFamily="2" charset="0"/>
                  <a:cs typeface="Open Sans" pitchFamily="2" charset="0"/>
                </a:endParaRPr>
              </a:p>
            </p:txBody>
          </p:sp>
        </p:grpSp>
        <p:grpSp>
          <p:nvGrpSpPr>
            <p:cNvPr id="35" name="Group 34">
              <a:extLst>
                <a:ext uri="{FF2B5EF4-FFF2-40B4-BE49-F238E27FC236}">
                  <a16:creationId xmlns:a16="http://schemas.microsoft.com/office/drawing/2014/main" id="{1D4C5054-B552-91F3-BB8B-03D939D9333C}"/>
                </a:ext>
              </a:extLst>
            </p:cNvPr>
            <p:cNvGrpSpPr/>
            <p:nvPr/>
          </p:nvGrpSpPr>
          <p:grpSpPr>
            <a:xfrm>
              <a:off x="9396198" y="6202908"/>
              <a:ext cx="2561956" cy="311624"/>
              <a:chOff x="9254784" y="6236683"/>
              <a:chExt cx="2561956" cy="311624"/>
            </a:xfrm>
          </p:grpSpPr>
          <p:sp>
            <p:nvSpPr>
              <p:cNvPr id="6" name="object 9">
                <a:hlinkClick r:id="rId7"/>
                <a:extLst>
                  <a:ext uri="{FF2B5EF4-FFF2-40B4-BE49-F238E27FC236}">
                    <a16:creationId xmlns:a16="http://schemas.microsoft.com/office/drawing/2014/main" id="{A9ECC086-768B-363B-81AE-AD6888D39877}"/>
                  </a:ext>
                </a:extLst>
              </p:cNvPr>
              <p:cNvSpPr/>
              <p:nvPr/>
            </p:nvSpPr>
            <p:spPr>
              <a:xfrm>
                <a:off x="9254784" y="6272585"/>
                <a:ext cx="271628" cy="239821"/>
              </a:xfrm>
              <a:custGeom>
                <a:avLst/>
                <a:gdLst/>
                <a:ahLst/>
                <a:cxnLst/>
                <a:rect l="l" t="t" r="r" b="b"/>
                <a:pathLst>
                  <a:path w="770254" h="771525">
                    <a:moveTo>
                      <a:pt x="705912" y="771524"/>
                    </a:moveTo>
                    <a:lnTo>
                      <a:pt x="64068" y="771524"/>
                    </a:lnTo>
                    <a:lnTo>
                      <a:pt x="39240" y="766507"/>
                    </a:lnTo>
                    <a:lnTo>
                      <a:pt x="18863" y="752806"/>
                    </a:lnTo>
                    <a:lnTo>
                      <a:pt x="5071" y="732446"/>
                    </a:lnTo>
                    <a:lnTo>
                      <a:pt x="0" y="707456"/>
                    </a:lnTo>
                    <a:lnTo>
                      <a:pt x="0" y="64068"/>
                    </a:lnTo>
                    <a:lnTo>
                      <a:pt x="5017" y="39240"/>
                    </a:lnTo>
                    <a:lnTo>
                      <a:pt x="18718" y="18863"/>
                    </a:lnTo>
                    <a:lnTo>
                      <a:pt x="39077" y="5071"/>
                    </a:lnTo>
                    <a:lnTo>
                      <a:pt x="64068" y="0"/>
                    </a:lnTo>
                    <a:lnTo>
                      <a:pt x="706298" y="0"/>
                    </a:lnTo>
                    <a:lnTo>
                      <a:pt x="751599" y="18863"/>
                    </a:lnTo>
                    <a:lnTo>
                      <a:pt x="769981" y="64068"/>
                    </a:lnTo>
                    <a:lnTo>
                      <a:pt x="769981" y="123505"/>
                    </a:lnTo>
                    <a:lnTo>
                      <a:pt x="170978" y="123505"/>
                    </a:lnTo>
                    <a:lnTo>
                      <a:pt x="145704" y="128589"/>
                    </a:lnTo>
                    <a:lnTo>
                      <a:pt x="125097" y="142465"/>
                    </a:lnTo>
                    <a:lnTo>
                      <a:pt x="111221" y="163072"/>
                    </a:lnTo>
                    <a:lnTo>
                      <a:pt x="106137" y="188346"/>
                    </a:lnTo>
                    <a:lnTo>
                      <a:pt x="111221" y="213620"/>
                    </a:lnTo>
                    <a:lnTo>
                      <a:pt x="125097" y="234226"/>
                    </a:lnTo>
                    <a:lnTo>
                      <a:pt x="145704" y="248102"/>
                    </a:lnTo>
                    <a:lnTo>
                      <a:pt x="170978" y="253186"/>
                    </a:lnTo>
                    <a:lnTo>
                      <a:pt x="769981" y="253186"/>
                    </a:lnTo>
                    <a:lnTo>
                      <a:pt x="769981" y="286764"/>
                    </a:lnTo>
                    <a:lnTo>
                      <a:pt x="527215" y="286764"/>
                    </a:lnTo>
                    <a:lnTo>
                      <a:pt x="509756" y="287205"/>
                    </a:lnTo>
                    <a:lnTo>
                      <a:pt x="487123" y="290286"/>
                    </a:lnTo>
                    <a:lnTo>
                      <a:pt x="471919" y="294483"/>
                    </a:lnTo>
                    <a:lnTo>
                      <a:pt x="114242" y="294483"/>
                    </a:lnTo>
                    <a:lnTo>
                      <a:pt x="114242" y="636440"/>
                    </a:lnTo>
                    <a:lnTo>
                      <a:pt x="769981" y="636440"/>
                    </a:lnTo>
                    <a:lnTo>
                      <a:pt x="769981" y="707456"/>
                    </a:lnTo>
                    <a:lnTo>
                      <a:pt x="764963" y="732284"/>
                    </a:lnTo>
                    <a:lnTo>
                      <a:pt x="751262" y="752661"/>
                    </a:lnTo>
                    <a:lnTo>
                      <a:pt x="730903" y="766453"/>
                    </a:lnTo>
                    <a:lnTo>
                      <a:pt x="705912" y="771524"/>
                    </a:lnTo>
                    <a:close/>
                  </a:path>
                  <a:path w="770254" h="771525">
                    <a:moveTo>
                      <a:pt x="769981" y="253186"/>
                    </a:moveTo>
                    <a:lnTo>
                      <a:pt x="170978" y="253186"/>
                    </a:lnTo>
                    <a:lnTo>
                      <a:pt x="196252" y="248102"/>
                    </a:lnTo>
                    <a:lnTo>
                      <a:pt x="216858" y="234226"/>
                    </a:lnTo>
                    <a:lnTo>
                      <a:pt x="230734" y="213620"/>
                    </a:lnTo>
                    <a:lnTo>
                      <a:pt x="235818" y="188346"/>
                    </a:lnTo>
                    <a:lnTo>
                      <a:pt x="230734" y="163072"/>
                    </a:lnTo>
                    <a:lnTo>
                      <a:pt x="216858" y="142465"/>
                    </a:lnTo>
                    <a:lnTo>
                      <a:pt x="196252" y="128589"/>
                    </a:lnTo>
                    <a:lnTo>
                      <a:pt x="170978" y="123505"/>
                    </a:lnTo>
                    <a:lnTo>
                      <a:pt x="769981" y="123505"/>
                    </a:lnTo>
                    <a:lnTo>
                      <a:pt x="769981" y="253186"/>
                    </a:lnTo>
                    <a:close/>
                  </a:path>
                  <a:path w="770254" h="771525">
                    <a:moveTo>
                      <a:pt x="769981" y="636440"/>
                    </a:moveTo>
                    <a:lnTo>
                      <a:pt x="656510" y="636440"/>
                    </a:lnTo>
                    <a:lnTo>
                      <a:pt x="656896" y="423393"/>
                    </a:lnTo>
                    <a:lnTo>
                      <a:pt x="656021" y="410433"/>
                    </a:lnTo>
                    <a:lnTo>
                      <a:pt x="637194" y="343120"/>
                    </a:lnTo>
                    <a:lnTo>
                      <a:pt x="611353" y="313009"/>
                    </a:lnTo>
                    <a:lnTo>
                      <a:pt x="560600" y="289466"/>
                    </a:lnTo>
                    <a:lnTo>
                      <a:pt x="527215" y="286764"/>
                    </a:lnTo>
                    <a:lnTo>
                      <a:pt x="769981" y="286764"/>
                    </a:lnTo>
                    <a:lnTo>
                      <a:pt x="769981" y="636440"/>
                    </a:lnTo>
                    <a:close/>
                  </a:path>
                  <a:path w="770254" h="771525">
                    <a:moveTo>
                      <a:pt x="301045" y="636440"/>
                    </a:moveTo>
                    <a:lnTo>
                      <a:pt x="228099" y="636440"/>
                    </a:lnTo>
                    <a:lnTo>
                      <a:pt x="228099" y="294483"/>
                    </a:lnTo>
                    <a:lnTo>
                      <a:pt x="301045" y="294483"/>
                    </a:lnTo>
                    <a:lnTo>
                      <a:pt x="301045" y="636440"/>
                    </a:lnTo>
                    <a:close/>
                  </a:path>
                  <a:path w="770254" h="771525">
                    <a:moveTo>
                      <a:pt x="411428" y="341570"/>
                    </a:moveTo>
                    <a:lnTo>
                      <a:pt x="411428" y="294483"/>
                    </a:lnTo>
                    <a:lnTo>
                      <a:pt x="471919" y="294483"/>
                    </a:lnTo>
                    <a:lnTo>
                      <a:pt x="463116" y="296914"/>
                    </a:lnTo>
                    <a:lnTo>
                      <a:pt x="441532" y="307992"/>
                    </a:lnTo>
                    <a:lnTo>
                      <a:pt x="426082" y="320891"/>
                    </a:lnTo>
                    <a:lnTo>
                      <a:pt x="416928" y="331583"/>
                    </a:lnTo>
                    <a:lnTo>
                      <a:pt x="412550" y="338874"/>
                    </a:lnTo>
                    <a:lnTo>
                      <a:pt x="411428" y="341570"/>
                    </a:lnTo>
                    <a:close/>
                  </a:path>
                  <a:path w="770254" h="771525">
                    <a:moveTo>
                      <a:pt x="542267" y="636440"/>
                    </a:moveTo>
                    <a:lnTo>
                      <a:pt x="416059" y="636440"/>
                    </a:lnTo>
                    <a:lnTo>
                      <a:pt x="416059" y="433427"/>
                    </a:lnTo>
                    <a:lnTo>
                      <a:pt x="418249" y="425099"/>
                    </a:lnTo>
                    <a:lnTo>
                      <a:pt x="427493" y="406748"/>
                    </a:lnTo>
                    <a:lnTo>
                      <a:pt x="447810" y="388325"/>
                    </a:lnTo>
                    <a:lnTo>
                      <a:pt x="483216" y="379780"/>
                    </a:lnTo>
                    <a:lnTo>
                      <a:pt x="516933" y="387999"/>
                    </a:lnTo>
                    <a:lnTo>
                      <a:pt x="533535" y="406459"/>
                    </a:lnTo>
                    <a:lnTo>
                      <a:pt x="539065" y="424991"/>
                    </a:lnTo>
                    <a:lnTo>
                      <a:pt x="539565" y="433427"/>
                    </a:lnTo>
                    <a:lnTo>
                      <a:pt x="542267" y="636440"/>
                    </a:lnTo>
                    <a:close/>
                  </a:path>
                </a:pathLst>
              </a:custGeom>
              <a:solidFill>
                <a:srgbClr val="0177B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6D6E71"/>
                  </a:solidFill>
                  <a:effectLst/>
                  <a:uLnTx/>
                  <a:uFillTx/>
                  <a:latin typeface="Open Sans" pitchFamily="2" charset="0"/>
                  <a:ea typeface="Open Sans" pitchFamily="2" charset="0"/>
                  <a:cs typeface="Open Sans" pitchFamily="2" charset="0"/>
                </a:endParaRPr>
              </a:p>
            </p:txBody>
          </p:sp>
          <p:sp>
            <p:nvSpPr>
              <p:cNvPr id="31" name="TextBox 24">
                <a:extLst>
                  <a:ext uri="{FF2B5EF4-FFF2-40B4-BE49-F238E27FC236}">
                    <a16:creationId xmlns:a16="http://schemas.microsoft.com/office/drawing/2014/main" id="{94F029FF-2DE0-8012-1302-8F00546C1413}"/>
                  </a:ext>
                </a:extLst>
              </p:cNvPr>
              <p:cNvSpPr txBox="1"/>
              <p:nvPr/>
            </p:nvSpPr>
            <p:spPr>
              <a:xfrm>
                <a:off x="9511477" y="6236683"/>
                <a:ext cx="2305263" cy="311624"/>
              </a:xfrm>
              <a:prstGeom prst="rect">
                <a:avLst/>
              </a:prstGeom>
              <a:noFill/>
            </p:spPr>
            <p:txBody>
              <a:bodyPr wrap="square">
                <a:spAutoFit/>
              </a:bodyPr>
              <a:lstStyle/>
              <a:p>
                <a:pPr marL="8467" marR="3387" lvl="0" indent="0" algn="l" defTabSz="914400" rtl="0" eaLnBrk="1" fontAlgn="auto" latinLnBrk="0" hangingPunct="1">
                  <a:lnSpc>
                    <a:spcPct val="106600"/>
                  </a:lnSpc>
                  <a:spcBef>
                    <a:spcPts val="67"/>
                  </a:spcBef>
                  <a:spcAft>
                    <a:spcPts val="0"/>
                  </a:spcAft>
                  <a:buClrTx/>
                  <a:buSzTx/>
                  <a:buFontTx/>
                  <a:buNone/>
                  <a:tabLst/>
                  <a:defRPr/>
                </a:pPr>
                <a:r>
                  <a:rPr kumimoji="0" lang="en-GB" sz="1400" b="0" i="0" u="none" strike="noStrike" kern="1200" cap="none" spc="0" normalizeH="0" baseline="0" noProof="0">
                    <a:ln>
                      <a:noFill/>
                    </a:ln>
                    <a:solidFill>
                      <a:srgbClr val="6D6E70"/>
                    </a:solidFill>
                    <a:effectLst/>
                    <a:uLnTx/>
                    <a:uFillTx/>
                    <a:latin typeface="Open Sans" pitchFamily="2" charset="0"/>
                    <a:ea typeface="Open Sans" pitchFamily="2" charset="0"/>
                    <a:cs typeface="Open Sans" pitchFamily="2" charset="0"/>
                  </a:rPr>
                  <a:t>Follow us on </a:t>
                </a:r>
                <a:r>
                  <a:rPr kumimoji="0" lang="en-GB" sz="1400" b="0" i="0" u="none" strike="noStrike" kern="1200" cap="none" spc="0" normalizeH="0" baseline="0" noProof="0" err="1">
                    <a:ln>
                      <a:noFill/>
                    </a:ln>
                    <a:solidFill>
                      <a:srgbClr val="6D6E70"/>
                    </a:solidFill>
                    <a:effectLst/>
                    <a:uLnTx/>
                    <a:uFillTx/>
                    <a:latin typeface="Open Sans" pitchFamily="2" charset="0"/>
                    <a:ea typeface="Open Sans" pitchFamily="2" charset="0"/>
                    <a:cs typeface="Open Sans" pitchFamily="2" charset="0"/>
                  </a:rPr>
                  <a:t>Linkedin</a:t>
                </a:r>
                <a:endParaRPr kumimoji="0" lang="en-GB" sz="1400" b="0" i="0" u="none" strike="noStrike" kern="1200" cap="none" spc="0" normalizeH="0" baseline="0" noProof="0">
                  <a:ln>
                    <a:noFill/>
                  </a:ln>
                  <a:solidFill>
                    <a:srgbClr val="6D6E71"/>
                  </a:solidFill>
                  <a:effectLst/>
                  <a:uLnTx/>
                  <a:uFillTx/>
                  <a:latin typeface="Open Sans" pitchFamily="2" charset="0"/>
                  <a:ea typeface="Open Sans" pitchFamily="2" charset="0"/>
                  <a:cs typeface="Open Sans" pitchFamily="2" charset="0"/>
                </a:endParaRPr>
              </a:p>
            </p:txBody>
          </p:sp>
        </p:grpSp>
      </p:grpSp>
      <p:sp>
        <p:nvSpPr>
          <p:cNvPr id="17" name="object 8">
            <a:extLst>
              <a:ext uri="{FF2B5EF4-FFF2-40B4-BE49-F238E27FC236}">
                <a16:creationId xmlns:a16="http://schemas.microsoft.com/office/drawing/2014/main" id="{8FFD61EC-4697-A542-7789-6A1A756E8D35}"/>
              </a:ext>
            </a:extLst>
          </p:cNvPr>
          <p:cNvSpPr txBox="1"/>
          <p:nvPr/>
        </p:nvSpPr>
        <p:spPr>
          <a:xfrm>
            <a:off x="328979" y="3755342"/>
            <a:ext cx="3786743" cy="193216"/>
          </a:xfrm>
          <a:prstGeom prst="rect">
            <a:avLst/>
          </a:prstGeom>
        </p:spPr>
        <p:txBody>
          <a:bodyPr vert="horz" wrap="square" lIns="0" tIns="8467" rIns="0" bIns="0" rtlCol="0">
            <a:spAutoFit/>
          </a:bodyPr>
          <a:lstStyle/>
          <a:p>
            <a:pPr marL="8467" marR="0" lvl="0" indent="0" algn="l" defTabSz="914400" rtl="0" eaLnBrk="1" fontAlgn="auto" latinLnBrk="0" hangingPunct="1">
              <a:lnSpc>
                <a:spcPct val="100000"/>
              </a:lnSpc>
              <a:spcBef>
                <a:spcPts val="67"/>
              </a:spcBef>
              <a:spcAft>
                <a:spcPts val="0"/>
              </a:spcAft>
              <a:buClrTx/>
              <a:buSzTx/>
              <a:buFontTx/>
              <a:buNone/>
              <a:tabLst/>
              <a:defRPr/>
            </a:pPr>
            <a:r>
              <a:rPr kumimoji="0" lang="en-GB" sz="1200" b="1" i="0" u="none" strike="noStrike" kern="1200" cap="none" spc="80" normalizeH="0" baseline="0" noProof="0" dirty="0">
                <a:ln>
                  <a:noFill/>
                </a:ln>
                <a:solidFill>
                  <a:schemeClr val="accent2"/>
                </a:solidFill>
                <a:effectLst/>
                <a:uLnTx/>
                <a:uFillTx/>
                <a:latin typeface="Open Sans" pitchFamily="2" charset="0"/>
                <a:ea typeface="Open Sans" pitchFamily="2" charset="0"/>
                <a:cs typeface="Open Sans" pitchFamily="2" charset="0"/>
              </a:rPr>
              <a:t>Dirk Worm – Managing Partner</a:t>
            </a:r>
            <a:endParaRPr kumimoji="0" lang="en-GB" sz="1200" b="0" i="0" u="none" strike="noStrike" kern="1200" cap="none" spc="0" normalizeH="0" baseline="0" noProof="0" dirty="0">
              <a:ln>
                <a:noFill/>
              </a:ln>
              <a:solidFill>
                <a:schemeClr val="accent2"/>
              </a:solidFill>
              <a:effectLst/>
              <a:uLnTx/>
              <a:uFillTx/>
              <a:latin typeface="Open Sans" pitchFamily="2" charset="0"/>
              <a:ea typeface="Open Sans" pitchFamily="2" charset="0"/>
              <a:cs typeface="Open Sans" pitchFamily="2" charset="0"/>
            </a:endParaRPr>
          </a:p>
        </p:txBody>
      </p:sp>
      <p:sp>
        <p:nvSpPr>
          <p:cNvPr id="18" name="object 9">
            <a:extLst>
              <a:ext uri="{FF2B5EF4-FFF2-40B4-BE49-F238E27FC236}">
                <a16:creationId xmlns:a16="http://schemas.microsoft.com/office/drawing/2014/main" id="{EDB182B6-8F69-1A5A-4312-90DFF60C304D}"/>
              </a:ext>
            </a:extLst>
          </p:cNvPr>
          <p:cNvSpPr txBox="1"/>
          <p:nvPr/>
        </p:nvSpPr>
        <p:spPr>
          <a:xfrm>
            <a:off x="334936" y="4020773"/>
            <a:ext cx="3507936" cy="1186757"/>
          </a:xfrm>
          <a:prstGeom prst="rect">
            <a:avLst/>
          </a:prstGeom>
        </p:spPr>
        <p:txBody>
          <a:bodyPr vert="horz" wrap="square" lIns="0" tIns="8467" rIns="0" bIns="0" rtlCol="0">
            <a:spAutoFit/>
          </a:bodyPr>
          <a:lstStyle>
            <a:defPPr>
              <a:defRPr lang="en-NL"/>
            </a:defPPr>
            <a:lvl1pPr marL="8467" marR="3387" algn="just">
              <a:lnSpc>
                <a:spcPct val="106600"/>
              </a:lnSpc>
              <a:spcBef>
                <a:spcPts val="67"/>
              </a:spcBef>
              <a:defRPr sz="1000">
                <a:latin typeface="Open Sans" pitchFamily="2" charset="0"/>
                <a:ea typeface="Open Sans" pitchFamily="2" charset="0"/>
                <a:cs typeface="Open Sans" pitchFamily="2" charset="0"/>
              </a:defRPr>
            </a:lvl1pPr>
          </a:lstStyle>
          <a:p>
            <a:pPr marL="8467" marR="3387" lvl="0" indent="0" algn="just" defTabSz="914400" rtl="0" eaLnBrk="1" fontAlgn="auto" latinLnBrk="0" hangingPunct="1">
              <a:lnSpc>
                <a:spcPct val="106600"/>
              </a:lnSpc>
              <a:spcBef>
                <a:spcPts val="67"/>
              </a:spcBef>
              <a:spcAft>
                <a:spcPts val="0"/>
              </a:spcAft>
              <a:buClrTx/>
              <a:buSzTx/>
              <a:buFontTx/>
              <a:buNone/>
              <a:tabLst/>
              <a:defRPr/>
            </a:pPr>
            <a:r>
              <a:rPr kumimoji="0" lang="en-GB" sz="900" b="0" i="0" u="none" strike="noStrike" kern="1200" cap="none" spc="0" normalizeH="0" baseline="0" noProof="0" dirty="0">
                <a:ln>
                  <a:noFill/>
                </a:ln>
                <a:solidFill>
                  <a:srgbClr val="6D6E71"/>
                </a:solidFill>
                <a:effectLst/>
                <a:uLnTx/>
                <a:uFillTx/>
                <a:latin typeface="Open Sans" pitchFamily="2" charset="0"/>
                <a:ea typeface="Open Sans" pitchFamily="2" charset="0"/>
                <a:cs typeface="Open Sans" pitchFamily="2" charset="0"/>
              </a:rPr>
              <a:t>Dirk has nearly 30 years of experience in the financial services industry, particularly in the fields of Treasury &amp; Financial Markets and Risk &amp; Finance, specializing in program management and advisory. His consulting skills include advising, managing, and delivering strategic, company-wide change initiatives at the board level across business and technology. Dirk’s key strengths are his structured and consistent approach to work and his resourcefulness in achieving goals.</a:t>
            </a:r>
          </a:p>
        </p:txBody>
      </p:sp>
      <p:sp>
        <p:nvSpPr>
          <p:cNvPr id="20" name="object 11">
            <a:extLst>
              <a:ext uri="{FF2B5EF4-FFF2-40B4-BE49-F238E27FC236}">
                <a16:creationId xmlns:a16="http://schemas.microsoft.com/office/drawing/2014/main" id="{521321DB-E48D-4E74-C78F-27985104E9D5}"/>
              </a:ext>
            </a:extLst>
          </p:cNvPr>
          <p:cNvSpPr txBox="1"/>
          <p:nvPr/>
        </p:nvSpPr>
        <p:spPr>
          <a:xfrm>
            <a:off x="705002" y="5320838"/>
            <a:ext cx="1659043" cy="170069"/>
          </a:xfrm>
          <a:prstGeom prst="rect">
            <a:avLst/>
          </a:prstGeom>
        </p:spPr>
        <p:txBody>
          <a:bodyPr vert="horz" wrap="square" lIns="0" tIns="11007" rIns="0" bIns="0" rtlCol="0">
            <a:spAutoFit/>
          </a:bodyPr>
          <a:lstStyle/>
          <a:p>
            <a:pPr marL="8467" marR="0" lvl="0" indent="0" algn="l" defTabSz="914400" rtl="0" eaLnBrk="1" fontAlgn="auto" latinLnBrk="0" hangingPunct="1">
              <a:lnSpc>
                <a:spcPct val="100000"/>
              </a:lnSpc>
              <a:spcBef>
                <a:spcPts val="87"/>
              </a:spcBef>
              <a:spcAft>
                <a:spcPts val="0"/>
              </a:spcAft>
              <a:buClrTx/>
              <a:buSzTx/>
              <a:buFontTx/>
              <a:buNone/>
              <a:tabLst/>
              <a:defRPr/>
            </a:pPr>
            <a:r>
              <a:rPr kumimoji="0" lang="en-GB" sz="1000" b="0" i="0" u="none" strike="noStrike" kern="1200" cap="none" spc="-7" normalizeH="0" baseline="0" noProof="0" dirty="0" err="1">
                <a:ln>
                  <a:noFill/>
                </a:ln>
                <a:solidFill>
                  <a:srgbClr val="6D6E71"/>
                </a:solidFill>
                <a:effectLst/>
                <a:uLnTx/>
                <a:uFillTx/>
                <a:latin typeface="Open Sans" pitchFamily="2" charset="0"/>
                <a:ea typeface="Open Sans" pitchFamily="2" charset="0"/>
                <a:cs typeface="Open Sans" pitchFamily="2" charset="0"/>
              </a:rPr>
              <a:t>d.worm@fiser.consulting</a:t>
            </a:r>
            <a:endParaRPr kumimoji="0" lang="en-GB" sz="1000" b="0" i="0" u="none" strike="noStrike" kern="1200" cap="none" spc="0" normalizeH="0" baseline="0" noProof="0" dirty="0">
              <a:ln>
                <a:noFill/>
              </a:ln>
              <a:solidFill>
                <a:srgbClr val="6D6E71"/>
              </a:solidFill>
              <a:effectLst/>
              <a:uLnTx/>
              <a:uFillTx/>
              <a:latin typeface="Open Sans" pitchFamily="2" charset="0"/>
              <a:ea typeface="Open Sans" pitchFamily="2" charset="0"/>
              <a:cs typeface="Open Sans" pitchFamily="2" charset="0"/>
            </a:endParaRPr>
          </a:p>
        </p:txBody>
      </p:sp>
      <p:sp>
        <p:nvSpPr>
          <p:cNvPr id="24" name="object 8">
            <a:extLst>
              <a:ext uri="{FF2B5EF4-FFF2-40B4-BE49-F238E27FC236}">
                <a16:creationId xmlns:a16="http://schemas.microsoft.com/office/drawing/2014/main" id="{D98C0623-B6BE-AB0F-C5C7-084DDD9CDCBE}"/>
              </a:ext>
            </a:extLst>
          </p:cNvPr>
          <p:cNvSpPr/>
          <p:nvPr/>
        </p:nvSpPr>
        <p:spPr>
          <a:xfrm>
            <a:off x="328979" y="5320838"/>
            <a:ext cx="290725" cy="189806"/>
          </a:xfrm>
          <a:custGeom>
            <a:avLst/>
            <a:gdLst/>
            <a:ahLst/>
            <a:cxnLst/>
            <a:rect l="l" t="t" r="r" b="b"/>
            <a:pathLst>
              <a:path w="828675" h="541020">
                <a:moveTo>
                  <a:pt x="787646" y="540705"/>
                </a:moveTo>
                <a:lnTo>
                  <a:pt x="40739" y="540704"/>
                </a:lnTo>
                <a:lnTo>
                  <a:pt x="5894" y="517454"/>
                </a:lnTo>
                <a:lnTo>
                  <a:pt x="0" y="40316"/>
                </a:lnTo>
                <a:lnTo>
                  <a:pt x="1113" y="34753"/>
                </a:lnTo>
                <a:lnTo>
                  <a:pt x="34745" y="1194"/>
                </a:lnTo>
                <a:lnTo>
                  <a:pt x="40739" y="0"/>
                </a:lnTo>
                <a:lnTo>
                  <a:pt x="787651" y="0"/>
                </a:lnTo>
                <a:lnTo>
                  <a:pt x="822497" y="23249"/>
                </a:lnTo>
                <a:lnTo>
                  <a:pt x="822950" y="24338"/>
                </a:lnTo>
                <a:lnTo>
                  <a:pt x="46979" y="24338"/>
                </a:lnTo>
                <a:lnTo>
                  <a:pt x="46117" y="24375"/>
                </a:lnTo>
                <a:lnTo>
                  <a:pt x="45260" y="24461"/>
                </a:lnTo>
                <a:lnTo>
                  <a:pt x="44408" y="24596"/>
                </a:lnTo>
                <a:lnTo>
                  <a:pt x="62074" y="40316"/>
                </a:lnTo>
                <a:lnTo>
                  <a:pt x="25416" y="40316"/>
                </a:lnTo>
                <a:lnTo>
                  <a:pt x="24702" y="42478"/>
                </a:lnTo>
                <a:lnTo>
                  <a:pt x="24330" y="44697"/>
                </a:lnTo>
                <a:lnTo>
                  <a:pt x="24330" y="496007"/>
                </a:lnTo>
                <a:lnTo>
                  <a:pt x="24702" y="498226"/>
                </a:lnTo>
                <a:lnTo>
                  <a:pt x="25416" y="500387"/>
                </a:lnTo>
                <a:lnTo>
                  <a:pt x="62098" y="500387"/>
                </a:lnTo>
                <a:lnTo>
                  <a:pt x="44408" y="516128"/>
                </a:lnTo>
                <a:lnTo>
                  <a:pt x="45260" y="516263"/>
                </a:lnTo>
                <a:lnTo>
                  <a:pt x="46117" y="516349"/>
                </a:lnTo>
                <a:lnTo>
                  <a:pt x="46979" y="516386"/>
                </a:lnTo>
                <a:lnTo>
                  <a:pt x="822941" y="516386"/>
                </a:lnTo>
                <a:lnTo>
                  <a:pt x="822496" y="517456"/>
                </a:lnTo>
                <a:lnTo>
                  <a:pt x="819094" y="522535"/>
                </a:lnTo>
                <a:lnTo>
                  <a:pt x="810268" y="531342"/>
                </a:lnTo>
                <a:lnTo>
                  <a:pt x="805179" y="534737"/>
                </a:lnTo>
                <a:lnTo>
                  <a:pt x="793649" y="539509"/>
                </a:lnTo>
                <a:lnTo>
                  <a:pt x="787646" y="540705"/>
                </a:lnTo>
                <a:close/>
              </a:path>
              <a:path w="828675" h="541020">
                <a:moveTo>
                  <a:pt x="459478" y="345920"/>
                </a:moveTo>
                <a:lnTo>
                  <a:pt x="416914" y="345920"/>
                </a:lnTo>
                <a:lnTo>
                  <a:pt x="419603" y="345425"/>
                </a:lnTo>
                <a:lnTo>
                  <a:pt x="424798" y="343447"/>
                </a:lnTo>
                <a:lnTo>
                  <a:pt x="427134" y="342029"/>
                </a:lnTo>
                <a:lnTo>
                  <a:pt x="783956" y="24596"/>
                </a:lnTo>
                <a:lnTo>
                  <a:pt x="783102" y="24460"/>
                </a:lnTo>
                <a:lnTo>
                  <a:pt x="782242" y="24375"/>
                </a:lnTo>
                <a:lnTo>
                  <a:pt x="781378" y="24338"/>
                </a:lnTo>
                <a:lnTo>
                  <a:pt x="822950" y="24338"/>
                </a:lnTo>
                <a:lnTo>
                  <a:pt x="827279" y="34754"/>
                </a:lnTo>
                <a:lnTo>
                  <a:pt x="828392" y="40316"/>
                </a:lnTo>
                <a:lnTo>
                  <a:pt x="802983" y="40316"/>
                </a:lnTo>
                <a:lnTo>
                  <a:pt x="544414" y="270352"/>
                </a:lnTo>
                <a:lnTo>
                  <a:pt x="562741" y="286656"/>
                </a:lnTo>
                <a:lnTo>
                  <a:pt x="526091" y="286656"/>
                </a:lnTo>
                <a:lnTo>
                  <a:pt x="459478" y="345920"/>
                </a:lnTo>
                <a:close/>
              </a:path>
              <a:path w="828675" h="541020">
                <a:moveTo>
                  <a:pt x="62098" y="500387"/>
                </a:moveTo>
                <a:lnTo>
                  <a:pt x="25416" y="500387"/>
                </a:lnTo>
                <a:lnTo>
                  <a:pt x="283978" y="270352"/>
                </a:lnTo>
                <a:lnTo>
                  <a:pt x="25416" y="40316"/>
                </a:lnTo>
                <a:lnTo>
                  <a:pt x="62074" y="40316"/>
                </a:lnTo>
                <a:lnTo>
                  <a:pt x="338929" y="286677"/>
                </a:lnTo>
                <a:lnTo>
                  <a:pt x="302279" y="286677"/>
                </a:lnTo>
                <a:lnTo>
                  <a:pt x="62098" y="500387"/>
                </a:lnTo>
                <a:close/>
              </a:path>
              <a:path w="828675" h="541020">
                <a:moveTo>
                  <a:pt x="828392" y="500387"/>
                </a:moveTo>
                <a:lnTo>
                  <a:pt x="802983" y="500387"/>
                </a:lnTo>
                <a:lnTo>
                  <a:pt x="803697" y="498226"/>
                </a:lnTo>
                <a:lnTo>
                  <a:pt x="804069" y="496007"/>
                </a:lnTo>
                <a:lnTo>
                  <a:pt x="804069" y="44697"/>
                </a:lnTo>
                <a:lnTo>
                  <a:pt x="803697" y="42478"/>
                </a:lnTo>
                <a:lnTo>
                  <a:pt x="802983" y="40316"/>
                </a:lnTo>
                <a:lnTo>
                  <a:pt x="828392" y="40316"/>
                </a:lnTo>
                <a:lnTo>
                  <a:pt x="828392" y="500387"/>
                </a:lnTo>
                <a:close/>
              </a:path>
              <a:path w="828675" h="541020">
                <a:moveTo>
                  <a:pt x="822941" y="516386"/>
                </a:moveTo>
                <a:lnTo>
                  <a:pt x="46979" y="516386"/>
                </a:lnTo>
                <a:lnTo>
                  <a:pt x="781385" y="516365"/>
                </a:lnTo>
                <a:lnTo>
                  <a:pt x="782249" y="516329"/>
                </a:lnTo>
                <a:lnTo>
                  <a:pt x="783109" y="516243"/>
                </a:lnTo>
                <a:lnTo>
                  <a:pt x="783963" y="516108"/>
                </a:lnTo>
                <a:lnTo>
                  <a:pt x="526091" y="286656"/>
                </a:lnTo>
                <a:lnTo>
                  <a:pt x="562741" y="286656"/>
                </a:lnTo>
                <a:lnTo>
                  <a:pt x="802983" y="500387"/>
                </a:lnTo>
                <a:lnTo>
                  <a:pt x="828392" y="500387"/>
                </a:lnTo>
                <a:lnTo>
                  <a:pt x="827279" y="505950"/>
                </a:lnTo>
                <a:lnTo>
                  <a:pt x="822941" y="516386"/>
                </a:lnTo>
                <a:close/>
              </a:path>
              <a:path w="828675" h="541020">
                <a:moveTo>
                  <a:pt x="419968" y="370264"/>
                </a:moveTo>
                <a:lnTo>
                  <a:pt x="408424" y="370264"/>
                </a:lnTo>
                <a:lnTo>
                  <a:pt x="402841" y="369238"/>
                </a:lnTo>
                <a:lnTo>
                  <a:pt x="392054" y="365134"/>
                </a:lnTo>
                <a:lnTo>
                  <a:pt x="387203" y="362191"/>
                </a:lnTo>
                <a:lnTo>
                  <a:pt x="302279" y="286677"/>
                </a:lnTo>
                <a:lnTo>
                  <a:pt x="338929" y="286677"/>
                </a:lnTo>
                <a:lnTo>
                  <a:pt x="401132" y="342029"/>
                </a:lnTo>
                <a:lnTo>
                  <a:pt x="403468" y="343447"/>
                </a:lnTo>
                <a:lnTo>
                  <a:pt x="408664" y="345425"/>
                </a:lnTo>
                <a:lnTo>
                  <a:pt x="411353" y="345920"/>
                </a:lnTo>
                <a:lnTo>
                  <a:pt x="459478" y="345920"/>
                </a:lnTo>
                <a:lnTo>
                  <a:pt x="441188" y="362191"/>
                </a:lnTo>
                <a:lnTo>
                  <a:pt x="436338" y="365134"/>
                </a:lnTo>
                <a:lnTo>
                  <a:pt x="425551" y="369238"/>
                </a:lnTo>
                <a:lnTo>
                  <a:pt x="419968" y="370264"/>
                </a:lnTo>
                <a:close/>
              </a:path>
            </a:pathLst>
          </a:custGeom>
          <a:solidFill>
            <a:srgbClr val="00AE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AEEF"/>
              </a:solidFill>
              <a:effectLst/>
              <a:uLnTx/>
              <a:uFillTx/>
              <a:latin typeface="Open Sans" pitchFamily="2" charset="0"/>
              <a:ea typeface="Open Sans" pitchFamily="2" charset="0"/>
              <a:cs typeface="Open Sans" pitchFamily="2" charset="0"/>
            </a:endParaRPr>
          </a:p>
        </p:txBody>
      </p:sp>
      <p:pic>
        <p:nvPicPr>
          <p:cNvPr id="9" name="Picture 8">
            <a:extLst>
              <a:ext uri="{FF2B5EF4-FFF2-40B4-BE49-F238E27FC236}">
                <a16:creationId xmlns:a16="http://schemas.microsoft.com/office/drawing/2014/main" id="{CD6F7E86-1856-1366-522D-73AB66766C4D}"/>
              </a:ext>
            </a:extLst>
          </p:cNvPr>
          <p:cNvPicPr>
            <a:picLocks noChangeAspect="1"/>
          </p:cNvPicPr>
          <p:nvPr/>
        </p:nvPicPr>
        <p:blipFill rotWithShape="1">
          <a:blip r:embed="rId8">
            <a:extLst>
              <a:ext uri="{28A0092B-C50C-407E-A947-70E740481C1C}">
                <a14:useLocalDpi xmlns:a14="http://schemas.microsoft.com/office/drawing/2010/main" val="0"/>
              </a:ext>
            </a:extLst>
          </a:blip>
          <a:srcRect l="16549" r="15019"/>
          <a:stretch/>
        </p:blipFill>
        <p:spPr>
          <a:xfrm>
            <a:off x="1204406" y="1778569"/>
            <a:ext cx="1768995" cy="1723357"/>
          </a:xfrm>
          <a:prstGeom prst="rect">
            <a:avLst/>
          </a:prstGeom>
          <a:effectLst>
            <a:reflection blurRad="6350" stA="20000" endPos="35000" dir="5400000" sy="-100000" algn="bl" rotWithShape="0"/>
          </a:effectLst>
        </p:spPr>
      </p:pic>
      <p:sp>
        <p:nvSpPr>
          <p:cNvPr id="2" name="object 7">
            <a:extLst>
              <a:ext uri="{FF2B5EF4-FFF2-40B4-BE49-F238E27FC236}">
                <a16:creationId xmlns:a16="http://schemas.microsoft.com/office/drawing/2014/main" id="{A93A10CD-676D-FF73-454E-C915FCE4130B}"/>
              </a:ext>
            </a:extLst>
          </p:cNvPr>
          <p:cNvSpPr txBox="1"/>
          <p:nvPr/>
        </p:nvSpPr>
        <p:spPr>
          <a:xfrm>
            <a:off x="8408535" y="5324778"/>
            <a:ext cx="1892300" cy="170069"/>
          </a:xfrm>
          <a:prstGeom prst="rect">
            <a:avLst/>
          </a:prstGeom>
        </p:spPr>
        <p:txBody>
          <a:bodyPr vert="horz" wrap="square" lIns="0" tIns="11007" rIns="0" bIns="0" rtlCol="0">
            <a:spAutoFit/>
          </a:bodyPr>
          <a:lstStyle/>
          <a:p>
            <a:pPr marL="8467" marR="0" lvl="0" indent="0" algn="l" defTabSz="914400" rtl="0" eaLnBrk="1" fontAlgn="auto" latinLnBrk="0" hangingPunct="1">
              <a:lnSpc>
                <a:spcPct val="100000"/>
              </a:lnSpc>
              <a:spcBef>
                <a:spcPts val="87"/>
              </a:spcBef>
              <a:spcAft>
                <a:spcPts val="0"/>
              </a:spcAft>
              <a:buClrTx/>
              <a:buSzTx/>
              <a:buFontTx/>
              <a:buNone/>
              <a:tabLst/>
              <a:defRPr/>
            </a:pPr>
            <a:r>
              <a:rPr kumimoji="0" lang="en-GB" sz="1000" b="0" i="0" u="none" strike="noStrike" kern="1200" cap="none" spc="-7" normalizeH="0" baseline="0" noProof="0" err="1">
                <a:ln>
                  <a:noFill/>
                </a:ln>
                <a:solidFill>
                  <a:srgbClr val="6D6E71"/>
                </a:solidFill>
                <a:effectLst/>
                <a:uLnTx/>
                <a:uFillTx/>
                <a:latin typeface="Open Sans" pitchFamily="2" charset="0"/>
                <a:ea typeface="Open Sans" pitchFamily="2" charset="0"/>
                <a:cs typeface="Open Sans" pitchFamily="2" charset="0"/>
              </a:rPr>
              <a:t>g.lorincz@fiser.consulting</a:t>
            </a:r>
            <a:endParaRPr kumimoji="0" lang="en-GB" sz="1000" b="0" i="0" u="none" strike="noStrike" kern="1200" cap="none" spc="0" normalizeH="0" baseline="0" noProof="0">
              <a:ln>
                <a:noFill/>
              </a:ln>
              <a:solidFill>
                <a:srgbClr val="6D6E71"/>
              </a:solidFill>
              <a:effectLst/>
              <a:uLnTx/>
              <a:uFillTx/>
              <a:latin typeface="Open Sans" pitchFamily="2" charset="0"/>
              <a:ea typeface="Open Sans" pitchFamily="2" charset="0"/>
              <a:cs typeface="Open Sans" pitchFamily="2" charset="0"/>
            </a:endParaRPr>
          </a:p>
        </p:txBody>
      </p:sp>
      <p:sp>
        <p:nvSpPr>
          <p:cNvPr id="3" name="object 8">
            <a:extLst>
              <a:ext uri="{FF2B5EF4-FFF2-40B4-BE49-F238E27FC236}">
                <a16:creationId xmlns:a16="http://schemas.microsoft.com/office/drawing/2014/main" id="{28479081-59AE-3F05-AD02-8F51FBBDBC2B}"/>
              </a:ext>
            </a:extLst>
          </p:cNvPr>
          <p:cNvSpPr txBox="1"/>
          <p:nvPr/>
        </p:nvSpPr>
        <p:spPr>
          <a:xfrm>
            <a:off x="8030444" y="3755342"/>
            <a:ext cx="3649619" cy="193216"/>
          </a:xfrm>
          <a:prstGeom prst="rect">
            <a:avLst/>
          </a:prstGeom>
        </p:spPr>
        <p:txBody>
          <a:bodyPr vert="horz" wrap="square" lIns="0" tIns="8467" rIns="0" bIns="0" rtlCol="0">
            <a:spAutoFit/>
          </a:bodyPr>
          <a:lstStyle/>
          <a:p>
            <a:pPr marL="8467" marR="0" lvl="0" indent="0" algn="l" defTabSz="914400" rtl="0" eaLnBrk="1" fontAlgn="auto" latinLnBrk="0" hangingPunct="1">
              <a:lnSpc>
                <a:spcPct val="100000"/>
              </a:lnSpc>
              <a:spcBef>
                <a:spcPts val="67"/>
              </a:spcBef>
              <a:spcAft>
                <a:spcPts val="0"/>
              </a:spcAft>
              <a:buClrTx/>
              <a:buSzTx/>
              <a:buFontTx/>
              <a:buNone/>
              <a:tabLst/>
              <a:defRPr/>
            </a:pPr>
            <a:r>
              <a:rPr kumimoji="0" lang="en-GB" sz="1200" b="1" i="0" u="none" strike="noStrike" kern="1200" cap="none" spc="80" normalizeH="0" baseline="0" noProof="0" dirty="0">
                <a:ln>
                  <a:noFill/>
                </a:ln>
                <a:solidFill>
                  <a:schemeClr val="accent2"/>
                </a:solidFill>
                <a:effectLst/>
                <a:uLnTx/>
                <a:uFillTx/>
                <a:latin typeface="Open Sans" pitchFamily="2" charset="0"/>
                <a:ea typeface="Open Sans" pitchFamily="2" charset="0"/>
                <a:cs typeface="Open Sans" pitchFamily="2" charset="0"/>
              </a:rPr>
              <a:t>Gabor </a:t>
            </a:r>
            <a:r>
              <a:rPr kumimoji="0" lang="en-GB" sz="1200" b="1" i="0" u="none" strike="noStrike" kern="1200" cap="none" spc="80" normalizeH="0" baseline="0" noProof="0" dirty="0" err="1">
                <a:ln>
                  <a:noFill/>
                </a:ln>
                <a:solidFill>
                  <a:schemeClr val="accent2"/>
                </a:solidFill>
                <a:effectLst/>
                <a:uLnTx/>
                <a:uFillTx/>
                <a:latin typeface="Open Sans" pitchFamily="2" charset="0"/>
                <a:ea typeface="Open Sans" pitchFamily="2" charset="0"/>
                <a:cs typeface="Open Sans" pitchFamily="2" charset="0"/>
              </a:rPr>
              <a:t>Lorincz</a:t>
            </a:r>
            <a:r>
              <a:rPr kumimoji="0" lang="en-GB" sz="1200" b="1" i="0" u="none" strike="noStrike" kern="1200" cap="none" spc="80" normalizeH="0" baseline="0" noProof="0" dirty="0">
                <a:ln>
                  <a:noFill/>
                </a:ln>
                <a:solidFill>
                  <a:schemeClr val="accent2"/>
                </a:solidFill>
                <a:effectLst/>
                <a:uLnTx/>
                <a:uFillTx/>
                <a:latin typeface="Open Sans" pitchFamily="2" charset="0"/>
                <a:ea typeface="Open Sans" pitchFamily="2" charset="0"/>
                <a:cs typeface="Open Sans" pitchFamily="2" charset="0"/>
              </a:rPr>
              <a:t> – Consultant</a:t>
            </a:r>
            <a:endParaRPr kumimoji="0" lang="en-GB" sz="1200" b="0" i="1" u="none" strike="noStrike" kern="1200" cap="none" spc="0" normalizeH="0" baseline="0" noProof="0" dirty="0">
              <a:ln>
                <a:noFill/>
              </a:ln>
              <a:solidFill>
                <a:schemeClr val="accent2"/>
              </a:solidFill>
              <a:effectLst/>
              <a:uLnTx/>
              <a:uFillTx/>
              <a:latin typeface="Open Sans" pitchFamily="2" charset="0"/>
              <a:ea typeface="Open Sans" pitchFamily="2" charset="0"/>
              <a:cs typeface="Open Sans" pitchFamily="2" charset="0"/>
            </a:endParaRPr>
          </a:p>
        </p:txBody>
      </p:sp>
      <p:pic>
        <p:nvPicPr>
          <p:cNvPr id="4" name="Picture 3" descr="A person in a suit&#10;&#10;Description automatically generated with low confidence">
            <a:extLst>
              <a:ext uri="{FF2B5EF4-FFF2-40B4-BE49-F238E27FC236}">
                <a16:creationId xmlns:a16="http://schemas.microsoft.com/office/drawing/2014/main" id="{E4043EFD-AFEB-6986-1582-11DDC59447A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5618" b="99802" l="20828" r="77059">
                        <a14:foregroundMark x1="50462" y1="8526" x2="46764" y2="5618"/>
                        <a14:foregroundMark x1="37913" y1="65697" x2="43417" y2="99802"/>
                        <a14:foregroundMark x1="68604" y1="67812" x2="71775" y2="83410"/>
                        <a14:foregroundMark x1="31220" y1="71249" x2="26640" y2="90284"/>
                        <a14:foregroundMark x1="72127" y1="86847" x2="74064" y2="93721"/>
                        <a14:foregroundMark x1="26640" y1="83410" x2="22237" y2="95307"/>
                        <a14:foregroundMark x1="22413" y1="93721" x2="20828" y2="98215"/>
                        <a14:foregroundMark x1="73360" y1="90549" x2="77059" y2="97422"/>
                        <a14:foregroundMark x1="54690" y1="49306" x2="55042" y2="58559"/>
                        <a14:foregroundMark x1="45354" y1="37409" x2="41480" y2="46134"/>
                        <a14:foregroundMark x1="58565" y1="48777" x2="53633" y2="60410"/>
                        <a14:foregroundMark x1="52928" y1="47984" x2="55394" y2="67812"/>
                      </a14:backgroundRemoval>
                    </a14:imgEffect>
                  </a14:imgLayer>
                </a14:imgProps>
              </a:ext>
              <a:ext uri="{28A0092B-C50C-407E-A947-70E740481C1C}">
                <a14:useLocalDpi xmlns:a14="http://schemas.microsoft.com/office/drawing/2010/main" val="0"/>
              </a:ext>
            </a:extLst>
          </a:blip>
          <a:srcRect l="18749" r="22097" b="5999"/>
          <a:stretch/>
        </p:blipFill>
        <p:spPr>
          <a:xfrm>
            <a:off x="8918065" y="1809917"/>
            <a:ext cx="1598219" cy="1692009"/>
          </a:xfrm>
          <a:prstGeom prst="roundRect">
            <a:avLst>
              <a:gd name="adj" fmla="val 8594"/>
            </a:avLst>
          </a:prstGeom>
          <a:noFill/>
          <a:ln>
            <a:noFill/>
          </a:ln>
          <a:effectLst>
            <a:reflection blurRad="12700" stA="38000" endPos="28000" dir="5400000" sy="-100000" algn="bl" rotWithShape="0"/>
          </a:effectLst>
        </p:spPr>
      </p:pic>
      <p:sp>
        <p:nvSpPr>
          <p:cNvPr id="5" name="object 5">
            <a:extLst>
              <a:ext uri="{FF2B5EF4-FFF2-40B4-BE49-F238E27FC236}">
                <a16:creationId xmlns:a16="http://schemas.microsoft.com/office/drawing/2014/main" id="{501595C8-597C-AD0B-E683-005FE40F1245}"/>
              </a:ext>
            </a:extLst>
          </p:cNvPr>
          <p:cNvSpPr txBox="1"/>
          <p:nvPr/>
        </p:nvSpPr>
        <p:spPr>
          <a:xfrm>
            <a:off x="8030444" y="4019490"/>
            <a:ext cx="3809986" cy="1186757"/>
          </a:xfrm>
          <a:prstGeom prst="rect">
            <a:avLst/>
          </a:prstGeom>
        </p:spPr>
        <p:txBody>
          <a:bodyPr vert="horz" wrap="square" lIns="0" tIns="8467" rIns="0" bIns="0" rtlCol="0">
            <a:spAutoFit/>
          </a:bodyPr>
          <a:lstStyle>
            <a:defPPr>
              <a:defRPr lang="en-NL"/>
            </a:defPPr>
            <a:lvl1pPr marL="8467" marR="3387" algn="just">
              <a:lnSpc>
                <a:spcPct val="106600"/>
              </a:lnSpc>
              <a:spcBef>
                <a:spcPts val="67"/>
              </a:spcBef>
              <a:defRPr sz="1000">
                <a:latin typeface="Open Sans" pitchFamily="2" charset="0"/>
                <a:ea typeface="Open Sans" pitchFamily="2" charset="0"/>
                <a:cs typeface="Open Sans" pitchFamily="2" charset="0"/>
              </a:defRPr>
            </a:lvl1pPr>
          </a:lstStyle>
          <a:p>
            <a:pPr marL="8467" marR="3387" lvl="0" indent="0" algn="just" defTabSz="914400" rtl="0" eaLnBrk="1" fontAlgn="auto" latinLnBrk="0" hangingPunct="1">
              <a:lnSpc>
                <a:spcPct val="106600"/>
              </a:lnSpc>
              <a:spcBef>
                <a:spcPts val="67"/>
              </a:spcBef>
              <a:spcAft>
                <a:spcPts val="0"/>
              </a:spcAft>
              <a:buClrTx/>
              <a:buSzTx/>
              <a:buFontTx/>
              <a:buNone/>
              <a:tabLst/>
              <a:defRPr/>
            </a:pPr>
            <a:r>
              <a:rPr kumimoji="0" lang="en-US" sz="900" b="0" i="0" u="none" strike="noStrike" kern="1200" cap="none" spc="0" normalizeH="0" baseline="0" noProof="0" dirty="0">
                <a:ln>
                  <a:noFill/>
                </a:ln>
                <a:solidFill>
                  <a:srgbClr val="6D6E71"/>
                </a:solidFill>
                <a:effectLst/>
                <a:uLnTx/>
                <a:uFillTx/>
                <a:latin typeface="Open Sans" pitchFamily="2" charset="0"/>
                <a:ea typeface="Open Sans" pitchFamily="2" charset="0"/>
                <a:cs typeface="Open Sans" pitchFamily="2" charset="0"/>
              </a:rPr>
              <a:t>Gabor is a consultant in the Banking practice, focusing on credit risk modeling and regulatory compliance for banks. His expertise in credit risk model development and validation was honed through previous roles at Zanders and OTP Bank, where he played a key role in ensuring that risk models met BCBS requirements. He is experienced in banks’ risk data aggregation and reporting processes with BCBS principles, helping institutions enhance data governance, risk reporting accuracy, and overall compliance with international regulatory standards. </a:t>
            </a:r>
            <a:endParaRPr kumimoji="0" lang="en-GB" sz="900" b="0" i="0" u="none" strike="noStrike" kern="1200" cap="none" spc="0" normalizeH="0" baseline="0" noProof="0" dirty="0">
              <a:ln>
                <a:noFill/>
              </a:ln>
              <a:solidFill>
                <a:srgbClr val="6D6E71"/>
              </a:solidFill>
              <a:effectLst/>
              <a:uLnTx/>
              <a:uFillTx/>
              <a:latin typeface="Open Sans" pitchFamily="2" charset="0"/>
              <a:ea typeface="Open Sans" pitchFamily="2" charset="0"/>
              <a:cs typeface="Open Sans" pitchFamily="2" charset="0"/>
            </a:endParaRPr>
          </a:p>
        </p:txBody>
      </p:sp>
      <p:sp>
        <p:nvSpPr>
          <p:cNvPr id="7" name="object 8">
            <a:extLst>
              <a:ext uri="{FF2B5EF4-FFF2-40B4-BE49-F238E27FC236}">
                <a16:creationId xmlns:a16="http://schemas.microsoft.com/office/drawing/2014/main" id="{BC792A56-918A-A9DF-2C28-EC02A0BA72AF}"/>
              </a:ext>
            </a:extLst>
          </p:cNvPr>
          <p:cNvSpPr/>
          <p:nvPr/>
        </p:nvSpPr>
        <p:spPr>
          <a:xfrm>
            <a:off x="8030444" y="5324778"/>
            <a:ext cx="290725" cy="189806"/>
          </a:xfrm>
          <a:custGeom>
            <a:avLst/>
            <a:gdLst/>
            <a:ahLst/>
            <a:cxnLst/>
            <a:rect l="l" t="t" r="r" b="b"/>
            <a:pathLst>
              <a:path w="828675" h="541020">
                <a:moveTo>
                  <a:pt x="787646" y="540705"/>
                </a:moveTo>
                <a:lnTo>
                  <a:pt x="40739" y="540704"/>
                </a:lnTo>
                <a:lnTo>
                  <a:pt x="5894" y="517454"/>
                </a:lnTo>
                <a:lnTo>
                  <a:pt x="0" y="40316"/>
                </a:lnTo>
                <a:lnTo>
                  <a:pt x="1113" y="34753"/>
                </a:lnTo>
                <a:lnTo>
                  <a:pt x="34745" y="1194"/>
                </a:lnTo>
                <a:lnTo>
                  <a:pt x="40739" y="0"/>
                </a:lnTo>
                <a:lnTo>
                  <a:pt x="787651" y="0"/>
                </a:lnTo>
                <a:lnTo>
                  <a:pt x="822497" y="23249"/>
                </a:lnTo>
                <a:lnTo>
                  <a:pt x="822950" y="24338"/>
                </a:lnTo>
                <a:lnTo>
                  <a:pt x="46979" y="24338"/>
                </a:lnTo>
                <a:lnTo>
                  <a:pt x="46117" y="24375"/>
                </a:lnTo>
                <a:lnTo>
                  <a:pt x="45260" y="24461"/>
                </a:lnTo>
                <a:lnTo>
                  <a:pt x="44408" y="24596"/>
                </a:lnTo>
                <a:lnTo>
                  <a:pt x="62074" y="40316"/>
                </a:lnTo>
                <a:lnTo>
                  <a:pt x="25416" y="40316"/>
                </a:lnTo>
                <a:lnTo>
                  <a:pt x="24702" y="42478"/>
                </a:lnTo>
                <a:lnTo>
                  <a:pt x="24330" y="44697"/>
                </a:lnTo>
                <a:lnTo>
                  <a:pt x="24330" y="496007"/>
                </a:lnTo>
                <a:lnTo>
                  <a:pt x="24702" y="498226"/>
                </a:lnTo>
                <a:lnTo>
                  <a:pt x="25416" y="500387"/>
                </a:lnTo>
                <a:lnTo>
                  <a:pt x="62098" y="500387"/>
                </a:lnTo>
                <a:lnTo>
                  <a:pt x="44408" y="516128"/>
                </a:lnTo>
                <a:lnTo>
                  <a:pt x="45260" y="516263"/>
                </a:lnTo>
                <a:lnTo>
                  <a:pt x="46117" y="516349"/>
                </a:lnTo>
                <a:lnTo>
                  <a:pt x="46979" y="516386"/>
                </a:lnTo>
                <a:lnTo>
                  <a:pt x="822941" y="516386"/>
                </a:lnTo>
                <a:lnTo>
                  <a:pt x="822496" y="517456"/>
                </a:lnTo>
                <a:lnTo>
                  <a:pt x="819094" y="522535"/>
                </a:lnTo>
                <a:lnTo>
                  <a:pt x="810268" y="531342"/>
                </a:lnTo>
                <a:lnTo>
                  <a:pt x="805179" y="534737"/>
                </a:lnTo>
                <a:lnTo>
                  <a:pt x="793649" y="539509"/>
                </a:lnTo>
                <a:lnTo>
                  <a:pt x="787646" y="540705"/>
                </a:lnTo>
                <a:close/>
              </a:path>
              <a:path w="828675" h="541020">
                <a:moveTo>
                  <a:pt x="459478" y="345920"/>
                </a:moveTo>
                <a:lnTo>
                  <a:pt x="416914" y="345920"/>
                </a:lnTo>
                <a:lnTo>
                  <a:pt x="419603" y="345425"/>
                </a:lnTo>
                <a:lnTo>
                  <a:pt x="424798" y="343447"/>
                </a:lnTo>
                <a:lnTo>
                  <a:pt x="427134" y="342029"/>
                </a:lnTo>
                <a:lnTo>
                  <a:pt x="783956" y="24596"/>
                </a:lnTo>
                <a:lnTo>
                  <a:pt x="783102" y="24460"/>
                </a:lnTo>
                <a:lnTo>
                  <a:pt x="782242" y="24375"/>
                </a:lnTo>
                <a:lnTo>
                  <a:pt x="781378" y="24338"/>
                </a:lnTo>
                <a:lnTo>
                  <a:pt x="822950" y="24338"/>
                </a:lnTo>
                <a:lnTo>
                  <a:pt x="827279" y="34754"/>
                </a:lnTo>
                <a:lnTo>
                  <a:pt x="828392" y="40316"/>
                </a:lnTo>
                <a:lnTo>
                  <a:pt x="802983" y="40316"/>
                </a:lnTo>
                <a:lnTo>
                  <a:pt x="544414" y="270352"/>
                </a:lnTo>
                <a:lnTo>
                  <a:pt x="562741" y="286656"/>
                </a:lnTo>
                <a:lnTo>
                  <a:pt x="526091" y="286656"/>
                </a:lnTo>
                <a:lnTo>
                  <a:pt x="459478" y="345920"/>
                </a:lnTo>
                <a:close/>
              </a:path>
              <a:path w="828675" h="541020">
                <a:moveTo>
                  <a:pt x="62098" y="500387"/>
                </a:moveTo>
                <a:lnTo>
                  <a:pt x="25416" y="500387"/>
                </a:lnTo>
                <a:lnTo>
                  <a:pt x="283978" y="270352"/>
                </a:lnTo>
                <a:lnTo>
                  <a:pt x="25416" y="40316"/>
                </a:lnTo>
                <a:lnTo>
                  <a:pt x="62074" y="40316"/>
                </a:lnTo>
                <a:lnTo>
                  <a:pt x="338929" y="286677"/>
                </a:lnTo>
                <a:lnTo>
                  <a:pt x="302279" y="286677"/>
                </a:lnTo>
                <a:lnTo>
                  <a:pt x="62098" y="500387"/>
                </a:lnTo>
                <a:close/>
              </a:path>
              <a:path w="828675" h="541020">
                <a:moveTo>
                  <a:pt x="828392" y="500387"/>
                </a:moveTo>
                <a:lnTo>
                  <a:pt x="802983" y="500387"/>
                </a:lnTo>
                <a:lnTo>
                  <a:pt x="803697" y="498226"/>
                </a:lnTo>
                <a:lnTo>
                  <a:pt x="804069" y="496007"/>
                </a:lnTo>
                <a:lnTo>
                  <a:pt x="804069" y="44697"/>
                </a:lnTo>
                <a:lnTo>
                  <a:pt x="803697" y="42478"/>
                </a:lnTo>
                <a:lnTo>
                  <a:pt x="802983" y="40316"/>
                </a:lnTo>
                <a:lnTo>
                  <a:pt x="828392" y="40316"/>
                </a:lnTo>
                <a:lnTo>
                  <a:pt x="828392" y="500387"/>
                </a:lnTo>
                <a:close/>
              </a:path>
              <a:path w="828675" h="541020">
                <a:moveTo>
                  <a:pt x="822941" y="516386"/>
                </a:moveTo>
                <a:lnTo>
                  <a:pt x="46979" y="516386"/>
                </a:lnTo>
                <a:lnTo>
                  <a:pt x="781385" y="516365"/>
                </a:lnTo>
                <a:lnTo>
                  <a:pt x="782249" y="516329"/>
                </a:lnTo>
                <a:lnTo>
                  <a:pt x="783109" y="516243"/>
                </a:lnTo>
                <a:lnTo>
                  <a:pt x="783963" y="516108"/>
                </a:lnTo>
                <a:lnTo>
                  <a:pt x="526091" y="286656"/>
                </a:lnTo>
                <a:lnTo>
                  <a:pt x="562741" y="286656"/>
                </a:lnTo>
                <a:lnTo>
                  <a:pt x="802983" y="500387"/>
                </a:lnTo>
                <a:lnTo>
                  <a:pt x="828392" y="500387"/>
                </a:lnTo>
                <a:lnTo>
                  <a:pt x="827279" y="505950"/>
                </a:lnTo>
                <a:lnTo>
                  <a:pt x="822941" y="516386"/>
                </a:lnTo>
                <a:close/>
              </a:path>
              <a:path w="828675" h="541020">
                <a:moveTo>
                  <a:pt x="419968" y="370264"/>
                </a:moveTo>
                <a:lnTo>
                  <a:pt x="408424" y="370264"/>
                </a:lnTo>
                <a:lnTo>
                  <a:pt x="402841" y="369238"/>
                </a:lnTo>
                <a:lnTo>
                  <a:pt x="392054" y="365134"/>
                </a:lnTo>
                <a:lnTo>
                  <a:pt x="387203" y="362191"/>
                </a:lnTo>
                <a:lnTo>
                  <a:pt x="302279" y="286677"/>
                </a:lnTo>
                <a:lnTo>
                  <a:pt x="338929" y="286677"/>
                </a:lnTo>
                <a:lnTo>
                  <a:pt x="401132" y="342029"/>
                </a:lnTo>
                <a:lnTo>
                  <a:pt x="403468" y="343447"/>
                </a:lnTo>
                <a:lnTo>
                  <a:pt x="408664" y="345425"/>
                </a:lnTo>
                <a:lnTo>
                  <a:pt x="411353" y="345920"/>
                </a:lnTo>
                <a:lnTo>
                  <a:pt x="459478" y="345920"/>
                </a:lnTo>
                <a:lnTo>
                  <a:pt x="441188" y="362191"/>
                </a:lnTo>
                <a:lnTo>
                  <a:pt x="436338" y="365134"/>
                </a:lnTo>
                <a:lnTo>
                  <a:pt x="425551" y="369238"/>
                </a:lnTo>
                <a:lnTo>
                  <a:pt x="419968" y="370264"/>
                </a:lnTo>
                <a:close/>
              </a:path>
            </a:pathLst>
          </a:custGeom>
          <a:solidFill>
            <a:srgbClr val="00AE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AEEF"/>
              </a:solidFill>
              <a:effectLst/>
              <a:uLnTx/>
              <a:uFillTx/>
              <a:latin typeface="Open Sans" pitchFamily="2" charset="0"/>
              <a:ea typeface="Open Sans" pitchFamily="2" charset="0"/>
              <a:cs typeface="Open Sans" pitchFamily="2" charset="0"/>
            </a:endParaRPr>
          </a:p>
        </p:txBody>
      </p:sp>
      <p:sp>
        <p:nvSpPr>
          <p:cNvPr id="15" name="Slide Number Placeholder 3">
            <a:extLst>
              <a:ext uri="{FF2B5EF4-FFF2-40B4-BE49-F238E27FC236}">
                <a16:creationId xmlns:a16="http://schemas.microsoft.com/office/drawing/2014/main" id="{93CC8558-06CE-698B-6C68-7715EA89E6AA}"/>
              </a:ext>
            </a:extLst>
          </p:cNvPr>
          <p:cNvSpPr>
            <a:spLocks noGrp="1"/>
          </p:cNvSpPr>
          <p:nvPr>
            <p:ph type="sldNum" sz="quarter" idx="12"/>
          </p:nvPr>
        </p:nvSpPr>
        <p:spPr>
          <a:xfrm>
            <a:off x="9448800" y="6356349"/>
            <a:ext cx="2412275" cy="365125"/>
          </a:xfrm>
        </p:spPr>
        <p:txBody>
          <a:bodyPr/>
          <a:lstStyle/>
          <a:p>
            <a:fld id="{176DD4EC-FA55-45CE-8BB9-EF8129236C33}" type="slidenum">
              <a:rPr lang="en-NL" smtClean="0"/>
              <a:pPr/>
              <a:t>24</a:t>
            </a:fld>
            <a:endParaRPr lang="en-NL"/>
          </a:p>
        </p:txBody>
      </p:sp>
      <p:sp>
        <p:nvSpPr>
          <p:cNvPr id="30" name="object 8">
            <a:extLst>
              <a:ext uri="{FF2B5EF4-FFF2-40B4-BE49-F238E27FC236}">
                <a16:creationId xmlns:a16="http://schemas.microsoft.com/office/drawing/2014/main" id="{2D9C4006-D583-316E-D1EC-E9E27750A316}"/>
              </a:ext>
            </a:extLst>
          </p:cNvPr>
          <p:cNvSpPr txBox="1"/>
          <p:nvPr/>
        </p:nvSpPr>
        <p:spPr>
          <a:xfrm>
            <a:off x="4156335" y="3759617"/>
            <a:ext cx="3786743" cy="193216"/>
          </a:xfrm>
          <a:prstGeom prst="rect">
            <a:avLst/>
          </a:prstGeom>
        </p:spPr>
        <p:txBody>
          <a:bodyPr vert="horz" wrap="square" lIns="0" tIns="8467" rIns="0" bIns="0" rtlCol="0">
            <a:spAutoFit/>
          </a:bodyPr>
          <a:lstStyle/>
          <a:p>
            <a:pPr marL="8467" marR="0" lvl="0" indent="0" algn="l" defTabSz="914400" rtl="0" eaLnBrk="1" fontAlgn="auto" latinLnBrk="0" hangingPunct="1">
              <a:lnSpc>
                <a:spcPct val="100000"/>
              </a:lnSpc>
              <a:spcBef>
                <a:spcPts val="67"/>
              </a:spcBef>
              <a:spcAft>
                <a:spcPts val="0"/>
              </a:spcAft>
              <a:buClrTx/>
              <a:buSzTx/>
              <a:buFontTx/>
              <a:buNone/>
              <a:tabLst/>
              <a:defRPr/>
            </a:pPr>
            <a:r>
              <a:rPr kumimoji="0" lang="en-GB" sz="1200" b="1" i="0" u="none" strike="noStrike" kern="1200" cap="none" spc="80" normalizeH="0" baseline="0" noProof="0" dirty="0">
                <a:ln>
                  <a:noFill/>
                </a:ln>
                <a:solidFill>
                  <a:schemeClr val="accent2"/>
                </a:solidFill>
                <a:effectLst/>
                <a:uLnTx/>
                <a:uFillTx/>
                <a:latin typeface="Open Sans" pitchFamily="2" charset="0"/>
                <a:ea typeface="Open Sans" pitchFamily="2" charset="0"/>
                <a:cs typeface="Open Sans" pitchFamily="2" charset="0"/>
              </a:rPr>
              <a:t>Camila Herrera – Senior Consultant</a:t>
            </a:r>
            <a:endParaRPr kumimoji="0" lang="en-GB" sz="1200" b="0" i="0" u="none" strike="noStrike" kern="1200" cap="none" spc="0" normalizeH="0" baseline="0" noProof="0" dirty="0">
              <a:ln>
                <a:noFill/>
              </a:ln>
              <a:solidFill>
                <a:schemeClr val="accent2"/>
              </a:solidFill>
              <a:effectLst/>
              <a:uLnTx/>
              <a:uFillTx/>
              <a:latin typeface="Open Sans" pitchFamily="2" charset="0"/>
              <a:ea typeface="Open Sans" pitchFamily="2" charset="0"/>
              <a:cs typeface="Open Sans" pitchFamily="2" charset="0"/>
            </a:endParaRPr>
          </a:p>
        </p:txBody>
      </p:sp>
      <p:sp>
        <p:nvSpPr>
          <p:cNvPr id="32" name="object 9">
            <a:extLst>
              <a:ext uri="{FF2B5EF4-FFF2-40B4-BE49-F238E27FC236}">
                <a16:creationId xmlns:a16="http://schemas.microsoft.com/office/drawing/2014/main" id="{1A421CB3-2E55-147D-5A6E-87BBA9A6377B}"/>
              </a:ext>
            </a:extLst>
          </p:cNvPr>
          <p:cNvSpPr txBox="1"/>
          <p:nvPr/>
        </p:nvSpPr>
        <p:spPr>
          <a:xfrm>
            <a:off x="4162292" y="4025048"/>
            <a:ext cx="3507936" cy="1186757"/>
          </a:xfrm>
          <a:prstGeom prst="rect">
            <a:avLst/>
          </a:prstGeom>
        </p:spPr>
        <p:txBody>
          <a:bodyPr vert="horz" wrap="square" lIns="0" tIns="8467" rIns="0" bIns="0" rtlCol="0">
            <a:spAutoFit/>
          </a:bodyPr>
          <a:lstStyle>
            <a:defPPr>
              <a:defRPr lang="en-NL"/>
            </a:defPPr>
            <a:lvl1pPr marL="8467" marR="3387" algn="just">
              <a:lnSpc>
                <a:spcPct val="106600"/>
              </a:lnSpc>
              <a:spcBef>
                <a:spcPts val="67"/>
              </a:spcBef>
              <a:defRPr sz="1000">
                <a:latin typeface="Open Sans" pitchFamily="2" charset="0"/>
                <a:ea typeface="Open Sans" pitchFamily="2" charset="0"/>
                <a:cs typeface="Open Sans" pitchFamily="2" charset="0"/>
              </a:defRPr>
            </a:lvl1pPr>
          </a:lstStyle>
          <a:p>
            <a:pPr marL="8467" marR="3387" lvl="0" indent="0" algn="just" defTabSz="914400" rtl="0" eaLnBrk="1" fontAlgn="auto" latinLnBrk="0" hangingPunct="1">
              <a:lnSpc>
                <a:spcPct val="106600"/>
              </a:lnSpc>
              <a:spcBef>
                <a:spcPts val="67"/>
              </a:spcBef>
              <a:spcAft>
                <a:spcPts val="0"/>
              </a:spcAft>
              <a:buClrTx/>
              <a:buSzTx/>
              <a:buFontTx/>
              <a:buNone/>
              <a:tabLst/>
              <a:defRPr/>
            </a:pPr>
            <a:r>
              <a:rPr kumimoji="0" lang="en-GB" sz="900" b="0" i="0" u="none" strike="noStrike" kern="1200" cap="none" spc="0" normalizeH="0" baseline="0" noProof="0" dirty="0">
                <a:ln>
                  <a:noFill/>
                </a:ln>
                <a:solidFill>
                  <a:srgbClr val="6D6E71"/>
                </a:solidFill>
                <a:effectLst/>
                <a:uLnTx/>
                <a:uFillTx/>
                <a:latin typeface="Open Sans" pitchFamily="2" charset="0"/>
                <a:ea typeface="Open Sans" pitchFamily="2" charset="0"/>
                <a:cs typeface="Open Sans" pitchFamily="2" charset="0"/>
              </a:rPr>
              <a:t>Camila is a banking professional with extensive experience in financial services, specializing in Asset &amp; Liability Management, Funding, and Debt Capital Markets. With over eight years of leading cross-functional projects, including complex transactions such as the first AT1 perpetual bond and the first bond with ESG criteria by Santander-Chile, she brings a deep understanding of banking processes, financial and risk management, and regulatory </a:t>
            </a:r>
            <a:r>
              <a:rPr kumimoji="0" lang="en-GB" sz="900" b="0" i="0" u="none" strike="noStrike" kern="1200" cap="none" spc="0" normalizeH="0" baseline="0" noProof="0">
                <a:ln>
                  <a:noFill/>
                </a:ln>
                <a:solidFill>
                  <a:srgbClr val="6D6E71"/>
                </a:solidFill>
                <a:effectLst/>
                <a:uLnTx/>
                <a:uFillTx/>
                <a:latin typeface="Open Sans" pitchFamily="2" charset="0"/>
                <a:ea typeface="Open Sans" pitchFamily="2" charset="0"/>
                <a:cs typeface="Open Sans" pitchFamily="2" charset="0"/>
              </a:rPr>
              <a:t>change.</a:t>
            </a:r>
            <a:endParaRPr kumimoji="0" lang="en-GB" sz="900" b="0" i="0" u="none" strike="noStrike" kern="1200" cap="none" spc="0" normalizeH="0" baseline="0" noProof="0" dirty="0">
              <a:ln>
                <a:noFill/>
              </a:ln>
              <a:solidFill>
                <a:srgbClr val="6D6E71"/>
              </a:solidFill>
              <a:effectLst/>
              <a:uLnTx/>
              <a:uFillTx/>
              <a:latin typeface="Open Sans" pitchFamily="2" charset="0"/>
              <a:ea typeface="Open Sans" pitchFamily="2" charset="0"/>
              <a:cs typeface="Open Sans" pitchFamily="2" charset="0"/>
            </a:endParaRPr>
          </a:p>
        </p:txBody>
      </p:sp>
      <p:sp>
        <p:nvSpPr>
          <p:cNvPr id="36" name="object 11">
            <a:extLst>
              <a:ext uri="{FF2B5EF4-FFF2-40B4-BE49-F238E27FC236}">
                <a16:creationId xmlns:a16="http://schemas.microsoft.com/office/drawing/2014/main" id="{96497985-3FAC-EEAE-4A6F-07F4DD6A7AF0}"/>
              </a:ext>
            </a:extLst>
          </p:cNvPr>
          <p:cNvSpPr txBox="1"/>
          <p:nvPr/>
        </p:nvSpPr>
        <p:spPr>
          <a:xfrm>
            <a:off x="4532358" y="5325113"/>
            <a:ext cx="1659043" cy="170069"/>
          </a:xfrm>
          <a:prstGeom prst="rect">
            <a:avLst/>
          </a:prstGeom>
        </p:spPr>
        <p:txBody>
          <a:bodyPr vert="horz" wrap="square" lIns="0" tIns="11007" rIns="0" bIns="0" rtlCol="0">
            <a:spAutoFit/>
          </a:bodyPr>
          <a:lstStyle/>
          <a:p>
            <a:pPr marL="8467" marR="0" lvl="0" indent="0" algn="l" defTabSz="914400" rtl="0" eaLnBrk="1" fontAlgn="auto" latinLnBrk="0" hangingPunct="1">
              <a:lnSpc>
                <a:spcPct val="100000"/>
              </a:lnSpc>
              <a:spcBef>
                <a:spcPts val="87"/>
              </a:spcBef>
              <a:spcAft>
                <a:spcPts val="0"/>
              </a:spcAft>
              <a:buClrTx/>
              <a:buSzTx/>
              <a:buFontTx/>
              <a:buNone/>
              <a:tabLst/>
              <a:defRPr/>
            </a:pPr>
            <a:r>
              <a:rPr kumimoji="0" lang="en-GB" sz="1000" b="0" i="0" u="none" strike="noStrike" kern="1200" cap="none" spc="-7" normalizeH="0" baseline="0" noProof="0" dirty="0" err="1">
                <a:ln>
                  <a:noFill/>
                </a:ln>
                <a:solidFill>
                  <a:srgbClr val="6D6E71"/>
                </a:solidFill>
                <a:effectLst/>
                <a:uLnTx/>
                <a:uFillTx/>
                <a:latin typeface="Open Sans" pitchFamily="2" charset="0"/>
                <a:ea typeface="Open Sans" pitchFamily="2" charset="0"/>
                <a:cs typeface="Open Sans" pitchFamily="2" charset="0"/>
              </a:rPr>
              <a:t>c.herrera@fiser.consulting</a:t>
            </a:r>
            <a:endParaRPr kumimoji="0" lang="en-GB" sz="1000" b="0" i="0" u="none" strike="noStrike" kern="1200" cap="none" spc="0" normalizeH="0" baseline="0" noProof="0" dirty="0">
              <a:ln>
                <a:noFill/>
              </a:ln>
              <a:solidFill>
                <a:srgbClr val="6D6E71"/>
              </a:solidFill>
              <a:effectLst/>
              <a:uLnTx/>
              <a:uFillTx/>
              <a:latin typeface="Open Sans" pitchFamily="2" charset="0"/>
              <a:ea typeface="Open Sans" pitchFamily="2" charset="0"/>
              <a:cs typeface="Open Sans" pitchFamily="2" charset="0"/>
            </a:endParaRPr>
          </a:p>
        </p:txBody>
      </p:sp>
      <p:sp>
        <p:nvSpPr>
          <p:cNvPr id="37" name="object 8">
            <a:extLst>
              <a:ext uri="{FF2B5EF4-FFF2-40B4-BE49-F238E27FC236}">
                <a16:creationId xmlns:a16="http://schemas.microsoft.com/office/drawing/2014/main" id="{0F3A4A7D-2694-6D6D-B329-D574D8AF8EF6}"/>
              </a:ext>
            </a:extLst>
          </p:cNvPr>
          <p:cNvSpPr/>
          <p:nvPr/>
        </p:nvSpPr>
        <p:spPr>
          <a:xfrm>
            <a:off x="4156335" y="5325113"/>
            <a:ext cx="290725" cy="189806"/>
          </a:xfrm>
          <a:custGeom>
            <a:avLst/>
            <a:gdLst/>
            <a:ahLst/>
            <a:cxnLst/>
            <a:rect l="l" t="t" r="r" b="b"/>
            <a:pathLst>
              <a:path w="828675" h="541020">
                <a:moveTo>
                  <a:pt x="787646" y="540705"/>
                </a:moveTo>
                <a:lnTo>
                  <a:pt x="40739" y="540704"/>
                </a:lnTo>
                <a:lnTo>
                  <a:pt x="5894" y="517454"/>
                </a:lnTo>
                <a:lnTo>
                  <a:pt x="0" y="40316"/>
                </a:lnTo>
                <a:lnTo>
                  <a:pt x="1113" y="34753"/>
                </a:lnTo>
                <a:lnTo>
                  <a:pt x="34745" y="1194"/>
                </a:lnTo>
                <a:lnTo>
                  <a:pt x="40739" y="0"/>
                </a:lnTo>
                <a:lnTo>
                  <a:pt x="787651" y="0"/>
                </a:lnTo>
                <a:lnTo>
                  <a:pt x="822497" y="23249"/>
                </a:lnTo>
                <a:lnTo>
                  <a:pt x="822950" y="24338"/>
                </a:lnTo>
                <a:lnTo>
                  <a:pt x="46979" y="24338"/>
                </a:lnTo>
                <a:lnTo>
                  <a:pt x="46117" y="24375"/>
                </a:lnTo>
                <a:lnTo>
                  <a:pt x="45260" y="24461"/>
                </a:lnTo>
                <a:lnTo>
                  <a:pt x="44408" y="24596"/>
                </a:lnTo>
                <a:lnTo>
                  <a:pt x="62074" y="40316"/>
                </a:lnTo>
                <a:lnTo>
                  <a:pt x="25416" y="40316"/>
                </a:lnTo>
                <a:lnTo>
                  <a:pt x="24702" y="42478"/>
                </a:lnTo>
                <a:lnTo>
                  <a:pt x="24330" y="44697"/>
                </a:lnTo>
                <a:lnTo>
                  <a:pt x="24330" y="496007"/>
                </a:lnTo>
                <a:lnTo>
                  <a:pt x="24702" y="498226"/>
                </a:lnTo>
                <a:lnTo>
                  <a:pt x="25416" y="500387"/>
                </a:lnTo>
                <a:lnTo>
                  <a:pt x="62098" y="500387"/>
                </a:lnTo>
                <a:lnTo>
                  <a:pt x="44408" y="516128"/>
                </a:lnTo>
                <a:lnTo>
                  <a:pt x="45260" y="516263"/>
                </a:lnTo>
                <a:lnTo>
                  <a:pt x="46117" y="516349"/>
                </a:lnTo>
                <a:lnTo>
                  <a:pt x="46979" y="516386"/>
                </a:lnTo>
                <a:lnTo>
                  <a:pt x="822941" y="516386"/>
                </a:lnTo>
                <a:lnTo>
                  <a:pt x="822496" y="517456"/>
                </a:lnTo>
                <a:lnTo>
                  <a:pt x="819094" y="522535"/>
                </a:lnTo>
                <a:lnTo>
                  <a:pt x="810268" y="531342"/>
                </a:lnTo>
                <a:lnTo>
                  <a:pt x="805179" y="534737"/>
                </a:lnTo>
                <a:lnTo>
                  <a:pt x="793649" y="539509"/>
                </a:lnTo>
                <a:lnTo>
                  <a:pt x="787646" y="540705"/>
                </a:lnTo>
                <a:close/>
              </a:path>
              <a:path w="828675" h="541020">
                <a:moveTo>
                  <a:pt x="459478" y="345920"/>
                </a:moveTo>
                <a:lnTo>
                  <a:pt x="416914" y="345920"/>
                </a:lnTo>
                <a:lnTo>
                  <a:pt x="419603" y="345425"/>
                </a:lnTo>
                <a:lnTo>
                  <a:pt x="424798" y="343447"/>
                </a:lnTo>
                <a:lnTo>
                  <a:pt x="427134" y="342029"/>
                </a:lnTo>
                <a:lnTo>
                  <a:pt x="783956" y="24596"/>
                </a:lnTo>
                <a:lnTo>
                  <a:pt x="783102" y="24460"/>
                </a:lnTo>
                <a:lnTo>
                  <a:pt x="782242" y="24375"/>
                </a:lnTo>
                <a:lnTo>
                  <a:pt x="781378" y="24338"/>
                </a:lnTo>
                <a:lnTo>
                  <a:pt x="822950" y="24338"/>
                </a:lnTo>
                <a:lnTo>
                  <a:pt x="827279" y="34754"/>
                </a:lnTo>
                <a:lnTo>
                  <a:pt x="828392" y="40316"/>
                </a:lnTo>
                <a:lnTo>
                  <a:pt x="802983" y="40316"/>
                </a:lnTo>
                <a:lnTo>
                  <a:pt x="544414" y="270352"/>
                </a:lnTo>
                <a:lnTo>
                  <a:pt x="562741" y="286656"/>
                </a:lnTo>
                <a:lnTo>
                  <a:pt x="526091" y="286656"/>
                </a:lnTo>
                <a:lnTo>
                  <a:pt x="459478" y="345920"/>
                </a:lnTo>
                <a:close/>
              </a:path>
              <a:path w="828675" h="541020">
                <a:moveTo>
                  <a:pt x="62098" y="500387"/>
                </a:moveTo>
                <a:lnTo>
                  <a:pt x="25416" y="500387"/>
                </a:lnTo>
                <a:lnTo>
                  <a:pt x="283978" y="270352"/>
                </a:lnTo>
                <a:lnTo>
                  <a:pt x="25416" y="40316"/>
                </a:lnTo>
                <a:lnTo>
                  <a:pt x="62074" y="40316"/>
                </a:lnTo>
                <a:lnTo>
                  <a:pt x="338929" y="286677"/>
                </a:lnTo>
                <a:lnTo>
                  <a:pt x="302279" y="286677"/>
                </a:lnTo>
                <a:lnTo>
                  <a:pt x="62098" y="500387"/>
                </a:lnTo>
                <a:close/>
              </a:path>
              <a:path w="828675" h="541020">
                <a:moveTo>
                  <a:pt x="828392" y="500387"/>
                </a:moveTo>
                <a:lnTo>
                  <a:pt x="802983" y="500387"/>
                </a:lnTo>
                <a:lnTo>
                  <a:pt x="803697" y="498226"/>
                </a:lnTo>
                <a:lnTo>
                  <a:pt x="804069" y="496007"/>
                </a:lnTo>
                <a:lnTo>
                  <a:pt x="804069" y="44697"/>
                </a:lnTo>
                <a:lnTo>
                  <a:pt x="803697" y="42478"/>
                </a:lnTo>
                <a:lnTo>
                  <a:pt x="802983" y="40316"/>
                </a:lnTo>
                <a:lnTo>
                  <a:pt x="828392" y="40316"/>
                </a:lnTo>
                <a:lnTo>
                  <a:pt x="828392" y="500387"/>
                </a:lnTo>
                <a:close/>
              </a:path>
              <a:path w="828675" h="541020">
                <a:moveTo>
                  <a:pt x="822941" y="516386"/>
                </a:moveTo>
                <a:lnTo>
                  <a:pt x="46979" y="516386"/>
                </a:lnTo>
                <a:lnTo>
                  <a:pt x="781385" y="516365"/>
                </a:lnTo>
                <a:lnTo>
                  <a:pt x="782249" y="516329"/>
                </a:lnTo>
                <a:lnTo>
                  <a:pt x="783109" y="516243"/>
                </a:lnTo>
                <a:lnTo>
                  <a:pt x="783963" y="516108"/>
                </a:lnTo>
                <a:lnTo>
                  <a:pt x="526091" y="286656"/>
                </a:lnTo>
                <a:lnTo>
                  <a:pt x="562741" y="286656"/>
                </a:lnTo>
                <a:lnTo>
                  <a:pt x="802983" y="500387"/>
                </a:lnTo>
                <a:lnTo>
                  <a:pt x="828392" y="500387"/>
                </a:lnTo>
                <a:lnTo>
                  <a:pt x="827279" y="505950"/>
                </a:lnTo>
                <a:lnTo>
                  <a:pt x="822941" y="516386"/>
                </a:lnTo>
                <a:close/>
              </a:path>
              <a:path w="828675" h="541020">
                <a:moveTo>
                  <a:pt x="419968" y="370264"/>
                </a:moveTo>
                <a:lnTo>
                  <a:pt x="408424" y="370264"/>
                </a:lnTo>
                <a:lnTo>
                  <a:pt x="402841" y="369238"/>
                </a:lnTo>
                <a:lnTo>
                  <a:pt x="392054" y="365134"/>
                </a:lnTo>
                <a:lnTo>
                  <a:pt x="387203" y="362191"/>
                </a:lnTo>
                <a:lnTo>
                  <a:pt x="302279" y="286677"/>
                </a:lnTo>
                <a:lnTo>
                  <a:pt x="338929" y="286677"/>
                </a:lnTo>
                <a:lnTo>
                  <a:pt x="401132" y="342029"/>
                </a:lnTo>
                <a:lnTo>
                  <a:pt x="403468" y="343447"/>
                </a:lnTo>
                <a:lnTo>
                  <a:pt x="408664" y="345425"/>
                </a:lnTo>
                <a:lnTo>
                  <a:pt x="411353" y="345920"/>
                </a:lnTo>
                <a:lnTo>
                  <a:pt x="459478" y="345920"/>
                </a:lnTo>
                <a:lnTo>
                  <a:pt x="441188" y="362191"/>
                </a:lnTo>
                <a:lnTo>
                  <a:pt x="436338" y="365134"/>
                </a:lnTo>
                <a:lnTo>
                  <a:pt x="425551" y="369238"/>
                </a:lnTo>
                <a:lnTo>
                  <a:pt x="419968" y="370264"/>
                </a:lnTo>
                <a:close/>
              </a:path>
            </a:pathLst>
          </a:custGeom>
          <a:solidFill>
            <a:srgbClr val="00AE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AEEF"/>
              </a:solidFill>
              <a:effectLst/>
              <a:uLnTx/>
              <a:uFillTx/>
              <a:latin typeface="Open Sans" pitchFamily="2" charset="0"/>
              <a:ea typeface="Open Sans" pitchFamily="2" charset="0"/>
              <a:cs typeface="Open Sans" pitchFamily="2" charset="0"/>
            </a:endParaRPr>
          </a:p>
        </p:txBody>
      </p:sp>
      <p:pic>
        <p:nvPicPr>
          <p:cNvPr id="38" name="Picture 37" descr="A person with her arms crossed&#10;&#10;Description automatically generated">
            <a:extLst>
              <a:ext uri="{FF2B5EF4-FFF2-40B4-BE49-F238E27FC236}">
                <a16:creationId xmlns:a16="http://schemas.microsoft.com/office/drawing/2014/main" id="{3842B6FB-1A94-01D3-B01B-F9BDB0ADC444}"/>
              </a:ext>
            </a:extLst>
          </p:cNvPr>
          <p:cNvPicPr>
            <a:picLocks noChangeAspect="1"/>
          </p:cNvPicPr>
          <p:nvPr/>
        </p:nvPicPr>
        <p:blipFill rotWithShape="1">
          <a:blip r:embed="rId11">
            <a:extLst>
              <a:ext uri="{28A0092B-C50C-407E-A947-70E740481C1C}">
                <a14:useLocalDpi xmlns:a14="http://schemas.microsoft.com/office/drawing/2010/main" val="0"/>
              </a:ext>
            </a:extLst>
          </a:blip>
          <a:srcRect l="7397" t="6421" r="6661" b="13779"/>
          <a:stretch/>
        </p:blipFill>
        <p:spPr>
          <a:xfrm>
            <a:off x="5037106" y="1796323"/>
            <a:ext cx="1758307" cy="1723356"/>
          </a:xfrm>
          <a:prstGeom prst="rect">
            <a:avLst/>
          </a:prstGeom>
          <a:effectLst>
            <a:reflection blurRad="6350" stA="20000" endPos="35000" dir="5400000" sy="-100000" algn="bl" rotWithShape="0"/>
          </a:effectLst>
        </p:spPr>
      </p:pic>
    </p:spTree>
    <p:extLst>
      <p:ext uri="{BB962C8B-B14F-4D97-AF65-F5344CB8AC3E}">
        <p14:creationId xmlns:p14="http://schemas.microsoft.com/office/powerpoint/2010/main" val="2739565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DA1F5D-D105-4300-5A56-8F4DF50EDE24}"/>
              </a:ext>
            </a:extLst>
          </p:cNvPr>
          <p:cNvSpPr>
            <a:spLocks noGrp="1"/>
          </p:cNvSpPr>
          <p:nvPr>
            <p:ph idx="1"/>
          </p:nvPr>
        </p:nvSpPr>
        <p:spPr>
          <a:xfrm>
            <a:off x="397042" y="1010191"/>
            <a:ext cx="11464032" cy="5623919"/>
          </a:xfrm>
        </p:spPr>
        <p:txBody>
          <a:bodyPr>
            <a:noAutofit/>
          </a:bodyPr>
          <a:lstStyle/>
          <a:p>
            <a:pPr marL="0" indent="0" algn="just">
              <a:lnSpc>
                <a:spcPct val="100000"/>
              </a:lnSpc>
              <a:spcBef>
                <a:spcPts val="100"/>
              </a:spcBef>
              <a:spcAft>
                <a:spcPts val="1200"/>
              </a:spcAft>
              <a:buNone/>
            </a:pPr>
            <a:r>
              <a:rPr lang="en-US" sz="1200"/>
              <a:t>This slide-deck has provided a detailed exploration of BCBS 239 compliance challenges, organized </a:t>
            </a:r>
            <a:r>
              <a:rPr lang="en-US" sz="1200" b="1"/>
              <a:t>into four key areas</a:t>
            </a:r>
            <a:r>
              <a:rPr lang="en-US" sz="1200"/>
              <a:t>: the significance of BCBS 239, the primary issues banks are facing, the strategic solutions to address these barriers, and FiSer Consulting's unique approach to supporting compliance efforts. These elements offer banks a clear pathway to addressing the ongoing challenges and to making substantial progress in their risk management frameworks.</a:t>
            </a:r>
          </a:p>
          <a:p>
            <a:pPr marL="0" indent="0" algn="just">
              <a:lnSpc>
                <a:spcPct val="100000"/>
              </a:lnSpc>
              <a:spcBef>
                <a:spcPts val="100"/>
              </a:spcBef>
              <a:spcAft>
                <a:spcPts val="300"/>
              </a:spcAft>
              <a:buNone/>
            </a:pPr>
            <a:r>
              <a:rPr lang="en-US" sz="1400" b="1">
                <a:solidFill>
                  <a:schemeClr val="tx1"/>
                </a:solidFill>
              </a:rPr>
              <a:t>Importance of BCBS 239</a:t>
            </a:r>
          </a:p>
          <a:p>
            <a:pPr marL="715963" indent="0" algn="just">
              <a:lnSpc>
                <a:spcPct val="100000"/>
              </a:lnSpc>
              <a:spcBef>
                <a:spcPts val="100"/>
              </a:spcBef>
              <a:spcAft>
                <a:spcPts val="1200"/>
              </a:spcAft>
              <a:buNone/>
            </a:pPr>
            <a:r>
              <a:rPr lang="en-US" sz="1200"/>
              <a:t>BCBS 239, introduced to address the deficiencies exposed by the 2007-2008 financial crisis, aims to </a:t>
            </a:r>
            <a:r>
              <a:rPr lang="en-US" sz="1200" b="1">
                <a:solidFill>
                  <a:schemeClr val="tx1"/>
                </a:solidFill>
              </a:rPr>
              <a:t>improve risk data aggregation and reporting in banks. </a:t>
            </a:r>
            <a:r>
              <a:rPr lang="en-US" sz="1200"/>
              <a:t>The principles focus on </a:t>
            </a:r>
            <a:r>
              <a:rPr lang="en-US" sz="1200" b="1">
                <a:solidFill>
                  <a:schemeClr val="tx1"/>
                </a:solidFill>
              </a:rPr>
              <a:t>data quality, timeliness, governance, and adaptability</a:t>
            </a:r>
            <a:r>
              <a:rPr lang="en-US" sz="1200"/>
              <a:t>, setting the foundation for stronger risk management frameworks across global financial institutions. This section outlines the background, objectives, and evolving regulatory expectations that drive BCBS 239 compliance.</a:t>
            </a:r>
          </a:p>
          <a:p>
            <a:pPr marL="0" indent="0" algn="just">
              <a:lnSpc>
                <a:spcPct val="100000"/>
              </a:lnSpc>
              <a:spcBef>
                <a:spcPts val="100"/>
              </a:spcBef>
              <a:spcAft>
                <a:spcPts val="300"/>
              </a:spcAft>
              <a:buNone/>
            </a:pPr>
            <a:r>
              <a:rPr lang="en-US" sz="1400" b="1">
                <a:solidFill>
                  <a:schemeClr val="tx2"/>
                </a:solidFill>
              </a:rPr>
              <a:t>Key Issues Facing Banks</a:t>
            </a:r>
          </a:p>
          <a:p>
            <a:pPr marL="715963" indent="0" algn="just">
              <a:lnSpc>
                <a:spcPct val="100000"/>
              </a:lnSpc>
              <a:spcBef>
                <a:spcPts val="100"/>
              </a:spcBef>
              <a:spcAft>
                <a:spcPts val="1200"/>
              </a:spcAft>
              <a:buNone/>
            </a:pPr>
            <a:r>
              <a:rPr lang="en-US" sz="1200"/>
              <a:t>Despite the clear regulatory need, many banks remain </a:t>
            </a:r>
            <a:r>
              <a:rPr lang="en-US" sz="1200" b="1">
                <a:solidFill>
                  <a:schemeClr val="tx2"/>
                </a:solidFill>
              </a:rPr>
              <a:t>non-compliant a decade later</a:t>
            </a:r>
            <a:r>
              <a:rPr lang="en-US" sz="1200"/>
              <a:t>. This section </a:t>
            </a:r>
            <a:r>
              <a:rPr lang="en-US" sz="1200" b="1">
                <a:solidFill>
                  <a:schemeClr val="tx2"/>
                </a:solidFill>
              </a:rPr>
              <a:t>identifies the root challenges,</a:t>
            </a:r>
            <a:r>
              <a:rPr lang="en-US" sz="1200"/>
              <a:t> including cultural resistance to change, fragmented IT systems, resource constraints, increasing regulatory pressure and challenges in data remediation. Each issue is analyzed with practical examples to highlight its impact on compliance, demonstrating why progress has been slow and what continues to obstruct full compliance.</a:t>
            </a:r>
          </a:p>
          <a:p>
            <a:pPr marL="0" indent="0" algn="just">
              <a:lnSpc>
                <a:spcPct val="100000"/>
              </a:lnSpc>
              <a:spcBef>
                <a:spcPts val="100"/>
              </a:spcBef>
              <a:spcAft>
                <a:spcPts val="300"/>
              </a:spcAft>
              <a:buNone/>
            </a:pPr>
            <a:r>
              <a:rPr lang="en-US" sz="1400" b="1">
                <a:solidFill>
                  <a:schemeClr val="bg2"/>
                </a:solidFill>
              </a:rPr>
              <a:t>Strategic Solutions for Compliance</a:t>
            </a:r>
          </a:p>
          <a:p>
            <a:pPr marL="715963" indent="0" algn="just">
              <a:lnSpc>
                <a:spcPct val="100000"/>
              </a:lnSpc>
              <a:spcBef>
                <a:spcPts val="100"/>
              </a:spcBef>
              <a:spcAft>
                <a:spcPts val="1200"/>
              </a:spcAft>
              <a:buNone/>
            </a:pPr>
            <a:r>
              <a:rPr lang="en-US" sz="1200"/>
              <a:t>FiSer Consulting outlines clear, structured solutions to </a:t>
            </a:r>
            <a:r>
              <a:rPr lang="en-US" sz="1200" b="1">
                <a:solidFill>
                  <a:schemeClr val="bg2"/>
                </a:solidFill>
              </a:rPr>
              <a:t>address these persistent issues</a:t>
            </a:r>
            <a:r>
              <a:rPr lang="en-US" sz="1200"/>
              <a:t>, with a focus on cultural transformation, leadership engagement, IT modernization, and enhanced data reconciliation processes. Each solution is grounded in real-world use cases, offering practical steps for implementation. Whether it’s automating manual processes or fostering leadership-driven change, this section </a:t>
            </a:r>
            <a:r>
              <a:rPr lang="en-US" sz="1200" b="1">
                <a:solidFill>
                  <a:schemeClr val="bg2"/>
                </a:solidFill>
              </a:rPr>
              <a:t>provides the roadmap for overcoming the barriers to compliance.</a:t>
            </a:r>
          </a:p>
          <a:p>
            <a:pPr marL="0" indent="0" algn="just">
              <a:lnSpc>
                <a:spcPct val="100000"/>
              </a:lnSpc>
              <a:spcBef>
                <a:spcPts val="100"/>
              </a:spcBef>
              <a:spcAft>
                <a:spcPts val="300"/>
              </a:spcAft>
              <a:buNone/>
            </a:pPr>
            <a:r>
              <a:rPr lang="en-US" sz="1400" b="1">
                <a:solidFill>
                  <a:schemeClr val="accent2"/>
                </a:solidFill>
              </a:rPr>
              <a:t>FiSer Consulting: Your Partner in Transformation</a:t>
            </a:r>
          </a:p>
          <a:p>
            <a:pPr marL="715963" indent="0" algn="just">
              <a:lnSpc>
                <a:spcPct val="100000"/>
              </a:lnSpc>
              <a:spcBef>
                <a:spcPts val="100"/>
              </a:spcBef>
              <a:spcAft>
                <a:spcPts val="1200"/>
              </a:spcAft>
              <a:buNone/>
            </a:pPr>
            <a:r>
              <a:rPr lang="en-US" sz="1200"/>
              <a:t>Our expertise lies in guiding banks through the BCBS 239 transformation journey. With a step-by-step approach, </a:t>
            </a:r>
            <a:r>
              <a:rPr lang="en-US" sz="1200" b="1">
                <a:solidFill>
                  <a:schemeClr val="accent2"/>
                </a:solidFill>
              </a:rPr>
              <a:t>we help banks modernize their systems, align with regulatory expectations, and embed compliance into their organizational culture.</a:t>
            </a:r>
            <a:r>
              <a:rPr lang="en-US" sz="1200"/>
              <a:t> Our tailored solutions and industry insights equip banks with the tools needed to not only meet BCBS 239 standards but also enhance their overall risk management capabilities.</a:t>
            </a:r>
          </a:p>
          <a:p>
            <a:pPr marL="0" indent="0" algn="ctr">
              <a:lnSpc>
                <a:spcPct val="100000"/>
              </a:lnSpc>
              <a:spcBef>
                <a:spcPts val="100"/>
              </a:spcBef>
              <a:spcAft>
                <a:spcPts val="300"/>
              </a:spcAft>
              <a:buNone/>
            </a:pPr>
            <a:r>
              <a:rPr lang="en-US" sz="1400" b="1">
                <a:solidFill>
                  <a:schemeClr val="tx1"/>
                </a:solidFill>
              </a:rPr>
              <a:t>Now that you’ve seen how these solutions can be effectively implemented, it's clear that FiSer Consulting</a:t>
            </a:r>
            <a:br>
              <a:rPr lang="en-US" sz="1400" b="1">
                <a:solidFill>
                  <a:schemeClr val="tx1"/>
                </a:solidFill>
              </a:rPr>
            </a:br>
            <a:r>
              <a:rPr lang="en-US" sz="1400" b="1">
                <a:solidFill>
                  <a:schemeClr val="tx1"/>
                </a:solidFill>
              </a:rPr>
              <a:t>can help transform your organization’s approach to BCBS 239 compliance, ensuring long-term success</a:t>
            </a:r>
          </a:p>
        </p:txBody>
      </p:sp>
      <p:sp>
        <p:nvSpPr>
          <p:cNvPr id="2" name="Title 1">
            <a:extLst>
              <a:ext uri="{FF2B5EF4-FFF2-40B4-BE49-F238E27FC236}">
                <a16:creationId xmlns:a16="http://schemas.microsoft.com/office/drawing/2014/main" id="{831D8DB8-1F2C-45F3-30DB-BD7E96FB8611}"/>
              </a:ext>
            </a:extLst>
          </p:cNvPr>
          <p:cNvSpPr>
            <a:spLocks noGrp="1"/>
          </p:cNvSpPr>
          <p:nvPr>
            <p:ph type="title"/>
          </p:nvPr>
        </p:nvSpPr>
        <p:spPr/>
        <p:txBody>
          <a:bodyPr/>
          <a:lstStyle/>
          <a:p>
            <a:r>
              <a:rPr lang="nl-NL"/>
              <a:t>Closing Remarks</a:t>
            </a:r>
            <a:endParaRPr lang="hu-HU"/>
          </a:p>
        </p:txBody>
      </p:sp>
      <p:sp>
        <p:nvSpPr>
          <p:cNvPr id="4" name="Slide Number Placeholder 3">
            <a:extLst>
              <a:ext uri="{FF2B5EF4-FFF2-40B4-BE49-F238E27FC236}">
                <a16:creationId xmlns:a16="http://schemas.microsoft.com/office/drawing/2014/main" id="{C869BCA7-6B91-FD12-8D3F-3254B6FD32B3}"/>
              </a:ext>
            </a:extLst>
          </p:cNvPr>
          <p:cNvSpPr>
            <a:spLocks noGrp="1"/>
          </p:cNvSpPr>
          <p:nvPr>
            <p:ph type="sldNum" sz="quarter" idx="12"/>
          </p:nvPr>
        </p:nvSpPr>
        <p:spPr/>
        <p:txBody>
          <a:bodyPr/>
          <a:lstStyle/>
          <a:p>
            <a:fld id="{176DD4EC-FA55-45CE-8BB9-EF8129236C33}" type="slidenum">
              <a:rPr lang="en-NL" smtClean="0"/>
              <a:pPr/>
              <a:t>25</a:t>
            </a:fld>
            <a:endParaRPr lang="en-NL"/>
          </a:p>
        </p:txBody>
      </p:sp>
      <p:pic>
        <p:nvPicPr>
          <p:cNvPr id="8" name="Picture 7" descr="A handshake with blue lines&#10;&#10;Description automatically generated">
            <a:extLst>
              <a:ext uri="{FF2B5EF4-FFF2-40B4-BE49-F238E27FC236}">
                <a16:creationId xmlns:a16="http://schemas.microsoft.com/office/drawing/2014/main" id="{524DE2D7-7FEB-0ED5-3F9E-60DC6B995F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193" y="5445641"/>
            <a:ext cx="648000" cy="648000"/>
          </a:xfrm>
          <a:prstGeom prst="rect">
            <a:avLst/>
          </a:prstGeom>
        </p:spPr>
      </p:pic>
      <p:pic>
        <p:nvPicPr>
          <p:cNvPr id="10" name="Picture 9" descr="A puzzle piece with orange lines&#10;&#10;Description automatically generated">
            <a:extLst>
              <a:ext uri="{FF2B5EF4-FFF2-40B4-BE49-F238E27FC236}">
                <a16:creationId xmlns:a16="http://schemas.microsoft.com/office/drawing/2014/main" id="{BE1E5570-183B-AEA0-50FC-42B794FE65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593" y="4359099"/>
            <a:ext cx="648000" cy="648000"/>
          </a:xfrm>
          <a:prstGeom prst="rect">
            <a:avLst/>
          </a:prstGeom>
        </p:spPr>
      </p:pic>
      <p:pic>
        <p:nvPicPr>
          <p:cNvPr id="12" name="Picture 11" descr="A graphic of a person holding a light bulb&#10;&#10;Description automatically generated">
            <a:extLst>
              <a:ext uri="{FF2B5EF4-FFF2-40B4-BE49-F238E27FC236}">
                <a16:creationId xmlns:a16="http://schemas.microsoft.com/office/drawing/2014/main" id="{258A2F98-E545-3EFE-6F9D-6098E404E9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193" y="3230192"/>
            <a:ext cx="648000" cy="648000"/>
          </a:xfrm>
          <a:prstGeom prst="rect">
            <a:avLst/>
          </a:prstGeom>
        </p:spPr>
      </p:pic>
      <p:pic>
        <p:nvPicPr>
          <p:cNvPr id="14" name="Picture 13" descr="A blue outline of a scale and gears&#10;&#10;Description automatically generated">
            <a:extLst>
              <a:ext uri="{FF2B5EF4-FFF2-40B4-BE49-F238E27FC236}">
                <a16:creationId xmlns:a16="http://schemas.microsoft.com/office/drawing/2014/main" id="{AF0A8863-740C-6D8D-AA37-51C14719F2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193" y="2053911"/>
            <a:ext cx="648000" cy="648000"/>
          </a:xfrm>
          <a:prstGeom prst="rect">
            <a:avLst/>
          </a:prstGeom>
        </p:spPr>
      </p:pic>
    </p:spTree>
    <p:extLst>
      <p:ext uri="{BB962C8B-B14F-4D97-AF65-F5344CB8AC3E}">
        <p14:creationId xmlns:p14="http://schemas.microsoft.com/office/powerpoint/2010/main" val="364954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943C871-B760-0D6C-B99F-7F80149C7574}"/>
              </a:ext>
            </a:extLst>
          </p:cNvPr>
          <p:cNvSpPr>
            <a:spLocks noGrp="1"/>
          </p:cNvSpPr>
          <p:nvPr>
            <p:ph type="body" idx="1" hasCustomPrompt="1"/>
          </p:nvPr>
        </p:nvSpPr>
        <p:spPr>
          <a:xfrm>
            <a:off x="6099892" y="2854985"/>
            <a:ext cx="4389827" cy="946389"/>
          </a:xfrm>
        </p:spPr>
        <p:txBody>
          <a:bodyPr/>
          <a:lstStyle>
            <a:lvl1pPr marL="0" indent="0">
              <a:buNone/>
              <a:defRPr sz="2400">
                <a:solidFill>
                  <a:schemeClr val="bg2">
                    <a:lumMod val="50000"/>
                  </a:schemeClr>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solidFill>
                  <a:schemeClr val="bg1"/>
                </a:solidFill>
                <a:latin typeface="Open Sans" pitchFamily="2" charset="0"/>
                <a:ea typeface="Open Sans" pitchFamily="2" charset="0"/>
                <a:cs typeface="Open Sans" pitchFamily="2" charset="0"/>
              </a:rPr>
              <a:t>Thank you for your attention!</a:t>
            </a:r>
          </a:p>
        </p:txBody>
      </p:sp>
      <p:sp>
        <p:nvSpPr>
          <p:cNvPr id="3" name="TextBox 2">
            <a:extLst>
              <a:ext uri="{FF2B5EF4-FFF2-40B4-BE49-F238E27FC236}">
                <a16:creationId xmlns:a16="http://schemas.microsoft.com/office/drawing/2014/main" id="{41D1C929-5F8E-28D7-CABB-B1FC221CEE33}"/>
              </a:ext>
            </a:extLst>
          </p:cNvPr>
          <p:cNvSpPr txBox="1"/>
          <p:nvPr/>
        </p:nvSpPr>
        <p:spPr>
          <a:xfrm>
            <a:off x="9944579" y="6006224"/>
            <a:ext cx="2150853" cy="369332"/>
          </a:xfrm>
          <a:prstGeom prst="rect">
            <a:avLst/>
          </a:prstGeom>
          <a:noFill/>
        </p:spPr>
        <p:txBody>
          <a:bodyPr wrap="square">
            <a:spAutoFit/>
          </a:bodyPr>
          <a:lstStyle/>
          <a:p>
            <a:pPr lvl="0"/>
            <a:r>
              <a:rPr lang="en-US">
                <a:solidFill>
                  <a:schemeClr val="bg1"/>
                </a:solidFill>
                <a:latin typeface="Open Sans" pitchFamily="2" charset="0"/>
                <a:ea typeface="Open Sans" pitchFamily="2" charset="0"/>
                <a:cs typeface="Open Sans" pitchFamily="2" charset="0"/>
              </a:rPr>
              <a:t>October, 2024</a:t>
            </a:r>
          </a:p>
        </p:txBody>
      </p:sp>
    </p:spTree>
    <p:extLst>
      <p:ext uri="{BB962C8B-B14F-4D97-AF65-F5344CB8AC3E}">
        <p14:creationId xmlns:p14="http://schemas.microsoft.com/office/powerpoint/2010/main" val="288305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DA1F5D-D105-4300-5A56-8F4DF50EDE24}"/>
              </a:ext>
            </a:extLst>
          </p:cNvPr>
          <p:cNvSpPr>
            <a:spLocks noGrp="1"/>
          </p:cNvSpPr>
          <p:nvPr>
            <p:ph idx="1"/>
          </p:nvPr>
        </p:nvSpPr>
        <p:spPr>
          <a:xfrm>
            <a:off x="397042" y="1010191"/>
            <a:ext cx="11464032" cy="5623919"/>
          </a:xfrm>
        </p:spPr>
        <p:txBody>
          <a:bodyPr>
            <a:noAutofit/>
          </a:bodyPr>
          <a:lstStyle/>
          <a:p>
            <a:pPr marL="0" indent="0" algn="just">
              <a:lnSpc>
                <a:spcPct val="100000"/>
              </a:lnSpc>
              <a:spcBef>
                <a:spcPts val="100"/>
              </a:spcBef>
              <a:spcAft>
                <a:spcPts val="1200"/>
              </a:spcAft>
              <a:buNone/>
            </a:pPr>
            <a:r>
              <a:rPr lang="en-US" sz="1200" dirty="0"/>
              <a:t>This slide-deck offers a comprehensive exploration of </a:t>
            </a:r>
            <a:r>
              <a:rPr lang="en-US" sz="1200" b="1" dirty="0"/>
              <a:t>BCBS 239 compliance challenges, structured around four key areas: </a:t>
            </a:r>
            <a:r>
              <a:rPr lang="en-US" sz="1200" dirty="0"/>
              <a:t>the need for BCBS 239, its current main issues, strategic solutions to overcome these impediments and </a:t>
            </a:r>
            <a:r>
              <a:rPr lang="en-US" sz="1200" dirty="0" err="1"/>
              <a:t>FiSer</a:t>
            </a:r>
            <a:r>
              <a:rPr lang="en-US" sz="1200" dirty="0"/>
              <a:t> Consulting's approach. These sections provide banks with actionable insights to close their compliance gaps and modernize their risk management practices.</a:t>
            </a:r>
          </a:p>
          <a:p>
            <a:pPr marL="0" indent="0" algn="just">
              <a:lnSpc>
                <a:spcPct val="100000"/>
              </a:lnSpc>
              <a:spcBef>
                <a:spcPts val="100"/>
              </a:spcBef>
              <a:spcAft>
                <a:spcPts val="300"/>
              </a:spcAft>
              <a:buNone/>
            </a:pPr>
            <a:r>
              <a:rPr lang="en-US" sz="1400" b="1" dirty="0">
                <a:solidFill>
                  <a:schemeClr val="tx1"/>
                </a:solidFill>
              </a:rPr>
              <a:t>Importance of BCBS 239</a:t>
            </a:r>
          </a:p>
          <a:p>
            <a:pPr marL="715963" indent="0" algn="just">
              <a:lnSpc>
                <a:spcPct val="100000"/>
              </a:lnSpc>
              <a:spcBef>
                <a:spcPts val="100"/>
              </a:spcBef>
              <a:spcAft>
                <a:spcPts val="1200"/>
              </a:spcAft>
              <a:buNone/>
            </a:pPr>
            <a:r>
              <a:rPr lang="en-US" sz="1200" dirty="0"/>
              <a:t>BCBS 239 consists of 14 main principles and was introduced to address the deficiencies exposed by the 2007-2008 financial crisis, aiming to </a:t>
            </a:r>
            <a:r>
              <a:rPr lang="en-US" sz="1200" b="1" dirty="0">
                <a:solidFill>
                  <a:schemeClr val="tx1"/>
                </a:solidFill>
              </a:rPr>
              <a:t>improve risk data aggregation and reporting in banks. </a:t>
            </a:r>
            <a:r>
              <a:rPr lang="en-US" sz="1200" dirty="0"/>
              <a:t>The principles focus on </a:t>
            </a:r>
            <a:r>
              <a:rPr lang="en-US" sz="1200" b="1" dirty="0">
                <a:solidFill>
                  <a:schemeClr val="tx1"/>
                </a:solidFill>
              </a:rPr>
              <a:t>data quality, timeliness, governance, and adaptability</a:t>
            </a:r>
            <a:r>
              <a:rPr lang="en-US" sz="1200" dirty="0"/>
              <a:t>, setting the foundation for stronger risk management frameworks across global financial institutions. This section outlines the background, objectives, and evolving regulatory expectations that drive BCBS 239 compliance.</a:t>
            </a:r>
          </a:p>
          <a:p>
            <a:pPr marL="0" indent="0" algn="just">
              <a:lnSpc>
                <a:spcPct val="100000"/>
              </a:lnSpc>
              <a:spcBef>
                <a:spcPts val="100"/>
              </a:spcBef>
              <a:spcAft>
                <a:spcPts val="300"/>
              </a:spcAft>
              <a:buNone/>
            </a:pPr>
            <a:r>
              <a:rPr lang="en-US" sz="1400" b="1" dirty="0">
                <a:solidFill>
                  <a:schemeClr val="tx2"/>
                </a:solidFill>
              </a:rPr>
              <a:t>Key Issues Facing Banks</a:t>
            </a:r>
          </a:p>
          <a:p>
            <a:pPr marL="715963" indent="0" algn="just">
              <a:lnSpc>
                <a:spcPct val="100000"/>
              </a:lnSpc>
              <a:spcBef>
                <a:spcPts val="100"/>
              </a:spcBef>
              <a:spcAft>
                <a:spcPts val="1200"/>
              </a:spcAft>
              <a:buNone/>
            </a:pPr>
            <a:r>
              <a:rPr lang="en-US" sz="1200" dirty="0"/>
              <a:t>Despite the clear regulatory need, many banks remain </a:t>
            </a:r>
            <a:r>
              <a:rPr lang="en-US" sz="1200" b="1" dirty="0">
                <a:solidFill>
                  <a:schemeClr val="tx2"/>
                </a:solidFill>
              </a:rPr>
              <a:t>non-compliant a decade later</a:t>
            </a:r>
            <a:r>
              <a:rPr lang="en-US" sz="1200" dirty="0"/>
              <a:t>. This section </a:t>
            </a:r>
            <a:r>
              <a:rPr lang="en-US" sz="1200" b="1" dirty="0">
                <a:solidFill>
                  <a:schemeClr val="tx2"/>
                </a:solidFill>
              </a:rPr>
              <a:t>identifies the root challenges,</a:t>
            </a:r>
            <a:r>
              <a:rPr lang="en-US" sz="1200" dirty="0"/>
              <a:t> including cultural resistance to change, fragmented IT systems, resource constraints, increasing regulatory pressure and challenges in data remediation. Each issue is analyzed with practical examples to highlight its impact on compliance, demonstrating why progress has been slow and what continues to obstruct full compliance.</a:t>
            </a:r>
          </a:p>
          <a:p>
            <a:pPr marL="0" indent="0" algn="just">
              <a:lnSpc>
                <a:spcPct val="100000"/>
              </a:lnSpc>
              <a:spcBef>
                <a:spcPts val="100"/>
              </a:spcBef>
              <a:spcAft>
                <a:spcPts val="300"/>
              </a:spcAft>
              <a:buNone/>
            </a:pPr>
            <a:r>
              <a:rPr lang="en-US" sz="1400" b="1" dirty="0">
                <a:solidFill>
                  <a:schemeClr val="bg2"/>
                </a:solidFill>
              </a:rPr>
              <a:t>Strategic Solutions for Compliance</a:t>
            </a:r>
          </a:p>
          <a:p>
            <a:pPr marL="715963" indent="0" algn="just">
              <a:lnSpc>
                <a:spcPct val="100000"/>
              </a:lnSpc>
              <a:spcBef>
                <a:spcPts val="100"/>
              </a:spcBef>
              <a:spcAft>
                <a:spcPts val="1200"/>
              </a:spcAft>
              <a:buNone/>
            </a:pPr>
            <a:r>
              <a:rPr lang="en-US" sz="1200" dirty="0" err="1"/>
              <a:t>FiSer</a:t>
            </a:r>
            <a:r>
              <a:rPr lang="en-US" sz="1200" dirty="0"/>
              <a:t> Consulting outlines clear, structured solutions to </a:t>
            </a:r>
            <a:r>
              <a:rPr lang="en-US" sz="1200" b="1" dirty="0">
                <a:solidFill>
                  <a:schemeClr val="bg2"/>
                </a:solidFill>
              </a:rPr>
              <a:t>address these persistent issues</a:t>
            </a:r>
            <a:r>
              <a:rPr lang="en-US" sz="1200" dirty="0"/>
              <a:t>, with a focus on cultural transformation, leadership engagement, IT modernization, and enhanced data reconciliation processes. Each solution is grounded in real-world use cases, offering practical steps for implementation. Whether it’s automating manual processes or fostering leadership-driven change, this section </a:t>
            </a:r>
            <a:r>
              <a:rPr lang="en-US" sz="1200" b="1" dirty="0">
                <a:solidFill>
                  <a:schemeClr val="bg2"/>
                </a:solidFill>
              </a:rPr>
              <a:t>provides the roadmap for overcoming the barriers to compliance.</a:t>
            </a:r>
          </a:p>
          <a:p>
            <a:pPr marL="0" indent="0" algn="just">
              <a:lnSpc>
                <a:spcPct val="100000"/>
              </a:lnSpc>
              <a:spcBef>
                <a:spcPts val="100"/>
              </a:spcBef>
              <a:spcAft>
                <a:spcPts val="300"/>
              </a:spcAft>
              <a:buNone/>
            </a:pPr>
            <a:r>
              <a:rPr lang="en-US" sz="1400" b="1" dirty="0" err="1">
                <a:solidFill>
                  <a:schemeClr val="accent2"/>
                </a:solidFill>
              </a:rPr>
              <a:t>FiSer</a:t>
            </a:r>
            <a:r>
              <a:rPr lang="en-US" sz="1400" b="1" dirty="0">
                <a:solidFill>
                  <a:schemeClr val="accent2"/>
                </a:solidFill>
              </a:rPr>
              <a:t> Consulting: Your Partner in Transformation</a:t>
            </a:r>
          </a:p>
          <a:p>
            <a:pPr marL="715963" indent="0" algn="just">
              <a:lnSpc>
                <a:spcPct val="100000"/>
              </a:lnSpc>
              <a:spcBef>
                <a:spcPts val="100"/>
              </a:spcBef>
              <a:spcAft>
                <a:spcPts val="1200"/>
              </a:spcAft>
              <a:buNone/>
            </a:pPr>
            <a:r>
              <a:rPr lang="en-US" sz="1200" dirty="0"/>
              <a:t>Our expertise lies in guiding banks through the BCBS 239 transformation journey. With a step-by-step approach, </a:t>
            </a:r>
            <a:r>
              <a:rPr lang="en-US" sz="1200" b="1" dirty="0">
                <a:solidFill>
                  <a:schemeClr val="accent2"/>
                </a:solidFill>
              </a:rPr>
              <a:t>we help banks modernize their systems, align with regulatory expectations, and embed compliance into their organizational culture.</a:t>
            </a:r>
            <a:r>
              <a:rPr lang="en-US" sz="1200" dirty="0"/>
              <a:t> Our tailored solutions and industry insights equip banks with the tools needed to not only meet BCBS 239 standards but also enhance their overall risk management capabilities.</a:t>
            </a:r>
          </a:p>
          <a:p>
            <a:pPr marL="0" indent="0" algn="ctr">
              <a:lnSpc>
                <a:spcPct val="100000"/>
              </a:lnSpc>
              <a:spcBef>
                <a:spcPts val="100"/>
              </a:spcBef>
              <a:spcAft>
                <a:spcPts val="300"/>
              </a:spcAft>
              <a:buNone/>
            </a:pPr>
            <a:r>
              <a:rPr lang="en-US" sz="1400" b="1" dirty="0">
                <a:solidFill>
                  <a:schemeClr val="tx1"/>
                </a:solidFill>
              </a:rPr>
              <a:t>Explore how these solutions can transform your organization and ensure sustained</a:t>
            </a:r>
            <a:br>
              <a:rPr lang="en-US" sz="1400" b="1" dirty="0">
                <a:solidFill>
                  <a:schemeClr val="tx1"/>
                </a:solidFill>
              </a:rPr>
            </a:br>
            <a:r>
              <a:rPr lang="en-US" sz="1400" b="1" dirty="0">
                <a:solidFill>
                  <a:schemeClr val="tx1"/>
                </a:solidFill>
              </a:rPr>
              <a:t>compliance with BCBS 239,backed by the expertise and proven strategies of </a:t>
            </a:r>
            <a:r>
              <a:rPr lang="en-US" sz="1400" b="1" dirty="0" err="1">
                <a:solidFill>
                  <a:schemeClr val="tx1"/>
                </a:solidFill>
              </a:rPr>
              <a:t>FiSer</a:t>
            </a:r>
            <a:r>
              <a:rPr lang="en-US" sz="1400" b="1" dirty="0">
                <a:solidFill>
                  <a:schemeClr val="tx1"/>
                </a:solidFill>
              </a:rPr>
              <a:t> Consulting!</a:t>
            </a:r>
          </a:p>
        </p:txBody>
      </p:sp>
      <p:sp>
        <p:nvSpPr>
          <p:cNvPr id="2" name="Title 1">
            <a:extLst>
              <a:ext uri="{FF2B5EF4-FFF2-40B4-BE49-F238E27FC236}">
                <a16:creationId xmlns:a16="http://schemas.microsoft.com/office/drawing/2014/main" id="{831D8DB8-1F2C-45F3-30DB-BD7E96FB8611}"/>
              </a:ext>
            </a:extLst>
          </p:cNvPr>
          <p:cNvSpPr>
            <a:spLocks noGrp="1"/>
          </p:cNvSpPr>
          <p:nvPr>
            <p:ph type="title"/>
          </p:nvPr>
        </p:nvSpPr>
        <p:spPr/>
        <p:txBody>
          <a:bodyPr/>
          <a:lstStyle/>
          <a:p>
            <a:r>
              <a:rPr lang="nl-NL"/>
              <a:t>Executive Summary</a:t>
            </a:r>
            <a:endParaRPr lang="hu-HU"/>
          </a:p>
        </p:txBody>
      </p:sp>
      <p:sp>
        <p:nvSpPr>
          <p:cNvPr id="4" name="Slide Number Placeholder 3">
            <a:extLst>
              <a:ext uri="{FF2B5EF4-FFF2-40B4-BE49-F238E27FC236}">
                <a16:creationId xmlns:a16="http://schemas.microsoft.com/office/drawing/2014/main" id="{C869BCA7-6B91-FD12-8D3F-3254B6FD32B3}"/>
              </a:ext>
            </a:extLst>
          </p:cNvPr>
          <p:cNvSpPr>
            <a:spLocks noGrp="1"/>
          </p:cNvSpPr>
          <p:nvPr>
            <p:ph type="sldNum" sz="quarter" idx="12"/>
          </p:nvPr>
        </p:nvSpPr>
        <p:spPr/>
        <p:txBody>
          <a:bodyPr/>
          <a:lstStyle/>
          <a:p>
            <a:fld id="{176DD4EC-FA55-45CE-8BB9-EF8129236C33}" type="slidenum">
              <a:rPr lang="en-NL" smtClean="0"/>
              <a:pPr/>
              <a:t>3</a:t>
            </a:fld>
            <a:endParaRPr lang="en-NL"/>
          </a:p>
        </p:txBody>
      </p:sp>
      <p:pic>
        <p:nvPicPr>
          <p:cNvPr id="8" name="Picture 7" descr="A handshake with blue lines&#10;&#10;Description automatically generated">
            <a:extLst>
              <a:ext uri="{FF2B5EF4-FFF2-40B4-BE49-F238E27FC236}">
                <a16:creationId xmlns:a16="http://schemas.microsoft.com/office/drawing/2014/main" id="{524DE2D7-7FEB-0ED5-3F9E-60DC6B995F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193" y="5445641"/>
            <a:ext cx="648000" cy="648000"/>
          </a:xfrm>
          <a:prstGeom prst="rect">
            <a:avLst/>
          </a:prstGeom>
        </p:spPr>
      </p:pic>
      <p:pic>
        <p:nvPicPr>
          <p:cNvPr id="10" name="Picture 9" descr="A puzzle piece with orange lines&#10;&#10;Description automatically generated">
            <a:extLst>
              <a:ext uri="{FF2B5EF4-FFF2-40B4-BE49-F238E27FC236}">
                <a16:creationId xmlns:a16="http://schemas.microsoft.com/office/drawing/2014/main" id="{BE1E5570-183B-AEA0-50FC-42B794FE65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593" y="4359099"/>
            <a:ext cx="648000" cy="648000"/>
          </a:xfrm>
          <a:prstGeom prst="rect">
            <a:avLst/>
          </a:prstGeom>
        </p:spPr>
      </p:pic>
      <p:pic>
        <p:nvPicPr>
          <p:cNvPr id="12" name="Picture 11" descr="A graphic of a person holding a light bulb&#10;&#10;Description automatically generated">
            <a:extLst>
              <a:ext uri="{FF2B5EF4-FFF2-40B4-BE49-F238E27FC236}">
                <a16:creationId xmlns:a16="http://schemas.microsoft.com/office/drawing/2014/main" id="{258A2F98-E545-3EFE-6F9D-6098E404E9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193" y="3230192"/>
            <a:ext cx="648000" cy="648000"/>
          </a:xfrm>
          <a:prstGeom prst="rect">
            <a:avLst/>
          </a:prstGeom>
        </p:spPr>
      </p:pic>
      <p:pic>
        <p:nvPicPr>
          <p:cNvPr id="14" name="Picture 13" descr="A blue outline of a scale and gears&#10;&#10;Description automatically generated">
            <a:extLst>
              <a:ext uri="{FF2B5EF4-FFF2-40B4-BE49-F238E27FC236}">
                <a16:creationId xmlns:a16="http://schemas.microsoft.com/office/drawing/2014/main" id="{AF0A8863-740C-6D8D-AA37-51C14719F2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193" y="2053911"/>
            <a:ext cx="648000" cy="648000"/>
          </a:xfrm>
          <a:prstGeom prst="rect">
            <a:avLst/>
          </a:prstGeom>
        </p:spPr>
      </p:pic>
    </p:spTree>
    <p:extLst>
      <p:ext uri="{BB962C8B-B14F-4D97-AF65-F5344CB8AC3E}">
        <p14:creationId xmlns:p14="http://schemas.microsoft.com/office/powerpoint/2010/main" val="394040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4899C99-3856-0DAC-F2FE-C67C15F39114}"/>
              </a:ext>
            </a:extLst>
          </p:cNvPr>
          <p:cNvSpPr txBox="1">
            <a:spLocks/>
          </p:cNvSpPr>
          <p:nvPr/>
        </p:nvSpPr>
        <p:spPr>
          <a:xfrm>
            <a:off x="8472993" y="1097555"/>
            <a:ext cx="3388082" cy="50794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52525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52525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52525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rgbClr val="52525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52525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9600"/>
              </a:spcAft>
              <a:buNone/>
            </a:pPr>
            <a:r>
              <a:rPr lang="en-US" b="1">
                <a:solidFill>
                  <a:schemeClr val="bg2"/>
                </a:solidFill>
              </a:rPr>
              <a:t>Importance for Banks</a:t>
            </a:r>
            <a:endParaRPr lang="en-US">
              <a:solidFill>
                <a:schemeClr val="bg2"/>
              </a:solidFill>
            </a:endParaRPr>
          </a:p>
          <a:p>
            <a:pPr marL="0" indent="0" defTabSz="361950">
              <a:buNone/>
              <a:tabLst>
                <a:tab pos="539750" algn="l"/>
              </a:tabLst>
            </a:pPr>
            <a:r>
              <a:rPr lang="en-US" sz="1400" b="1">
                <a:solidFill>
                  <a:schemeClr val="bg2"/>
                </a:solidFill>
              </a:rPr>
              <a:t>	Effective risk data 	management is essential </a:t>
            </a:r>
            <a:r>
              <a:rPr lang="en-US" sz="1400">
                <a:solidFill>
                  <a:srgbClr val="58595B"/>
                </a:solidFill>
              </a:rPr>
              <a:t>for 	sound decision-making, capital planning, and compliance with increasing regulatory requirements</a:t>
            </a:r>
          </a:p>
          <a:p>
            <a:pPr marL="0" indent="0" defTabSz="361950">
              <a:buNone/>
              <a:tabLst>
                <a:tab pos="539750" algn="l"/>
              </a:tabLst>
            </a:pPr>
            <a:r>
              <a:rPr lang="en-US" sz="1400" b="1">
                <a:solidFill>
                  <a:schemeClr val="bg2"/>
                </a:solidFill>
              </a:rPr>
              <a:t>	Compliance with BCBS 239</a:t>
            </a:r>
            <a:r>
              <a:rPr lang="en-US" sz="1400">
                <a:solidFill>
                  <a:schemeClr val="bg2"/>
                </a:solidFill>
              </a:rPr>
              <a:t> 	</a:t>
            </a:r>
            <a:r>
              <a:rPr lang="en-US" sz="1400">
                <a:solidFill>
                  <a:srgbClr val="58595B"/>
                </a:solidFill>
              </a:rPr>
              <a:t>helps banks avoid financial 	penalties (set by the ECB for EU banks) and enhances trust with regulators</a:t>
            </a:r>
          </a:p>
        </p:txBody>
      </p:sp>
      <p:sp>
        <p:nvSpPr>
          <p:cNvPr id="5" name="Content Placeholder 2">
            <a:extLst>
              <a:ext uri="{FF2B5EF4-FFF2-40B4-BE49-F238E27FC236}">
                <a16:creationId xmlns:a16="http://schemas.microsoft.com/office/drawing/2014/main" id="{929FBBCE-7873-0FF8-0C61-33ECDB93DDDD}"/>
              </a:ext>
            </a:extLst>
          </p:cNvPr>
          <p:cNvSpPr txBox="1">
            <a:spLocks/>
          </p:cNvSpPr>
          <p:nvPr/>
        </p:nvSpPr>
        <p:spPr>
          <a:xfrm>
            <a:off x="4366493" y="1097555"/>
            <a:ext cx="3388082" cy="47857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52525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52525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52525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rgbClr val="52525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52525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9600"/>
              </a:spcAft>
              <a:buNone/>
            </a:pPr>
            <a:r>
              <a:rPr lang="en-US" b="1">
                <a:solidFill>
                  <a:schemeClr val="accent2"/>
                </a:solidFill>
              </a:rPr>
              <a:t>Key Objectives</a:t>
            </a:r>
            <a:endParaRPr lang="en-US">
              <a:solidFill>
                <a:schemeClr val="accent2"/>
              </a:solidFill>
            </a:endParaRPr>
          </a:p>
          <a:p>
            <a:pPr marL="0" indent="539750">
              <a:buNone/>
              <a:tabLst>
                <a:tab pos="539750" algn="l"/>
              </a:tabLst>
            </a:pPr>
            <a:r>
              <a:rPr lang="en-US" sz="1400" b="1">
                <a:solidFill>
                  <a:schemeClr val="accent2"/>
                </a:solidFill>
              </a:rPr>
              <a:t>Governance:</a:t>
            </a:r>
            <a:r>
              <a:rPr lang="en-US" sz="1400">
                <a:solidFill>
                  <a:schemeClr val="accent2"/>
                </a:solidFill>
              </a:rPr>
              <a:t> </a:t>
            </a:r>
            <a:r>
              <a:rPr lang="en-US" sz="1400">
                <a:solidFill>
                  <a:srgbClr val="58595B"/>
                </a:solidFill>
              </a:rPr>
              <a:t>Strong </a:t>
            </a:r>
            <a:r>
              <a:rPr lang="en-US" sz="1400" b="1">
                <a:solidFill>
                  <a:srgbClr val="58595B"/>
                </a:solidFill>
              </a:rPr>
              <a:t>risk data 	governance</a:t>
            </a:r>
            <a:r>
              <a:rPr lang="en-US" sz="1400">
                <a:solidFill>
                  <a:srgbClr val="58595B"/>
                </a:solidFill>
              </a:rPr>
              <a:t> is required to 	ensure that data used for risk assessments is of high quality, reliable, and secure</a:t>
            </a:r>
          </a:p>
          <a:p>
            <a:pPr marL="0" indent="0" defTabSz="361950">
              <a:buNone/>
              <a:tabLst>
                <a:tab pos="539750" algn="l"/>
              </a:tabLst>
            </a:pPr>
            <a:r>
              <a:rPr lang="en-US" sz="1400" b="1">
                <a:solidFill>
                  <a:schemeClr val="tx2"/>
                </a:solidFill>
              </a:rPr>
              <a:t>	</a:t>
            </a:r>
            <a:r>
              <a:rPr lang="en-US" sz="1400" b="1">
                <a:solidFill>
                  <a:schemeClr val="accent2"/>
                </a:solidFill>
              </a:rPr>
              <a:t>Data Aggregation:</a:t>
            </a:r>
            <a:r>
              <a:rPr lang="en-US" sz="1400">
                <a:solidFill>
                  <a:schemeClr val="accent2"/>
                </a:solidFill>
              </a:rPr>
              <a:t> </a:t>
            </a:r>
            <a:r>
              <a:rPr lang="en-US" sz="1400">
                <a:solidFill>
                  <a:srgbClr val="58595B"/>
                </a:solidFill>
              </a:rPr>
              <a:t>Ensures 	that risk </a:t>
            </a:r>
            <a:r>
              <a:rPr lang="en-US" sz="1400" b="1">
                <a:solidFill>
                  <a:srgbClr val="58595B"/>
                </a:solidFill>
              </a:rPr>
              <a:t>data can be collected </a:t>
            </a:r>
            <a:r>
              <a:rPr lang="en-US" sz="1400">
                <a:solidFill>
                  <a:srgbClr val="58595B"/>
                </a:solidFill>
              </a:rPr>
              <a:t>	from across the organization efficiently and accurately</a:t>
            </a:r>
          </a:p>
          <a:p>
            <a:pPr marL="0" indent="0">
              <a:buNone/>
              <a:tabLst>
                <a:tab pos="539750" algn="l"/>
              </a:tabLst>
            </a:pPr>
            <a:r>
              <a:rPr lang="en-US" sz="1400" b="1">
                <a:solidFill>
                  <a:schemeClr val="tx2"/>
                </a:solidFill>
              </a:rPr>
              <a:t>	</a:t>
            </a:r>
            <a:r>
              <a:rPr lang="en-US" sz="1400" b="1">
                <a:solidFill>
                  <a:schemeClr val="accent2"/>
                </a:solidFill>
              </a:rPr>
              <a:t>Risk Reporting:</a:t>
            </a:r>
            <a:r>
              <a:rPr lang="en-US" sz="1400">
                <a:solidFill>
                  <a:schemeClr val="accent2"/>
                </a:solidFill>
              </a:rPr>
              <a:t> </a:t>
            </a:r>
            <a:r>
              <a:rPr lang="en-US" sz="1400">
                <a:solidFill>
                  <a:srgbClr val="58595B"/>
                </a:solidFill>
              </a:rPr>
              <a:t>Reports must 	be </a:t>
            </a:r>
            <a:r>
              <a:rPr lang="en-US" sz="1400" b="1">
                <a:solidFill>
                  <a:srgbClr val="58595B"/>
                </a:solidFill>
              </a:rPr>
              <a:t>timely, accurate, and 	comprehensive </a:t>
            </a:r>
            <a:r>
              <a:rPr lang="en-US" sz="1400">
                <a:solidFill>
                  <a:srgbClr val="58595B"/>
                </a:solidFill>
              </a:rPr>
              <a:t>to support regulatory and internal decision-making</a:t>
            </a:r>
          </a:p>
        </p:txBody>
      </p:sp>
      <p:sp>
        <p:nvSpPr>
          <p:cNvPr id="3" name="Content Placeholder 2">
            <a:extLst>
              <a:ext uri="{FF2B5EF4-FFF2-40B4-BE49-F238E27FC236}">
                <a16:creationId xmlns:a16="http://schemas.microsoft.com/office/drawing/2014/main" id="{7A8EDF09-0498-3E7A-F9E6-5180EB1B94E1}"/>
              </a:ext>
            </a:extLst>
          </p:cNvPr>
          <p:cNvSpPr>
            <a:spLocks noGrp="1"/>
          </p:cNvSpPr>
          <p:nvPr>
            <p:ph idx="1"/>
          </p:nvPr>
        </p:nvSpPr>
        <p:spPr>
          <a:xfrm>
            <a:off x="259993" y="1097555"/>
            <a:ext cx="3388082" cy="5079408"/>
          </a:xfrm>
        </p:spPr>
        <p:txBody>
          <a:bodyPr/>
          <a:lstStyle/>
          <a:p>
            <a:pPr marL="0" indent="0" algn="ctr">
              <a:spcAft>
                <a:spcPts val="9600"/>
              </a:spcAft>
              <a:buNone/>
            </a:pPr>
            <a:r>
              <a:rPr lang="en-US" b="1">
                <a:solidFill>
                  <a:schemeClr val="tx1"/>
                </a:solidFill>
              </a:rPr>
              <a:t>Overview</a:t>
            </a:r>
            <a:endParaRPr lang="en-US">
              <a:solidFill>
                <a:schemeClr val="tx1"/>
              </a:solidFill>
            </a:endParaRPr>
          </a:p>
          <a:p>
            <a:pPr marL="0" indent="0">
              <a:buNone/>
              <a:tabLst>
                <a:tab pos="539750" algn="l"/>
              </a:tabLst>
            </a:pPr>
            <a:r>
              <a:rPr lang="en-US" sz="1400" b="1">
                <a:solidFill>
                  <a:schemeClr val="tx1"/>
                </a:solidFill>
              </a:rPr>
              <a:t>	Why it exists:</a:t>
            </a:r>
            <a:r>
              <a:rPr lang="en-US" sz="1400">
                <a:solidFill>
                  <a:schemeClr val="tx1"/>
                </a:solidFill>
              </a:rPr>
              <a:t> </a:t>
            </a:r>
            <a:r>
              <a:rPr lang="en-US" sz="1400">
                <a:solidFill>
                  <a:srgbClr val="58595B"/>
                </a:solidFill>
              </a:rPr>
              <a:t>Established by 	the Basel Committee on 	Banking Supervision, BCBS 239 addresses the gaps exposed during the </a:t>
            </a:r>
            <a:r>
              <a:rPr lang="en-US" sz="1400" b="1">
                <a:solidFill>
                  <a:srgbClr val="58595B"/>
                </a:solidFill>
              </a:rPr>
              <a:t>2007-2008 financial crisis</a:t>
            </a:r>
            <a:r>
              <a:rPr lang="en-US" sz="1400">
                <a:solidFill>
                  <a:srgbClr val="58595B"/>
                </a:solidFill>
              </a:rPr>
              <a:t>, where banks were unable to aggregate and report risk data accurately</a:t>
            </a:r>
          </a:p>
          <a:p>
            <a:pPr marL="0" indent="0">
              <a:buNone/>
              <a:tabLst>
                <a:tab pos="539750" algn="l"/>
              </a:tabLst>
            </a:pPr>
            <a:r>
              <a:rPr lang="en-US" sz="1400" b="1">
                <a:solidFill>
                  <a:schemeClr val="tx1"/>
                </a:solidFill>
              </a:rPr>
              <a:t>	Main Goal:</a:t>
            </a:r>
            <a:r>
              <a:rPr lang="en-US" sz="1400">
                <a:solidFill>
                  <a:schemeClr val="tx1"/>
                </a:solidFill>
              </a:rPr>
              <a:t> </a:t>
            </a:r>
            <a:r>
              <a:rPr lang="en-US" sz="1400">
                <a:solidFill>
                  <a:srgbClr val="58595B"/>
                </a:solidFill>
              </a:rPr>
              <a:t>The framework 	aims to </a:t>
            </a:r>
            <a:r>
              <a:rPr lang="en-US" sz="1400" b="1">
                <a:solidFill>
                  <a:srgbClr val="58595B"/>
                </a:solidFill>
              </a:rPr>
              <a:t>improve risk data 	aggregation and reporting practices</a:t>
            </a:r>
            <a:r>
              <a:rPr lang="en-US" sz="1400">
                <a:solidFill>
                  <a:srgbClr val="58595B"/>
                </a:solidFill>
              </a:rPr>
              <a:t> to support better decision-making and risk management in financial institutions</a:t>
            </a:r>
          </a:p>
        </p:txBody>
      </p:sp>
      <p:sp>
        <p:nvSpPr>
          <p:cNvPr id="2" name="Title 1">
            <a:extLst>
              <a:ext uri="{FF2B5EF4-FFF2-40B4-BE49-F238E27FC236}">
                <a16:creationId xmlns:a16="http://schemas.microsoft.com/office/drawing/2014/main" id="{04E1B91C-2C56-DF42-8F29-4096456511C8}"/>
              </a:ext>
            </a:extLst>
          </p:cNvPr>
          <p:cNvSpPr>
            <a:spLocks noGrp="1"/>
          </p:cNvSpPr>
          <p:nvPr>
            <p:ph type="title"/>
          </p:nvPr>
        </p:nvSpPr>
        <p:spPr/>
        <p:txBody>
          <a:bodyPr>
            <a:normAutofit/>
          </a:bodyPr>
          <a:lstStyle/>
          <a:p>
            <a:r>
              <a:rPr kumimoji="0" lang="en-GB" altLang="hu-HU" sz="2000" i="0" u="none" strike="noStrike" cap="none" normalizeH="0" baseline="0">
                <a:ln>
                  <a:noFill/>
                </a:ln>
                <a:solidFill>
                  <a:srgbClr val="58595B"/>
                </a:solidFill>
                <a:effectLst/>
                <a:latin typeface="+mj-lt"/>
              </a:rPr>
              <a:t>BCBS 239 ensures banks can manage risk data effectively and report it accurately</a:t>
            </a:r>
            <a:endParaRPr lang="en-GB">
              <a:solidFill>
                <a:srgbClr val="58595B"/>
              </a:solidFill>
            </a:endParaRPr>
          </a:p>
        </p:txBody>
      </p:sp>
      <p:sp>
        <p:nvSpPr>
          <p:cNvPr id="4" name="Slide Number Placeholder 3">
            <a:extLst>
              <a:ext uri="{FF2B5EF4-FFF2-40B4-BE49-F238E27FC236}">
                <a16:creationId xmlns:a16="http://schemas.microsoft.com/office/drawing/2014/main" id="{4C551C31-3A5B-2261-5F2D-1430F471F839}"/>
              </a:ext>
            </a:extLst>
          </p:cNvPr>
          <p:cNvSpPr>
            <a:spLocks noGrp="1"/>
          </p:cNvSpPr>
          <p:nvPr>
            <p:ph type="sldNum" sz="quarter" idx="12"/>
          </p:nvPr>
        </p:nvSpPr>
        <p:spPr/>
        <p:txBody>
          <a:bodyPr/>
          <a:lstStyle/>
          <a:p>
            <a:fld id="{176DD4EC-FA55-45CE-8BB9-EF8129236C33}" type="slidenum">
              <a:rPr lang="en-NL" smtClean="0"/>
              <a:pPr/>
              <a:t>4</a:t>
            </a:fld>
            <a:endParaRPr lang="en-NL"/>
          </a:p>
        </p:txBody>
      </p:sp>
      <p:sp>
        <p:nvSpPr>
          <p:cNvPr id="7" name="Content Placeholder 2">
            <a:extLst>
              <a:ext uri="{FF2B5EF4-FFF2-40B4-BE49-F238E27FC236}">
                <a16:creationId xmlns:a16="http://schemas.microsoft.com/office/drawing/2014/main" id="{CDC51936-793F-A2FE-9A5E-0BEE75230D06}"/>
              </a:ext>
            </a:extLst>
          </p:cNvPr>
          <p:cNvSpPr txBox="1">
            <a:spLocks/>
          </p:cNvSpPr>
          <p:nvPr/>
        </p:nvSpPr>
        <p:spPr>
          <a:xfrm>
            <a:off x="397042" y="5956300"/>
            <a:ext cx="11464032" cy="6921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52525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52525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52525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rgbClr val="52525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52525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a:solidFill>
                  <a:schemeClr val="tx1"/>
                </a:solidFill>
              </a:rPr>
              <a:t>BCBS 239 is essential to ensure that banks can effectively manage and report their risk data, which is crucial for both regulatory compliance and internal risk management processes</a:t>
            </a:r>
            <a:endParaRPr lang="hu-HU"/>
          </a:p>
        </p:txBody>
      </p:sp>
      <p:pic>
        <p:nvPicPr>
          <p:cNvPr id="11" name="Graphic 10" descr="Bullseye with solid fill">
            <a:extLst>
              <a:ext uri="{FF2B5EF4-FFF2-40B4-BE49-F238E27FC236}">
                <a16:creationId xmlns:a16="http://schemas.microsoft.com/office/drawing/2014/main" id="{26EBB838-CF0C-DB22-99AF-9F18FDDF2E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20534" y="1492518"/>
            <a:ext cx="1080000" cy="1080000"/>
          </a:xfrm>
          <a:prstGeom prst="rect">
            <a:avLst/>
          </a:prstGeom>
        </p:spPr>
      </p:pic>
      <p:pic>
        <p:nvPicPr>
          <p:cNvPr id="13" name="Graphic 12" descr="Postit Notes with solid fill">
            <a:extLst>
              <a:ext uri="{FF2B5EF4-FFF2-40B4-BE49-F238E27FC236}">
                <a16:creationId xmlns:a16="http://schemas.microsoft.com/office/drawing/2014/main" id="{A1190BA4-AAE3-1C3E-B972-42506EDCD9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4034" y="1492518"/>
            <a:ext cx="1080000" cy="1080000"/>
          </a:xfrm>
          <a:prstGeom prst="rect">
            <a:avLst/>
          </a:prstGeom>
        </p:spPr>
      </p:pic>
      <p:pic>
        <p:nvPicPr>
          <p:cNvPr id="15" name="Graphic 14" descr="Gavel with solid fill">
            <a:extLst>
              <a:ext uri="{FF2B5EF4-FFF2-40B4-BE49-F238E27FC236}">
                <a16:creationId xmlns:a16="http://schemas.microsoft.com/office/drawing/2014/main" id="{276B07F4-55C3-3753-0597-A62E0E3B1C2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89643" y="3777457"/>
            <a:ext cx="612000" cy="612000"/>
          </a:xfrm>
          <a:prstGeom prst="rect">
            <a:avLst/>
          </a:prstGeom>
        </p:spPr>
      </p:pic>
      <p:pic>
        <p:nvPicPr>
          <p:cNvPr id="17" name="Graphic 16" descr="Decision chart with solid fill">
            <a:extLst>
              <a:ext uri="{FF2B5EF4-FFF2-40B4-BE49-F238E27FC236}">
                <a16:creationId xmlns:a16="http://schemas.microsoft.com/office/drawing/2014/main" id="{96BF6410-A711-3197-16B6-F89ACBF9399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89643" y="2675132"/>
            <a:ext cx="612000" cy="612000"/>
          </a:xfrm>
          <a:prstGeom prst="rect">
            <a:avLst/>
          </a:prstGeom>
        </p:spPr>
      </p:pic>
      <p:pic>
        <p:nvPicPr>
          <p:cNvPr id="19" name="Graphic 18" descr="Folder Search with solid fill">
            <a:extLst>
              <a:ext uri="{FF2B5EF4-FFF2-40B4-BE49-F238E27FC236}">
                <a16:creationId xmlns:a16="http://schemas.microsoft.com/office/drawing/2014/main" id="{23DB2ADC-48F1-2135-ED1A-ACACCC900FE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66493" y="4652083"/>
            <a:ext cx="612000" cy="612000"/>
          </a:xfrm>
          <a:prstGeom prst="rect">
            <a:avLst/>
          </a:prstGeom>
        </p:spPr>
      </p:pic>
      <p:pic>
        <p:nvPicPr>
          <p:cNvPr id="21" name="Graphic 20" descr="Database with solid fill">
            <a:extLst>
              <a:ext uri="{FF2B5EF4-FFF2-40B4-BE49-F238E27FC236}">
                <a16:creationId xmlns:a16="http://schemas.microsoft.com/office/drawing/2014/main" id="{D298B2E2-64B6-676C-68EC-43E4DEFB258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366493" y="3751650"/>
            <a:ext cx="612000" cy="612000"/>
          </a:xfrm>
          <a:prstGeom prst="rect">
            <a:avLst/>
          </a:prstGeom>
        </p:spPr>
      </p:pic>
      <p:pic>
        <p:nvPicPr>
          <p:cNvPr id="23" name="Graphic 22" descr="Captain male with solid fill">
            <a:extLst>
              <a:ext uri="{FF2B5EF4-FFF2-40B4-BE49-F238E27FC236}">
                <a16:creationId xmlns:a16="http://schemas.microsoft.com/office/drawing/2014/main" id="{DD94B9F6-F625-29A3-00A5-D82D7B68F2F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366493" y="2709115"/>
            <a:ext cx="612000" cy="612000"/>
          </a:xfrm>
          <a:prstGeom prst="rect">
            <a:avLst/>
          </a:prstGeom>
        </p:spPr>
      </p:pic>
      <p:pic>
        <p:nvPicPr>
          <p:cNvPr id="25" name="Graphic 24" descr="Bar graph with downward trend with solid fill">
            <a:extLst>
              <a:ext uri="{FF2B5EF4-FFF2-40B4-BE49-F238E27FC236}">
                <a16:creationId xmlns:a16="http://schemas.microsoft.com/office/drawing/2014/main" id="{96314CF9-2D05-2DB2-9B89-35462419E95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62335" y="2717615"/>
            <a:ext cx="612000" cy="612000"/>
          </a:xfrm>
          <a:prstGeom prst="rect">
            <a:avLst/>
          </a:prstGeom>
        </p:spPr>
      </p:pic>
      <p:pic>
        <p:nvPicPr>
          <p:cNvPr id="29" name="Graphic 28" descr="Target with solid fill">
            <a:extLst>
              <a:ext uri="{FF2B5EF4-FFF2-40B4-BE49-F238E27FC236}">
                <a16:creationId xmlns:a16="http://schemas.microsoft.com/office/drawing/2014/main" id="{FF3EE27F-CBE7-9A4D-FF86-C8ABC084CCB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62335" y="4141289"/>
            <a:ext cx="612000" cy="612000"/>
          </a:xfrm>
          <a:prstGeom prst="rect">
            <a:avLst/>
          </a:prstGeom>
        </p:spPr>
      </p:pic>
      <p:pic>
        <p:nvPicPr>
          <p:cNvPr id="10" name="Picture 9" descr="A orange and white line art of a building with columns and a dollar sign&#10;&#10;Description automatically generated">
            <a:extLst>
              <a:ext uri="{FF2B5EF4-FFF2-40B4-BE49-F238E27FC236}">
                <a16:creationId xmlns:a16="http://schemas.microsoft.com/office/drawing/2014/main" id="{DBCF7277-2CF0-80CD-2996-621BB548ED0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659425" y="1558752"/>
            <a:ext cx="1013766" cy="1013766"/>
          </a:xfrm>
          <a:prstGeom prst="rect">
            <a:avLst/>
          </a:prstGeom>
        </p:spPr>
      </p:pic>
    </p:spTree>
    <p:extLst>
      <p:ext uri="{BB962C8B-B14F-4D97-AF65-F5344CB8AC3E}">
        <p14:creationId xmlns:p14="http://schemas.microsoft.com/office/powerpoint/2010/main" val="1958784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326004-1CD9-F866-D1FB-156787F39AD1}"/>
              </a:ext>
            </a:extLst>
          </p:cNvPr>
          <p:cNvSpPr>
            <a:spLocks noGrp="1"/>
          </p:cNvSpPr>
          <p:nvPr>
            <p:ph type="title"/>
          </p:nvPr>
        </p:nvSpPr>
        <p:spPr/>
        <p:txBody>
          <a:bodyPr/>
          <a:lstStyle/>
          <a:p>
            <a:r>
              <a:rPr lang="en-US">
                <a:solidFill>
                  <a:srgbClr val="58595B"/>
                </a:solidFill>
              </a:rPr>
              <a:t>The 14 core principles of BCBS 239 aim for high data quality, timeliness and effective governance</a:t>
            </a:r>
            <a:endParaRPr lang="nl-NL">
              <a:solidFill>
                <a:srgbClr val="58595B"/>
              </a:solidFill>
            </a:endParaRPr>
          </a:p>
        </p:txBody>
      </p:sp>
      <p:sp>
        <p:nvSpPr>
          <p:cNvPr id="3" name="Text Placeholder 2">
            <a:extLst>
              <a:ext uri="{FF2B5EF4-FFF2-40B4-BE49-F238E27FC236}">
                <a16:creationId xmlns:a16="http://schemas.microsoft.com/office/drawing/2014/main" id="{00D44A4D-0CBF-10E4-9A5F-1BE340C6D358}"/>
              </a:ext>
            </a:extLst>
          </p:cNvPr>
          <p:cNvSpPr>
            <a:spLocks noGrp="1"/>
          </p:cNvSpPr>
          <p:nvPr>
            <p:ph idx="1"/>
          </p:nvPr>
        </p:nvSpPr>
        <p:spPr>
          <a:xfrm>
            <a:off x="397042" y="1033265"/>
            <a:ext cx="11464032" cy="347568"/>
          </a:xfrm>
        </p:spPr>
        <p:txBody>
          <a:bodyPr>
            <a:normAutofit/>
          </a:bodyPr>
          <a:lstStyle/>
          <a:p>
            <a:pPr marL="0" indent="0">
              <a:buNone/>
            </a:pPr>
            <a:r>
              <a:rPr lang="en-GB" sz="1800">
                <a:solidFill>
                  <a:srgbClr val="58595B"/>
                </a:solidFill>
              </a:rPr>
              <a:t>The regulations encompass </a:t>
            </a:r>
            <a:r>
              <a:rPr lang="en-GB" sz="1800" b="1">
                <a:solidFill>
                  <a:schemeClr val="tx1"/>
                </a:solidFill>
              </a:rPr>
              <a:t>14 key principles divided into four main categories:</a:t>
            </a:r>
          </a:p>
        </p:txBody>
      </p:sp>
      <p:sp>
        <p:nvSpPr>
          <p:cNvPr id="2" name="Slide Number Placeholder 1">
            <a:extLst>
              <a:ext uri="{FF2B5EF4-FFF2-40B4-BE49-F238E27FC236}">
                <a16:creationId xmlns:a16="http://schemas.microsoft.com/office/drawing/2014/main" id="{E3948374-10DB-2E67-7ED0-3325B34C03F5}"/>
              </a:ext>
            </a:extLst>
          </p:cNvPr>
          <p:cNvSpPr>
            <a:spLocks noGrp="1"/>
          </p:cNvSpPr>
          <p:nvPr>
            <p:ph type="sldNum" sz="quarter" idx="12"/>
          </p:nvPr>
        </p:nvSpPr>
        <p:spPr/>
        <p:txBody>
          <a:bodyPr/>
          <a:lstStyle/>
          <a:p>
            <a:fld id="{E8D8EC41-8CB6-453B-926F-FFDB0EB86E11}" type="slidenum">
              <a:rPr lang="en-GB" noProof="0" smtClean="0"/>
              <a:t>5</a:t>
            </a:fld>
            <a:endParaRPr lang="en-GB" noProof="0"/>
          </a:p>
        </p:txBody>
      </p:sp>
      <p:cxnSp>
        <p:nvCxnSpPr>
          <p:cNvPr id="9" name="Google Shape;1464;p33">
            <a:extLst>
              <a:ext uri="{FF2B5EF4-FFF2-40B4-BE49-F238E27FC236}">
                <a16:creationId xmlns:a16="http://schemas.microsoft.com/office/drawing/2014/main" id="{C8CE222A-57F4-394F-B35C-E9CE41591A94}"/>
              </a:ext>
            </a:extLst>
          </p:cNvPr>
          <p:cNvCxnSpPr>
            <a:stCxn id="11" idx="6"/>
            <a:endCxn id="19" idx="2"/>
          </p:cNvCxnSpPr>
          <p:nvPr/>
        </p:nvCxnSpPr>
        <p:spPr>
          <a:xfrm>
            <a:off x="2476565" y="2374618"/>
            <a:ext cx="1232207" cy="0"/>
          </a:xfrm>
          <a:prstGeom prst="straightConnector1">
            <a:avLst/>
          </a:prstGeom>
          <a:noFill/>
          <a:ln w="19050" cap="flat" cmpd="sng">
            <a:gradFill flip="none" rotWithShape="1">
              <a:gsLst>
                <a:gs pos="0">
                  <a:schemeClr val="accent2"/>
                </a:gs>
                <a:gs pos="100000">
                  <a:schemeClr val="tx1"/>
                </a:gs>
              </a:gsLst>
              <a:lin ang="0" scaled="1"/>
              <a:tileRect/>
            </a:gradFill>
            <a:prstDash val="solid"/>
            <a:round/>
            <a:headEnd type="none" w="med" len="med"/>
            <a:tailEnd type="none" w="med" len="med"/>
          </a:ln>
          <a:effectLst>
            <a:outerShdw blurRad="50800" dist="38100" dir="2700000" algn="tl" rotWithShape="0">
              <a:prstClr val="black">
                <a:alpha val="40000"/>
              </a:prstClr>
            </a:outerShdw>
          </a:effectLst>
        </p:spPr>
      </p:cxnSp>
      <p:sp>
        <p:nvSpPr>
          <p:cNvPr id="11" name="Google Shape;1463;p33">
            <a:extLst>
              <a:ext uri="{FF2B5EF4-FFF2-40B4-BE49-F238E27FC236}">
                <a16:creationId xmlns:a16="http://schemas.microsoft.com/office/drawing/2014/main" id="{A79A4532-7944-5F73-6A8E-DA578AD76EEF}"/>
              </a:ext>
            </a:extLst>
          </p:cNvPr>
          <p:cNvSpPr/>
          <p:nvPr/>
        </p:nvSpPr>
        <p:spPr>
          <a:xfrm>
            <a:off x="776965" y="1524818"/>
            <a:ext cx="1699600" cy="1699600"/>
          </a:xfrm>
          <a:prstGeom prst="ellipse">
            <a:avLst/>
          </a:prstGeom>
          <a:solidFill>
            <a:schemeClr val="lt1"/>
          </a:solidFill>
          <a:ln w="19050" cap="flat" cmpd="sng">
            <a:solidFill>
              <a:schemeClr val="accen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p>
        </p:txBody>
      </p:sp>
      <p:sp>
        <p:nvSpPr>
          <p:cNvPr id="12" name="Google Shape;1468;p33">
            <a:extLst>
              <a:ext uri="{FF2B5EF4-FFF2-40B4-BE49-F238E27FC236}">
                <a16:creationId xmlns:a16="http://schemas.microsoft.com/office/drawing/2014/main" id="{EAAF2C45-B2A7-5F09-8032-DB9EE7E29E56}"/>
              </a:ext>
            </a:extLst>
          </p:cNvPr>
          <p:cNvSpPr/>
          <p:nvPr/>
        </p:nvSpPr>
        <p:spPr>
          <a:xfrm>
            <a:off x="930365" y="1678218"/>
            <a:ext cx="1392800" cy="1392800"/>
          </a:xfrm>
          <a:prstGeom prst="ellipse">
            <a:avLst/>
          </a:prstGeom>
          <a:solidFill>
            <a:schemeClr val="lt1"/>
          </a:solidFill>
          <a:ln w="76200" cap="flat" cmpd="sng">
            <a:solidFill>
              <a:schemeClr val="accen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p>
        </p:txBody>
      </p:sp>
      <p:grpSp>
        <p:nvGrpSpPr>
          <p:cNvPr id="60" name="Group 59">
            <a:extLst>
              <a:ext uri="{FF2B5EF4-FFF2-40B4-BE49-F238E27FC236}">
                <a16:creationId xmlns:a16="http://schemas.microsoft.com/office/drawing/2014/main" id="{8EC08E15-3FFD-DB4A-CB41-BA0A1A4611FF}"/>
              </a:ext>
            </a:extLst>
          </p:cNvPr>
          <p:cNvGrpSpPr/>
          <p:nvPr/>
        </p:nvGrpSpPr>
        <p:grpSpPr>
          <a:xfrm>
            <a:off x="384202" y="3224418"/>
            <a:ext cx="2515512" cy="3398008"/>
            <a:chOff x="433893" y="3224418"/>
            <a:chExt cx="2515512" cy="3398008"/>
          </a:xfrm>
        </p:grpSpPr>
        <p:sp>
          <p:nvSpPr>
            <p:cNvPr id="10" name="Google Shape;1467;p33">
              <a:extLst>
                <a:ext uri="{FF2B5EF4-FFF2-40B4-BE49-F238E27FC236}">
                  <a16:creationId xmlns:a16="http://schemas.microsoft.com/office/drawing/2014/main" id="{78263B2C-3E9D-A07B-BC40-AC257511A643}"/>
                </a:ext>
              </a:extLst>
            </p:cNvPr>
            <p:cNvSpPr/>
            <p:nvPr/>
          </p:nvSpPr>
          <p:spPr>
            <a:xfrm>
              <a:off x="444092" y="3934068"/>
              <a:ext cx="2459971" cy="574800"/>
            </a:xfrm>
            <a:prstGeom prst="round2SameRect">
              <a:avLst>
                <a:gd name="adj1" fmla="val 50000"/>
                <a:gd name="adj2" fmla="val 0"/>
              </a:avLst>
            </a:prstGeom>
            <a:solidFill>
              <a:schemeClr val="accent2"/>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p>
          </p:txBody>
        </p:sp>
        <p:sp>
          <p:nvSpPr>
            <p:cNvPr id="13" name="Google Shape;1469;p33">
              <a:extLst>
                <a:ext uri="{FF2B5EF4-FFF2-40B4-BE49-F238E27FC236}">
                  <a16:creationId xmlns:a16="http://schemas.microsoft.com/office/drawing/2014/main" id="{73347A32-50D9-7B87-FB3E-A418B2C8AC06}"/>
                </a:ext>
              </a:extLst>
            </p:cNvPr>
            <p:cNvSpPr/>
            <p:nvPr/>
          </p:nvSpPr>
          <p:spPr>
            <a:xfrm>
              <a:off x="433893" y="3924299"/>
              <a:ext cx="2485664" cy="2698127"/>
            </a:xfrm>
            <a:prstGeom prst="roundRect">
              <a:avLst>
                <a:gd name="adj" fmla="val 16667"/>
              </a:avLst>
            </a:prstGeom>
            <a:noFill/>
            <a:ln w="28575" cap="flat" cmpd="sng">
              <a:solidFill>
                <a:schemeClr val="accen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p>
          </p:txBody>
        </p:sp>
        <p:cxnSp>
          <p:nvCxnSpPr>
            <p:cNvPr id="14" name="Google Shape;1470;p33">
              <a:extLst>
                <a:ext uri="{FF2B5EF4-FFF2-40B4-BE49-F238E27FC236}">
                  <a16:creationId xmlns:a16="http://schemas.microsoft.com/office/drawing/2014/main" id="{4FB2A9E7-5C32-8CBF-C9D5-B9981C090A4F}"/>
                </a:ext>
              </a:extLst>
            </p:cNvPr>
            <p:cNvCxnSpPr>
              <a:cxnSpLocks/>
              <a:stCxn id="13" idx="0"/>
              <a:endCxn id="11" idx="4"/>
            </p:cNvCxnSpPr>
            <p:nvPr/>
          </p:nvCxnSpPr>
          <p:spPr>
            <a:xfrm flipH="1" flipV="1">
              <a:off x="1676456" y="3224418"/>
              <a:ext cx="269" cy="699881"/>
            </a:xfrm>
            <a:prstGeom prst="straightConnector1">
              <a:avLst/>
            </a:prstGeom>
            <a:noFill/>
            <a:ln w="19050" cap="flat" cmpd="sng">
              <a:solidFill>
                <a:schemeClr val="accent2"/>
              </a:solidFill>
              <a:prstDash val="solid"/>
              <a:round/>
              <a:headEnd type="none" w="med" len="med"/>
              <a:tailEnd type="none" w="med" len="med"/>
            </a:ln>
          </p:spPr>
        </p:cxnSp>
        <p:sp>
          <p:nvSpPr>
            <p:cNvPr id="15" name="Google Shape;1471;p33">
              <a:extLst>
                <a:ext uri="{FF2B5EF4-FFF2-40B4-BE49-F238E27FC236}">
                  <a16:creationId xmlns:a16="http://schemas.microsoft.com/office/drawing/2014/main" id="{47282FDC-E53A-8B2F-DC18-27C43193EA4D}"/>
                </a:ext>
              </a:extLst>
            </p:cNvPr>
            <p:cNvSpPr txBox="1"/>
            <p:nvPr/>
          </p:nvSpPr>
          <p:spPr>
            <a:xfrm>
              <a:off x="444093" y="4432231"/>
              <a:ext cx="2505312" cy="2158759"/>
            </a:xfrm>
            <a:prstGeom prst="rect">
              <a:avLst/>
            </a:prstGeom>
            <a:noFill/>
            <a:ln>
              <a:noFill/>
            </a:ln>
          </p:spPr>
          <p:txBody>
            <a:bodyPr spcFirstLastPara="1" wrap="square" lIns="121900" tIns="121900" rIns="121900" bIns="121900" anchor="ctr" anchorCtr="0">
              <a:noAutofit/>
            </a:bodyPr>
            <a:lstStyle/>
            <a:p>
              <a:pPr algn="ctr"/>
              <a:r>
                <a:rPr lang="en-US" sz="1400">
                  <a:solidFill>
                    <a:schemeClr val="accent5"/>
                  </a:solidFill>
                </a:rPr>
                <a:t>Refers to the requirement for banks to establish </a:t>
              </a:r>
              <a:r>
                <a:rPr lang="en-US" sz="1400" b="1">
                  <a:solidFill>
                    <a:schemeClr val="accent2"/>
                  </a:solidFill>
                </a:rPr>
                <a:t>strong governance structures and robust IT infrastructure</a:t>
              </a:r>
              <a:r>
                <a:rPr lang="en-US" sz="1400" b="1">
                  <a:solidFill>
                    <a:schemeClr val="accent5"/>
                  </a:solidFill>
                </a:rPr>
                <a:t> </a:t>
              </a:r>
              <a:r>
                <a:rPr lang="en-US" sz="1400">
                  <a:solidFill>
                    <a:schemeClr val="accent5"/>
                  </a:solidFill>
                </a:rPr>
                <a:t>to ensure the integrity of risk data management</a:t>
              </a:r>
            </a:p>
          </p:txBody>
        </p:sp>
        <p:sp>
          <p:nvSpPr>
            <p:cNvPr id="16" name="Google Shape;1472;p33">
              <a:extLst>
                <a:ext uri="{FF2B5EF4-FFF2-40B4-BE49-F238E27FC236}">
                  <a16:creationId xmlns:a16="http://schemas.microsoft.com/office/drawing/2014/main" id="{3B410E8B-E628-DF0A-CFF5-3B7B68AED9F2}"/>
                </a:ext>
              </a:extLst>
            </p:cNvPr>
            <p:cNvSpPr txBox="1"/>
            <p:nvPr/>
          </p:nvSpPr>
          <p:spPr>
            <a:xfrm>
              <a:off x="565503" y="3989044"/>
              <a:ext cx="2217148" cy="464800"/>
            </a:xfrm>
            <a:prstGeom prst="rect">
              <a:avLst/>
            </a:prstGeom>
            <a:noFill/>
            <a:ln>
              <a:noFill/>
            </a:ln>
          </p:spPr>
          <p:txBody>
            <a:bodyPr spcFirstLastPara="1" wrap="square" lIns="121900" tIns="121900" rIns="121900" bIns="121900" anchor="ctr" anchorCtr="0">
              <a:noAutofit/>
            </a:bodyPr>
            <a:lstStyle/>
            <a:p>
              <a:pPr algn="ctr">
                <a:buClr>
                  <a:srgbClr val="000000"/>
                </a:buClr>
                <a:buSzPts val="1100"/>
              </a:pPr>
              <a:r>
                <a:rPr lang="en-US" sz="1600" b="1">
                  <a:solidFill>
                    <a:schemeClr val="bg1"/>
                  </a:solidFill>
                </a:rPr>
                <a:t>Governance and Infrastructure</a:t>
              </a:r>
              <a:endParaRPr lang="en-US" sz="1600" b="1">
                <a:solidFill>
                  <a:schemeClr val="bg1"/>
                </a:solidFill>
                <a:latin typeface="Fira Sans Extra Condensed"/>
                <a:ea typeface="Fira Sans Extra Condensed"/>
                <a:cs typeface="Fira Sans Extra Condensed"/>
                <a:sym typeface="Fira Sans Extra Condensed"/>
              </a:endParaRPr>
            </a:p>
          </p:txBody>
        </p:sp>
      </p:grpSp>
      <p:cxnSp>
        <p:nvCxnSpPr>
          <p:cNvPr id="17" name="Google Shape;1473;p33">
            <a:extLst>
              <a:ext uri="{FF2B5EF4-FFF2-40B4-BE49-F238E27FC236}">
                <a16:creationId xmlns:a16="http://schemas.microsoft.com/office/drawing/2014/main" id="{3E218979-541D-3FB8-FA2B-2C351E1C194E}"/>
              </a:ext>
            </a:extLst>
          </p:cNvPr>
          <p:cNvCxnSpPr>
            <a:stCxn id="19" idx="6"/>
            <a:endCxn id="27" idx="2"/>
          </p:cNvCxnSpPr>
          <p:nvPr/>
        </p:nvCxnSpPr>
        <p:spPr>
          <a:xfrm>
            <a:off x="5408372" y="2374618"/>
            <a:ext cx="1232207" cy="0"/>
          </a:xfrm>
          <a:prstGeom prst="straightConnector1">
            <a:avLst/>
          </a:prstGeom>
          <a:noFill/>
          <a:ln w="19050" cap="flat" cmpd="sng">
            <a:gradFill flip="none" rotWithShape="1">
              <a:gsLst>
                <a:gs pos="0">
                  <a:schemeClr val="tx1"/>
                </a:gs>
                <a:gs pos="100000">
                  <a:srgbClr val="FF8554"/>
                </a:gs>
              </a:gsLst>
              <a:lin ang="0" scaled="1"/>
              <a:tileRect/>
            </a:gradFill>
            <a:prstDash val="solid"/>
            <a:round/>
            <a:headEnd type="none" w="med" len="med"/>
            <a:tailEnd type="none" w="med" len="med"/>
          </a:ln>
          <a:effectLst>
            <a:outerShdw blurRad="50800" dist="38100" dir="2700000" algn="tl" rotWithShape="0">
              <a:prstClr val="black">
                <a:alpha val="40000"/>
              </a:prstClr>
            </a:outerShdw>
          </a:effectLst>
        </p:spPr>
      </p:cxnSp>
      <p:sp>
        <p:nvSpPr>
          <p:cNvPr id="19" name="Google Shape;1465;p33">
            <a:extLst>
              <a:ext uri="{FF2B5EF4-FFF2-40B4-BE49-F238E27FC236}">
                <a16:creationId xmlns:a16="http://schemas.microsoft.com/office/drawing/2014/main" id="{58C9CD7C-9364-3FC3-2939-C33537C1B00D}"/>
              </a:ext>
            </a:extLst>
          </p:cNvPr>
          <p:cNvSpPr/>
          <p:nvPr/>
        </p:nvSpPr>
        <p:spPr>
          <a:xfrm>
            <a:off x="3708772" y="1524818"/>
            <a:ext cx="1699600" cy="1699600"/>
          </a:xfrm>
          <a:prstGeom prst="ellipse">
            <a:avLst/>
          </a:prstGeom>
          <a:solidFill>
            <a:schemeClr val="lt1"/>
          </a:solidFill>
          <a:ln w="19050" cap="flat" cmpd="sng">
            <a:solidFill>
              <a:schemeClr val="accent3"/>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p>
        </p:txBody>
      </p:sp>
      <p:sp>
        <p:nvSpPr>
          <p:cNvPr id="20" name="Google Shape;1477;p33">
            <a:extLst>
              <a:ext uri="{FF2B5EF4-FFF2-40B4-BE49-F238E27FC236}">
                <a16:creationId xmlns:a16="http://schemas.microsoft.com/office/drawing/2014/main" id="{61CAE1FA-3820-ED49-BC1C-75188E61FD81}"/>
              </a:ext>
            </a:extLst>
          </p:cNvPr>
          <p:cNvSpPr/>
          <p:nvPr/>
        </p:nvSpPr>
        <p:spPr>
          <a:xfrm>
            <a:off x="3862172" y="1678218"/>
            <a:ext cx="1392800" cy="1392800"/>
          </a:xfrm>
          <a:prstGeom prst="ellipse">
            <a:avLst/>
          </a:prstGeom>
          <a:solidFill>
            <a:schemeClr val="lt1"/>
          </a:solidFill>
          <a:ln w="76200" cap="flat" cmpd="sng">
            <a:solidFill>
              <a:schemeClr val="accent3"/>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p>
        </p:txBody>
      </p:sp>
      <p:cxnSp>
        <p:nvCxnSpPr>
          <p:cNvPr id="22" name="Google Shape;1479;p33">
            <a:extLst>
              <a:ext uri="{FF2B5EF4-FFF2-40B4-BE49-F238E27FC236}">
                <a16:creationId xmlns:a16="http://schemas.microsoft.com/office/drawing/2014/main" id="{3F5EDBF4-D0AA-D8EF-7AF6-3E06296A1AC5}"/>
              </a:ext>
            </a:extLst>
          </p:cNvPr>
          <p:cNvCxnSpPr>
            <a:cxnSpLocks/>
            <a:stCxn id="21" idx="0"/>
            <a:endCxn id="19" idx="4"/>
          </p:cNvCxnSpPr>
          <p:nvPr/>
        </p:nvCxnSpPr>
        <p:spPr>
          <a:xfrm flipV="1">
            <a:off x="4552133" y="3224418"/>
            <a:ext cx="6439" cy="668132"/>
          </a:xfrm>
          <a:prstGeom prst="straightConnector1">
            <a:avLst/>
          </a:prstGeom>
          <a:noFill/>
          <a:ln w="19050" cap="flat" cmpd="sng">
            <a:solidFill>
              <a:schemeClr val="accent3"/>
            </a:solidFill>
            <a:prstDash val="solid"/>
            <a:round/>
            <a:headEnd type="none" w="med" len="med"/>
            <a:tailEnd type="none" w="med" len="med"/>
          </a:ln>
        </p:spPr>
      </p:cxnSp>
      <p:grpSp>
        <p:nvGrpSpPr>
          <p:cNvPr id="59" name="Group 58">
            <a:extLst>
              <a:ext uri="{FF2B5EF4-FFF2-40B4-BE49-F238E27FC236}">
                <a16:creationId xmlns:a16="http://schemas.microsoft.com/office/drawing/2014/main" id="{16A4632E-527F-5B4D-60DF-0100942FAE03}"/>
              </a:ext>
            </a:extLst>
          </p:cNvPr>
          <p:cNvGrpSpPr/>
          <p:nvPr/>
        </p:nvGrpSpPr>
        <p:grpSpPr>
          <a:xfrm>
            <a:off x="3309301" y="3892550"/>
            <a:ext cx="2556319" cy="2698119"/>
            <a:chOff x="3731703" y="3924300"/>
            <a:chExt cx="2556319" cy="2698119"/>
          </a:xfrm>
        </p:grpSpPr>
        <p:sp>
          <p:nvSpPr>
            <p:cNvPr id="18" name="Google Shape;1476;p33">
              <a:extLst>
                <a:ext uri="{FF2B5EF4-FFF2-40B4-BE49-F238E27FC236}">
                  <a16:creationId xmlns:a16="http://schemas.microsoft.com/office/drawing/2014/main" id="{090AFE53-6101-97B3-8BBB-156F6691A3C2}"/>
                </a:ext>
              </a:extLst>
            </p:cNvPr>
            <p:cNvSpPr/>
            <p:nvPr/>
          </p:nvSpPr>
          <p:spPr>
            <a:xfrm>
              <a:off x="3741902" y="3934068"/>
              <a:ext cx="2459971" cy="574800"/>
            </a:xfrm>
            <a:prstGeom prst="round2SameRect">
              <a:avLst>
                <a:gd name="adj1" fmla="val 50000"/>
                <a:gd name="adj2" fmla="val 0"/>
              </a:avLst>
            </a:prstGeom>
            <a:solidFill>
              <a:schemeClr val="accent3"/>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p>
          </p:txBody>
        </p:sp>
        <p:sp>
          <p:nvSpPr>
            <p:cNvPr id="21" name="Google Shape;1478;p33">
              <a:extLst>
                <a:ext uri="{FF2B5EF4-FFF2-40B4-BE49-F238E27FC236}">
                  <a16:creationId xmlns:a16="http://schemas.microsoft.com/office/drawing/2014/main" id="{296396B6-264D-CAAF-CCD4-A79FA5553A30}"/>
                </a:ext>
              </a:extLst>
            </p:cNvPr>
            <p:cNvSpPr/>
            <p:nvPr/>
          </p:nvSpPr>
          <p:spPr>
            <a:xfrm>
              <a:off x="3731703" y="3924300"/>
              <a:ext cx="2485664" cy="2698119"/>
            </a:xfrm>
            <a:prstGeom prst="roundRect">
              <a:avLst>
                <a:gd name="adj" fmla="val 16667"/>
              </a:avLst>
            </a:prstGeom>
            <a:noFill/>
            <a:ln w="28575" cap="flat" cmpd="sng">
              <a:solidFill>
                <a:schemeClr val="accent3"/>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p>
          </p:txBody>
        </p:sp>
        <p:sp>
          <p:nvSpPr>
            <p:cNvPr id="23" name="Google Shape;1480;p33">
              <a:extLst>
                <a:ext uri="{FF2B5EF4-FFF2-40B4-BE49-F238E27FC236}">
                  <a16:creationId xmlns:a16="http://schemas.microsoft.com/office/drawing/2014/main" id="{B7794218-352A-B65D-B45B-3E8E26429F15}"/>
                </a:ext>
              </a:extLst>
            </p:cNvPr>
            <p:cNvSpPr txBox="1"/>
            <p:nvPr/>
          </p:nvSpPr>
          <p:spPr>
            <a:xfrm>
              <a:off x="3751547" y="4468525"/>
              <a:ext cx="2505312" cy="2081787"/>
            </a:xfrm>
            <a:prstGeom prst="rect">
              <a:avLst/>
            </a:prstGeom>
            <a:noFill/>
            <a:ln>
              <a:noFill/>
            </a:ln>
          </p:spPr>
          <p:txBody>
            <a:bodyPr spcFirstLastPara="1" wrap="square" lIns="121900" tIns="121900" rIns="121900" bIns="121900" anchor="ctr" anchorCtr="0">
              <a:noAutofit/>
            </a:bodyPr>
            <a:lstStyle/>
            <a:p>
              <a:pPr algn="ctr"/>
              <a:r>
                <a:rPr lang="en-US" sz="1400">
                  <a:solidFill>
                    <a:schemeClr val="accent5"/>
                  </a:solidFill>
                </a:rPr>
                <a:t>Pertains to the ability of banks to </a:t>
              </a:r>
              <a:r>
                <a:rPr lang="en-US" sz="1400" b="1"/>
                <a:t>aggregate risk data accurately and comprehensively </a:t>
              </a:r>
              <a:r>
                <a:rPr lang="en-US" sz="1400">
                  <a:solidFill>
                    <a:schemeClr val="accent5"/>
                  </a:solidFill>
                </a:rPr>
                <a:t>which is critical in normal times and during periods of financial stress or crisis</a:t>
              </a:r>
              <a:endParaRPr sz="1400">
                <a:solidFill>
                  <a:schemeClr val="accent5"/>
                </a:solidFill>
                <a:latin typeface="Roboto"/>
                <a:ea typeface="Roboto"/>
                <a:cs typeface="Roboto"/>
                <a:sym typeface="Roboto"/>
              </a:endParaRPr>
            </a:p>
          </p:txBody>
        </p:sp>
        <p:sp>
          <p:nvSpPr>
            <p:cNvPr id="24" name="Google Shape;1481;p33">
              <a:extLst>
                <a:ext uri="{FF2B5EF4-FFF2-40B4-BE49-F238E27FC236}">
                  <a16:creationId xmlns:a16="http://schemas.microsoft.com/office/drawing/2014/main" id="{1044EF47-49F0-D707-4139-925B7905FA90}"/>
                </a:ext>
              </a:extLst>
            </p:cNvPr>
            <p:cNvSpPr txBox="1"/>
            <p:nvPr/>
          </p:nvSpPr>
          <p:spPr>
            <a:xfrm>
              <a:off x="3764490" y="3989044"/>
              <a:ext cx="2523532" cy="464800"/>
            </a:xfrm>
            <a:prstGeom prst="rect">
              <a:avLst/>
            </a:prstGeom>
            <a:noFill/>
            <a:ln>
              <a:noFill/>
            </a:ln>
          </p:spPr>
          <p:txBody>
            <a:bodyPr spcFirstLastPara="1" wrap="square" lIns="121900" tIns="121900" rIns="121900" bIns="121900" anchor="ctr" anchorCtr="0">
              <a:noAutofit/>
            </a:bodyPr>
            <a:lstStyle/>
            <a:p>
              <a:pPr algn="ctr">
                <a:buClr>
                  <a:srgbClr val="000000"/>
                </a:buClr>
                <a:buSzPts val="1100"/>
              </a:pPr>
              <a:r>
                <a:rPr lang="en-US" sz="1600" b="1">
                  <a:solidFill>
                    <a:schemeClr val="bg1"/>
                  </a:solidFill>
                </a:rPr>
                <a:t>Data Aggregation Capabilities</a:t>
              </a:r>
              <a:endParaRPr sz="1600" b="1">
                <a:solidFill>
                  <a:schemeClr val="bg1"/>
                </a:solidFill>
                <a:latin typeface="Fira Sans Extra Condensed"/>
                <a:ea typeface="Fira Sans Extra Condensed"/>
                <a:cs typeface="Fira Sans Extra Condensed"/>
                <a:sym typeface="Fira Sans Extra Condensed"/>
              </a:endParaRPr>
            </a:p>
          </p:txBody>
        </p:sp>
      </p:grpSp>
      <p:cxnSp>
        <p:nvCxnSpPr>
          <p:cNvPr id="25" name="Google Shape;1482;p33">
            <a:extLst>
              <a:ext uri="{FF2B5EF4-FFF2-40B4-BE49-F238E27FC236}">
                <a16:creationId xmlns:a16="http://schemas.microsoft.com/office/drawing/2014/main" id="{CAA52491-9F43-1DCE-C634-45143EC4760E}"/>
              </a:ext>
            </a:extLst>
          </p:cNvPr>
          <p:cNvCxnSpPr>
            <a:stCxn id="27" idx="6"/>
            <a:endCxn id="34" idx="2"/>
          </p:cNvCxnSpPr>
          <p:nvPr/>
        </p:nvCxnSpPr>
        <p:spPr>
          <a:xfrm>
            <a:off x="8340179" y="2374618"/>
            <a:ext cx="1230074" cy="0"/>
          </a:xfrm>
          <a:prstGeom prst="straightConnector1">
            <a:avLst/>
          </a:prstGeom>
          <a:noFill/>
          <a:ln w="19050" cap="flat" cmpd="sng">
            <a:gradFill flip="none" rotWithShape="1">
              <a:gsLst>
                <a:gs pos="0">
                  <a:srgbClr val="FF8554"/>
                </a:gs>
                <a:gs pos="98000">
                  <a:schemeClr val="tx2"/>
                </a:gs>
              </a:gsLst>
              <a:lin ang="0" scaled="1"/>
              <a:tileRect/>
            </a:gradFill>
            <a:prstDash val="solid"/>
            <a:round/>
            <a:headEnd type="none" w="med" len="med"/>
            <a:tailEnd type="none" w="med" len="med"/>
          </a:ln>
          <a:effectLst>
            <a:outerShdw blurRad="50800" dist="38100" dir="2700000" algn="tl" rotWithShape="0">
              <a:prstClr val="black">
                <a:alpha val="40000"/>
              </a:prstClr>
            </a:outerShdw>
          </a:effectLst>
        </p:spPr>
      </p:cxnSp>
      <p:sp>
        <p:nvSpPr>
          <p:cNvPr id="27" name="Google Shape;1474;p33">
            <a:extLst>
              <a:ext uri="{FF2B5EF4-FFF2-40B4-BE49-F238E27FC236}">
                <a16:creationId xmlns:a16="http://schemas.microsoft.com/office/drawing/2014/main" id="{49E098E9-A235-AE1B-82FB-E980AA61A79C}"/>
              </a:ext>
            </a:extLst>
          </p:cNvPr>
          <p:cNvSpPr/>
          <p:nvPr/>
        </p:nvSpPr>
        <p:spPr>
          <a:xfrm>
            <a:off x="6640579" y="1524818"/>
            <a:ext cx="1699600" cy="1699600"/>
          </a:xfrm>
          <a:prstGeom prst="ellipse">
            <a:avLst/>
          </a:prstGeom>
          <a:solidFill>
            <a:schemeClr val="lt1"/>
          </a:solidFill>
          <a:ln w="19050" cap="flat" cmpd="sng">
            <a:solidFill>
              <a:schemeClr val="accent4"/>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p>
        </p:txBody>
      </p:sp>
      <p:sp>
        <p:nvSpPr>
          <p:cNvPr id="28" name="Google Shape;1486;p33">
            <a:extLst>
              <a:ext uri="{FF2B5EF4-FFF2-40B4-BE49-F238E27FC236}">
                <a16:creationId xmlns:a16="http://schemas.microsoft.com/office/drawing/2014/main" id="{5DE6CD75-18EA-EC5F-950F-6B8AA7FBADCF}"/>
              </a:ext>
            </a:extLst>
          </p:cNvPr>
          <p:cNvSpPr/>
          <p:nvPr/>
        </p:nvSpPr>
        <p:spPr>
          <a:xfrm>
            <a:off x="6793979" y="1678218"/>
            <a:ext cx="1392800" cy="1392800"/>
          </a:xfrm>
          <a:prstGeom prst="ellipse">
            <a:avLst/>
          </a:prstGeom>
          <a:solidFill>
            <a:schemeClr val="lt1"/>
          </a:solidFill>
          <a:ln w="76200" cap="flat" cmpd="sng">
            <a:solidFill>
              <a:schemeClr val="accent4"/>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p>
        </p:txBody>
      </p:sp>
      <p:cxnSp>
        <p:nvCxnSpPr>
          <p:cNvPr id="30" name="Google Shape;1488;p33">
            <a:extLst>
              <a:ext uri="{FF2B5EF4-FFF2-40B4-BE49-F238E27FC236}">
                <a16:creationId xmlns:a16="http://schemas.microsoft.com/office/drawing/2014/main" id="{D6CE52A5-C18B-CED1-F23C-5B8C0FA4CFE0}"/>
              </a:ext>
            </a:extLst>
          </p:cNvPr>
          <p:cNvCxnSpPr>
            <a:cxnSpLocks/>
            <a:stCxn id="29" idx="0"/>
            <a:endCxn id="27" idx="4"/>
          </p:cNvCxnSpPr>
          <p:nvPr/>
        </p:nvCxnSpPr>
        <p:spPr>
          <a:xfrm flipH="1" flipV="1">
            <a:off x="7490379" y="3224418"/>
            <a:ext cx="4306" cy="668132"/>
          </a:xfrm>
          <a:prstGeom prst="straightConnector1">
            <a:avLst/>
          </a:prstGeom>
          <a:noFill/>
          <a:ln w="19050" cap="flat" cmpd="sng">
            <a:solidFill>
              <a:schemeClr val="accent4"/>
            </a:solidFill>
            <a:prstDash val="solid"/>
            <a:round/>
            <a:headEnd type="none" w="med" len="med"/>
            <a:tailEnd type="none" w="med" len="med"/>
          </a:ln>
        </p:spPr>
      </p:cxnSp>
      <p:grpSp>
        <p:nvGrpSpPr>
          <p:cNvPr id="56" name="Group 55">
            <a:extLst>
              <a:ext uri="{FF2B5EF4-FFF2-40B4-BE49-F238E27FC236}">
                <a16:creationId xmlns:a16="http://schemas.microsoft.com/office/drawing/2014/main" id="{3325CFE1-E45B-DA9D-6D6C-E4765F25833D}"/>
              </a:ext>
            </a:extLst>
          </p:cNvPr>
          <p:cNvGrpSpPr/>
          <p:nvPr/>
        </p:nvGrpSpPr>
        <p:grpSpPr>
          <a:xfrm>
            <a:off x="6244044" y="3892550"/>
            <a:ext cx="2505312" cy="2698111"/>
            <a:chOff x="6420152" y="3924300"/>
            <a:chExt cx="2505312" cy="2698111"/>
          </a:xfrm>
        </p:grpSpPr>
        <p:sp>
          <p:nvSpPr>
            <p:cNvPr id="26" name="Google Shape;1485;p33">
              <a:extLst>
                <a:ext uri="{FF2B5EF4-FFF2-40B4-BE49-F238E27FC236}">
                  <a16:creationId xmlns:a16="http://schemas.microsoft.com/office/drawing/2014/main" id="{780394CB-3920-92C5-5FA5-804796FBEB9A}"/>
                </a:ext>
              </a:extLst>
            </p:cNvPr>
            <p:cNvSpPr/>
            <p:nvPr/>
          </p:nvSpPr>
          <p:spPr>
            <a:xfrm>
              <a:off x="6433060" y="3934068"/>
              <a:ext cx="2459971" cy="574800"/>
            </a:xfrm>
            <a:prstGeom prst="round2SameRect">
              <a:avLst>
                <a:gd name="adj1" fmla="val 50000"/>
                <a:gd name="adj2" fmla="val 0"/>
              </a:avLst>
            </a:prstGeom>
            <a:solidFill>
              <a:schemeClr val="accent4"/>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p>
          </p:txBody>
        </p:sp>
        <p:sp>
          <p:nvSpPr>
            <p:cNvPr id="29" name="Google Shape;1487;p33">
              <a:extLst>
                <a:ext uri="{FF2B5EF4-FFF2-40B4-BE49-F238E27FC236}">
                  <a16:creationId xmlns:a16="http://schemas.microsoft.com/office/drawing/2014/main" id="{489271E7-930B-81F5-10ED-1DECF8923F14}"/>
                </a:ext>
              </a:extLst>
            </p:cNvPr>
            <p:cNvSpPr/>
            <p:nvPr/>
          </p:nvSpPr>
          <p:spPr>
            <a:xfrm>
              <a:off x="6427961" y="3924300"/>
              <a:ext cx="2485664" cy="2698111"/>
            </a:xfrm>
            <a:prstGeom prst="roundRect">
              <a:avLst>
                <a:gd name="adj" fmla="val 16667"/>
              </a:avLst>
            </a:prstGeom>
            <a:noFill/>
            <a:ln w="28575" cap="flat" cmpd="sng">
              <a:solidFill>
                <a:schemeClr val="accent4"/>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p>
          </p:txBody>
        </p:sp>
        <p:sp>
          <p:nvSpPr>
            <p:cNvPr id="31" name="Google Shape;1489;p33">
              <a:extLst>
                <a:ext uri="{FF2B5EF4-FFF2-40B4-BE49-F238E27FC236}">
                  <a16:creationId xmlns:a16="http://schemas.microsoft.com/office/drawing/2014/main" id="{DA65A642-438F-0A6C-CDC4-756F5BEE9B80}"/>
                </a:ext>
              </a:extLst>
            </p:cNvPr>
            <p:cNvSpPr txBox="1"/>
            <p:nvPr/>
          </p:nvSpPr>
          <p:spPr>
            <a:xfrm>
              <a:off x="6420152" y="4692712"/>
              <a:ext cx="2505312" cy="1224800"/>
            </a:xfrm>
            <a:prstGeom prst="rect">
              <a:avLst/>
            </a:prstGeom>
            <a:noFill/>
            <a:ln>
              <a:noFill/>
            </a:ln>
          </p:spPr>
          <p:txBody>
            <a:bodyPr spcFirstLastPara="1" wrap="square" lIns="121900" tIns="121900" rIns="121900" bIns="121900" anchor="t" anchorCtr="0">
              <a:noAutofit/>
            </a:bodyPr>
            <a:lstStyle/>
            <a:p>
              <a:pPr algn="ctr"/>
              <a:r>
                <a:rPr lang="en-US" sz="1400">
                  <a:solidFill>
                    <a:schemeClr val="accent5"/>
                  </a:solidFill>
                </a:rPr>
                <a:t>Relates to the necessity of banks to </a:t>
              </a:r>
              <a:r>
                <a:rPr lang="en-US" sz="1400" b="1">
                  <a:solidFill>
                    <a:schemeClr val="bg2"/>
                  </a:solidFill>
                </a:rPr>
                <a:t>produce accurate, clear, and timely reports </a:t>
              </a:r>
              <a:r>
                <a:rPr lang="en-US" sz="1400">
                  <a:solidFill>
                    <a:schemeClr val="accent5"/>
                  </a:solidFill>
                </a:rPr>
                <a:t>that are useful for the bank’s management for better decision-makers</a:t>
              </a:r>
            </a:p>
          </p:txBody>
        </p:sp>
        <p:sp>
          <p:nvSpPr>
            <p:cNvPr id="32" name="Google Shape;1490;p33">
              <a:extLst>
                <a:ext uri="{FF2B5EF4-FFF2-40B4-BE49-F238E27FC236}">
                  <a16:creationId xmlns:a16="http://schemas.microsoft.com/office/drawing/2014/main" id="{2ED5DC7F-2E02-1114-ECCF-104428E236CB}"/>
                </a:ext>
              </a:extLst>
            </p:cNvPr>
            <p:cNvSpPr txBox="1"/>
            <p:nvPr/>
          </p:nvSpPr>
          <p:spPr>
            <a:xfrm>
              <a:off x="6534573" y="3989044"/>
              <a:ext cx="2217148" cy="464800"/>
            </a:xfrm>
            <a:prstGeom prst="rect">
              <a:avLst/>
            </a:prstGeom>
            <a:noFill/>
            <a:ln>
              <a:noFill/>
            </a:ln>
          </p:spPr>
          <p:txBody>
            <a:bodyPr spcFirstLastPara="1" wrap="square" lIns="121900" tIns="121900" rIns="121900" bIns="121900" anchor="ctr" anchorCtr="0">
              <a:noAutofit/>
            </a:bodyPr>
            <a:lstStyle/>
            <a:p>
              <a:pPr algn="ctr">
                <a:buClr>
                  <a:srgbClr val="000000"/>
                </a:buClr>
                <a:buSzPts val="1100"/>
              </a:pPr>
              <a:r>
                <a:rPr lang="en-US" sz="1600" b="1">
                  <a:solidFill>
                    <a:schemeClr val="bg1"/>
                  </a:solidFill>
                </a:rPr>
                <a:t>Risk Reporting Practices</a:t>
              </a:r>
              <a:endParaRPr sz="1600" b="1">
                <a:solidFill>
                  <a:schemeClr val="bg1"/>
                </a:solidFill>
                <a:latin typeface="Fira Sans Extra Condensed"/>
                <a:ea typeface="Fira Sans Extra Condensed"/>
                <a:cs typeface="Fira Sans Extra Condensed"/>
                <a:sym typeface="Fira Sans Extra Condensed"/>
              </a:endParaRPr>
            </a:p>
          </p:txBody>
        </p:sp>
      </p:grpSp>
      <p:sp>
        <p:nvSpPr>
          <p:cNvPr id="34" name="Google Shape;1483;p33">
            <a:extLst>
              <a:ext uri="{FF2B5EF4-FFF2-40B4-BE49-F238E27FC236}">
                <a16:creationId xmlns:a16="http://schemas.microsoft.com/office/drawing/2014/main" id="{A19C8647-FFB9-7C6C-3E75-6CAC4AE6536C}"/>
              </a:ext>
            </a:extLst>
          </p:cNvPr>
          <p:cNvSpPr/>
          <p:nvPr/>
        </p:nvSpPr>
        <p:spPr>
          <a:xfrm>
            <a:off x="9570253" y="1524818"/>
            <a:ext cx="1699600" cy="1699600"/>
          </a:xfrm>
          <a:prstGeom prst="ellipse">
            <a:avLst/>
          </a:prstGeom>
          <a:solidFill>
            <a:schemeClr val="lt1"/>
          </a:solidFill>
          <a:ln w="19050" cap="flat" cmpd="sng">
            <a:solidFill>
              <a:schemeClr val="accent5"/>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p>
        </p:txBody>
      </p:sp>
      <p:sp>
        <p:nvSpPr>
          <p:cNvPr id="35" name="Google Shape;1493;p33">
            <a:extLst>
              <a:ext uri="{FF2B5EF4-FFF2-40B4-BE49-F238E27FC236}">
                <a16:creationId xmlns:a16="http://schemas.microsoft.com/office/drawing/2014/main" id="{58E2A71A-F4DF-779D-0291-CE51C607E9A8}"/>
              </a:ext>
            </a:extLst>
          </p:cNvPr>
          <p:cNvSpPr/>
          <p:nvPr/>
        </p:nvSpPr>
        <p:spPr>
          <a:xfrm>
            <a:off x="9723653" y="1678218"/>
            <a:ext cx="1392800" cy="1392800"/>
          </a:xfrm>
          <a:prstGeom prst="ellipse">
            <a:avLst/>
          </a:prstGeom>
          <a:solidFill>
            <a:schemeClr val="lt1"/>
          </a:solidFill>
          <a:ln w="76200" cap="flat" cmpd="sng">
            <a:solidFill>
              <a:schemeClr val="accent5"/>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p>
        </p:txBody>
      </p:sp>
      <p:cxnSp>
        <p:nvCxnSpPr>
          <p:cNvPr id="37" name="Google Shape;1495;p33">
            <a:extLst>
              <a:ext uri="{FF2B5EF4-FFF2-40B4-BE49-F238E27FC236}">
                <a16:creationId xmlns:a16="http://schemas.microsoft.com/office/drawing/2014/main" id="{05E2C26B-1FB9-9F1F-7D33-C4FDB569015B}"/>
              </a:ext>
            </a:extLst>
          </p:cNvPr>
          <p:cNvCxnSpPr>
            <a:cxnSpLocks/>
            <a:stCxn id="36" idx="0"/>
            <a:endCxn id="34" idx="4"/>
          </p:cNvCxnSpPr>
          <p:nvPr/>
        </p:nvCxnSpPr>
        <p:spPr>
          <a:xfrm flipV="1">
            <a:off x="10417376" y="3224418"/>
            <a:ext cx="2677" cy="668132"/>
          </a:xfrm>
          <a:prstGeom prst="straightConnector1">
            <a:avLst/>
          </a:prstGeom>
          <a:noFill/>
          <a:ln w="19050" cap="flat" cmpd="sng">
            <a:solidFill>
              <a:schemeClr val="accent5"/>
            </a:solidFill>
            <a:prstDash val="solid"/>
            <a:round/>
            <a:headEnd type="none" w="med" len="med"/>
            <a:tailEnd type="none" w="med" len="med"/>
          </a:ln>
        </p:spPr>
      </p:cxnSp>
      <p:grpSp>
        <p:nvGrpSpPr>
          <p:cNvPr id="58" name="Group 57">
            <a:extLst>
              <a:ext uri="{FF2B5EF4-FFF2-40B4-BE49-F238E27FC236}">
                <a16:creationId xmlns:a16="http://schemas.microsoft.com/office/drawing/2014/main" id="{8362CFAC-BBF1-1360-5778-D495437E05C6}"/>
              </a:ext>
            </a:extLst>
          </p:cNvPr>
          <p:cNvGrpSpPr/>
          <p:nvPr/>
        </p:nvGrpSpPr>
        <p:grpSpPr>
          <a:xfrm>
            <a:off x="9158944" y="3892550"/>
            <a:ext cx="2505312" cy="2698105"/>
            <a:chOff x="9158944" y="3924300"/>
            <a:chExt cx="2505312" cy="2698105"/>
          </a:xfrm>
        </p:grpSpPr>
        <p:sp>
          <p:nvSpPr>
            <p:cNvPr id="33" name="Google Shape;1492;p33">
              <a:extLst>
                <a:ext uri="{FF2B5EF4-FFF2-40B4-BE49-F238E27FC236}">
                  <a16:creationId xmlns:a16="http://schemas.microsoft.com/office/drawing/2014/main" id="{63206A23-45D6-A705-A16B-D3ED708E57ED}"/>
                </a:ext>
              </a:extLst>
            </p:cNvPr>
            <p:cNvSpPr/>
            <p:nvPr/>
          </p:nvSpPr>
          <p:spPr>
            <a:xfrm>
              <a:off x="9184743" y="3934068"/>
              <a:ext cx="2459971" cy="574800"/>
            </a:xfrm>
            <a:prstGeom prst="round2SameRect">
              <a:avLst>
                <a:gd name="adj1" fmla="val 50000"/>
                <a:gd name="adj2" fmla="val 0"/>
              </a:avLst>
            </a:prstGeom>
            <a:solidFill>
              <a:schemeClr val="accent5"/>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p>
          </p:txBody>
        </p:sp>
        <p:sp>
          <p:nvSpPr>
            <p:cNvPr id="36" name="Google Shape;1494;p33">
              <a:extLst>
                <a:ext uri="{FF2B5EF4-FFF2-40B4-BE49-F238E27FC236}">
                  <a16:creationId xmlns:a16="http://schemas.microsoft.com/office/drawing/2014/main" id="{25A622DF-EEE3-3D94-193C-CDF13BA120EA}"/>
                </a:ext>
              </a:extLst>
            </p:cNvPr>
            <p:cNvSpPr/>
            <p:nvPr/>
          </p:nvSpPr>
          <p:spPr>
            <a:xfrm>
              <a:off x="9174544" y="3924300"/>
              <a:ext cx="2485664" cy="2698105"/>
            </a:xfrm>
            <a:prstGeom prst="roundRect">
              <a:avLst>
                <a:gd name="adj" fmla="val 16667"/>
              </a:avLst>
            </a:prstGeom>
            <a:noFill/>
            <a:ln w="28575" cap="flat" cmpd="sng">
              <a:solidFill>
                <a:schemeClr val="accent5"/>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p>
          </p:txBody>
        </p:sp>
        <p:sp>
          <p:nvSpPr>
            <p:cNvPr id="38" name="Google Shape;1496;p33">
              <a:extLst>
                <a:ext uri="{FF2B5EF4-FFF2-40B4-BE49-F238E27FC236}">
                  <a16:creationId xmlns:a16="http://schemas.microsoft.com/office/drawing/2014/main" id="{58BBEF27-1539-2B57-8E84-74AB0C21E576}"/>
                </a:ext>
              </a:extLst>
            </p:cNvPr>
            <p:cNvSpPr txBox="1"/>
            <p:nvPr/>
          </p:nvSpPr>
          <p:spPr>
            <a:xfrm>
              <a:off x="9158944" y="4544867"/>
              <a:ext cx="2505312" cy="1224800"/>
            </a:xfrm>
            <a:prstGeom prst="rect">
              <a:avLst/>
            </a:prstGeom>
            <a:noFill/>
            <a:ln>
              <a:noFill/>
            </a:ln>
          </p:spPr>
          <p:txBody>
            <a:bodyPr spcFirstLastPara="1" wrap="square" lIns="121900" tIns="121900" rIns="121900" bIns="121900" anchor="t" anchorCtr="0">
              <a:noAutofit/>
            </a:bodyPr>
            <a:lstStyle/>
            <a:p>
              <a:pPr algn="ctr"/>
              <a:r>
                <a:rPr lang="en-US" sz="1400">
                  <a:solidFill>
                    <a:schemeClr val="accent5"/>
                  </a:solidFill>
                </a:rPr>
                <a:t>Explains to the role of regulatory supervisors in </a:t>
              </a:r>
              <a:r>
                <a:rPr lang="en-US" sz="1400" b="1">
                  <a:solidFill>
                    <a:schemeClr val="tx2"/>
                  </a:solidFill>
                </a:rPr>
                <a:t>reviewing and assessing a bank's compliance</a:t>
              </a:r>
              <a:r>
                <a:rPr lang="en-US" sz="1400">
                  <a:solidFill>
                    <a:schemeClr val="tx2"/>
                  </a:solidFill>
                </a:rPr>
                <a:t> </a:t>
              </a:r>
              <a:r>
                <a:rPr lang="en-US" sz="1400">
                  <a:solidFill>
                    <a:schemeClr val="accent5"/>
                  </a:solidFill>
                </a:rPr>
                <a:t>with these principles, supervisors should also have the power to require </a:t>
              </a:r>
              <a:r>
                <a:rPr lang="en-US" sz="1400" b="1">
                  <a:solidFill>
                    <a:schemeClr val="tx2"/>
                  </a:solidFill>
                </a:rPr>
                <a:t>remedial action </a:t>
              </a:r>
              <a:r>
                <a:rPr lang="en-US" sz="1400">
                  <a:solidFill>
                    <a:schemeClr val="accent5"/>
                  </a:solidFill>
                </a:rPr>
                <a:t>if needed</a:t>
              </a:r>
            </a:p>
          </p:txBody>
        </p:sp>
        <p:sp>
          <p:nvSpPr>
            <p:cNvPr id="39" name="Google Shape;1497;p33">
              <a:extLst>
                <a:ext uri="{FF2B5EF4-FFF2-40B4-BE49-F238E27FC236}">
                  <a16:creationId xmlns:a16="http://schemas.microsoft.com/office/drawing/2014/main" id="{727EFC4F-877F-4C5C-C1CE-C2E484F3D20B}"/>
                </a:ext>
              </a:extLst>
            </p:cNvPr>
            <p:cNvSpPr txBox="1"/>
            <p:nvPr/>
          </p:nvSpPr>
          <p:spPr>
            <a:xfrm>
              <a:off x="9308802" y="3989044"/>
              <a:ext cx="2217148" cy="464800"/>
            </a:xfrm>
            <a:prstGeom prst="rect">
              <a:avLst/>
            </a:prstGeom>
            <a:noFill/>
            <a:ln>
              <a:noFill/>
            </a:ln>
          </p:spPr>
          <p:txBody>
            <a:bodyPr spcFirstLastPara="1" wrap="square" lIns="121900" tIns="121900" rIns="121900" bIns="121900" anchor="ctr" anchorCtr="0">
              <a:noAutofit/>
            </a:bodyPr>
            <a:lstStyle/>
            <a:p>
              <a:pPr algn="ctr">
                <a:buClr>
                  <a:srgbClr val="000000"/>
                </a:buClr>
                <a:buSzPts val="1100"/>
              </a:pPr>
              <a:r>
                <a:rPr lang="en-US" sz="1600" b="1">
                  <a:solidFill>
                    <a:schemeClr val="bg1"/>
                  </a:solidFill>
                </a:rPr>
                <a:t>Supervisory Review and Cooperation</a:t>
              </a:r>
              <a:endParaRPr sz="1600" b="1">
                <a:solidFill>
                  <a:schemeClr val="bg1"/>
                </a:solidFill>
                <a:latin typeface="Fira Sans Extra Condensed"/>
                <a:ea typeface="Fira Sans Extra Condensed"/>
                <a:cs typeface="Fira Sans Extra Condensed"/>
                <a:sym typeface="Fira Sans Extra Condensed"/>
              </a:endParaRPr>
            </a:p>
          </p:txBody>
        </p:sp>
      </p:grpSp>
      <p:pic>
        <p:nvPicPr>
          <p:cNvPr id="79" name="Graphic 78" descr="Steering Wheel with solid fill">
            <a:extLst>
              <a:ext uri="{FF2B5EF4-FFF2-40B4-BE49-F238E27FC236}">
                <a16:creationId xmlns:a16="http://schemas.microsoft.com/office/drawing/2014/main" id="{9397DFEC-7F52-E2F4-E789-591CBF3BA2A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4386" y="1831680"/>
            <a:ext cx="1080000" cy="1080000"/>
          </a:xfrm>
          <a:prstGeom prst="rect">
            <a:avLst/>
          </a:prstGeom>
        </p:spPr>
      </p:pic>
      <p:pic>
        <p:nvPicPr>
          <p:cNvPr id="81" name="Graphic 80" descr="Database with solid fill">
            <a:extLst>
              <a:ext uri="{FF2B5EF4-FFF2-40B4-BE49-F238E27FC236}">
                <a16:creationId xmlns:a16="http://schemas.microsoft.com/office/drawing/2014/main" id="{F4F2187C-56D0-DBD7-62AB-90C49283CB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15829" y="1831680"/>
            <a:ext cx="1080000" cy="1080000"/>
          </a:xfrm>
          <a:prstGeom prst="rect">
            <a:avLst/>
          </a:prstGeom>
        </p:spPr>
      </p:pic>
      <p:pic>
        <p:nvPicPr>
          <p:cNvPr id="83" name="Graphic 82" descr="Document with solid fill">
            <a:extLst>
              <a:ext uri="{FF2B5EF4-FFF2-40B4-BE49-F238E27FC236}">
                <a16:creationId xmlns:a16="http://schemas.microsoft.com/office/drawing/2014/main" id="{82B6F4DF-5EEC-F5B4-DF1C-8C76216D0F4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47272" y="1831680"/>
            <a:ext cx="1080000" cy="1080000"/>
          </a:xfrm>
          <a:prstGeom prst="rect">
            <a:avLst/>
          </a:prstGeom>
        </p:spPr>
      </p:pic>
      <p:pic>
        <p:nvPicPr>
          <p:cNvPr id="85" name="Graphic 84" descr="Judge female with solid fill">
            <a:extLst>
              <a:ext uri="{FF2B5EF4-FFF2-40B4-BE49-F238E27FC236}">
                <a16:creationId xmlns:a16="http://schemas.microsoft.com/office/drawing/2014/main" id="{F5A8A75A-D43C-B459-8508-329C135458B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78714" y="1831680"/>
            <a:ext cx="1080000" cy="1080000"/>
          </a:xfrm>
          <a:prstGeom prst="rect">
            <a:avLst/>
          </a:prstGeom>
        </p:spPr>
      </p:pic>
    </p:spTree>
    <p:extLst>
      <p:ext uri="{BB962C8B-B14F-4D97-AF65-F5344CB8AC3E}">
        <p14:creationId xmlns:p14="http://schemas.microsoft.com/office/powerpoint/2010/main" val="263753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13115-B113-DE39-AC0E-2DD6D99FD23B}"/>
              </a:ext>
            </a:extLst>
          </p:cNvPr>
          <p:cNvSpPr>
            <a:spLocks noGrp="1"/>
          </p:cNvSpPr>
          <p:nvPr>
            <p:ph type="title"/>
          </p:nvPr>
        </p:nvSpPr>
        <p:spPr/>
        <p:txBody>
          <a:bodyPr>
            <a:normAutofit fontScale="90000"/>
          </a:bodyPr>
          <a:lstStyle/>
          <a:p>
            <a:r>
              <a:rPr lang="en-US">
                <a:solidFill>
                  <a:srgbClr val="58595B"/>
                </a:solidFill>
              </a:rPr>
              <a:t>Adherence to these 14 principles can enhance risk management capabilities, improve decision-making and foster greater confidence</a:t>
            </a:r>
            <a:endParaRPr lang="hu-HU">
              <a:solidFill>
                <a:srgbClr val="58595B"/>
              </a:solidFill>
            </a:endParaRPr>
          </a:p>
        </p:txBody>
      </p:sp>
      <p:sp>
        <p:nvSpPr>
          <p:cNvPr id="4" name="Slide Number Placeholder 3">
            <a:extLst>
              <a:ext uri="{FF2B5EF4-FFF2-40B4-BE49-F238E27FC236}">
                <a16:creationId xmlns:a16="http://schemas.microsoft.com/office/drawing/2014/main" id="{F8F25CD7-0AB1-D768-F8E2-EFAA96E2DE7D}"/>
              </a:ext>
            </a:extLst>
          </p:cNvPr>
          <p:cNvSpPr>
            <a:spLocks noGrp="1"/>
          </p:cNvSpPr>
          <p:nvPr>
            <p:ph type="sldNum" sz="quarter" idx="12"/>
          </p:nvPr>
        </p:nvSpPr>
        <p:spPr/>
        <p:txBody>
          <a:bodyPr/>
          <a:lstStyle/>
          <a:p>
            <a:fld id="{176DD4EC-FA55-45CE-8BB9-EF8129236C33}" type="slidenum">
              <a:rPr lang="en-NL" smtClean="0"/>
              <a:pPr/>
              <a:t>6</a:t>
            </a:fld>
            <a:endParaRPr lang="en-NL"/>
          </a:p>
        </p:txBody>
      </p:sp>
      <p:cxnSp>
        <p:nvCxnSpPr>
          <p:cNvPr id="9" name="Straight Connector 8">
            <a:extLst>
              <a:ext uri="{FF2B5EF4-FFF2-40B4-BE49-F238E27FC236}">
                <a16:creationId xmlns:a16="http://schemas.microsoft.com/office/drawing/2014/main" id="{C7C99176-6089-B225-EE27-CAAEEE0090F2}"/>
              </a:ext>
            </a:extLst>
          </p:cNvPr>
          <p:cNvCxnSpPr>
            <a:cxnSpLocks/>
          </p:cNvCxnSpPr>
          <p:nvPr/>
        </p:nvCxnSpPr>
        <p:spPr>
          <a:xfrm>
            <a:off x="232410" y="3710399"/>
            <a:ext cx="11756390" cy="0"/>
          </a:xfrm>
          <a:prstGeom prst="line">
            <a:avLst/>
          </a:prstGeom>
          <a:ln w="38100">
            <a:gradFill flip="none" rotWithShape="1">
              <a:gsLst>
                <a:gs pos="36000">
                  <a:srgbClr val="1AB4EE"/>
                </a:gs>
                <a:gs pos="0">
                  <a:schemeClr val="accent2"/>
                </a:gs>
                <a:gs pos="46000">
                  <a:schemeClr val="bg2"/>
                </a:gs>
                <a:gs pos="99000">
                  <a:schemeClr val="tx2"/>
                </a:gs>
              </a:gsLst>
              <a:lin ang="0" scaled="1"/>
              <a:tileRect/>
            </a:gradFill>
          </a:ln>
        </p:spPr>
        <p:style>
          <a:lnRef idx="1">
            <a:schemeClr val="dk1"/>
          </a:lnRef>
          <a:fillRef idx="0">
            <a:schemeClr val="dk1"/>
          </a:fillRef>
          <a:effectRef idx="0">
            <a:schemeClr val="dk1"/>
          </a:effectRef>
          <a:fontRef idx="minor">
            <a:schemeClr val="tx1"/>
          </a:fontRef>
        </p:style>
      </p:cxnSp>
      <p:sp>
        <p:nvSpPr>
          <p:cNvPr id="28" name="Rectangle: Rounded Corners 27">
            <a:extLst>
              <a:ext uri="{FF2B5EF4-FFF2-40B4-BE49-F238E27FC236}">
                <a16:creationId xmlns:a16="http://schemas.microsoft.com/office/drawing/2014/main" id="{735F6E3F-5866-BD17-3258-01C59F099282}"/>
              </a:ext>
            </a:extLst>
          </p:cNvPr>
          <p:cNvSpPr/>
          <p:nvPr/>
        </p:nvSpPr>
        <p:spPr>
          <a:xfrm>
            <a:off x="384017" y="3386557"/>
            <a:ext cx="1626212" cy="634992"/>
          </a:xfrm>
          <a:prstGeom prst="round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rPr>
              <a:t>Governance &amp; infrastructure</a:t>
            </a:r>
            <a:endParaRPr lang="en-US" sz="1400" b="1">
              <a:solidFill>
                <a:schemeClr val="bg1"/>
              </a:solidFill>
              <a:latin typeface="Fira Sans Extra Condensed"/>
              <a:ea typeface="Fira Sans Extra Condensed"/>
              <a:cs typeface="Fira Sans Extra Condensed"/>
              <a:sym typeface="Fira Sans Extra Condensed"/>
            </a:endParaRPr>
          </a:p>
        </p:txBody>
      </p:sp>
      <p:sp>
        <p:nvSpPr>
          <p:cNvPr id="29" name="Rectangle: Rounded Corners 28">
            <a:extLst>
              <a:ext uri="{FF2B5EF4-FFF2-40B4-BE49-F238E27FC236}">
                <a16:creationId xmlns:a16="http://schemas.microsoft.com/office/drawing/2014/main" id="{465A4212-CD1C-24D8-5CDD-2C04B47559A7}"/>
              </a:ext>
            </a:extLst>
          </p:cNvPr>
          <p:cNvSpPr/>
          <p:nvPr/>
        </p:nvSpPr>
        <p:spPr>
          <a:xfrm>
            <a:off x="2068288" y="3386549"/>
            <a:ext cx="3211580" cy="634992"/>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rPr>
              <a:t>Risk data aggregation capabilities</a:t>
            </a:r>
          </a:p>
        </p:txBody>
      </p:sp>
      <p:graphicFrame>
        <p:nvGraphicFramePr>
          <p:cNvPr id="32" name="Table 31">
            <a:extLst>
              <a:ext uri="{FF2B5EF4-FFF2-40B4-BE49-F238E27FC236}">
                <a16:creationId xmlns:a16="http://schemas.microsoft.com/office/drawing/2014/main" id="{46677C68-1C07-8660-FFAE-85BEDAEAA44A}"/>
              </a:ext>
            </a:extLst>
          </p:cNvPr>
          <p:cNvGraphicFramePr>
            <a:graphicFrameLocks noGrp="1"/>
          </p:cNvGraphicFramePr>
          <p:nvPr>
            <p:extLst>
              <p:ext uri="{D42A27DB-BD31-4B8C-83A1-F6EECF244321}">
                <p14:modId xmlns:p14="http://schemas.microsoft.com/office/powerpoint/2010/main" val="1409702498"/>
              </p:ext>
            </p:extLst>
          </p:nvPr>
        </p:nvGraphicFramePr>
        <p:xfrm>
          <a:off x="384017" y="-381363"/>
          <a:ext cx="11477060" cy="370840"/>
        </p:xfrm>
        <a:graphic>
          <a:graphicData uri="http://schemas.openxmlformats.org/drawingml/2006/table">
            <a:tbl>
              <a:tblPr firstRow="1" bandRow="1">
                <a:tableStyleId>{5C22544A-7EE6-4342-B048-85BDC9FD1C3A}</a:tableStyleId>
              </a:tblPr>
              <a:tblGrid>
                <a:gridCol w="819790">
                  <a:extLst>
                    <a:ext uri="{9D8B030D-6E8A-4147-A177-3AD203B41FA5}">
                      <a16:colId xmlns:a16="http://schemas.microsoft.com/office/drawing/2014/main" val="714477173"/>
                    </a:ext>
                  </a:extLst>
                </a:gridCol>
                <a:gridCol w="819790">
                  <a:extLst>
                    <a:ext uri="{9D8B030D-6E8A-4147-A177-3AD203B41FA5}">
                      <a16:colId xmlns:a16="http://schemas.microsoft.com/office/drawing/2014/main" val="2417152287"/>
                    </a:ext>
                  </a:extLst>
                </a:gridCol>
                <a:gridCol w="819790">
                  <a:extLst>
                    <a:ext uri="{9D8B030D-6E8A-4147-A177-3AD203B41FA5}">
                      <a16:colId xmlns:a16="http://schemas.microsoft.com/office/drawing/2014/main" val="1166821883"/>
                    </a:ext>
                  </a:extLst>
                </a:gridCol>
                <a:gridCol w="819790">
                  <a:extLst>
                    <a:ext uri="{9D8B030D-6E8A-4147-A177-3AD203B41FA5}">
                      <a16:colId xmlns:a16="http://schemas.microsoft.com/office/drawing/2014/main" val="4121703637"/>
                    </a:ext>
                  </a:extLst>
                </a:gridCol>
                <a:gridCol w="819790">
                  <a:extLst>
                    <a:ext uri="{9D8B030D-6E8A-4147-A177-3AD203B41FA5}">
                      <a16:colId xmlns:a16="http://schemas.microsoft.com/office/drawing/2014/main" val="2168072780"/>
                    </a:ext>
                  </a:extLst>
                </a:gridCol>
                <a:gridCol w="819790">
                  <a:extLst>
                    <a:ext uri="{9D8B030D-6E8A-4147-A177-3AD203B41FA5}">
                      <a16:colId xmlns:a16="http://schemas.microsoft.com/office/drawing/2014/main" val="566927260"/>
                    </a:ext>
                  </a:extLst>
                </a:gridCol>
                <a:gridCol w="819790">
                  <a:extLst>
                    <a:ext uri="{9D8B030D-6E8A-4147-A177-3AD203B41FA5}">
                      <a16:colId xmlns:a16="http://schemas.microsoft.com/office/drawing/2014/main" val="3982656062"/>
                    </a:ext>
                  </a:extLst>
                </a:gridCol>
                <a:gridCol w="819790">
                  <a:extLst>
                    <a:ext uri="{9D8B030D-6E8A-4147-A177-3AD203B41FA5}">
                      <a16:colId xmlns:a16="http://schemas.microsoft.com/office/drawing/2014/main" val="764662792"/>
                    </a:ext>
                  </a:extLst>
                </a:gridCol>
                <a:gridCol w="819790">
                  <a:extLst>
                    <a:ext uri="{9D8B030D-6E8A-4147-A177-3AD203B41FA5}">
                      <a16:colId xmlns:a16="http://schemas.microsoft.com/office/drawing/2014/main" val="2350136000"/>
                    </a:ext>
                  </a:extLst>
                </a:gridCol>
                <a:gridCol w="819790">
                  <a:extLst>
                    <a:ext uri="{9D8B030D-6E8A-4147-A177-3AD203B41FA5}">
                      <a16:colId xmlns:a16="http://schemas.microsoft.com/office/drawing/2014/main" val="3340798807"/>
                    </a:ext>
                  </a:extLst>
                </a:gridCol>
                <a:gridCol w="819790">
                  <a:extLst>
                    <a:ext uri="{9D8B030D-6E8A-4147-A177-3AD203B41FA5}">
                      <a16:colId xmlns:a16="http://schemas.microsoft.com/office/drawing/2014/main" val="3425145640"/>
                    </a:ext>
                  </a:extLst>
                </a:gridCol>
                <a:gridCol w="819790">
                  <a:extLst>
                    <a:ext uri="{9D8B030D-6E8A-4147-A177-3AD203B41FA5}">
                      <a16:colId xmlns:a16="http://schemas.microsoft.com/office/drawing/2014/main" val="1495631228"/>
                    </a:ext>
                  </a:extLst>
                </a:gridCol>
                <a:gridCol w="819790">
                  <a:extLst>
                    <a:ext uri="{9D8B030D-6E8A-4147-A177-3AD203B41FA5}">
                      <a16:colId xmlns:a16="http://schemas.microsoft.com/office/drawing/2014/main" val="842304824"/>
                    </a:ext>
                  </a:extLst>
                </a:gridCol>
                <a:gridCol w="819790">
                  <a:extLst>
                    <a:ext uri="{9D8B030D-6E8A-4147-A177-3AD203B41FA5}">
                      <a16:colId xmlns:a16="http://schemas.microsoft.com/office/drawing/2014/main" val="1084882419"/>
                    </a:ext>
                  </a:extLst>
                </a:gridCol>
              </a:tblGrid>
              <a:tr h="370840">
                <a:tc>
                  <a:txBody>
                    <a:bodyPr/>
                    <a:lstStyle/>
                    <a:p>
                      <a:endParaRPr lang="hu-HU"/>
                    </a:p>
                  </a:txBody>
                  <a:tcPr/>
                </a:tc>
                <a:tc>
                  <a:txBody>
                    <a:bodyPr/>
                    <a:lstStyle/>
                    <a:p>
                      <a:endParaRPr lang="hu-HU"/>
                    </a:p>
                  </a:txBody>
                  <a:tcPr/>
                </a:tc>
                <a:tc>
                  <a:txBody>
                    <a:bodyPr/>
                    <a:lstStyle/>
                    <a:p>
                      <a:endParaRPr lang="hu-HU"/>
                    </a:p>
                  </a:txBody>
                  <a:tcPr/>
                </a:tc>
                <a:tc>
                  <a:txBody>
                    <a:bodyPr/>
                    <a:lstStyle/>
                    <a:p>
                      <a:endParaRPr lang="hu-HU"/>
                    </a:p>
                  </a:txBody>
                  <a:tcPr/>
                </a:tc>
                <a:tc>
                  <a:txBody>
                    <a:bodyPr/>
                    <a:lstStyle/>
                    <a:p>
                      <a:endParaRPr lang="hu-HU"/>
                    </a:p>
                  </a:txBody>
                  <a:tcPr/>
                </a:tc>
                <a:tc>
                  <a:txBody>
                    <a:bodyPr/>
                    <a:lstStyle/>
                    <a:p>
                      <a:endParaRPr lang="hu-HU"/>
                    </a:p>
                  </a:txBody>
                  <a:tcPr/>
                </a:tc>
                <a:tc>
                  <a:txBody>
                    <a:bodyPr/>
                    <a:lstStyle/>
                    <a:p>
                      <a:endParaRPr lang="hu-HU"/>
                    </a:p>
                  </a:txBody>
                  <a:tcPr/>
                </a:tc>
                <a:tc>
                  <a:txBody>
                    <a:bodyPr/>
                    <a:lstStyle/>
                    <a:p>
                      <a:endParaRPr lang="hu-HU"/>
                    </a:p>
                  </a:txBody>
                  <a:tcPr/>
                </a:tc>
                <a:tc>
                  <a:txBody>
                    <a:bodyPr/>
                    <a:lstStyle/>
                    <a:p>
                      <a:endParaRPr lang="hu-HU"/>
                    </a:p>
                  </a:txBody>
                  <a:tcPr/>
                </a:tc>
                <a:tc>
                  <a:txBody>
                    <a:bodyPr/>
                    <a:lstStyle/>
                    <a:p>
                      <a:endParaRPr lang="hu-HU"/>
                    </a:p>
                  </a:txBody>
                  <a:tcPr/>
                </a:tc>
                <a:tc>
                  <a:txBody>
                    <a:bodyPr/>
                    <a:lstStyle/>
                    <a:p>
                      <a:endParaRPr lang="hu-HU"/>
                    </a:p>
                  </a:txBody>
                  <a:tcPr/>
                </a:tc>
                <a:tc>
                  <a:txBody>
                    <a:bodyPr/>
                    <a:lstStyle/>
                    <a:p>
                      <a:endParaRPr lang="hu-HU"/>
                    </a:p>
                  </a:txBody>
                  <a:tcPr/>
                </a:tc>
                <a:tc>
                  <a:txBody>
                    <a:bodyPr/>
                    <a:lstStyle/>
                    <a:p>
                      <a:endParaRPr lang="hu-HU"/>
                    </a:p>
                  </a:txBody>
                  <a:tcPr/>
                </a:tc>
                <a:tc>
                  <a:txBody>
                    <a:bodyPr/>
                    <a:lstStyle/>
                    <a:p>
                      <a:endParaRPr lang="hu-HU"/>
                    </a:p>
                  </a:txBody>
                  <a:tcPr/>
                </a:tc>
                <a:extLst>
                  <a:ext uri="{0D108BD9-81ED-4DB2-BD59-A6C34878D82A}">
                    <a16:rowId xmlns:a16="http://schemas.microsoft.com/office/drawing/2014/main" val="1353654517"/>
                  </a:ext>
                </a:extLst>
              </a:tr>
            </a:tbl>
          </a:graphicData>
        </a:graphic>
      </p:graphicFrame>
      <p:sp>
        <p:nvSpPr>
          <p:cNvPr id="33" name="Rectangle: Rounded Corners 32">
            <a:extLst>
              <a:ext uri="{FF2B5EF4-FFF2-40B4-BE49-F238E27FC236}">
                <a16:creationId xmlns:a16="http://schemas.microsoft.com/office/drawing/2014/main" id="{B393D514-C4BB-45B9-979F-38E14731D06F}"/>
              </a:ext>
            </a:extLst>
          </p:cNvPr>
          <p:cNvSpPr/>
          <p:nvPr/>
        </p:nvSpPr>
        <p:spPr>
          <a:xfrm>
            <a:off x="5337927" y="3386549"/>
            <a:ext cx="4052816" cy="634992"/>
          </a:xfrm>
          <a:prstGeom prst="roundRect">
            <a:avLst/>
          </a:prstGeom>
          <a:solidFill>
            <a:schemeClr val="bg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rPr>
              <a:t>Risk reporting</a:t>
            </a:r>
            <a:br>
              <a:rPr lang="en-US" sz="1400" b="1">
                <a:solidFill>
                  <a:schemeClr val="bg1"/>
                </a:solidFill>
              </a:rPr>
            </a:br>
            <a:r>
              <a:rPr lang="en-US" sz="1400" b="1">
                <a:solidFill>
                  <a:schemeClr val="bg1"/>
                </a:solidFill>
              </a:rPr>
              <a:t>practices</a:t>
            </a:r>
          </a:p>
        </p:txBody>
      </p:sp>
      <p:sp>
        <p:nvSpPr>
          <p:cNvPr id="34" name="Rectangle: Rounded Corners 33">
            <a:extLst>
              <a:ext uri="{FF2B5EF4-FFF2-40B4-BE49-F238E27FC236}">
                <a16:creationId xmlns:a16="http://schemas.microsoft.com/office/drawing/2014/main" id="{250CE311-983A-CB9E-CAC5-C4183EC11F7D}"/>
              </a:ext>
            </a:extLst>
          </p:cNvPr>
          <p:cNvSpPr/>
          <p:nvPr/>
        </p:nvSpPr>
        <p:spPr>
          <a:xfrm>
            <a:off x="9448800" y="3386557"/>
            <a:ext cx="2412274" cy="634992"/>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rPr>
              <a:t>Supervisory review</a:t>
            </a:r>
            <a:br>
              <a:rPr lang="en-US" sz="1400" b="1">
                <a:solidFill>
                  <a:schemeClr val="bg1"/>
                </a:solidFill>
              </a:rPr>
            </a:br>
            <a:r>
              <a:rPr lang="en-US" sz="1400" b="1">
                <a:solidFill>
                  <a:schemeClr val="bg1"/>
                </a:solidFill>
              </a:rPr>
              <a:t>and cooperation</a:t>
            </a:r>
          </a:p>
        </p:txBody>
      </p:sp>
      <p:grpSp>
        <p:nvGrpSpPr>
          <p:cNvPr id="115" name="Group 114">
            <a:extLst>
              <a:ext uri="{FF2B5EF4-FFF2-40B4-BE49-F238E27FC236}">
                <a16:creationId xmlns:a16="http://schemas.microsoft.com/office/drawing/2014/main" id="{183DC21D-1AD3-8B14-EF48-1DE56BF64FBE}"/>
              </a:ext>
            </a:extLst>
          </p:cNvPr>
          <p:cNvGrpSpPr/>
          <p:nvPr/>
        </p:nvGrpSpPr>
        <p:grpSpPr>
          <a:xfrm>
            <a:off x="812495" y="2889655"/>
            <a:ext cx="9842442" cy="540000"/>
            <a:chOff x="812495" y="3929909"/>
            <a:chExt cx="9842442" cy="540000"/>
          </a:xfrm>
        </p:grpSpPr>
        <p:cxnSp>
          <p:nvCxnSpPr>
            <p:cNvPr id="37" name="Straight Connector 36">
              <a:extLst>
                <a:ext uri="{FF2B5EF4-FFF2-40B4-BE49-F238E27FC236}">
                  <a16:creationId xmlns:a16="http://schemas.microsoft.com/office/drawing/2014/main" id="{6C6BD73E-7640-1AA2-B23D-071B8EE2D2F8}"/>
                </a:ext>
              </a:extLst>
            </p:cNvPr>
            <p:cNvCxnSpPr>
              <a:cxnSpLocks/>
            </p:cNvCxnSpPr>
            <p:nvPr/>
          </p:nvCxnSpPr>
          <p:spPr>
            <a:xfrm>
              <a:off x="812495" y="3929909"/>
              <a:ext cx="0" cy="54000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69697BD-783D-71B7-346E-C52F087B5047}"/>
                </a:ext>
              </a:extLst>
            </p:cNvPr>
            <p:cNvCxnSpPr>
              <a:cxnSpLocks/>
            </p:cNvCxnSpPr>
            <p:nvPr/>
          </p:nvCxnSpPr>
          <p:spPr>
            <a:xfrm>
              <a:off x="2452902" y="3929909"/>
              <a:ext cx="0" cy="540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79BE24C-D2CC-F9AA-B804-7F7714E93B4B}"/>
                </a:ext>
              </a:extLst>
            </p:cNvPr>
            <p:cNvCxnSpPr>
              <a:cxnSpLocks/>
            </p:cNvCxnSpPr>
            <p:nvPr/>
          </p:nvCxnSpPr>
          <p:spPr>
            <a:xfrm>
              <a:off x="4093309" y="3929909"/>
              <a:ext cx="0" cy="540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55FE8D7-37A7-0B7F-B66C-490E1802F963}"/>
                </a:ext>
              </a:extLst>
            </p:cNvPr>
            <p:cNvCxnSpPr>
              <a:cxnSpLocks/>
            </p:cNvCxnSpPr>
            <p:nvPr/>
          </p:nvCxnSpPr>
          <p:spPr>
            <a:xfrm>
              <a:off x="5733716" y="3929909"/>
              <a:ext cx="0" cy="540000"/>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AB56A88-8200-B218-C345-E99FE1D3A58C}"/>
                </a:ext>
              </a:extLst>
            </p:cNvPr>
            <p:cNvCxnSpPr>
              <a:cxnSpLocks/>
            </p:cNvCxnSpPr>
            <p:nvPr/>
          </p:nvCxnSpPr>
          <p:spPr>
            <a:xfrm>
              <a:off x="7374123" y="3929909"/>
              <a:ext cx="0" cy="540000"/>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0B6FC3B-41C3-3338-7BD6-9FF963CB506B}"/>
                </a:ext>
              </a:extLst>
            </p:cNvPr>
            <p:cNvCxnSpPr>
              <a:cxnSpLocks/>
            </p:cNvCxnSpPr>
            <p:nvPr/>
          </p:nvCxnSpPr>
          <p:spPr>
            <a:xfrm>
              <a:off x="9014530" y="3929909"/>
              <a:ext cx="0" cy="540000"/>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A073EE6-7C83-F4F7-F9A6-02F52332E316}"/>
                </a:ext>
              </a:extLst>
            </p:cNvPr>
            <p:cNvCxnSpPr>
              <a:cxnSpLocks/>
            </p:cNvCxnSpPr>
            <p:nvPr/>
          </p:nvCxnSpPr>
          <p:spPr>
            <a:xfrm>
              <a:off x="10654937" y="3929909"/>
              <a:ext cx="0" cy="54000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05BDB93E-389A-C6B0-0A58-A5EC762FF717}"/>
              </a:ext>
            </a:extLst>
          </p:cNvPr>
          <p:cNvGrpSpPr/>
          <p:nvPr/>
        </p:nvGrpSpPr>
        <p:grpSpPr>
          <a:xfrm>
            <a:off x="1643631" y="4022633"/>
            <a:ext cx="9828101" cy="540001"/>
            <a:chOff x="1643631" y="2769222"/>
            <a:chExt cx="9828101" cy="540001"/>
          </a:xfrm>
        </p:grpSpPr>
        <p:cxnSp>
          <p:nvCxnSpPr>
            <p:cNvPr id="44" name="Straight Connector 43">
              <a:extLst>
                <a:ext uri="{FF2B5EF4-FFF2-40B4-BE49-F238E27FC236}">
                  <a16:creationId xmlns:a16="http://schemas.microsoft.com/office/drawing/2014/main" id="{65036015-C0FD-6031-09EA-B1BE4E6BC346}"/>
                </a:ext>
              </a:extLst>
            </p:cNvPr>
            <p:cNvCxnSpPr>
              <a:cxnSpLocks/>
            </p:cNvCxnSpPr>
            <p:nvPr/>
          </p:nvCxnSpPr>
          <p:spPr>
            <a:xfrm>
              <a:off x="1643631" y="2769223"/>
              <a:ext cx="0" cy="54000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E119958-D8E0-CB5D-A580-2B84E8DEF935}"/>
                </a:ext>
              </a:extLst>
            </p:cNvPr>
            <p:cNvCxnSpPr>
              <a:cxnSpLocks/>
            </p:cNvCxnSpPr>
            <p:nvPr/>
          </p:nvCxnSpPr>
          <p:spPr>
            <a:xfrm>
              <a:off x="3281648" y="2769223"/>
              <a:ext cx="0" cy="540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332F26D-C5F7-0971-D127-29142BAE7B8F}"/>
                </a:ext>
              </a:extLst>
            </p:cNvPr>
            <p:cNvCxnSpPr>
              <a:cxnSpLocks/>
            </p:cNvCxnSpPr>
            <p:nvPr/>
          </p:nvCxnSpPr>
          <p:spPr>
            <a:xfrm>
              <a:off x="4919665" y="2769223"/>
              <a:ext cx="0" cy="540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8CC98E5-675C-E05A-CE69-86005D5A7BB5}"/>
                </a:ext>
              </a:extLst>
            </p:cNvPr>
            <p:cNvCxnSpPr>
              <a:cxnSpLocks/>
            </p:cNvCxnSpPr>
            <p:nvPr/>
          </p:nvCxnSpPr>
          <p:spPr>
            <a:xfrm>
              <a:off x="6557682" y="2769223"/>
              <a:ext cx="0" cy="540000"/>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9DC0590-B541-31F9-CE1C-2F2919B330DE}"/>
                </a:ext>
              </a:extLst>
            </p:cNvPr>
            <p:cNvCxnSpPr>
              <a:cxnSpLocks/>
            </p:cNvCxnSpPr>
            <p:nvPr/>
          </p:nvCxnSpPr>
          <p:spPr>
            <a:xfrm>
              <a:off x="8195699" y="2769223"/>
              <a:ext cx="0" cy="540000"/>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8F29D36-875C-0126-715F-1D65A590FEEE}"/>
                </a:ext>
              </a:extLst>
            </p:cNvPr>
            <p:cNvCxnSpPr>
              <a:cxnSpLocks/>
            </p:cNvCxnSpPr>
            <p:nvPr/>
          </p:nvCxnSpPr>
          <p:spPr>
            <a:xfrm>
              <a:off x="9833716" y="2769223"/>
              <a:ext cx="0" cy="54000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15B8DAB-B698-9497-7252-C49B7C15CC86}"/>
                </a:ext>
              </a:extLst>
            </p:cNvPr>
            <p:cNvCxnSpPr>
              <a:cxnSpLocks/>
            </p:cNvCxnSpPr>
            <p:nvPr/>
          </p:nvCxnSpPr>
          <p:spPr>
            <a:xfrm>
              <a:off x="11471732" y="2769222"/>
              <a:ext cx="0" cy="54000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60" name="TextBox 59">
            <a:extLst>
              <a:ext uri="{FF2B5EF4-FFF2-40B4-BE49-F238E27FC236}">
                <a16:creationId xmlns:a16="http://schemas.microsoft.com/office/drawing/2014/main" id="{079B67E1-E2B9-350A-4AFD-94DFF609D643}"/>
              </a:ext>
            </a:extLst>
          </p:cNvPr>
          <p:cNvSpPr txBox="1"/>
          <p:nvPr/>
        </p:nvSpPr>
        <p:spPr>
          <a:xfrm>
            <a:off x="221524" y="1152026"/>
            <a:ext cx="1517463" cy="1980000"/>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txBody>
          <a:bodyPr wrap="square" lIns="72000" tIns="72000" rIns="72000" bIns="72000">
            <a:spAutoFit/>
          </a:bodyPr>
          <a:lstStyle/>
          <a:p>
            <a:pPr marL="228600" indent="-228600">
              <a:spcAft>
                <a:spcPts val="600"/>
              </a:spcAft>
              <a:buAutoNum type="arabicPeriod"/>
            </a:pPr>
            <a:r>
              <a:rPr lang="en-US" sz="1200" b="1">
                <a:solidFill>
                  <a:schemeClr val="accent2"/>
                </a:solidFill>
              </a:rPr>
              <a:t>Governance</a:t>
            </a:r>
          </a:p>
          <a:p>
            <a:r>
              <a:rPr lang="en-US" sz="1100">
                <a:solidFill>
                  <a:schemeClr val="tx2"/>
                </a:solidFill>
              </a:rPr>
              <a:t>Banks must have strong governance frameworks, with clear roles and responsibilities, to ensure effective risk data aggregation and reporting</a:t>
            </a:r>
            <a:endParaRPr lang="en-GB" sz="1100">
              <a:solidFill>
                <a:schemeClr val="tx2"/>
              </a:solidFill>
            </a:endParaRPr>
          </a:p>
        </p:txBody>
      </p:sp>
      <p:sp>
        <p:nvSpPr>
          <p:cNvPr id="65" name="TextBox 64">
            <a:extLst>
              <a:ext uri="{FF2B5EF4-FFF2-40B4-BE49-F238E27FC236}">
                <a16:creationId xmlns:a16="http://schemas.microsoft.com/office/drawing/2014/main" id="{7816DAD6-DDD5-C964-AA4E-FA9072A0ADBD}"/>
              </a:ext>
            </a:extLst>
          </p:cNvPr>
          <p:cNvSpPr txBox="1"/>
          <p:nvPr/>
        </p:nvSpPr>
        <p:spPr>
          <a:xfrm>
            <a:off x="1904973" y="1152024"/>
            <a:ext cx="1517463" cy="1980000"/>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square" lIns="72000" tIns="72000" rIns="72000" bIns="72000">
            <a:spAutoFit/>
          </a:bodyPr>
          <a:lstStyle/>
          <a:p>
            <a:pPr>
              <a:spcAft>
                <a:spcPts val="600"/>
              </a:spcAft>
            </a:pPr>
            <a:r>
              <a:rPr lang="en-US" sz="1200" b="1"/>
              <a:t>3. Accuracy and Integrity</a:t>
            </a:r>
          </a:p>
          <a:p>
            <a:pPr>
              <a:spcAft>
                <a:spcPts val="600"/>
              </a:spcAft>
            </a:pPr>
            <a:r>
              <a:rPr lang="en-US" sz="1100">
                <a:solidFill>
                  <a:schemeClr val="tx2"/>
                </a:solidFill>
              </a:rPr>
              <a:t>Banks must ensure risk data is accurate and validated through robust reconciliation processes</a:t>
            </a:r>
            <a:endParaRPr lang="en-GB" sz="1100">
              <a:solidFill>
                <a:schemeClr val="tx2"/>
              </a:solidFill>
            </a:endParaRPr>
          </a:p>
        </p:txBody>
      </p:sp>
      <p:sp>
        <p:nvSpPr>
          <p:cNvPr id="66" name="TextBox 65">
            <a:extLst>
              <a:ext uri="{FF2B5EF4-FFF2-40B4-BE49-F238E27FC236}">
                <a16:creationId xmlns:a16="http://schemas.microsoft.com/office/drawing/2014/main" id="{1811D044-6B38-D69D-E9FA-7210972152B9}"/>
              </a:ext>
            </a:extLst>
          </p:cNvPr>
          <p:cNvSpPr txBox="1"/>
          <p:nvPr/>
        </p:nvSpPr>
        <p:spPr>
          <a:xfrm>
            <a:off x="10590869" y="4345383"/>
            <a:ext cx="1517463" cy="1980000"/>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lIns="72000" tIns="72000" rIns="72000" bIns="72000">
            <a:spAutoFit/>
          </a:bodyPr>
          <a:lstStyle/>
          <a:p>
            <a:pPr>
              <a:spcAft>
                <a:spcPts val="600"/>
              </a:spcAft>
            </a:pPr>
            <a:r>
              <a:rPr lang="en-US" sz="1200" b="1">
                <a:solidFill>
                  <a:schemeClr val="tx2"/>
                </a:solidFill>
              </a:rPr>
              <a:t>14. Home/Host Cooperation</a:t>
            </a:r>
          </a:p>
          <a:p>
            <a:pPr>
              <a:spcAft>
                <a:spcPts val="600"/>
              </a:spcAft>
            </a:pPr>
            <a:r>
              <a:rPr lang="en-US" sz="1100">
                <a:solidFill>
                  <a:schemeClr val="tx2"/>
                </a:solidFill>
              </a:rPr>
              <a:t>For international banks, there must be effective cooperation between home and host supervisors to ensure complete reporting</a:t>
            </a:r>
            <a:endParaRPr lang="en-GB" sz="1100">
              <a:solidFill>
                <a:schemeClr val="tx2"/>
              </a:solidFill>
            </a:endParaRPr>
          </a:p>
        </p:txBody>
      </p:sp>
      <p:sp>
        <p:nvSpPr>
          <p:cNvPr id="67" name="TextBox 66">
            <a:extLst>
              <a:ext uri="{FF2B5EF4-FFF2-40B4-BE49-F238E27FC236}">
                <a16:creationId xmlns:a16="http://schemas.microsoft.com/office/drawing/2014/main" id="{8AD2E7FF-99DB-C342-116B-36D17FAF9928}"/>
              </a:ext>
            </a:extLst>
          </p:cNvPr>
          <p:cNvSpPr txBox="1"/>
          <p:nvPr/>
        </p:nvSpPr>
        <p:spPr>
          <a:xfrm>
            <a:off x="8889726" y="4345384"/>
            <a:ext cx="1517463" cy="1980000"/>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lIns="72000" tIns="72000" rIns="72000" bIns="72000">
            <a:spAutoFit/>
          </a:bodyPr>
          <a:lstStyle/>
          <a:p>
            <a:pPr>
              <a:spcAft>
                <a:spcPts val="600"/>
              </a:spcAft>
            </a:pPr>
            <a:r>
              <a:rPr lang="en-US" sz="1200" b="1">
                <a:solidFill>
                  <a:schemeClr val="tx2"/>
                </a:solidFill>
              </a:rPr>
              <a:t>12. Review</a:t>
            </a:r>
          </a:p>
          <a:p>
            <a:r>
              <a:rPr lang="en-US" sz="1100">
                <a:solidFill>
                  <a:schemeClr val="tx2"/>
                </a:solidFill>
              </a:rPr>
              <a:t>Banks must regularly review their risk data processes and reporting to ensure they meet user needs and comply with BCBS 239</a:t>
            </a:r>
            <a:endParaRPr lang="en-GB" sz="1100">
              <a:solidFill>
                <a:schemeClr val="tx2"/>
              </a:solidFill>
            </a:endParaRPr>
          </a:p>
        </p:txBody>
      </p:sp>
      <p:sp>
        <p:nvSpPr>
          <p:cNvPr id="68" name="TextBox 67">
            <a:extLst>
              <a:ext uri="{FF2B5EF4-FFF2-40B4-BE49-F238E27FC236}">
                <a16:creationId xmlns:a16="http://schemas.microsoft.com/office/drawing/2014/main" id="{BF793F45-4D3B-9B2C-351C-C35B118CA2DF}"/>
              </a:ext>
            </a:extLst>
          </p:cNvPr>
          <p:cNvSpPr txBox="1"/>
          <p:nvPr/>
        </p:nvSpPr>
        <p:spPr>
          <a:xfrm>
            <a:off x="7188585" y="4345382"/>
            <a:ext cx="1517463" cy="1980000"/>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wrap="square" lIns="72000" tIns="72000" rIns="72000" bIns="72000">
            <a:spAutoFit/>
          </a:bodyPr>
          <a:lstStyle/>
          <a:p>
            <a:pPr>
              <a:spcAft>
                <a:spcPts val="600"/>
              </a:spcAft>
            </a:pPr>
            <a:r>
              <a:rPr lang="en-US" sz="1200" b="1">
                <a:solidFill>
                  <a:schemeClr val="bg2"/>
                </a:solidFill>
              </a:rPr>
              <a:t>10. Frequency</a:t>
            </a:r>
          </a:p>
          <a:p>
            <a:r>
              <a:rPr lang="en-US" sz="1100">
                <a:solidFill>
                  <a:schemeClr val="tx2"/>
                </a:solidFill>
              </a:rPr>
              <a:t>Risk reporting should be conducted at intervals that reflect the risk profile of the bank, with more frequent reporting in times of stress</a:t>
            </a:r>
            <a:endParaRPr lang="en-GB" sz="1100">
              <a:solidFill>
                <a:schemeClr val="tx2"/>
              </a:solidFill>
            </a:endParaRPr>
          </a:p>
        </p:txBody>
      </p:sp>
      <p:sp>
        <p:nvSpPr>
          <p:cNvPr id="69" name="TextBox 68">
            <a:extLst>
              <a:ext uri="{FF2B5EF4-FFF2-40B4-BE49-F238E27FC236}">
                <a16:creationId xmlns:a16="http://schemas.microsoft.com/office/drawing/2014/main" id="{45BBACD5-54C9-C575-24D4-233DC976B5FB}"/>
              </a:ext>
            </a:extLst>
          </p:cNvPr>
          <p:cNvSpPr txBox="1"/>
          <p:nvPr/>
        </p:nvSpPr>
        <p:spPr>
          <a:xfrm>
            <a:off x="5487444" y="4345383"/>
            <a:ext cx="1517463" cy="1980000"/>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wrap="square" lIns="72000" tIns="72000" rIns="72000" bIns="72000">
            <a:spAutoFit/>
          </a:bodyPr>
          <a:lstStyle/>
          <a:p>
            <a:pPr>
              <a:spcAft>
                <a:spcPts val="600"/>
              </a:spcAft>
            </a:pPr>
            <a:r>
              <a:rPr lang="en-US" sz="1200" b="1">
                <a:solidFill>
                  <a:schemeClr val="bg2"/>
                </a:solidFill>
              </a:rPr>
              <a:t>8. </a:t>
            </a:r>
            <a:r>
              <a:rPr lang="en-US" sz="1200" b="1" err="1">
                <a:solidFill>
                  <a:schemeClr val="bg2"/>
                </a:solidFill>
              </a:rPr>
              <a:t>Comprehen-siveness</a:t>
            </a:r>
            <a:r>
              <a:rPr lang="en-US" sz="1200" b="1">
                <a:solidFill>
                  <a:schemeClr val="bg2"/>
                </a:solidFill>
              </a:rPr>
              <a:t> of Reported Information</a:t>
            </a:r>
          </a:p>
          <a:p>
            <a:pPr>
              <a:spcAft>
                <a:spcPts val="600"/>
              </a:spcAft>
            </a:pPr>
            <a:r>
              <a:rPr lang="en-US" sz="1100">
                <a:solidFill>
                  <a:schemeClr val="tx2"/>
                </a:solidFill>
              </a:rPr>
              <a:t>Reports should cover all material risk areas and provide a holistic view of the bank's risk profile</a:t>
            </a:r>
            <a:endParaRPr lang="en-GB" sz="1100">
              <a:solidFill>
                <a:schemeClr val="tx2"/>
              </a:solidFill>
            </a:endParaRPr>
          </a:p>
        </p:txBody>
      </p:sp>
      <p:sp>
        <p:nvSpPr>
          <p:cNvPr id="70" name="TextBox 69">
            <a:extLst>
              <a:ext uri="{FF2B5EF4-FFF2-40B4-BE49-F238E27FC236}">
                <a16:creationId xmlns:a16="http://schemas.microsoft.com/office/drawing/2014/main" id="{374CC338-795F-B240-EF33-54BFAC9B2CDE}"/>
              </a:ext>
            </a:extLst>
          </p:cNvPr>
          <p:cNvSpPr txBox="1"/>
          <p:nvPr/>
        </p:nvSpPr>
        <p:spPr>
          <a:xfrm>
            <a:off x="3786303" y="4345382"/>
            <a:ext cx="1517463" cy="1980000"/>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square" lIns="72000" tIns="72000" rIns="72000" bIns="72000">
            <a:spAutoFit/>
          </a:bodyPr>
          <a:lstStyle/>
          <a:p>
            <a:pPr>
              <a:spcAft>
                <a:spcPts val="600"/>
              </a:spcAft>
            </a:pPr>
            <a:r>
              <a:rPr lang="en-US" sz="1200" b="1"/>
              <a:t>6. Adaptability</a:t>
            </a:r>
          </a:p>
          <a:p>
            <a:pPr>
              <a:spcAft>
                <a:spcPts val="600"/>
              </a:spcAft>
            </a:pPr>
            <a:r>
              <a:rPr lang="en-US" sz="1100">
                <a:solidFill>
                  <a:schemeClr val="tx2"/>
                </a:solidFill>
              </a:rPr>
              <a:t>Risk data systems should be flexible enough to respond to evolving business needs, risks, and regulatory changes</a:t>
            </a:r>
            <a:endParaRPr lang="en-GB" sz="1100">
              <a:solidFill>
                <a:schemeClr val="tx2"/>
              </a:solidFill>
            </a:endParaRPr>
          </a:p>
        </p:txBody>
      </p:sp>
      <p:sp>
        <p:nvSpPr>
          <p:cNvPr id="99" name="TextBox 98">
            <a:extLst>
              <a:ext uri="{FF2B5EF4-FFF2-40B4-BE49-F238E27FC236}">
                <a16:creationId xmlns:a16="http://schemas.microsoft.com/office/drawing/2014/main" id="{384F15D3-9084-2821-D06A-DC24A266751B}"/>
              </a:ext>
            </a:extLst>
          </p:cNvPr>
          <p:cNvSpPr txBox="1"/>
          <p:nvPr/>
        </p:nvSpPr>
        <p:spPr>
          <a:xfrm>
            <a:off x="2085160" y="4345385"/>
            <a:ext cx="1517463" cy="1980000"/>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square" lIns="72000" tIns="72000" rIns="72000" bIns="72000">
            <a:spAutoFit/>
          </a:bodyPr>
          <a:lstStyle/>
          <a:p>
            <a:pPr>
              <a:spcAft>
                <a:spcPts val="600"/>
              </a:spcAft>
            </a:pPr>
            <a:r>
              <a:rPr lang="en-US" sz="1200" b="1"/>
              <a:t>4. Completeness</a:t>
            </a:r>
          </a:p>
          <a:p>
            <a:pPr>
              <a:spcAft>
                <a:spcPts val="600"/>
              </a:spcAft>
            </a:pPr>
            <a:r>
              <a:rPr lang="en-US" sz="1100">
                <a:solidFill>
                  <a:schemeClr val="tx2"/>
                </a:solidFill>
              </a:rPr>
              <a:t>Banks should design and maintain IT systems that support efficient data capture, validation, and reporting</a:t>
            </a:r>
            <a:endParaRPr lang="en-GB" sz="1100">
              <a:solidFill>
                <a:schemeClr val="tx2"/>
              </a:solidFill>
            </a:endParaRPr>
          </a:p>
        </p:txBody>
      </p:sp>
      <p:sp>
        <p:nvSpPr>
          <p:cNvPr id="101" name="TextBox 100">
            <a:extLst>
              <a:ext uri="{FF2B5EF4-FFF2-40B4-BE49-F238E27FC236}">
                <a16:creationId xmlns:a16="http://schemas.microsoft.com/office/drawing/2014/main" id="{AB5C5F16-E5D0-0D22-589C-D9A281B25F71}"/>
              </a:ext>
            </a:extLst>
          </p:cNvPr>
          <p:cNvSpPr txBox="1"/>
          <p:nvPr/>
        </p:nvSpPr>
        <p:spPr>
          <a:xfrm>
            <a:off x="10322221" y="1156933"/>
            <a:ext cx="1517463" cy="1980000"/>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lIns="72000" tIns="72000" rIns="72000" bIns="72000">
            <a:spAutoFit/>
          </a:bodyPr>
          <a:lstStyle/>
          <a:p>
            <a:pPr>
              <a:spcAft>
                <a:spcPts val="600"/>
              </a:spcAft>
            </a:pPr>
            <a:r>
              <a:rPr lang="en-US" sz="1200" b="1">
                <a:solidFill>
                  <a:schemeClr val="tx2"/>
                </a:solidFill>
              </a:rPr>
              <a:t>13. Remedial Actions and Supervisory Measures</a:t>
            </a:r>
          </a:p>
          <a:p>
            <a:r>
              <a:rPr lang="en-US" sz="1100">
                <a:solidFill>
                  <a:schemeClr val="tx2"/>
                </a:solidFill>
              </a:rPr>
              <a:t>Immediate corrective actions if banks fail to comply, with supervisory check</a:t>
            </a:r>
            <a:endParaRPr lang="en-GB" sz="1100">
              <a:solidFill>
                <a:schemeClr val="tx2"/>
              </a:solidFill>
            </a:endParaRPr>
          </a:p>
        </p:txBody>
      </p:sp>
      <p:sp>
        <p:nvSpPr>
          <p:cNvPr id="102" name="TextBox 101">
            <a:extLst>
              <a:ext uri="{FF2B5EF4-FFF2-40B4-BE49-F238E27FC236}">
                <a16:creationId xmlns:a16="http://schemas.microsoft.com/office/drawing/2014/main" id="{1797DDB1-DE38-35E8-703A-461BB9BEBDA8}"/>
              </a:ext>
            </a:extLst>
          </p:cNvPr>
          <p:cNvSpPr txBox="1"/>
          <p:nvPr/>
        </p:nvSpPr>
        <p:spPr>
          <a:xfrm>
            <a:off x="8638773" y="1156933"/>
            <a:ext cx="1517463" cy="1980000"/>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wrap="square" lIns="72000" tIns="72000" rIns="72000" bIns="72000">
            <a:spAutoFit/>
          </a:bodyPr>
          <a:lstStyle/>
          <a:p>
            <a:pPr>
              <a:spcAft>
                <a:spcPts val="600"/>
              </a:spcAft>
            </a:pPr>
            <a:r>
              <a:rPr lang="en-US" sz="1200" b="1">
                <a:solidFill>
                  <a:schemeClr val="bg2"/>
                </a:solidFill>
              </a:rPr>
              <a:t>11. Distribution</a:t>
            </a:r>
          </a:p>
          <a:p>
            <a:r>
              <a:rPr lang="en-US" sz="1100">
                <a:solidFill>
                  <a:schemeClr val="tx2"/>
                </a:solidFill>
              </a:rPr>
              <a:t>Risk reports should be distributed promptly to the right stakeholders, ensuring confidentiality and data security</a:t>
            </a:r>
            <a:endParaRPr lang="en-GB" sz="1100">
              <a:solidFill>
                <a:schemeClr val="tx2"/>
              </a:solidFill>
            </a:endParaRPr>
          </a:p>
        </p:txBody>
      </p:sp>
      <p:sp>
        <p:nvSpPr>
          <p:cNvPr id="103" name="TextBox 102">
            <a:extLst>
              <a:ext uri="{FF2B5EF4-FFF2-40B4-BE49-F238E27FC236}">
                <a16:creationId xmlns:a16="http://schemas.microsoft.com/office/drawing/2014/main" id="{B49DFA11-DEE7-BC2D-20F5-03DB25B2F193}"/>
              </a:ext>
            </a:extLst>
          </p:cNvPr>
          <p:cNvSpPr txBox="1"/>
          <p:nvPr/>
        </p:nvSpPr>
        <p:spPr>
          <a:xfrm>
            <a:off x="6955323" y="1156932"/>
            <a:ext cx="1517463" cy="1980000"/>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wrap="square" lIns="72000" tIns="72000" rIns="72000" bIns="72000">
            <a:spAutoFit/>
          </a:bodyPr>
          <a:lstStyle/>
          <a:p>
            <a:pPr>
              <a:spcAft>
                <a:spcPts val="600"/>
              </a:spcAft>
            </a:pPr>
            <a:r>
              <a:rPr lang="en-US" sz="1200" b="1">
                <a:solidFill>
                  <a:schemeClr val="bg2"/>
                </a:solidFill>
              </a:rPr>
              <a:t>9. Clarity and Usefulness</a:t>
            </a:r>
          </a:p>
          <a:p>
            <a:r>
              <a:rPr lang="en-US" sz="1100">
                <a:solidFill>
                  <a:schemeClr val="tx2"/>
                </a:solidFill>
              </a:rPr>
              <a:t>Risk reports must be clear, concise, and tailored to their audience, supporting effective decision-making</a:t>
            </a:r>
            <a:endParaRPr lang="en-GB" sz="1100">
              <a:solidFill>
                <a:schemeClr val="tx2"/>
              </a:solidFill>
            </a:endParaRPr>
          </a:p>
        </p:txBody>
      </p:sp>
      <p:sp>
        <p:nvSpPr>
          <p:cNvPr id="104" name="TextBox 103">
            <a:extLst>
              <a:ext uri="{FF2B5EF4-FFF2-40B4-BE49-F238E27FC236}">
                <a16:creationId xmlns:a16="http://schemas.microsoft.com/office/drawing/2014/main" id="{A607B0BC-D1D9-3E98-1113-E60D4C25C32D}"/>
              </a:ext>
            </a:extLst>
          </p:cNvPr>
          <p:cNvSpPr txBox="1"/>
          <p:nvPr/>
        </p:nvSpPr>
        <p:spPr>
          <a:xfrm>
            <a:off x="5271873" y="1156933"/>
            <a:ext cx="1517463" cy="1980000"/>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wrap="square" lIns="72000" tIns="72000" rIns="72000" bIns="72000">
            <a:spAutoFit/>
          </a:bodyPr>
          <a:lstStyle/>
          <a:p>
            <a:pPr>
              <a:spcAft>
                <a:spcPts val="600"/>
              </a:spcAft>
            </a:pPr>
            <a:r>
              <a:rPr lang="en-US" sz="1200" b="1">
                <a:solidFill>
                  <a:schemeClr val="bg2"/>
                </a:solidFill>
              </a:rPr>
              <a:t>7. Accuracy and Integrity of Reported Information</a:t>
            </a:r>
          </a:p>
          <a:p>
            <a:r>
              <a:rPr lang="en-US" sz="1100">
                <a:solidFill>
                  <a:schemeClr val="tx2"/>
                </a:solidFill>
              </a:rPr>
              <a:t>Risk reports must reflect the true risk profile of the bank, with accurate and reconciled data</a:t>
            </a:r>
            <a:endParaRPr lang="en-GB" sz="1100">
              <a:solidFill>
                <a:schemeClr val="tx2"/>
              </a:solidFill>
            </a:endParaRPr>
          </a:p>
        </p:txBody>
      </p:sp>
      <p:sp>
        <p:nvSpPr>
          <p:cNvPr id="105" name="TextBox 104">
            <a:extLst>
              <a:ext uri="{FF2B5EF4-FFF2-40B4-BE49-F238E27FC236}">
                <a16:creationId xmlns:a16="http://schemas.microsoft.com/office/drawing/2014/main" id="{40158D6A-CA2B-CD7F-8932-69F9B225CD91}"/>
              </a:ext>
            </a:extLst>
          </p:cNvPr>
          <p:cNvSpPr txBox="1"/>
          <p:nvPr/>
        </p:nvSpPr>
        <p:spPr>
          <a:xfrm>
            <a:off x="3588423" y="1156934"/>
            <a:ext cx="1517463" cy="1980000"/>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square" lIns="72000" tIns="72000" rIns="72000" bIns="72000">
            <a:spAutoFit/>
          </a:bodyPr>
          <a:lstStyle/>
          <a:p>
            <a:pPr>
              <a:spcAft>
                <a:spcPts val="600"/>
              </a:spcAft>
            </a:pPr>
            <a:r>
              <a:rPr lang="en-US" sz="1200" b="1"/>
              <a:t>5. Timeliness</a:t>
            </a:r>
          </a:p>
          <a:p>
            <a:pPr>
              <a:spcAft>
                <a:spcPts val="600"/>
              </a:spcAft>
            </a:pPr>
            <a:r>
              <a:rPr lang="en-US" sz="1100">
                <a:solidFill>
                  <a:schemeClr val="tx2"/>
                </a:solidFill>
              </a:rPr>
              <a:t>Banks should have the ability to produce timely, aggregated risk data, especially during times of stress or crisis</a:t>
            </a:r>
            <a:endParaRPr lang="en-GB" sz="1100">
              <a:solidFill>
                <a:schemeClr val="tx2"/>
              </a:solidFill>
            </a:endParaRPr>
          </a:p>
        </p:txBody>
      </p:sp>
      <p:sp>
        <p:nvSpPr>
          <p:cNvPr id="113" name="TextBox 112">
            <a:extLst>
              <a:ext uri="{FF2B5EF4-FFF2-40B4-BE49-F238E27FC236}">
                <a16:creationId xmlns:a16="http://schemas.microsoft.com/office/drawing/2014/main" id="{B2465751-C0DB-341E-C11C-C516A94EF57D}"/>
              </a:ext>
            </a:extLst>
          </p:cNvPr>
          <p:cNvSpPr txBox="1"/>
          <p:nvPr/>
        </p:nvSpPr>
        <p:spPr>
          <a:xfrm>
            <a:off x="384017" y="4345385"/>
            <a:ext cx="1517463" cy="1980000"/>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txBody>
          <a:bodyPr wrap="square" lIns="72000" tIns="72000" rIns="72000" bIns="72000">
            <a:spAutoFit/>
          </a:bodyPr>
          <a:lstStyle/>
          <a:p>
            <a:pPr>
              <a:spcAft>
                <a:spcPts val="600"/>
              </a:spcAft>
            </a:pPr>
            <a:r>
              <a:rPr lang="en-US" sz="1200" b="1">
                <a:solidFill>
                  <a:schemeClr val="accent2"/>
                </a:solidFill>
              </a:rPr>
              <a:t>2. Data </a:t>
            </a:r>
            <a:r>
              <a:rPr lang="en-US" sz="1200" b="1" err="1">
                <a:solidFill>
                  <a:schemeClr val="accent2"/>
                </a:solidFill>
              </a:rPr>
              <a:t>Architec-ture</a:t>
            </a:r>
            <a:r>
              <a:rPr lang="en-US" sz="1200" b="1">
                <a:solidFill>
                  <a:schemeClr val="accent2"/>
                </a:solidFill>
              </a:rPr>
              <a:t> and IT Infrastructure</a:t>
            </a:r>
          </a:p>
          <a:p>
            <a:pPr>
              <a:spcAft>
                <a:spcPts val="600"/>
              </a:spcAft>
            </a:pPr>
            <a:r>
              <a:rPr lang="en-US" sz="1100">
                <a:solidFill>
                  <a:schemeClr val="tx2"/>
                </a:solidFill>
              </a:rPr>
              <a:t>Banks should design and maintain IT systems that support efficient data capture, validation, and reporting</a:t>
            </a:r>
            <a:endParaRPr lang="en-GB" sz="1100">
              <a:solidFill>
                <a:schemeClr val="tx2"/>
              </a:solidFill>
            </a:endParaRPr>
          </a:p>
        </p:txBody>
      </p:sp>
      <p:pic>
        <p:nvPicPr>
          <p:cNvPr id="119" name="Graphic 118" descr="Handshake with solid fill">
            <a:extLst>
              <a:ext uri="{FF2B5EF4-FFF2-40B4-BE49-F238E27FC236}">
                <a16:creationId xmlns:a16="http://schemas.microsoft.com/office/drawing/2014/main" id="{F6B33BD8-5A45-87B3-723B-6769702335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48597" y="5975796"/>
            <a:ext cx="540000" cy="540000"/>
          </a:xfrm>
          <a:prstGeom prst="rect">
            <a:avLst/>
          </a:prstGeom>
        </p:spPr>
      </p:pic>
      <p:pic>
        <p:nvPicPr>
          <p:cNvPr id="121" name="Graphic 120" descr="Clapper board with solid fill">
            <a:extLst>
              <a:ext uri="{FF2B5EF4-FFF2-40B4-BE49-F238E27FC236}">
                <a16:creationId xmlns:a16="http://schemas.microsoft.com/office/drawing/2014/main" id="{C90AC461-2A28-C8EE-CE93-D1C930A19E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71732" y="2715899"/>
            <a:ext cx="540000" cy="540000"/>
          </a:xfrm>
          <a:prstGeom prst="rect">
            <a:avLst/>
          </a:prstGeom>
          <a:effectLst/>
        </p:spPr>
      </p:pic>
      <p:pic>
        <p:nvPicPr>
          <p:cNvPr id="123" name="Graphic 122" descr="Bug under magnifying glass with solid fill">
            <a:extLst>
              <a:ext uri="{FF2B5EF4-FFF2-40B4-BE49-F238E27FC236}">
                <a16:creationId xmlns:a16="http://schemas.microsoft.com/office/drawing/2014/main" id="{C6A64D34-A1ED-645A-D65B-8ECC8BAEE5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49947" y="5975796"/>
            <a:ext cx="540000" cy="540000"/>
          </a:xfrm>
          <a:prstGeom prst="rect">
            <a:avLst/>
          </a:prstGeom>
        </p:spPr>
      </p:pic>
      <p:pic>
        <p:nvPicPr>
          <p:cNvPr id="125" name="Graphic 124" descr="Clipboard with solid fill">
            <a:extLst>
              <a:ext uri="{FF2B5EF4-FFF2-40B4-BE49-F238E27FC236}">
                <a16:creationId xmlns:a16="http://schemas.microsoft.com/office/drawing/2014/main" id="{2EA9DEE7-2F37-BE4E-FE41-A972CF4E7FE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92340" y="2715899"/>
            <a:ext cx="540000" cy="540000"/>
          </a:xfrm>
          <a:prstGeom prst="rect">
            <a:avLst/>
          </a:prstGeom>
          <a:effectLst/>
        </p:spPr>
      </p:pic>
      <p:pic>
        <p:nvPicPr>
          <p:cNvPr id="127" name="Graphic 126" descr="Share with solid fill">
            <a:extLst>
              <a:ext uri="{FF2B5EF4-FFF2-40B4-BE49-F238E27FC236}">
                <a16:creationId xmlns:a16="http://schemas.microsoft.com/office/drawing/2014/main" id="{AD7BD0B4-5E24-5F84-B1AA-91CCDEFDBBB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778602" y="2715899"/>
            <a:ext cx="540000" cy="540000"/>
          </a:xfrm>
          <a:prstGeom prst="rect">
            <a:avLst/>
          </a:prstGeom>
          <a:effectLst/>
        </p:spPr>
      </p:pic>
      <p:pic>
        <p:nvPicPr>
          <p:cNvPr id="129" name="Graphic 128" descr="Hourglass Full with solid fill">
            <a:extLst>
              <a:ext uri="{FF2B5EF4-FFF2-40B4-BE49-F238E27FC236}">
                <a16:creationId xmlns:a16="http://schemas.microsoft.com/office/drawing/2014/main" id="{37055412-184F-C92E-9CC7-05014BA81E6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699209" y="2715899"/>
            <a:ext cx="540000" cy="540000"/>
          </a:xfrm>
          <a:prstGeom prst="rect">
            <a:avLst/>
          </a:prstGeom>
          <a:effectLst/>
        </p:spPr>
      </p:pic>
      <p:pic>
        <p:nvPicPr>
          <p:cNvPr id="131" name="Graphic 130" descr="Daily calendar with solid fill">
            <a:extLst>
              <a:ext uri="{FF2B5EF4-FFF2-40B4-BE49-F238E27FC236}">
                <a16:creationId xmlns:a16="http://schemas.microsoft.com/office/drawing/2014/main" id="{4BD0572B-7158-614C-1444-6E77736690D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251297" y="5975796"/>
            <a:ext cx="540000" cy="540000"/>
          </a:xfrm>
          <a:prstGeom prst="rect">
            <a:avLst/>
          </a:prstGeom>
        </p:spPr>
      </p:pic>
      <p:pic>
        <p:nvPicPr>
          <p:cNvPr id="133" name="Graphic 132" descr="List with solid fill">
            <a:extLst>
              <a:ext uri="{FF2B5EF4-FFF2-40B4-BE49-F238E27FC236}">
                <a16:creationId xmlns:a16="http://schemas.microsoft.com/office/drawing/2014/main" id="{DF3A4D52-F0E4-D1AF-46F3-9261497BF24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640387" y="5975796"/>
            <a:ext cx="540000" cy="540000"/>
          </a:xfrm>
          <a:prstGeom prst="rect">
            <a:avLst/>
          </a:prstGeom>
        </p:spPr>
      </p:pic>
      <p:pic>
        <p:nvPicPr>
          <p:cNvPr id="137" name="Graphic 136" descr="Move with solid fill">
            <a:extLst>
              <a:ext uri="{FF2B5EF4-FFF2-40B4-BE49-F238E27FC236}">
                <a16:creationId xmlns:a16="http://schemas.microsoft.com/office/drawing/2014/main" id="{3DE1FF47-6402-7613-592A-B9E48990F2C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853997" y="5975796"/>
            <a:ext cx="540000" cy="540000"/>
          </a:xfrm>
          <a:prstGeom prst="rect">
            <a:avLst/>
          </a:prstGeom>
        </p:spPr>
      </p:pic>
      <p:pic>
        <p:nvPicPr>
          <p:cNvPr id="141" name="Graphic 140" descr="Inbox Check with solid fill">
            <a:extLst>
              <a:ext uri="{FF2B5EF4-FFF2-40B4-BE49-F238E27FC236}">
                <a16:creationId xmlns:a16="http://schemas.microsoft.com/office/drawing/2014/main" id="{C6BF8420-7304-1057-8C9B-5720124D2DD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006078" y="2715899"/>
            <a:ext cx="540000" cy="540000"/>
          </a:xfrm>
          <a:prstGeom prst="rect">
            <a:avLst/>
          </a:prstGeom>
          <a:effectLst/>
        </p:spPr>
      </p:pic>
      <p:pic>
        <p:nvPicPr>
          <p:cNvPr id="143" name="Graphic 142" descr="Good Inventory with solid fill">
            <a:extLst>
              <a:ext uri="{FF2B5EF4-FFF2-40B4-BE49-F238E27FC236}">
                <a16:creationId xmlns:a16="http://schemas.microsoft.com/office/drawing/2014/main" id="{6049E7CF-A775-F156-156B-CFCCDB6AEF4E}"/>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8085471" y="2715899"/>
            <a:ext cx="540000" cy="540000"/>
          </a:xfrm>
          <a:prstGeom prst="rect">
            <a:avLst/>
          </a:prstGeom>
          <a:effectLst/>
        </p:spPr>
      </p:pic>
      <p:pic>
        <p:nvPicPr>
          <p:cNvPr id="145" name="Graphic 144" descr="Database with solid fill">
            <a:extLst>
              <a:ext uri="{FF2B5EF4-FFF2-40B4-BE49-F238E27FC236}">
                <a16:creationId xmlns:a16="http://schemas.microsoft.com/office/drawing/2014/main" id="{F2F0CC70-6413-A70A-D63D-C83CF1808F80}"/>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3155347" y="5975796"/>
            <a:ext cx="540000" cy="540000"/>
          </a:xfrm>
          <a:prstGeom prst="rect">
            <a:avLst/>
          </a:prstGeom>
        </p:spPr>
      </p:pic>
      <p:pic>
        <p:nvPicPr>
          <p:cNvPr id="147" name="Graphic 146" descr="Steering Wheel with solid fill">
            <a:extLst>
              <a:ext uri="{FF2B5EF4-FFF2-40B4-BE49-F238E27FC236}">
                <a16:creationId xmlns:a16="http://schemas.microsoft.com/office/drawing/2014/main" id="{691FE621-D2DC-4F7A-AF4B-068ADCD3C690}"/>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312947" y="2715899"/>
            <a:ext cx="540000" cy="540000"/>
          </a:xfrm>
          <a:prstGeom prst="rect">
            <a:avLst/>
          </a:prstGeom>
          <a:effectLst/>
        </p:spPr>
      </p:pic>
      <p:pic>
        <p:nvPicPr>
          <p:cNvPr id="149" name="Graphic 148" descr="Server with solid fill">
            <a:extLst>
              <a:ext uri="{FF2B5EF4-FFF2-40B4-BE49-F238E27FC236}">
                <a16:creationId xmlns:a16="http://schemas.microsoft.com/office/drawing/2014/main" id="{E836528E-DBA8-788B-3573-085F635CEC97}"/>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456697" y="5975796"/>
            <a:ext cx="540000" cy="540000"/>
          </a:xfrm>
          <a:prstGeom prst="rect">
            <a:avLst/>
          </a:prstGeom>
        </p:spPr>
      </p:pic>
      <p:sp>
        <p:nvSpPr>
          <p:cNvPr id="3" name="TextBox 2">
            <a:extLst>
              <a:ext uri="{FF2B5EF4-FFF2-40B4-BE49-F238E27FC236}">
                <a16:creationId xmlns:a16="http://schemas.microsoft.com/office/drawing/2014/main" id="{CF58ED80-B96F-1E83-A923-CD46AAB60CBE}"/>
              </a:ext>
            </a:extLst>
          </p:cNvPr>
          <p:cNvSpPr txBox="1"/>
          <p:nvPr/>
        </p:nvSpPr>
        <p:spPr>
          <a:xfrm>
            <a:off x="-16256" y="6642556"/>
            <a:ext cx="6961460" cy="200055"/>
          </a:xfrm>
          <a:prstGeom prst="rect">
            <a:avLst/>
          </a:prstGeom>
          <a:noFill/>
        </p:spPr>
        <p:txBody>
          <a:bodyPr wrap="square">
            <a:spAutoFit/>
          </a:bodyPr>
          <a:lstStyle/>
          <a:p>
            <a:r>
              <a:rPr lang="en-US" sz="700">
                <a:solidFill>
                  <a:srgbClr val="58595B"/>
                </a:solidFill>
              </a:rPr>
              <a:t>*Basel Committee on Banking Supervision (2013): </a:t>
            </a:r>
            <a:r>
              <a:rPr lang="en-US" sz="700" u="sng">
                <a:solidFill>
                  <a:srgbClr val="00AEEF"/>
                </a:solidFill>
                <a:hlinkClick r:id="rId30"/>
              </a:rPr>
              <a:t>Principles for effective risk data aggregation and risk reporting</a:t>
            </a:r>
            <a:endParaRPr lang="hu-HU" sz="700" u="sng"/>
          </a:p>
        </p:txBody>
      </p:sp>
    </p:spTree>
    <p:extLst>
      <p:ext uri="{BB962C8B-B14F-4D97-AF65-F5344CB8AC3E}">
        <p14:creationId xmlns:p14="http://schemas.microsoft.com/office/powerpoint/2010/main" val="235745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A2761-9F39-06F5-F891-1D3AF4B8B286}"/>
              </a:ext>
            </a:extLst>
          </p:cNvPr>
          <p:cNvSpPr>
            <a:spLocks noGrp="1"/>
          </p:cNvSpPr>
          <p:nvPr>
            <p:ph type="title"/>
          </p:nvPr>
        </p:nvSpPr>
        <p:spPr/>
        <p:txBody>
          <a:bodyPr>
            <a:normAutofit/>
          </a:bodyPr>
          <a:lstStyle/>
          <a:p>
            <a:r>
              <a:rPr kumimoji="0" lang="en-GB" altLang="hu-HU" sz="2000" i="0" u="none" strike="noStrike" cap="none" normalizeH="0" baseline="0">
                <a:ln>
                  <a:noFill/>
                </a:ln>
                <a:solidFill>
                  <a:srgbClr val="58595B"/>
                </a:solidFill>
                <a:effectLst/>
                <a:latin typeface="+mj-lt"/>
              </a:rPr>
              <a:t>BCBS 239’s evolution highlights growing regulatory expectations for banks’ compliancy</a:t>
            </a:r>
            <a:endParaRPr lang="hu-HU">
              <a:solidFill>
                <a:srgbClr val="58595B"/>
              </a:solidFill>
            </a:endParaRPr>
          </a:p>
        </p:txBody>
      </p:sp>
      <p:sp>
        <p:nvSpPr>
          <p:cNvPr id="7" name="Rectangle 3">
            <a:extLst>
              <a:ext uri="{FF2B5EF4-FFF2-40B4-BE49-F238E27FC236}">
                <a16:creationId xmlns:a16="http://schemas.microsoft.com/office/drawing/2014/main" id="{F7ED9D2A-4F46-7C49-92FF-067F1A7E0DDC}"/>
              </a:ext>
            </a:extLst>
          </p:cNvPr>
          <p:cNvSpPr>
            <a:spLocks noChangeArrowheads="1"/>
          </p:cNvSpPr>
          <p:nvPr/>
        </p:nvSpPr>
        <p:spPr bwMode="auto">
          <a:xfrm>
            <a:off x="1605491" y="4494625"/>
            <a:ext cx="2684236"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ts val="600"/>
              </a:spcAft>
              <a:buClrTx/>
              <a:buSzTx/>
              <a:buFontTx/>
              <a:buNone/>
              <a:tabLst/>
            </a:pPr>
            <a:r>
              <a:rPr kumimoji="0" lang="en-GB" altLang="hu-HU" b="1" i="0" u="none" strike="noStrike" cap="none" normalizeH="0" baseline="0">
                <a:ln>
                  <a:noFill/>
                </a:ln>
                <a:effectLst/>
                <a:latin typeface="+mj-lt"/>
              </a:rPr>
              <a:t>2016</a:t>
            </a:r>
          </a:p>
          <a:p>
            <a:pPr marL="0" marR="0" lvl="0" indent="0" algn="ctr" defTabSz="914400" rtl="0" eaLnBrk="0" fontAlgn="base" latinLnBrk="0" hangingPunct="0">
              <a:lnSpc>
                <a:spcPct val="100000"/>
              </a:lnSpc>
              <a:spcBef>
                <a:spcPct val="0"/>
              </a:spcBef>
              <a:spcAft>
                <a:spcPts val="600"/>
              </a:spcAft>
              <a:buClrTx/>
              <a:buSzTx/>
              <a:buFontTx/>
              <a:buNone/>
              <a:tabLst/>
            </a:pPr>
            <a:r>
              <a:rPr kumimoji="0" lang="en-GB" altLang="hu-HU" sz="1400" b="1" i="0" u="none" strike="noStrike" cap="none" normalizeH="0" baseline="0">
                <a:ln>
                  <a:noFill/>
                </a:ln>
                <a:effectLst/>
                <a:latin typeface="+mj-lt"/>
              </a:rPr>
              <a:t>Initial Compliance Deadline</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hu-HU" sz="1200" b="0" i="0" u="none" strike="noStrike" cap="none" normalizeH="0" baseline="0">
                <a:ln>
                  <a:noFill/>
                </a:ln>
                <a:solidFill>
                  <a:srgbClr val="58595B"/>
                </a:solidFill>
                <a:effectLst/>
                <a:latin typeface="+mj-lt"/>
              </a:rPr>
              <a:t>Deadline for </a:t>
            </a:r>
            <a:r>
              <a:rPr kumimoji="0" lang="en-US" altLang="hu-HU" sz="1200" i="0" u="none" strike="noStrike" cap="none" normalizeH="0" baseline="0">
                <a:ln>
                  <a:noFill/>
                </a:ln>
                <a:solidFill>
                  <a:srgbClr val="58595B"/>
                </a:solidFill>
                <a:effectLst/>
                <a:latin typeface="+mj-lt"/>
              </a:rPr>
              <a:t>Global Systemically Important Banks (G-SIBs)</a:t>
            </a:r>
            <a:r>
              <a:rPr kumimoji="0" lang="en-GB" altLang="hu-HU" sz="1200" b="1" i="0" u="none" strike="noStrike" cap="none" normalizeH="0" baseline="0">
                <a:ln>
                  <a:noFill/>
                </a:ln>
                <a:solidFill>
                  <a:srgbClr val="58595B"/>
                </a:solidFill>
                <a:effectLst/>
                <a:latin typeface="+mj-lt"/>
              </a:rPr>
              <a:t> </a:t>
            </a:r>
            <a:r>
              <a:rPr kumimoji="0" lang="en-GB" altLang="hu-HU" sz="1200" b="0" i="0" u="none" strike="noStrike" cap="none" normalizeH="0" baseline="0">
                <a:ln>
                  <a:noFill/>
                </a:ln>
                <a:solidFill>
                  <a:srgbClr val="58595B"/>
                </a:solidFill>
                <a:effectLst/>
                <a:latin typeface="+mj-lt"/>
              </a:rPr>
              <a:t>to fully comply which marked the first formal compliance milestone, but many banks </a:t>
            </a:r>
            <a:r>
              <a:rPr kumimoji="0" lang="en-GB" altLang="hu-HU" sz="1200" b="1" i="0" u="none" strike="noStrike" cap="none" normalizeH="0" baseline="0">
                <a:ln>
                  <a:noFill/>
                </a:ln>
                <a:solidFill>
                  <a:srgbClr val="58595B"/>
                </a:solidFill>
                <a:effectLst/>
                <a:latin typeface="+mj-lt"/>
              </a:rPr>
              <a:t>struggled to meet </a:t>
            </a:r>
            <a:r>
              <a:rPr kumimoji="0" lang="en-GB" altLang="hu-HU" sz="1200" b="0" i="0" u="none" strike="noStrike" cap="none" normalizeH="0" baseline="0">
                <a:ln>
                  <a:noFill/>
                </a:ln>
                <a:solidFill>
                  <a:srgbClr val="58595B"/>
                </a:solidFill>
                <a:effectLst/>
                <a:latin typeface="+mj-lt"/>
              </a:rPr>
              <a:t>all 14 principles, particularly regarding governance and IT infrastructure</a:t>
            </a:r>
          </a:p>
        </p:txBody>
      </p:sp>
      <p:cxnSp>
        <p:nvCxnSpPr>
          <p:cNvPr id="35" name="Straight Arrow Connector 34">
            <a:extLst>
              <a:ext uri="{FF2B5EF4-FFF2-40B4-BE49-F238E27FC236}">
                <a16:creationId xmlns:a16="http://schemas.microsoft.com/office/drawing/2014/main" id="{6218E9E4-8143-D846-CA45-A3B60A3B9A87}"/>
              </a:ext>
            </a:extLst>
          </p:cNvPr>
          <p:cNvCxnSpPr>
            <a:cxnSpLocks/>
          </p:cNvCxnSpPr>
          <p:nvPr/>
        </p:nvCxnSpPr>
        <p:spPr>
          <a:xfrm>
            <a:off x="232229" y="3960966"/>
            <a:ext cx="11763828" cy="0"/>
          </a:xfrm>
          <a:prstGeom prst="straightConnector1">
            <a:avLst/>
          </a:prstGeom>
          <a:ln w="57150">
            <a:gradFill flip="none" rotWithShape="1">
              <a:gsLst>
                <a:gs pos="75220">
                  <a:schemeClr val="accent2"/>
                </a:gs>
                <a:gs pos="15000">
                  <a:schemeClr val="tx2"/>
                </a:gs>
                <a:gs pos="31000">
                  <a:schemeClr val="accent2"/>
                </a:gs>
                <a:gs pos="18000">
                  <a:schemeClr val="tx1"/>
                </a:gs>
                <a:gs pos="60000">
                  <a:schemeClr val="bg2"/>
                </a:gs>
                <a:gs pos="53000">
                  <a:schemeClr val="tx2"/>
                </a:gs>
                <a:gs pos="35000">
                  <a:schemeClr val="accent2"/>
                </a:gs>
                <a:gs pos="100000">
                  <a:schemeClr val="accent3"/>
                </a:gs>
              </a:gsLst>
              <a:lin ang="0" scaled="1"/>
              <a:tileRect/>
            </a:gra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3CFF563E-73FB-41BB-8BB4-FE6BC260BCC5}"/>
              </a:ext>
            </a:extLst>
          </p:cNvPr>
          <p:cNvSpPr/>
          <p:nvPr/>
        </p:nvSpPr>
        <p:spPr>
          <a:xfrm>
            <a:off x="901699" y="3458863"/>
            <a:ext cx="943429" cy="943429"/>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hu-HU"/>
          </a:p>
        </p:txBody>
      </p:sp>
      <p:sp>
        <p:nvSpPr>
          <p:cNvPr id="41" name="Oval 40">
            <a:extLst>
              <a:ext uri="{FF2B5EF4-FFF2-40B4-BE49-F238E27FC236}">
                <a16:creationId xmlns:a16="http://schemas.microsoft.com/office/drawing/2014/main" id="{113CCB39-F49D-7CB9-35C2-DB650F8B60A6}"/>
              </a:ext>
            </a:extLst>
          </p:cNvPr>
          <p:cNvSpPr/>
          <p:nvPr/>
        </p:nvSpPr>
        <p:spPr>
          <a:xfrm>
            <a:off x="4050091" y="3458863"/>
            <a:ext cx="943429" cy="943429"/>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hu-HU"/>
          </a:p>
        </p:txBody>
      </p:sp>
      <p:sp>
        <p:nvSpPr>
          <p:cNvPr id="43" name="Oval 42">
            <a:extLst>
              <a:ext uri="{FF2B5EF4-FFF2-40B4-BE49-F238E27FC236}">
                <a16:creationId xmlns:a16="http://schemas.microsoft.com/office/drawing/2014/main" id="{56E9E68B-3096-BED8-BF92-90E1ECB566F9}"/>
              </a:ext>
            </a:extLst>
          </p:cNvPr>
          <p:cNvSpPr/>
          <p:nvPr/>
        </p:nvSpPr>
        <p:spPr>
          <a:xfrm>
            <a:off x="7198483" y="3458863"/>
            <a:ext cx="943429" cy="943429"/>
          </a:xfrm>
          <a:prstGeom prst="ellipse">
            <a:avLst/>
          </a:prstGeom>
          <a:solidFill>
            <a:schemeClr val="bg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hu-HU"/>
          </a:p>
        </p:txBody>
      </p:sp>
      <p:sp>
        <p:nvSpPr>
          <p:cNvPr id="45" name="Oval 44">
            <a:extLst>
              <a:ext uri="{FF2B5EF4-FFF2-40B4-BE49-F238E27FC236}">
                <a16:creationId xmlns:a16="http://schemas.microsoft.com/office/drawing/2014/main" id="{48C7D82C-927B-F03C-6A21-5DFCFE3630EA}"/>
              </a:ext>
            </a:extLst>
          </p:cNvPr>
          <p:cNvSpPr/>
          <p:nvPr/>
        </p:nvSpPr>
        <p:spPr>
          <a:xfrm>
            <a:off x="10346872" y="3458863"/>
            <a:ext cx="943429" cy="943429"/>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hu-HU"/>
          </a:p>
        </p:txBody>
      </p:sp>
      <p:sp>
        <p:nvSpPr>
          <p:cNvPr id="53" name="Rectangle 3">
            <a:extLst>
              <a:ext uri="{FF2B5EF4-FFF2-40B4-BE49-F238E27FC236}">
                <a16:creationId xmlns:a16="http://schemas.microsoft.com/office/drawing/2014/main" id="{01353E42-B6A5-57A3-C170-C1AC047B487C}"/>
              </a:ext>
            </a:extLst>
          </p:cNvPr>
          <p:cNvSpPr>
            <a:spLocks noChangeArrowheads="1"/>
          </p:cNvSpPr>
          <p:nvPr/>
        </p:nvSpPr>
        <p:spPr bwMode="auto">
          <a:xfrm>
            <a:off x="4772025" y="4494625"/>
            <a:ext cx="2684236"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ts val="600"/>
              </a:spcAft>
              <a:buClrTx/>
              <a:buSzTx/>
              <a:buFontTx/>
              <a:buNone/>
              <a:tabLst/>
            </a:pPr>
            <a:r>
              <a:rPr kumimoji="0" lang="en-GB" altLang="hu-HU" b="1" i="0" u="none" strike="noStrike" cap="none" normalizeH="0" baseline="0">
                <a:ln>
                  <a:noFill/>
                </a:ln>
                <a:solidFill>
                  <a:schemeClr val="tx2"/>
                </a:solidFill>
                <a:effectLst/>
                <a:latin typeface="+mj-lt"/>
              </a:rPr>
              <a:t>2018</a:t>
            </a:r>
          </a:p>
          <a:p>
            <a:pPr marL="0" marR="0" lvl="0" indent="0" algn="ctr" defTabSz="914400" rtl="0" eaLnBrk="0" fontAlgn="base" latinLnBrk="0" hangingPunct="0">
              <a:lnSpc>
                <a:spcPct val="100000"/>
              </a:lnSpc>
              <a:spcBef>
                <a:spcPct val="0"/>
              </a:spcBef>
              <a:spcAft>
                <a:spcPts val="600"/>
              </a:spcAft>
              <a:buClrTx/>
              <a:buSzTx/>
              <a:buFontTx/>
              <a:buNone/>
              <a:tabLst/>
            </a:pPr>
            <a:r>
              <a:rPr kumimoji="0" lang="en-US" altLang="hu-HU" sz="1400" b="1" i="0" u="none" strike="noStrike" cap="none" normalizeH="0" baseline="0">
                <a:ln>
                  <a:noFill/>
                </a:ln>
                <a:solidFill>
                  <a:schemeClr val="tx2"/>
                </a:solidFill>
                <a:effectLst/>
                <a:latin typeface="+mj-lt"/>
              </a:rPr>
              <a:t>Expanded Scope to D-SIBs</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hu-HU" sz="1200" b="0" i="0" u="none" strike="noStrike" cap="none" normalizeH="0" baseline="0">
                <a:ln>
                  <a:noFill/>
                </a:ln>
                <a:solidFill>
                  <a:srgbClr val="58595B"/>
                </a:solidFill>
                <a:effectLst/>
                <a:latin typeface="+mj-lt"/>
              </a:rPr>
              <a:t>Expectations were extended to </a:t>
            </a:r>
            <a:r>
              <a:rPr kumimoji="0" lang="en-US" altLang="hu-HU" sz="1200" i="0" u="none" strike="noStrike" cap="none" normalizeH="0" baseline="0">
                <a:ln>
                  <a:noFill/>
                </a:ln>
                <a:solidFill>
                  <a:srgbClr val="58595B"/>
                </a:solidFill>
                <a:effectLst/>
                <a:latin typeface="+mj-lt"/>
              </a:rPr>
              <a:t>Domestic Systemically Important Banks (D-SIBs</a:t>
            </a:r>
            <a:r>
              <a:rPr kumimoji="0" lang="en-US" altLang="hu-HU" sz="1200" b="0" i="0" u="none" strike="noStrike" cap="none" normalizeH="0" baseline="0">
                <a:ln>
                  <a:noFill/>
                </a:ln>
                <a:solidFill>
                  <a:srgbClr val="58595B"/>
                </a:solidFill>
                <a:effectLst/>
                <a:latin typeface="+mj-lt"/>
              </a:rPr>
              <a:t>), </a:t>
            </a:r>
            <a:r>
              <a:rPr kumimoji="0" lang="en-US" altLang="hu-HU" sz="1200" b="1" i="0" u="none" strike="noStrike" cap="none" normalizeH="0" baseline="0">
                <a:ln>
                  <a:noFill/>
                </a:ln>
                <a:solidFill>
                  <a:srgbClr val="58595B"/>
                </a:solidFill>
                <a:effectLst/>
                <a:latin typeface="+mj-lt"/>
              </a:rPr>
              <a:t>expanding the number of banks</a:t>
            </a:r>
            <a:r>
              <a:rPr kumimoji="0" lang="en-US" altLang="hu-HU" sz="1200" b="0" i="0" u="none" strike="noStrike" cap="none" normalizeH="0" baseline="0">
                <a:ln>
                  <a:noFill/>
                </a:ln>
                <a:solidFill>
                  <a:srgbClr val="58595B"/>
                </a:solidFill>
                <a:effectLst/>
                <a:latin typeface="+mj-lt"/>
              </a:rPr>
              <a:t> expected to meet the stringent compliance stan-</a:t>
            </a:r>
            <a:r>
              <a:rPr kumimoji="0" lang="en-US" altLang="hu-HU" sz="1200" b="0" i="0" u="none" strike="noStrike" cap="none" normalizeH="0" baseline="0" err="1">
                <a:ln>
                  <a:noFill/>
                </a:ln>
                <a:solidFill>
                  <a:srgbClr val="58595B"/>
                </a:solidFill>
                <a:effectLst/>
                <a:latin typeface="+mj-lt"/>
              </a:rPr>
              <a:t>dards</a:t>
            </a:r>
            <a:r>
              <a:rPr kumimoji="0" lang="en-US" altLang="hu-HU" sz="1200" b="0" i="0" u="none" strike="noStrike" cap="none" normalizeH="0" baseline="0">
                <a:ln>
                  <a:noFill/>
                </a:ln>
                <a:solidFill>
                  <a:srgbClr val="58595B"/>
                </a:solidFill>
                <a:effectLst/>
                <a:latin typeface="+mj-lt"/>
              </a:rPr>
              <a:t>, increasing the pressure to improve risk data aggregation</a:t>
            </a:r>
          </a:p>
        </p:txBody>
      </p:sp>
      <p:sp>
        <p:nvSpPr>
          <p:cNvPr id="54" name="Rectangle 3">
            <a:extLst>
              <a:ext uri="{FF2B5EF4-FFF2-40B4-BE49-F238E27FC236}">
                <a16:creationId xmlns:a16="http://schemas.microsoft.com/office/drawing/2014/main" id="{CA148DFE-39A0-1147-0F62-434AD49E329F}"/>
              </a:ext>
            </a:extLst>
          </p:cNvPr>
          <p:cNvSpPr>
            <a:spLocks noChangeArrowheads="1"/>
          </p:cNvSpPr>
          <p:nvPr/>
        </p:nvSpPr>
        <p:spPr bwMode="auto">
          <a:xfrm>
            <a:off x="7902273" y="4494625"/>
            <a:ext cx="2684236"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ts val="600"/>
              </a:spcAft>
              <a:buClrTx/>
              <a:buSzTx/>
              <a:buFontTx/>
              <a:buNone/>
              <a:tabLst/>
            </a:pPr>
            <a:r>
              <a:rPr kumimoji="0" lang="en-GB" altLang="hu-HU" b="1" i="0" u="none" strike="noStrike" cap="none" normalizeH="0" baseline="0">
                <a:ln>
                  <a:noFill/>
                </a:ln>
                <a:solidFill>
                  <a:schemeClr val="accent2"/>
                </a:solidFill>
                <a:effectLst/>
                <a:latin typeface="+mj-lt"/>
              </a:rPr>
              <a:t>2020</a:t>
            </a:r>
          </a:p>
          <a:p>
            <a:pPr marL="0" marR="0" lvl="0" indent="0" algn="ctr" defTabSz="914400" rtl="0" eaLnBrk="0" fontAlgn="base" latinLnBrk="0" hangingPunct="0">
              <a:lnSpc>
                <a:spcPct val="100000"/>
              </a:lnSpc>
              <a:spcBef>
                <a:spcPct val="0"/>
              </a:spcBef>
              <a:spcAft>
                <a:spcPts val="600"/>
              </a:spcAft>
              <a:buClrTx/>
              <a:buSzTx/>
              <a:buFontTx/>
              <a:buNone/>
              <a:tabLst/>
            </a:pPr>
            <a:r>
              <a:rPr kumimoji="0" lang="en-US" altLang="hu-HU" sz="1400" b="1" i="0" u="none" strike="noStrike" cap="none" normalizeH="0" baseline="0">
                <a:ln>
                  <a:noFill/>
                </a:ln>
                <a:solidFill>
                  <a:schemeClr val="accent2"/>
                </a:solidFill>
                <a:effectLst/>
                <a:latin typeface="+mj-lt"/>
              </a:rPr>
              <a:t>ECB Letter to Act </a:t>
            </a:r>
            <a:r>
              <a:rPr lang="en-US" altLang="hu-HU" sz="1400" b="1">
                <a:solidFill>
                  <a:schemeClr val="accent2"/>
                </a:solidFill>
                <a:latin typeface="+mj-lt"/>
              </a:rPr>
              <a:t>U</a:t>
            </a:r>
            <a:r>
              <a:rPr kumimoji="0" lang="en-US" altLang="hu-HU" sz="1400" b="1" i="0" u="none" strike="noStrike" cap="none" normalizeH="0" baseline="0">
                <a:ln>
                  <a:noFill/>
                </a:ln>
                <a:solidFill>
                  <a:schemeClr val="accent2"/>
                </a:solidFill>
                <a:effectLst/>
                <a:latin typeface="+mj-lt"/>
              </a:rPr>
              <a:t>rgently</a:t>
            </a:r>
          </a:p>
          <a:p>
            <a:pPr marL="0" marR="0" lvl="0" indent="0" algn="just" defTabSz="914400" rtl="0" eaLnBrk="0" fontAlgn="base" latinLnBrk="0" hangingPunct="0">
              <a:lnSpc>
                <a:spcPct val="100000"/>
              </a:lnSpc>
              <a:spcBef>
                <a:spcPct val="0"/>
              </a:spcBef>
              <a:spcAft>
                <a:spcPts val="600"/>
              </a:spcAft>
              <a:buClrTx/>
              <a:buSzTx/>
              <a:buFontTx/>
              <a:buNone/>
              <a:tabLst/>
            </a:pPr>
            <a:r>
              <a:rPr kumimoji="0" lang="en-US" altLang="hu-HU" sz="1200" b="0" i="0" u="none" strike="noStrike" cap="none" normalizeH="0" baseline="0">
                <a:ln>
                  <a:noFill/>
                </a:ln>
                <a:solidFill>
                  <a:srgbClr val="58595B"/>
                </a:solidFill>
                <a:effectLst/>
                <a:latin typeface="+mj-lt"/>
              </a:rPr>
              <a:t>The ECB sent a follow-up letter to banks, </a:t>
            </a:r>
            <a:r>
              <a:rPr kumimoji="0" lang="en-US" altLang="hu-HU" sz="1200" b="1" i="0" u="none" strike="noStrike" cap="none" normalizeH="0" baseline="0">
                <a:ln>
                  <a:noFill/>
                </a:ln>
                <a:solidFill>
                  <a:srgbClr val="58595B"/>
                </a:solidFill>
                <a:effectLst/>
                <a:latin typeface="+mj-lt"/>
              </a:rPr>
              <a:t>urging them to address </a:t>
            </a:r>
            <a:r>
              <a:rPr kumimoji="0" lang="en-US" altLang="hu-HU" sz="1200" i="0" u="none" strike="noStrike" cap="none" normalizeH="0" baseline="0">
                <a:ln>
                  <a:noFill/>
                </a:ln>
                <a:solidFill>
                  <a:srgbClr val="58595B"/>
                </a:solidFill>
                <a:effectLst/>
                <a:latin typeface="+mj-lt"/>
              </a:rPr>
              <a:t>their ongoing shortcomings</a:t>
            </a:r>
            <a:r>
              <a:rPr kumimoji="0" lang="en-US" altLang="hu-HU" sz="1200" b="0" i="0" u="none" strike="noStrike" cap="none" normalizeH="0" baseline="0">
                <a:ln>
                  <a:noFill/>
                </a:ln>
                <a:solidFill>
                  <a:srgbClr val="58595B"/>
                </a:solidFill>
                <a:effectLst/>
                <a:latin typeface="+mj-lt"/>
              </a:rPr>
              <a:t> which stressed the need for accelerated improvements in governance, data reconciliation, and IT infrastructure modernization</a:t>
            </a:r>
          </a:p>
        </p:txBody>
      </p:sp>
      <p:grpSp>
        <p:nvGrpSpPr>
          <p:cNvPr id="70" name="Group 69">
            <a:extLst>
              <a:ext uri="{FF2B5EF4-FFF2-40B4-BE49-F238E27FC236}">
                <a16:creationId xmlns:a16="http://schemas.microsoft.com/office/drawing/2014/main" id="{AE2D9A8A-2732-590C-5DAB-7F93B42BDC94}"/>
              </a:ext>
            </a:extLst>
          </p:cNvPr>
          <p:cNvGrpSpPr/>
          <p:nvPr/>
        </p:nvGrpSpPr>
        <p:grpSpPr>
          <a:xfrm>
            <a:off x="2475895" y="3458863"/>
            <a:ext cx="943429" cy="943429"/>
            <a:chOff x="2303665" y="3458863"/>
            <a:chExt cx="943429" cy="943429"/>
          </a:xfrm>
          <a:effectLst>
            <a:outerShdw blurRad="50800" dist="38100" dir="2700000" algn="tl" rotWithShape="0">
              <a:prstClr val="black">
                <a:alpha val="40000"/>
              </a:prstClr>
            </a:outerShdw>
          </a:effectLst>
        </p:grpSpPr>
        <p:sp>
          <p:nvSpPr>
            <p:cNvPr id="40" name="Oval 39">
              <a:extLst>
                <a:ext uri="{FF2B5EF4-FFF2-40B4-BE49-F238E27FC236}">
                  <a16:creationId xmlns:a16="http://schemas.microsoft.com/office/drawing/2014/main" id="{4F5CBB4B-4A70-8A03-AADA-9A3EA43A9EFF}"/>
                </a:ext>
              </a:extLst>
            </p:cNvPr>
            <p:cNvSpPr/>
            <p:nvPr/>
          </p:nvSpPr>
          <p:spPr>
            <a:xfrm>
              <a:off x="2303665" y="3458863"/>
              <a:ext cx="943429" cy="94342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hu-HU"/>
            </a:p>
          </p:txBody>
        </p:sp>
        <p:pic>
          <p:nvPicPr>
            <p:cNvPr id="56" name="Graphic 55" descr="Stopwatch 25% with solid fill">
              <a:extLst>
                <a:ext uri="{FF2B5EF4-FFF2-40B4-BE49-F238E27FC236}">
                  <a16:creationId xmlns:a16="http://schemas.microsoft.com/office/drawing/2014/main" id="{5E9BCD18-D1F2-CCE0-6C92-9DA1AE38BF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15379" y="3551196"/>
              <a:ext cx="720000" cy="720000"/>
            </a:xfrm>
            <a:prstGeom prst="rect">
              <a:avLst/>
            </a:prstGeom>
          </p:spPr>
        </p:pic>
      </p:grpSp>
      <p:grpSp>
        <p:nvGrpSpPr>
          <p:cNvPr id="69" name="Group 68">
            <a:extLst>
              <a:ext uri="{FF2B5EF4-FFF2-40B4-BE49-F238E27FC236}">
                <a16:creationId xmlns:a16="http://schemas.microsoft.com/office/drawing/2014/main" id="{64A03E51-E67D-88DF-829B-7FD200EE4F3C}"/>
              </a:ext>
            </a:extLst>
          </p:cNvPr>
          <p:cNvGrpSpPr/>
          <p:nvPr/>
        </p:nvGrpSpPr>
        <p:grpSpPr>
          <a:xfrm>
            <a:off x="5624287" y="3458863"/>
            <a:ext cx="943429" cy="943429"/>
            <a:chOff x="5520949" y="3458863"/>
            <a:chExt cx="943429" cy="943429"/>
          </a:xfrm>
          <a:effectLst>
            <a:outerShdw blurRad="50800" dist="38100" dir="2700000" algn="tl" rotWithShape="0">
              <a:prstClr val="black">
                <a:alpha val="40000"/>
              </a:prstClr>
            </a:outerShdw>
          </a:effectLst>
        </p:grpSpPr>
        <p:sp>
          <p:nvSpPr>
            <p:cNvPr id="42" name="Oval 41">
              <a:extLst>
                <a:ext uri="{FF2B5EF4-FFF2-40B4-BE49-F238E27FC236}">
                  <a16:creationId xmlns:a16="http://schemas.microsoft.com/office/drawing/2014/main" id="{F4605F8D-1FB8-20FC-7704-C0AF75BB7B69}"/>
                </a:ext>
              </a:extLst>
            </p:cNvPr>
            <p:cNvSpPr/>
            <p:nvPr/>
          </p:nvSpPr>
          <p:spPr>
            <a:xfrm>
              <a:off x="5520949" y="3458863"/>
              <a:ext cx="943429" cy="94342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hu-HU"/>
            </a:p>
          </p:txBody>
        </p:sp>
        <p:pic>
          <p:nvPicPr>
            <p:cNvPr id="58" name="Graphic 57" descr="Zoom in with solid fill">
              <a:extLst>
                <a:ext uri="{FF2B5EF4-FFF2-40B4-BE49-F238E27FC236}">
                  <a16:creationId xmlns:a16="http://schemas.microsoft.com/office/drawing/2014/main" id="{10479908-FF80-29D8-7BA0-19AF1464AC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2663" y="3551196"/>
              <a:ext cx="720000" cy="720000"/>
            </a:xfrm>
            <a:prstGeom prst="rect">
              <a:avLst/>
            </a:prstGeom>
          </p:spPr>
        </p:pic>
      </p:grpSp>
      <p:grpSp>
        <p:nvGrpSpPr>
          <p:cNvPr id="68" name="Group 67">
            <a:extLst>
              <a:ext uri="{FF2B5EF4-FFF2-40B4-BE49-F238E27FC236}">
                <a16:creationId xmlns:a16="http://schemas.microsoft.com/office/drawing/2014/main" id="{AD5EC3BF-0A5A-A9B2-40A5-7F7CF961BEFF}"/>
              </a:ext>
            </a:extLst>
          </p:cNvPr>
          <p:cNvGrpSpPr/>
          <p:nvPr/>
        </p:nvGrpSpPr>
        <p:grpSpPr>
          <a:xfrm>
            <a:off x="8772679" y="3458863"/>
            <a:ext cx="943429" cy="943429"/>
            <a:chOff x="8738231" y="3458863"/>
            <a:chExt cx="943429" cy="943429"/>
          </a:xfrm>
          <a:effectLst>
            <a:outerShdw blurRad="50800" dist="38100" dir="2700000" algn="tl" rotWithShape="0">
              <a:prstClr val="black">
                <a:alpha val="40000"/>
              </a:prstClr>
            </a:outerShdw>
          </a:effectLst>
        </p:grpSpPr>
        <p:sp>
          <p:nvSpPr>
            <p:cNvPr id="44" name="Oval 43">
              <a:extLst>
                <a:ext uri="{FF2B5EF4-FFF2-40B4-BE49-F238E27FC236}">
                  <a16:creationId xmlns:a16="http://schemas.microsoft.com/office/drawing/2014/main" id="{092A9633-0680-52DE-2F6C-437524EEDAC8}"/>
                </a:ext>
              </a:extLst>
            </p:cNvPr>
            <p:cNvSpPr/>
            <p:nvPr/>
          </p:nvSpPr>
          <p:spPr>
            <a:xfrm>
              <a:off x="8738231" y="3458863"/>
              <a:ext cx="943429" cy="94342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hu-HU"/>
            </a:p>
          </p:txBody>
        </p:sp>
        <p:pic>
          <p:nvPicPr>
            <p:cNvPr id="60" name="Graphic 59" descr="Open envelope with solid fill">
              <a:extLst>
                <a:ext uri="{FF2B5EF4-FFF2-40B4-BE49-F238E27FC236}">
                  <a16:creationId xmlns:a16="http://schemas.microsoft.com/office/drawing/2014/main" id="{23F9581C-8841-87DA-F674-EC4CAC149D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44682" y="3547186"/>
              <a:ext cx="720000" cy="720000"/>
            </a:xfrm>
            <a:prstGeom prst="rect">
              <a:avLst/>
            </a:prstGeom>
          </p:spPr>
        </p:pic>
      </p:grpSp>
      <p:sp>
        <p:nvSpPr>
          <p:cNvPr id="63" name="Rectangle 3">
            <a:extLst>
              <a:ext uri="{FF2B5EF4-FFF2-40B4-BE49-F238E27FC236}">
                <a16:creationId xmlns:a16="http://schemas.microsoft.com/office/drawing/2014/main" id="{76009EA9-6D05-58E7-E419-422F85BF0573}"/>
              </a:ext>
            </a:extLst>
          </p:cNvPr>
          <p:cNvSpPr>
            <a:spLocks noChangeArrowheads="1"/>
          </p:cNvSpPr>
          <p:nvPr/>
        </p:nvSpPr>
        <p:spPr bwMode="auto">
          <a:xfrm>
            <a:off x="78033" y="1188746"/>
            <a:ext cx="2590760" cy="2031325"/>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ts val="600"/>
              </a:spcAft>
              <a:buClrTx/>
              <a:buSzTx/>
              <a:buFontTx/>
              <a:buNone/>
              <a:tabLst/>
            </a:pPr>
            <a:r>
              <a:rPr kumimoji="0" lang="en-GB" altLang="hu-HU" b="1" i="0" u="none" strike="noStrike" cap="none" normalizeH="0" baseline="0">
                <a:ln>
                  <a:noFill/>
                </a:ln>
                <a:solidFill>
                  <a:schemeClr val="tx2"/>
                </a:solidFill>
                <a:effectLst/>
                <a:latin typeface="+mj-lt"/>
              </a:rPr>
              <a:t>2013</a:t>
            </a:r>
          </a:p>
          <a:p>
            <a:pPr marL="0" marR="0" lvl="0" indent="0" algn="ctr" defTabSz="914400" rtl="0" eaLnBrk="0" fontAlgn="base" latinLnBrk="0" hangingPunct="0">
              <a:lnSpc>
                <a:spcPct val="100000"/>
              </a:lnSpc>
              <a:spcBef>
                <a:spcPct val="0"/>
              </a:spcBef>
              <a:spcAft>
                <a:spcPts val="600"/>
              </a:spcAft>
              <a:buClrTx/>
              <a:buSzTx/>
              <a:buFontTx/>
              <a:buNone/>
              <a:tabLst/>
            </a:pPr>
            <a:r>
              <a:rPr kumimoji="0" lang="en-GB" altLang="hu-HU" sz="1400" b="1" i="0" u="none" strike="noStrike" cap="none" normalizeH="0" baseline="0">
                <a:ln>
                  <a:noFill/>
                </a:ln>
                <a:solidFill>
                  <a:schemeClr val="tx2"/>
                </a:solidFill>
                <a:effectLst/>
                <a:latin typeface="+mj-lt"/>
              </a:rPr>
              <a:t>Principles Introduced</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hu-HU" sz="1200" b="0" i="0" u="none" strike="noStrike" cap="none" normalizeH="0" baseline="0">
                <a:ln>
                  <a:noFill/>
                </a:ln>
                <a:solidFill>
                  <a:srgbClr val="58595B"/>
                </a:solidFill>
                <a:effectLst/>
                <a:latin typeface="+mj-lt"/>
              </a:rPr>
              <a:t>Aimed to improve </a:t>
            </a:r>
            <a:r>
              <a:rPr kumimoji="0" lang="en-US" altLang="hu-HU" sz="1200" b="1" i="0" u="none" strike="noStrike" cap="none" normalizeH="0" baseline="0">
                <a:ln>
                  <a:noFill/>
                </a:ln>
                <a:solidFill>
                  <a:srgbClr val="58595B"/>
                </a:solidFill>
                <a:effectLst/>
                <a:latin typeface="+mj-lt"/>
              </a:rPr>
              <a:t>risk data aggregation and the quality of reporting</a:t>
            </a:r>
            <a:r>
              <a:rPr kumimoji="0" lang="en-US" altLang="hu-HU" sz="1200" b="0" i="0" u="none" strike="noStrike" cap="none" normalizeH="0" baseline="0">
                <a:ln>
                  <a:noFill/>
                </a:ln>
                <a:solidFill>
                  <a:srgbClr val="58595B"/>
                </a:solidFill>
                <a:effectLst/>
                <a:latin typeface="+mj-lt"/>
              </a:rPr>
              <a:t> practices after the</a:t>
            </a:r>
            <a:br>
              <a:rPr kumimoji="0" lang="en-US" altLang="hu-HU" sz="1200" b="0" i="0" u="none" strike="noStrike" cap="none" normalizeH="0" baseline="0">
                <a:ln>
                  <a:noFill/>
                </a:ln>
                <a:solidFill>
                  <a:srgbClr val="58595B"/>
                </a:solidFill>
                <a:effectLst/>
                <a:latin typeface="+mj-lt"/>
              </a:rPr>
            </a:br>
            <a:r>
              <a:rPr kumimoji="0" lang="en-US" altLang="hu-HU" sz="1200" b="1" i="0" u="none" strike="noStrike" cap="none" normalizeH="0" baseline="0">
                <a:ln>
                  <a:noFill/>
                </a:ln>
                <a:solidFill>
                  <a:srgbClr val="58595B"/>
                </a:solidFill>
                <a:effectLst/>
                <a:latin typeface="+mj-lt"/>
              </a:rPr>
              <a:t>2007 - 2008 financial crisis</a:t>
            </a:r>
            <a:r>
              <a:rPr kumimoji="0" lang="en-US" altLang="hu-HU" sz="1200" b="0" i="0" u="none" strike="noStrike" cap="none" normalizeH="0" baseline="0">
                <a:ln>
                  <a:noFill/>
                </a:ln>
                <a:solidFill>
                  <a:srgbClr val="58595B"/>
                </a:solidFill>
                <a:effectLst/>
                <a:latin typeface="+mj-lt"/>
              </a:rPr>
              <a:t> revealed serious deficiencies in banks’ ability to assess, measure and report risks</a:t>
            </a:r>
          </a:p>
        </p:txBody>
      </p:sp>
      <p:sp>
        <p:nvSpPr>
          <p:cNvPr id="64" name="Rectangle 3">
            <a:extLst>
              <a:ext uri="{FF2B5EF4-FFF2-40B4-BE49-F238E27FC236}">
                <a16:creationId xmlns:a16="http://schemas.microsoft.com/office/drawing/2014/main" id="{A0126452-46B4-4E75-DD7F-D85F55F936E7}"/>
              </a:ext>
            </a:extLst>
          </p:cNvPr>
          <p:cNvSpPr>
            <a:spLocks noChangeArrowheads="1"/>
          </p:cNvSpPr>
          <p:nvPr/>
        </p:nvSpPr>
        <p:spPr bwMode="auto">
          <a:xfrm>
            <a:off x="3226424" y="1195928"/>
            <a:ext cx="259076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ts val="600"/>
              </a:spcAft>
              <a:buClrTx/>
              <a:buSzTx/>
              <a:buFontTx/>
              <a:buNone/>
              <a:tabLst/>
            </a:pPr>
            <a:r>
              <a:rPr kumimoji="0" lang="en-GB" altLang="hu-HU" b="1" i="0" u="none" strike="noStrike" cap="none" normalizeH="0" baseline="0">
                <a:ln>
                  <a:noFill/>
                </a:ln>
                <a:solidFill>
                  <a:schemeClr val="accent2"/>
                </a:solidFill>
                <a:effectLst/>
                <a:latin typeface="+mj-lt"/>
              </a:rPr>
              <a:t>2017</a:t>
            </a:r>
          </a:p>
          <a:p>
            <a:pPr marL="0" marR="0" lvl="0" indent="0" algn="ctr" defTabSz="914400" rtl="0" eaLnBrk="0" fontAlgn="base" latinLnBrk="0" hangingPunct="0">
              <a:lnSpc>
                <a:spcPct val="100000"/>
              </a:lnSpc>
              <a:spcBef>
                <a:spcPct val="0"/>
              </a:spcBef>
              <a:spcAft>
                <a:spcPts val="600"/>
              </a:spcAft>
              <a:buClrTx/>
              <a:buSzTx/>
              <a:buFontTx/>
              <a:buNone/>
              <a:tabLst/>
            </a:pPr>
            <a:r>
              <a:rPr kumimoji="0" lang="en-GB" altLang="hu-HU" sz="1400" b="1" i="0" u="none" strike="noStrike" cap="none" normalizeH="0" baseline="0">
                <a:ln>
                  <a:noFill/>
                </a:ln>
                <a:solidFill>
                  <a:schemeClr val="accent2"/>
                </a:solidFill>
                <a:effectLst/>
                <a:latin typeface="+mj-lt"/>
              </a:rPr>
              <a:t>ECB Letter on G-SIBs</a:t>
            </a:r>
          </a:p>
          <a:p>
            <a:pPr marL="0" marR="0" lvl="0" indent="0" algn="just" defTabSz="914400" rtl="0" eaLnBrk="0" fontAlgn="base" latinLnBrk="0" hangingPunct="0">
              <a:lnSpc>
                <a:spcPct val="100000"/>
              </a:lnSpc>
              <a:spcBef>
                <a:spcPct val="0"/>
              </a:spcBef>
              <a:spcAft>
                <a:spcPts val="600"/>
              </a:spcAft>
              <a:buClrTx/>
              <a:buSzTx/>
              <a:buFontTx/>
              <a:buNone/>
              <a:tabLst/>
            </a:pPr>
            <a:r>
              <a:rPr kumimoji="0" lang="en-US" altLang="hu-HU" sz="1200" b="0" i="0" u="none" strike="noStrike" cap="none" normalizeH="0" baseline="0">
                <a:ln>
                  <a:noFill/>
                </a:ln>
                <a:solidFill>
                  <a:srgbClr val="58595B"/>
                </a:solidFill>
                <a:effectLst/>
                <a:latin typeface="+mj-lt"/>
              </a:rPr>
              <a:t>The ECB published a letter </a:t>
            </a:r>
            <a:r>
              <a:rPr kumimoji="0" lang="en-US" altLang="hu-HU" sz="1200" b="1" i="0" u="none" strike="noStrike" cap="none" normalizeH="0" baseline="0">
                <a:ln>
                  <a:noFill/>
                </a:ln>
                <a:solidFill>
                  <a:srgbClr val="58595B"/>
                </a:solidFill>
                <a:effectLst/>
                <a:latin typeface="+mj-lt"/>
              </a:rPr>
              <a:t>expressing concerns over the progress</a:t>
            </a:r>
            <a:r>
              <a:rPr kumimoji="0" lang="en-US" altLang="hu-HU" sz="1200" b="0" i="0" u="none" strike="noStrike" cap="none" normalizeH="0" baseline="0">
                <a:ln>
                  <a:noFill/>
                </a:ln>
                <a:solidFill>
                  <a:srgbClr val="58595B"/>
                </a:solidFill>
                <a:effectLst/>
                <a:latin typeface="+mj-lt"/>
              </a:rPr>
              <a:t> of compliance high-lighting significant gaps in governance and data aggregation capabilities which signaled </a:t>
            </a:r>
            <a:r>
              <a:rPr kumimoji="0" lang="en-US" altLang="hu-HU" sz="1200" b="0" i="0" u="none" strike="noStrike" cap="none" normalizeH="0" baseline="0" err="1">
                <a:ln>
                  <a:noFill/>
                </a:ln>
                <a:solidFill>
                  <a:srgbClr val="58595B"/>
                </a:solidFill>
                <a:effectLst/>
                <a:latin typeface="+mj-lt"/>
              </a:rPr>
              <a:t>regu-latory</a:t>
            </a:r>
            <a:r>
              <a:rPr kumimoji="0" lang="en-US" altLang="hu-HU" sz="1200" b="0" i="0" u="none" strike="noStrike" cap="none" normalizeH="0" baseline="0">
                <a:ln>
                  <a:noFill/>
                </a:ln>
                <a:solidFill>
                  <a:srgbClr val="58595B"/>
                </a:solidFill>
                <a:effectLst/>
                <a:latin typeface="+mj-lt"/>
              </a:rPr>
              <a:t> pressure from the ECB</a:t>
            </a:r>
            <a:endParaRPr kumimoji="0" lang="en-GB" altLang="hu-HU" sz="1200" b="0" i="0" u="none" strike="noStrike" cap="none" normalizeH="0" baseline="0">
              <a:ln>
                <a:noFill/>
              </a:ln>
              <a:solidFill>
                <a:srgbClr val="58595B"/>
              </a:solidFill>
              <a:effectLst/>
              <a:latin typeface="+mj-lt"/>
            </a:endParaRPr>
          </a:p>
        </p:txBody>
      </p:sp>
      <p:sp>
        <p:nvSpPr>
          <p:cNvPr id="65" name="Rectangle 3">
            <a:extLst>
              <a:ext uri="{FF2B5EF4-FFF2-40B4-BE49-F238E27FC236}">
                <a16:creationId xmlns:a16="http://schemas.microsoft.com/office/drawing/2014/main" id="{E157F603-9879-2D85-93A2-B132CB412D92}"/>
              </a:ext>
            </a:extLst>
          </p:cNvPr>
          <p:cNvSpPr>
            <a:spLocks noChangeArrowheads="1"/>
          </p:cNvSpPr>
          <p:nvPr/>
        </p:nvSpPr>
        <p:spPr bwMode="auto">
          <a:xfrm>
            <a:off x="6374815" y="1195928"/>
            <a:ext cx="259076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ts val="600"/>
              </a:spcAft>
              <a:buClrTx/>
              <a:buSzTx/>
              <a:buFontTx/>
              <a:buNone/>
              <a:tabLst/>
            </a:pPr>
            <a:r>
              <a:rPr kumimoji="0" lang="en-GB" altLang="hu-HU" b="1" i="0" u="none" strike="noStrike" cap="none" normalizeH="0" baseline="0">
                <a:ln>
                  <a:noFill/>
                </a:ln>
                <a:solidFill>
                  <a:schemeClr val="bg2"/>
                </a:solidFill>
                <a:effectLst/>
                <a:latin typeface="+mj-lt"/>
              </a:rPr>
              <a:t>2019</a:t>
            </a:r>
          </a:p>
          <a:p>
            <a:pPr marL="0" marR="0" lvl="0" indent="0" algn="ctr" defTabSz="914400" rtl="0" eaLnBrk="0" fontAlgn="base" latinLnBrk="0" hangingPunct="0">
              <a:lnSpc>
                <a:spcPct val="100000"/>
              </a:lnSpc>
              <a:spcBef>
                <a:spcPct val="0"/>
              </a:spcBef>
              <a:spcAft>
                <a:spcPts val="600"/>
              </a:spcAft>
              <a:buClrTx/>
              <a:buSzTx/>
              <a:buFontTx/>
              <a:buNone/>
              <a:tabLst/>
            </a:pPr>
            <a:r>
              <a:rPr kumimoji="0" lang="en-GB" altLang="hu-HU" sz="1400" b="1" i="0" u="none" strike="noStrike" cap="none" normalizeH="0" baseline="0">
                <a:ln>
                  <a:noFill/>
                </a:ln>
                <a:solidFill>
                  <a:schemeClr val="bg2"/>
                </a:solidFill>
                <a:effectLst/>
                <a:latin typeface="+mj-lt"/>
              </a:rPr>
              <a:t>ECB Thematic Review</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hu-HU" sz="1200" b="0" i="0" u="none" strike="noStrike" cap="none" normalizeH="0" baseline="0">
                <a:ln>
                  <a:noFill/>
                </a:ln>
                <a:solidFill>
                  <a:srgbClr val="58595B"/>
                </a:solidFill>
                <a:effectLst/>
                <a:latin typeface="+mj-lt"/>
              </a:rPr>
              <a:t>The ECB conducted a thematic review to assess the compliance progress which resulted that </a:t>
            </a:r>
            <a:r>
              <a:rPr kumimoji="0" lang="en-US" altLang="hu-HU" sz="1200" i="0" u="none" strike="noStrike" cap="none" normalizeH="0" baseline="0">
                <a:ln>
                  <a:noFill/>
                </a:ln>
                <a:solidFill>
                  <a:srgbClr val="58595B"/>
                </a:solidFill>
                <a:effectLst/>
                <a:latin typeface="+mj-lt"/>
              </a:rPr>
              <a:t>most banks were still falling short </a:t>
            </a:r>
            <a:r>
              <a:rPr kumimoji="0" lang="en-US" altLang="hu-HU" sz="1200" b="0" i="0" u="none" strike="noStrike" cap="none" normalizeH="0" baseline="0">
                <a:ln>
                  <a:noFill/>
                </a:ln>
                <a:solidFill>
                  <a:srgbClr val="58595B"/>
                </a:solidFill>
                <a:effectLst/>
                <a:latin typeface="+mj-lt"/>
              </a:rPr>
              <a:t>in key areas, particularly around </a:t>
            </a:r>
            <a:r>
              <a:rPr kumimoji="0" lang="en-US" altLang="hu-HU" sz="1200" b="1" i="0" u="none" strike="noStrike" cap="none" normalizeH="0" baseline="0">
                <a:ln>
                  <a:noFill/>
                </a:ln>
                <a:solidFill>
                  <a:srgbClr val="58595B"/>
                </a:solidFill>
                <a:effectLst/>
                <a:latin typeface="+mj-lt"/>
              </a:rPr>
              <a:t>data quality, completeness, and timeliness</a:t>
            </a:r>
            <a:endParaRPr kumimoji="0" lang="en-US" altLang="hu-HU" sz="1200" b="0" i="0" u="none" strike="noStrike" cap="none" normalizeH="0" baseline="0">
              <a:ln>
                <a:noFill/>
              </a:ln>
              <a:solidFill>
                <a:srgbClr val="58595B"/>
              </a:solidFill>
              <a:effectLst/>
              <a:latin typeface="+mj-lt"/>
            </a:endParaRPr>
          </a:p>
        </p:txBody>
      </p:sp>
      <p:sp>
        <p:nvSpPr>
          <p:cNvPr id="67" name="Rectangle 3">
            <a:extLst>
              <a:ext uri="{FF2B5EF4-FFF2-40B4-BE49-F238E27FC236}">
                <a16:creationId xmlns:a16="http://schemas.microsoft.com/office/drawing/2014/main" id="{01020750-22B6-7132-8E32-80947BC38E99}"/>
              </a:ext>
            </a:extLst>
          </p:cNvPr>
          <p:cNvSpPr>
            <a:spLocks noChangeArrowheads="1"/>
          </p:cNvSpPr>
          <p:nvPr/>
        </p:nvSpPr>
        <p:spPr bwMode="auto">
          <a:xfrm>
            <a:off x="9523206" y="1188746"/>
            <a:ext cx="259076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ts val="600"/>
              </a:spcAft>
              <a:buClrTx/>
              <a:buSzTx/>
              <a:buFontTx/>
              <a:buNone/>
              <a:tabLst/>
            </a:pPr>
            <a:r>
              <a:rPr kumimoji="0" lang="en-GB" altLang="hu-HU" b="1" i="0" u="none" strike="noStrike" cap="none" normalizeH="0" baseline="0">
                <a:ln>
                  <a:noFill/>
                </a:ln>
                <a:effectLst/>
                <a:latin typeface="+mj-lt"/>
              </a:rPr>
              <a:t>2024</a:t>
            </a:r>
          </a:p>
          <a:p>
            <a:pPr marL="0" marR="0" lvl="0" indent="0" algn="ctr" defTabSz="914400" rtl="0" eaLnBrk="0" fontAlgn="base" latinLnBrk="0" hangingPunct="0">
              <a:lnSpc>
                <a:spcPct val="100000"/>
              </a:lnSpc>
              <a:spcBef>
                <a:spcPct val="0"/>
              </a:spcBef>
              <a:spcAft>
                <a:spcPts val="600"/>
              </a:spcAft>
              <a:buClrTx/>
              <a:buSzTx/>
              <a:buFontTx/>
              <a:buNone/>
              <a:tabLst/>
            </a:pPr>
            <a:r>
              <a:rPr kumimoji="0" lang="en-GB" altLang="hu-HU" sz="1400" b="1" i="0" u="none" strike="noStrike" cap="none" normalizeH="0" baseline="0">
                <a:ln>
                  <a:noFill/>
                </a:ln>
                <a:effectLst/>
                <a:latin typeface="+mj-lt"/>
              </a:rPr>
              <a:t>Regulatory Scrutiny</a:t>
            </a:r>
          </a:p>
          <a:p>
            <a:pPr marL="0" marR="0" lvl="0" indent="0" algn="just" defTabSz="914400" rtl="0" eaLnBrk="0" fontAlgn="base" latinLnBrk="0" hangingPunct="0">
              <a:lnSpc>
                <a:spcPct val="100000"/>
              </a:lnSpc>
              <a:spcBef>
                <a:spcPct val="0"/>
              </a:spcBef>
              <a:spcAft>
                <a:spcPts val="600"/>
              </a:spcAft>
              <a:buClrTx/>
              <a:buSzTx/>
              <a:buFontTx/>
              <a:buNone/>
              <a:tabLst/>
            </a:pPr>
            <a:r>
              <a:rPr kumimoji="0" lang="en-US" altLang="hu-HU" sz="1200" b="0" i="0" u="none" strike="noStrike" cap="none" normalizeH="0" baseline="0">
                <a:ln>
                  <a:noFill/>
                </a:ln>
                <a:solidFill>
                  <a:srgbClr val="58595B"/>
                </a:solidFill>
                <a:effectLst/>
                <a:latin typeface="+mj-lt"/>
              </a:rPr>
              <a:t>Many banks are still not fully compliant, and the continued lack of compliance puts banks at risk of penalties, and the ECB has intensified its scrutiny, indicating that banks must take </a:t>
            </a:r>
            <a:r>
              <a:rPr kumimoji="0" lang="en-US" altLang="hu-HU" sz="1200" b="1" i="0" u="none" strike="noStrike" cap="none" normalizeH="0" baseline="0">
                <a:ln>
                  <a:noFill/>
                </a:ln>
                <a:solidFill>
                  <a:srgbClr val="58595B"/>
                </a:solidFill>
                <a:effectLst/>
                <a:latin typeface="+mj-lt"/>
              </a:rPr>
              <a:t>immediate action to address deficiencies</a:t>
            </a:r>
          </a:p>
        </p:txBody>
      </p:sp>
      <p:pic>
        <p:nvPicPr>
          <p:cNvPr id="6" name="Graphic 5" descr="Downward trend graph with solid fill">
            <a:extLst>
              <a:ext uri="{FF2B5EF4-FFF2-40B4-BE49-F238E27FC236}">
                <a16:creationId xmlns:a16="http://schemas.microsoft.com/office/drawing/2014/main" id="{C3A1CFD2-01DB-7555-5EAF-A2313D66ED9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3413" y="3570577"/>
            <a:ext cx="720000" cy="720000"/>
          </a:xfrm>
          <a:prstGeom prst="rect">
            <a:avLst/>
          </a:prstGeom>
        </p:spPr>
      </p:pic>
      <p:pic>
        <p:nvPicPr>
          <p:cNvPr id="10" name="Graphic 9" descr="Envelope with solid fill">
            <a:extLst>
              <a:ext uri="{FF2B5EF4-FFF2-40B4-BE49-F238E27FC236}">
                <a16:creationId xmlns:a16="http://schemas.microsoft.com/office/drawing/2014/main" id="{FD143211-6651-3303-1F22-280DD432957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61804" y="3547186"/>
            <a:ext cx="720000" cy="720000"/>
          </a:xfrm>
          <a:prstGeom prst="rect">
            <a:avLst/>
          </a:prstGeom>
        </p:spPr>
      </p:pic>
      <p:pic>
        <p:nvPicPr>
          <p:cNvPr id="12" name="Graphic 11" descr="Research with solid fill">
            <a:extLst>
              <a:ext uri="{FF2B5EF4-FFF2-40B4-BE49-F238E27FC236}">
                <a16:creationId xmlns:a16="http://schemas.microsoft.com/office/drawing/2014/main" id="{CED1A354-D2B0-4923-2304-C57023A61B6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7305983" y="3570577"/>
            <a:ext cx="720000" cy="720000"/>
          </a:xfrm>
          <a:prstGeom prst="rect">
            <a:avLst/>
          </a:prstGeom>
        </p:spPr>
      </p:pic>
      <p:pic>
        <p:nvPicPr>
          <p:cNvPr id="15" name="Graphic 14" descr="Handcuffs with solid fill">
            <a:extLst>
              <a:ext uri="{FF2B5EF4-FFF2-40B4-BE49-F238E27FC236}">
                <a16:creationId xmlns:a16="http://schemas.microsoft.com/office/drawing/2014/main" id="{205B5C75-C1CC-F927-EB25-7BC067DA27B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458587" y="3570577"/>
            <a:ext cx="720000" cy="720000"/>
          </a:xfrm>
          <a:prstGeom prst="rect">
            <a:avLst/>
          </a:prstGeom>
        </p:spPr>
      </p:pic>
      <p:sp>
        <p:nvSpPr>
          <p:cNvPr id="3" name="Slide Number Placeholder 3">
            <a:extLst>
              <a:ext uri="{FF2B5EF4-FFF2-40B4-BE49-F238E27FC236}">
                <a16:creationId xmlns:a16="http://schemas.microsoft.com/office/drawing/2014/main" id="{FFD4E691-4446-CB38-3AEA-5090B45B8E9F}"/>
              </a:ext>
            </a:extLst>
          </p:cNvPr>
          <p:cNvSpPr>
            <a:spLocks noGrp="1"/>
          </p:cNvSpPr>
          <p:nvPr>
            <p:ph type="sldNum" sz="quarter" idx="12"/>
          </p:nvPr>
        </p:nvSpPr>
        <p:spPr>
          <a:xfrm>
            <a:off x="9448800" y="6356349"/>
            <a:ext cx="2412275" cy="365125"/>
          </a:xfrm>
        </p:spPr>
        <p:txBody>
          <a:bodyPr/>
          <a:lstStyle/>
          <a:p>
            <a:fld id="{176DD4EC-FA55-45CE-8BB9-EF8129236C33}" type="slidenum">
              <a:rPr lang="en-NL" smtClean="0"/>
              <a:pPr/>
              <a:t>7</a:t>
            </a:fld>
            <a:endParaRPr lang="en-NL"/>
          </a:p>
        </p:txBody>
      </p:sp>
    </p:spTree>
    <p:extLst>
      <p:ext uri="{BB962C8B-B14F-4D97-AF65-F5344CB8AC3E}">
        <p14:creationId xmlns:p14="http://schemas.microsoft.com/office/powerpoint/2010/main" val="1651242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Box 64">
            <a:extLst>
              <a:ext uri="{FF2B5EF4-FFF2-40B4-BE49-F238E27FC236}">
                <a16:creationId xmlns:a16="http://schemas.microsoft.com/office/drawing/2014/main" id="{93767FEF-B0ED-B263-DC9A-A8B094773562}"/>
              </a:ext>
            </a:extLst>
          </p:cNvPr>
          <p:cNvSpPr txBox="1"/>
          <p:nvPr/>
        </p:nvSpPr>
        <p:spPr>
          <a:xfrm>
            <a:off x="572493" y="2305138"/>
            <a:ext cx="4250743" cy="1617958"/>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txBody>
          <a:bodyPr wrap="square" lIns="72000" tIns="72000" rIns="72000" bIns="72000">
            <a:spAutoFit/>
          </a:bodyPr>
          <a:lstStyle/>
          <a:p>
            <a:pPr>
              <a:spcAft>
                <a:spcPts val="600"/>
              </a:spcAft>
            </a:pPr>
            <a:endParaRPr lang="en-GB" sz="1100">
              <a:solidFill>
                <a:schemeClr val="tx2"/>
              </a:solidFill>
            </a:endParaRPr>
          </a:p>
        </p:txBody>
      </p:sp>
      <p:sp>
        <p:nvSpPr>
          <p:cNvPr id="64" name="TextBox 63">
            <a:extLst>
              <a:ext uri="{FF2B5EF4-FFF2-40B4-BE49-F238E27FC236}">
                <a16:creationId xmlns:a16="http://schemas.microsoft.com/office/drawing/2014/main" id="{14C1F6BE-954B-19C1-7C35-0B395505A905}"/>
              </a:ext>
            </a:extLst>
          </p:cNvPr>
          <p:cNvSpPr txBox="1"/>
          <p:nvPr/>
        </p:nvSpPr>
        <p:spPr>
          <a:xfrm>
            <a:off x="572492" y="4687849"/>
            <a:ext cx="4250743" cy="13442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txBody>
          <a:bodyPr wrap="square" lIns="72000" tIns="72000" rIns="72000" bIns="72000">
            <a:spAutoFit/>
          </a:bodyPr>
          <a:lstStyle/>
          <a:p>
            <a:pPr>
              <a:spcAft>
                <a:spcPts val="600"/>
              </a:spcAft>
            </a:pPr>
            <a:endParaRPr lang="en-GB" sz="1100">
              <a:solidFill>
                <a:schemeClr val="tx2"/>
              </a:solidFill>
            </a:endParaRPr>
          </a:p>
        </p:txBody>
      </p:sp>
      <p:sp>
        <p:nvSpPr>
          <p:cNvPr id="2" name="Title 1">
            <a:extLst>
              <a:ext uri="{FF2B5EF4-FFF2-40B4-BE49-F238E27FC236}">
                <a16:creationId xmlns:a16="http://schemas.microsoft.com/office/drawing/2014/main" id="{4F55C959-2CFE-A8C4-D9D0-E1D6E112069B}"/>
              </a:ext>
            </a:extLst>
          </p:cNvPr>
          <p:cNvSpPr>
            <a:spLocks noGrp="1"/>
          </p:cNvSpPr>
          <p:nvPr>
            <p:ph type="title"/>
          </p:nvPr>
        </p:nvSpPr>
        <p:spPr/>
        <p:txBody>
          <a:bodyPr>
            <a:normAutofit/>
          </a:bodyPr>
          <a:lstStyle/>
          <a:p>
            <a:r>
              <a:rPr lang="en-US"/>
              <a:t>Even after a decade, many banks fail</a:t>
            </a:r>
            <a:br>
              <a:rPr lang="en-US"/>
            </a:br>
            <a:r>
              <a:rPr lang="en-US"/>
              <a:t>to fully comply with BCBS 239</a:t>
            </a:r>
            <a:endParaRPr lang="hu-HU"/>
          </a:p>
        </p:txBody>
      </p:sp>
      <p:grpSp>
        <p:nvGrpSpPr>
          <p:cNvPr id="77" name="Group 76">
            <a:extLst>
              <a:ext uri="{FF2B5EF4-FFF2-40B4-BE49-F238E27FC236}">
                <a16:creationId xmlns:a16="http://schemas.microsoft.com/office/drawing/2014/main" id="{47049502-2161-6CC4-4EAE-248153F89522}"/>
              </a:ext>
            </a:extLst>
          </p:cNvPr>
          <p:cNvGrpSpPr/>
          <p:nvPr/>
        </p:nvGrpSpPr>
        <p:grpSpPr>
          <a:xfrm>
            <a:off x="8437003" y="1708569"/>
            <a:ext cx="3265393" cy="2149876"/>
            <a:chOff x="8529363" y="1708569"/>
            <a:chExt cx="3265393" cy="2149876"/>
          </a:xfrm>
        </p:grpSpPr>
        <p:sp>
          <p:nvSpPr>
            <p:cNvPr id="73" name="Freeform: Shape 72">
              <a:extLst>
                <a:ext uri="{FF2B5EF4-FFF2-40B4-BE49-F238E27FC236}">
                  <a16:creationId xmlns:a16="http://schemas.microsoft.com/office/drawing/2014/main" id="{8C176327-DBB1-5B17-DDB1-B965931853BC}"/>
                </a:ext>
              </a:extLst>
            </p:cNvPr>
            <p:cNvSpPr/>
            <p:nvPr/>
          </p:nvSpPr>
          <p:spPr>
            <a:xfrm rot="16200000">
              <a:off x="9087122" y="1150810"/>
              <a:ext cx="2149876" cy="3265393"/>
            </a:xfrm>
            <a:custGeom>
              <a:avLst/>
              <a:gdLst>
                <a:gd name="connsiteX0" fmla="*/ 6319680 w 6319680"/>
                <a:gd name="connsiteY0" fmla="*/ 4632956 h 4632956"/>
                <a:gd name="connsiteX1" fmla="*/ 0 w 6319680"/>
                <a:gd name="connsiteY1" fmla="*/ 4632956 h 4632956"/>
                <a:gd name="connsiteX2" fmla="*/ 0 w 6319680"/>
                <a:gd name="connsiteY2" fmla="*/ 398695 h 4632956"/>
                <a:gd name="connsiteX3" fmla="*/ 2928596 w 6319680"/>
                <a:gd name="connsiteY3" fmla="*/ 398695 h 4632956"/>
                <a:gd name="connsiteX4" fmla="*/ 3159840 w 6319680"/>
                <a:gd name="connsiteY4" fmla="*/ 0 h 4632956"/>
                <a:gd name="connsiteX5" fmla="*/ 3391083 w 6319680"/>
                <a:gd name="connsiteY5" fmla="*/ 398695 h 4632956"/>
                <a:gd name="connsiteX6" fmla="*/ 6319680 w 6319680"/>
                <a:gd name="connsiteY6" fmla="*/ 398695 h 4632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9680" h="4632956">
                  <a:moveTo>
                    <a:pt x="6319680" y="4632956"/>
                  </a:moveTo>
                  <a:lnTo>
                    <a:pt x="0" y="4632956"/>
                  </a:lnTo>
                  <a:lnTo>
                    <a:pt x="0" y="398695"/>
                  </a:lnTo>
                  <a:lnTo>
                    <a:pt x="2928596" y="398695"/>
                  </a:lnTo>
                  <a:lnTo>
                    <a:pt x="3159840" y="0"/>
                  </a:lnTo>
                  <a:lnTo>
                    <a:pt x="3391083" y="398695"/>
                  </a:lnTo>
                  <a:lnTo>
                    <a:pt x="6319680" y="398695"/>
                  </a:lnTo>
                  <a:close/>
                </a:path>
              </a:pathLst>
            </a:custGeom>
            <a:solidFill>
              <a:schemeClr val="accent1">
                <a:lumMod val="20000"/>
                <a:lumOff val="80000"/>
              </a:schemeClr>
            </a:solidFill>
            <a:ln w="12700" cap="flat" cmpd="sng" algn="ctr">
              <a:noFill/>
              <a:prstDash val="solid"/>
              <a:miter lim="800000"/>
            </a:ln>
            <a:effectLst>
              <a:outerShdw blurRad="50800" dist="38100" dir="2700000" algn="tl" rotWithShape="0">
                <a:prstClr val="black">
                  <a:alpha val="40000"/>
                </a:prstClr>
              </a:outerShdw>
            </a:effectLst>
          </p:spPr>
          <p:txBody>
            <a:bodyPr wrap="square" tIns="91440" bIns="9144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Verdana"/>
                <a:ea typeface="+mn-ea"/>
                <a:cs typeface="+mn-cs"/>
              </a:endParaRPr>
            </a:p>
          </p:txBody>
        </p:sp>
        <p:sp>
          <p:nvSpPr>
            <p:cNvPr id="6" name="TextBox 5">
              <a:extLst>
                <a:ext uri="{FF2B5EF4-FFF2-40B4-BE49-F238E27FC236}">
                  <a16:creationId xmlns:a16="http://schemas.microsoft.com/office/drawing/2014/main" id="{4246E3B3-779B-15E1-AD0F-5C0F225F1F7E}"/>
                </a:ext>
              </a:extLst>
            </p:cNvPr>
            <p:cNvSpPr txBox="1"/>
            <p:nvPr/>
          </p:nvSpPr>
          <p:spPr>
            <a:xfrm>
              <a:off x="8940555" y="1767844"/>
              <a:ext cx="2789381" cy="2031325"/>
            </a:xfrm>
            <a:prstGeom prst="rect">
              <a:avLst/>
            </a:prstGeom>
            <a:noFill/>
          </p:spPr>
          <p:txBody>
            <a:bodyPr wrap="square">
              <a:spAutoFit/>
            </a:bodyPr>
            <a:lstStyle/>
            <a:p>
              <a:pPr marL="0" lvl="1"/>
              <a:r>
                <a:rPr lang="en-US" sz="1400" b="1">
                  <a:solidFill>
                    <a:schemeClr val="tx2"/>
                  </a:solidFill>
                </a:rPr>
                <a:t>Stalled Progress: </a:t>
              </a:r>
              <a:r>
                <a:rPr lang="en-US" sz="1400">
                  <a:solidFill>
                    <a:srgbClr val="525252"/>
                  </a:solidFill>
                </a:rPr>
                <a:t>Between 2019 and 2022, progress on compliance stagnated, with the average compliance score across G-SIBs moving from </a:t>
              </a:r>
              <a:r>
                <a:rPr lang="en-US" sz="1400" b="1">
                  <a:solidFill>
                    <a:schemeClr val="tx2"/>
                  </a:solidFill>
                </a:rPr>
                <a:t>3.14 to 3.17 </a:t>
              </a:r>
              <a:r>
                <a:rPr lang="en-US" sz="1400">
                  <a:solidFill>
                    <a:srgbClr val="525252"/>
                  </a:solidFill>
                </a:rPr>
                <a:t>(on a scale of 1-4). This contrasts with more positive developments between 2017 and 2019.</a:t>
              </a:r>
            </a:p>
          </p:txBody>
        </p:sp>
      </p:grpSp>
      <p:sp>
        <p:nvSpPr>
          <p:cNvPr id="3" name="Content Placeholder 2">
            <a:extLst>
              <a:ext uri="{FF2B5EF4-FFF2-40B4-BE49-F238E27FC236}">
                <a16:creationId xmlns:a16="http://schemas.microsoft.com/office/drawing/2014/main" id="{38622F97-8FC2-CE94-9EB4-EDDA77B5DCDF}"/>
              </a:ext>
            </a:extLst>
          </p:cNvPr>
          <p:cNvSpPr>
            <a:spLocks noGrp="1"/>
          </p:cNvSpPr>
          <p:nvPr>
            <p:ph idx="1"/>
          </p:nvPr>
        </p:nvSpPr>
        <p:spPr>
          <a:xfrm>
            <a:off x="368224" y="1674187"/>
            <a:ext cx="4359685" cy="4578829"/>
          </a:xfrm>
        </p:spPr>
        <p:txBody>
          <a:bodyPr>
            <a:normAutofit/>
          </a:bodyPr>
          <a:lstStyle/>
          <a:p>
            <a:pPr marL="457200" lvl="1" indent="0" algn="ctr">
              <a:spcBef>
                <a:spcPts val="2400"/>
              </a:spcBef>
              <a:spcAft>
                <a:spcPts val="3000"/>
              </a:spcAft>
              <a:buNone/>
            </a:pPr>
            <a:r>
              <a:rPr lang="en-US" sz="1400" b="1">
                <a:solidFill>
                  <a:schemeClr val="accent2"/>
                </a:solidFill>
              </a:rPr>
              <a:t>What the Data Shows?</a:t>
            </a:r>
          </a:p>
          <a:p>
            <a:pPr marL="457200" lvl="1" indent="0">
              <a:spcBef>
                <a:spcPts val="1200"/>
              </a:spcBef>
              <a:buNone/>
            </a:pPr>
            <a:r>
              <a:rPr lang="en-US" sz="1400"/>
              <a:t>Ten years after the introduction of BCBS 239, banks remain at varying levels of compliance. </a:t>
            </a:r>
            <a:r>
              <a:rPr lang="en-US" sz="1400" b="1">
                <a:solidFill>
                  <a:schemeClr val="accent2"/>
                </a:solidFill>
              </a:rPr>
              <a:t>Only 2 out of 31 </a:t>
            </a:r>
            <a:r>
              <a:rPr lang="en-US" sz="1400"/>
              <a:t>global systemically important banks (G-SIBs) are </a:t>
            </a:r>
            <a:r>
              <a:rPr lang="en-US" sz="1400" b="1">
                <a:solidFill>
                  <a:schemeClr val="accent2"/>
                </a:solidFill>
              </a:rPr>
              <a:t>fully compliant </a:t>
            </a:r>
            <a:r>
              <a:rPr lang="en-US" sz="1400"/>
              <a:t>with all 14 principles, and no single principle has been fully implemented by all banks.</a:t>
            </a:r>
          </a:p>
          <a:p>
            <a:pPr marL="457200" lvl="1" indent="0" algn="ctr">
              <a:spcBef>
                <a:spcPts val="3000"/>
              </a:spcBef>
              <a:spcAft>
                <a:spcPts val="3000"/>
              </a:spcAft>
              <a:buNone/>
            </a:pPr>
            <a:r>
              <a:rPr lang="en-US" sz="1400" b="1">
                <a:solidFill>
                  <a:schemeClr val="tx1"/>
                </a:solidFill>
              </a:rPr>
              <a:t>Why It’s Important?</a:t>
            </a:r>
          </a:p>
          <a:p>
            <a:pPr marL="457200" lvl="1" indent="0">
              <a:spcBef>
                <a:spcPts val="1200"/>
              </a:spcBef>
              <a:buNone/>
            </a:pPr>
            <a:r>
              <a:rPr lang="en-US" sz="1400"/>
              <a:t>This highlights the continued challenges banks face in implementing </a:t>
            </a:r>
            <a:r>
              <a:rPr lang="en-US" sz="1400" b="1">
                <a:solidFill>
                  <a:schemeClr val="tx1"/>
                </a:solidFill>
              </a:rPr>
              <a:t>robust risk data management systems</a:t>
            </a:r>
            <a:r>
              <a:rPr lang="en-US" sz="1400"/>
              <a:t>, despite the regulatory focus and clear guidance from supervisors.</a:t>
            </a:r>
          </a:p>
        </p:txBody>
      </p:sp>
      <p:grpSp>
        <p:nvGrpSpPr>
          <p:cNvPr id="60" name="Group 59">
            <a:extLst>
              <a:ext uri="{FF2B5EF4-FFF2-40B4-BE49-F238E27FC236}">
                <a16:creationId xmlns:a16="http://schemas.microsoft.com/office/drawing/2014/main" id="{B3A30262-A4BD-B104-B439-8DF02EE45C3D}"/>
              </a:ext>
            </a:extLst>
          </p:cNvPr>
          <p:cNvGrpSpPr/>
          <p:nvPr/>
        </p:nvGrpSpPr>
        <p:grpSpPr>
          <a:xfrm>
            <a:off x="372268" y="1086233"/>
            <a:ext cx="4599708" cy="389500"/>
            <a:chOff x="711201" y="1045108"/>
            <a:chExt cx="4599708" cy="389500"/>
          </a:xfrm>
          <a:effectLst>
            <a:outerShdw blurRad="50800" dist="38100" dir="2700000" algn="tl" rotWithShape="0">
              <a:prstClr val="black">
                <a:alpha val="40000"/>
              </a:prstClr>
            </a:outerShdw>
          </a:effectLst>
        </p:grpSpPr>
        <p:sp>
          <p:nvSpPr>
            <p:cNvPr id="41" name="Text Placeholder 6">
              <a:extLst>
                <a:ext uri="{FF2B5EF4-FFF2-40B4-BE49-F238E27FC236}">
                  <a16:creationId xmlns:a16="http://schemas.microsoft.com/office/drawing/2014/main" id="{3F07E0A3-567D-5002-FD3E-DF33D1D07453}"/>
                </a:ext>
              </a:extLst>
            </p:cNvPr>
            <p:cNvSpPr txBox="1">
              <a:spLocks/>
            </p:cNvSpPr>
            <p:nvPr/>
          </p:nvSpPr>
          <p:spPr>
            <a:xfrm>
              <a:off x="711201" y="1045108"/>
              <a:ext cx="4599708" cy="389500"/>
            </a:xfrm>
            <a:prstGeom prst="homePlate">
              <a:avLst>
                <a:gd name="adj" fmla="val 22616"/>
              </a:avLst>
            </a:prstGeom>
            <a:solidFill>
              <a:srgbClr val="ADD8E6"/>
            </a:solidFill>
            <a:ln>
              <a:noFill/>
            </a:ln>
            <a:effectLst/>
          </p:spPr>
          <p:txBody>
            <a:bodyPr lIns="396000" tIns="251999" rIns="0" bIns="0" anchor="t" anchorCtr="0">
              <a:noAutofit/>
            </a:bodyPr>
            <a:lstStyle>
              <a:defPPr>
                <a:defRPr lang="en-US"/>
              </a:defPPr>
              <a:lvl1pPr algn="just">
                <a:buClr>
                  <a:srgbClr val="000000"/>
                </a:buClr>
                <a:defRPr sz="1200">
                  <a:solidFill>
                    <a:schemeClr val="dk1"/>
                  </a:solidFill>
                  <a:ea typeface="Lato Light" panose="020F0502020204030203" pitchFamily="34" charset="0"/>
                  <a:cs typeface="Lato Light" panose="020F050202020403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just" defTabSz="91440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Calibri" panose="020F0502020204030204"/>
                <a:ea typeface="Open Sans" panose="020B0606030504020204" pitchFamily="34" charset="0"/>
                <a:cs typeface="Open Sans" panose="020B0606030504020204" pitchFamily="34" charset="0"/>
                <a:sym typeface="Verdana" panose="020B0604030504040204" pitchFamily="34" charset="0"/>
              </a:endParaRPr>
            </a:p>
          </p:txBody>
        </p:sp>
        <p:sp>
          <p:nvSpPr>
            <p:cNvPr id="57" name="TextBox 56">
              <a:extLst>
                <a:ext uri="{FF2B5EF4-FFF2-40B4-BE49-F238E27FC236}">
                  <a16:creationId xmlns:a16="http://schemas.microsoft.com/office/drawing/2014/main" id="{7162762B-FA5B-03DF-E8F4-3F3016F9288C}"/>
                </a:ext>
              </a:extLst>
            </p:cNvPr>
            <p:cNvSpPr txBox="1"/>
            <p:nvPr/>
          </p:nvSpPr>
          <p:spPr>
            <a:xfrm>
              <a:off x="715822" y="1055192"/>
              <a:ext cx="4590467" cy="369332"/>
            </a:xfrm>
            <a:prstGeom prst="rect">
              <a:avLst/>
            </a:prstGeom>
            <a:noFill/>
          </p:spPr>
          <p:txBody>
            <a:bodyPr wrap="square">
              <a:spAutoFit/>
            </a:bodyPr>
            <a:lstStyle/>
            <a:p>
              <a:pPr>
                <a:defRPr/>
              </a:pPr>
              <a:r>
                <a:rPr lang="en-US" sz="1800" b="1">
                  <a:solidFill>
                    <a:schemeClr val="bg1"/>
                  </a:solidFill>
                </a:rPr>
                <a:t>Current State of BCBS 239 Compliance</a:t>
              </a:r>
            </a:p>
          </p:txBody>
        </p:sp>
      </p:grpSp>
      <p:grpSp>
        <p:nvGrpSpPr>
          <p:cNvPr id="61" name="Group 60">
            <a:extLst>
              <a:ext uri="{FF2B5EF4-FFF2-40B4-BE49-F238E27FC236}">
                <a16:creationId xmlns:a16="http://schemas.microsoft.com/office/drawing/2014/main" id="{4802C2FD-F965-00A3-8DF4-D165DDC10392}"/>
              </a:ext>
            </a:extLst>
          </p:cNvPr>
          <p:cNvGrpSpPr/>
          <p:nvPr/>
        </p:nvGrpSpPr>
        <p:grpSpPr>
          <a:xfrm>
            <a:off x="5054411" y="1096317"/>
            <a:ext cx="6647986" cy="389500"/>
            <a:chOff x="5292436" y="1073898"/>
            <a:chExt cx="6188363" cy="389500"/>
          </a:xfrm>
          <a:effectLst>
            <a:outerShdw blurRad="50800" dist="38100" dir="2700000" algn="tl" rotWithShape="0">
              <a:prstClr val="black">
                <a:alpha val="40000"/>
              </a:prstClr>
            </a:outerShdw>
          </a:effectLst>
        </p:grpSpPr>
        <p:sp>
          <p:nvSpPr>
            <p:cNvPr id="42" name="Text Placeholder 6">
              <a:extLst>
                <a:ext uri="{FF2B5EF4-FFF2-40B4-BE49-F238E27FC236}">
                  <a16:creationId xmlns:a16="http://schemas.microsoft.com/office/drawing/2014/main" id="{DD93D7C5-95A9-13D1-92DE-8B9FAB47EA67}"/>
                </a:ext>
              </a:extLst>
            </p:cNvPr>
            <p:cNvSpPr txBox="1">
              <a:spLocks/>
            </p:cNvSpPr>
            <p:nvPr/>
          </p:nvSpPr>
          <p:spPr>
            <a:xfrm>
              <a:off x="5292436" y="1073898"/>
              <a:ext cx="6188363" cy="389500"/>
            </a:xfrm>
            <a:prstGeom prst="chevron">
              <a:avLst>
                <a:gd name="adj" fmla="val 22711"/>
              </a:avLst>
            </a:prstGeom>
            <a:solidFill>
              <a:srgbClr val="00AEEF"/>
            </a:solidFill>
            <a:ln>
              <a:noFill/>
            </a:ln>
            <a:effectLst/>
          </p:spPr>
          <p:txBody>
            <a:bodyPr lIns="180000" tIns="251999" rIns="0" bIns="0" anchor="t" anchorCtr="0">
              <a:noAutofit/>
            </a:bodyPr>
            <a:lstStyle>
              <a:defPPr>
                <a:defRPr lang="en-US"/>
              </a:defPPr>
              <a:lvl1pPr algn="just">
                <a:buClr>
                  <a:srgbClr val="000000"/>
                </a:buClr>
                <a:defRPr sz="1200">
                  <a:solidFill>
                    <a:schemeClr val="dk1"/>
                  </a:solidFill>
                  <a:ea typeface="Lato Light" panose="020F0502020204030203" pitchFamily="34" charset="0"/>
                  <a:cs typeface="Lato Light" panose="020F050202020403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just" defTabSz="91440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sym typeface="Verdana" panose="020B0604030504040204" pitchFamily="34" charset="0"/>
              </a:endParaRPr>
            </a:p>
          </p:txBody>
        </p:sp>
        <p:sp>
          <p:nvSpPr>
            <p:cNvPr id="59" name="TextBox 58">
              <a:extLst>
                <a:ext uri="{FF2B5EF4-FFF2-40B4-BE49-F238E27FC236}">
                  <a16:creationId xmlns:a16="http://schemas.microsoft.com/office/drawing/2014/main" id="{F805B814-F980-5AA8-1343-A90DEB57D5C2}"/>
                </a:ext>
              </a:extLst>
            </p:cNvPr>
            <p:cNvSpPr txBox="1"/>
            <p:nvPr/>
          </p:nvSpPr>
          <p:spPr>
            <a:xfrm>
              <a:off x="5772726" y="1083982"/>
              <a:ext cx="5227782" cy="369332"/>
            </a:xfrm>
            <a:prstGeom prst="rect">
              <a:avLst/>
            </a:prstGeom>
            <a:noFill/>
          </p:spPr>
          <p:txBody>
            <a:bodyPr wrap="square">
              <a:spAutoFit/>
            </a:bodyPr>
            <a:lstStyle/>
            <a:p>
              <a:r>
                <a:rPr lang="en-US" b="1">
                  <a:solidFill>
                    <a:schemeClr val="bg1"/>
                  </a:solidFill>
                  <a:latin typeface="+mj-lt"/>
                </a:rPr>
                <a:t>Progress of Compliance (2019-2022)</a:t>
              </a:r>
            </a:p>
          </p:txBody>
        </p:sp>
      </p:grpSp>
      <p:grpSp>
        <p:nvGrpSpPr>
          <p:cNvPr id="76" name="Group 75">
            <a:extLst>
              <a:ext uri="{FF2B5EF4-FFF2-40B4-BE49-F238E27FC236}">
                <a16:creationId xmlns:a16="http://schemas.microsoft.com/office/drawing/2014/main" id="{CAACBE99-C13B-C95D-486E-96030C1A4763}"/>
              </a:ext>
            </a:extLst>
          </p:cNvPr>
          <p:cNvGrpSpPr/>
          <p:nvPr/>
        </p:nvGrpSpPr>
        <p:grpSpPr>
          <a:xfrm>
            <a:off x="8448459" y="4081097"/>
            <a:ext cx="3265393" cy="2282168"/>
            <a:chOff x="8529361" y="3924044"/>
            <a:chExt cx="3265393" cy="2282168"/>
          </a:xfrm>
        </p:grpSpPr>
        <p:sp>
          <p:nvSpPr>
            <p:cNvPr id="74" name="Freeform: Shape 73">
              <a:extLst>
                <a:ext uri="{FF2B5EF4-FFF2-40B4-BE49-F238E27FC236}">
                  <a16:creationId xmlns:a16="http://schemas.microsoft.com/office/drawing/2014/main" id="{944359AE-434C-FE41-826F-6F1468FBBDFA}"/>
                </a:ext>
              </a:extLst>
            </p:cNvPr>
            <p:cNvSpPr/>
            <p:nvPr/>
          </p:nvSpPr>
          <p:spPr>
            <a:xfrm rot="16200000">
              <a:off x="9020974" y="3432431"/>
              <a:ext cx="2282168" cy="3265393"/>
            </a:xfrm>
            <a:custGeom>
              <a:avLst/>
              <a:gdLst>
                <a:gd name="connsiteX0" fmla="*/ 6319680 w 6319680"/>
                <a:gd name="connsiteY0" fmla="*/ 4632956 h 4632956"/>
                <a:gd name="connsiteX1" fmla="*/ 0 w 6319680"/>
                <a:gd name="connsiteY1" fmla="*/ 4632956 h 4632956"/>
                <a:gd name="connsiteX2" fmla="*/ 0 w 6319680"/>
                <a:gd name="connsiteY2" fmla="*/ 398695 h 4632956"/>
                <a:gd name="connsiteX3" fmla="*/ 2928596 w 6319680"/>
                <a:gd name="connsiteY3" fmla="*/ 398695 h 4632956"/>
                <a:gd name="connsiteX4" fmla="*/ 3159840 w 6319680"/>
                <a:gd name="connsiteY4" fmla="*/ 0 h 4632956"/>
                <a:gd name="connsiteX5" fmla="*/ 3391083 w 6319680"/>
                <a:gd name="connsiteY5" fmla="*/ 398695 h 4632956"/>
                <a:gd name="connsiteX6" fmla="*/ 6319680 w 6319680"/>
                <a:gd name="connsiteY6" fmla="*/ 398695 h 4632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9680" h="4632956">
                  <a:moveTo>
                    <a:pt x="6319680" y="4632956"/>
                  </a:moveTo>
                  <a:lnTo>
                    <a:pt x="0" y="4632956"/>
                  </a:lnTo>
                  <a:lnTo>
                    <a:pt x="0" y="398695"/>
                  </a:lnTo>
                  <a:lnTo>
                    <a:pt x="2928596" y="398695"/>
                  </a:lnTo>
                  <a:lnTo>
                    <a:pt x="3159840" y="0"/>
                  </a:lnTo>
                  <a:lnTo>
                    <a:pt x="3391083" y="398695"/>
                  </a:lnTo>
                  <a:lnTo>
                    <a:pt x="6319680" y="398695"/>
                  </a:lnTo>
                  <a:close/>
                </a:path>
              </a:pathLst>
            </a:custGeom>
            <a:solidFill>
              <a:schemeClr val="accent4">
                <a:lumMod val="20000"/>
                <a:lumOff val="80000"/>
              </a:schemeClr>
            </a:solidFill>
            <a:ln w="12700" cap="flat" cmpd="sng" algn="ctr">
              <a:noFill/>
              <a:prstDash val="solid"/>
              <a:miter lim="800000"/>
            </a:ln>
            <a:effectLst>
              <a:outerShdw blurRad="50800" dist="38100" dir="2700000" algn="tl" rotWithShape="0">
                <a:prstClr val="black">
                  <a:alpha val="40000"/>
                </a:prstClr>
              </a:outerShdw>
            </a:effectLst>
          </p:spPr>
          <p:txBody>
            <a:bodyPr wrap="square" tIns="91440" bIns="9144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Verdana"/>
                <a:ea typeface="+mn-ea"/>
                <a:cs typeface="+mn-cs"/>
              </a:endParaRPr>
            </a:p>
          </p:txBody>
        </p:sp>
        <p:sp>
          <p:nvSpPr>
            <p:cNvPr id="63" name="TextBox 62">
              <a:extLst>
                <a:ext uri="{FF2B5EF4-FFF2-40B4-BE49-F238E27FC236}">
                  <a16:creationId xmlns:a16="http://schemas.microsoft.com/office/drawing/2014/main" id="{220738E7-A9CF-8B6F-6801-C36E59BC5FA8}"/>
                </a:ext>
              </a:extLst>
            </p:cNvPr>
            <p:cNvSpPr txBox="1"/>
            <p:nvPr/>
          </p:nvSpPr>
          <p:spPr>
            <a:xfrm>
              <a:off x="8940555" y="3941743"/>
              <a:ext cx="2789381" cy="2246769"/>
            </a:xfrm>
            <a:prstGeom prst="rect">
              <a:avLst/>
            </a:prstGeom>
            <a:noFill/>
            <a:ln>
              <a:noFill/>
            </a:ln>
          </p:spPr>
          <p:txBody>
            <a:bodyPr wrap="square">
              <a:spAutoFit/>
            </a:bodyPr>
            <a:lstStyle/>
            <a:p>
              <a:pPr marL="0" lvl="1"/>
              <a:r>
                <a:rPr lang="en-US" sz="1400" b="1">
                  <a:solidFill>
                    <a:schemeClr val="bg2"/>
                  </a:solidFill>
                </a:rPr>
                <a:t>Deterioration in Key Principles:</a:t>
              </a:r>
              <a:r>
                <a:rPr lang="en-US" sz="1400">
                  <a:solidFill>
                    <a:srgbClr val="525252"/>
                  </a:solidFill>
                </a:rPr>
                <a:t> Compliance with </a:t>
              </a:r>
              <a:r>
                <a:rPr lang="en-US" sz="1400" i="1">
                  <a:solidFill>
                    <a:srgbClr val="525252"/>
                  </a:solidFill>
                </a:rPr>
                <a:t>Principles 1 (Governance), 5 (Timeliness), 7 (Accuracy)</a:t>
              </a:r>
              <a:r>
                <a:rPr lang="en-US" sz="1400">
                  <a:solidFill>
                    <a:srgbClr val="525252"/>
                  </a:solidFill>
                </a:rPr>
                <a:t>, and </a:t>
              </a:r>
              <a:r>
                <a:rPr lang="en-US" sz="1400" i="1">
                  <a:solidFill>
                    <a:srgbClr val="525252"/>
                  </a:solidFill>
                </a:rPr>
                <a:t>9 (Clarity and Usefulness) </a:t>
              </a:r>
              <a:r>
                <a:rPr lang="en-US" sz="1400">
                  <a:solidFill>
                    <a:srgbClr val="525252"/>
                  </a:solidFill>
                </a:rPr>
                <a:t>has </a:t>
              </a:r>
              <a:r>
                <a:rPr lang="en-US" sz="1400" b="1">
                  <a:solidFill>
                    <a:schemeClr val="bg2"/>
                  </a:solidFill>
                </a:rPr>
                <a:t>deteriorated</a:t>
              </a:r>
              <a:r>
                <a:rPr lang="en-US" sz="1400">
                  <a:solidFill>
                    <a:srgbClr val="525252"/>
                  </a:solidFill>
                </a:rPr>
                <a:t> in recent years, largely due to higher supervisory expectations and the increased understanding of what "fully compliant" means. </a:t>
              </a:r>
            </a:p>
          </p:txBody>
        </p:sp>
      </p:grpSp>
      <p:grpSp>
        <p:nvGrpSpPr>
          <p:cNvPr id="66" name="Group 65">
            <a:extLst>
              <a:ext uri="{FF2B5EF4-FFF2-40B4-BE49-F238E27FC236}">
                <a16:creationId xmlns:a16="http://schemas.microsoft.com/office/drawing/2014/main" id="{E8E4D655-EC24-167B-7C06-5E83C61A89B3}"/>
              </a:ext>
            </a:extLst>
          </p:cNvPr>
          <p:cNvGrpSpPr/>
          <p:nvPr/>
        </p:nvGrpSpPr>
        <p:grpSpPr>
          <a:xfrm>
            <a:off x="4730705" y="1774569"/>
            <a:ext cx="3641475" cy="4524045"/>
            <a:chOff x="2219684" y="2267670"/>
            <a:chExt cx="3388636" cy="3852143"/>
          </a:xfrm>
        </p:grpSpPr>
        <p:pic>
          <p:nvPicPr>
            <p:cNvPr id="67" name="Picture 66">
              <a:extLst>
                <a:ext uri="{FF2B5EF4-FFF2-40B4-BE49-F238E27FC236}">
                  <a16:creationId xmlns:a16="http://schemas.microsoft.com/office/drawing/2014/main" id="{0E17AEAE-868F-31AE-95F1-152F2D762AF0}"/>
                </a:ext>
              </a:extLst>
            </p:cNvPr>
            <p:cNvPicPr>
              <a:picLocks noChangeAspect="1"/>
            </p:cNvPicPr>
            <p:nvPr/>
          </p:nvPicPr>
          <p:blipFill rotWithShape="1">
            <a:blip r:embed="rId2"/>
            <a:srcRect t="15748" r="83558" b="8393"/>
            <a:stretch/>
          </p:blipFill>
          <p:spPr>
            <a:xfrm>
              <a:off x="2219684" y="2336800"/>
              <a:ext cx="1285516" cy="3783013"/>
            </a:xfrm>
            <a:prstGeom prst="rect">
              <a:avLst/>
            </a:prstGeom>
          </p:spPr>
        </p:pic>
        <p:pic>
          <p:nvPicPr>
            <p:cNvPr id="68" name="Picture 67">
              <a:extLst>
                <a:ext uri="{FF2B5EF4-FFF2-40B4-BE49-F238E27FC236}">
                  <a16:creationId xmlns:a16="http://schemas.microsoft.com/office/drawing/2014/main" id="{2F997183-AED6-75AB-8FEF-7547DD5D9C8C}"/>
                </a:ext>
              </a:extLst>
            </p:cNvPr>
            <p:cNvPicPr>
              <a:picLocks noChangeAspect="1"/>
            </p:cNvPicPr>
            <p:nvPr/>
          </p:nvPicPr>
          <p:blipFill rotWithShape="1">
            <a:blip r:embed="rId2"/>
            <a:srcRect l="40056" t="15749" r="52343" b="8392"/>
            <a:stretch/>
          </p:blipFill>
          <p:spPr>
            <a:xfrm>
              <a:off x="3505200" y="2336800"/>
              <a:ext cx="594360" cy="3783013"/>
            </a:xfrm>
            <a:prstGeom prst="rect">
              <a:avLst/>
            </a:prstGeom>
          </p:spPr>
        </p:pic>
        <p:pic>
          <p:nvPicPr>
            <p:cNvPr id="69" name="Picture 68">
              <a:extLst>
                <a:ext uri="{FF2B5EF4-FFF2-40B4-BE49-F238E27FC236}">
                  <a16:creationId xmlns:a16="http://schemas.microsoft.com/office/drawing/2014/main" id="{E17476E1-A30C-FC0B-6E2F-9352C1930FB3}"/>
                </a:ext>
              </a:extLst>
            </p:cNvPr>
            <p:cNvPicPr>
              <a:picLocks noChangeAspect="1"/>
            </p:cNvPicPr>
            <p:nvPr/>
          </p:nvPicPr>
          <p:blipFill rotWithShape="1">
            <a:blip r:embed="rId2"/>
            <a:srcRect l="71242" t="15749" r="20767" b="8392"/>
            <a:stretch/>
          </p:blipFill>
          <p:spPr>
            <a:xfrm>
              <a:off x="4693920" y="2336800"/>
              <a:ext cx="624840" cy="3783013"/>
            </a:xfrm>
            <a:prstGeom prst="rect">
              <a:avLst/>
            </a:prstGeom>
          </p:spPr>
        </p:pic>
        <p:pic>
          <p:nvPicPr>
            <p:cNvPr id="70" name="Picture 69">
              <a:extLst>
                <a:ext uri="{FF2B5EF4-FFF2-40B4-BE49-F238E27FC236}">
                  <a16:creationId xmlns:a16="http://schemas.microsoft.com/office/drawing/2014/main" id="{44D631BB-8B0A-A7BD-7C0A-08EA3F43505F}"/>
                </a:ext>
              </a:extLst>
            </p:cNvPr>
            <p:cNvPicPr>
              <a:picLocks noChangeAspect="1"/>
            </p:cNvPicPr>
            <p:nvPr/>
          </p:nvPicPr>
          <p:blipFill rotWithShape="1">
            <a:blip r:embed="rId2"/>
            <a:srcRect l="55624" t="15749" r="36774" b="8392"/>
            <a:stretch/>
          </p:blipFill>
          <p:spPr>
            <a:xfrm>
              <a:off x="4099560" y="2336800"/>
              <a:ext cx="594360" cy="3783013"/>
            </a:xfrm>
            <a:prstGeom prst="rect">
              <a:avLst/>
            </a:prstGeom>
          </p:spPr>
        </p:pic>
        <p:pic>
          <p:nvPicPr>
            <p:cNvPr id="71" name="Picture 70">
              <a:extLst>
                <a:ext uri="{FF2B5EF4-FFF2-40B4-BE49-F238E27FC236}">
                  <a16:creationId xmlns:a16="http://schemas.microsoft.com/office/drawing/2014/main" id="{CAB52CE4-1DAB-4046-252D-93F615AF68BE}"/>
                </a:ext>
              </a:extLst>
            </p:cNvPr>
            <p:cNvPicPr>
              <a:picLocks noChangeAspect="1"/>
            </p:cNvPicPr>
            <p:nvPr/>
          </p:nvPicPr>
          <p:blipFill rotWithShape="1">
            <a:blip r:embed="rId2"/>
            <a:srcRect l="95745" t="14362" r="1400" b="8392"/>
            <a:stretch/>
          </p:blipFill>
          <p:spPr>
            <a:xfrm>
              <a:off x="5385076" y="2267670"/>
              <a:ext cx="223244" cy="3852143"/>
            </a:xfrm>
            <a:prstGeom prst="rect">
              <a:avLst/>
            </a:prstGeom>
          </p:spPr>
        </p:pic>
      </p:grpSp>
      <p:sp>
        <p:nvSpPr>
          <p:cNvPr id="75" name="Content Placeholder 2">
            <a:extLst>
              <a:ext uri="{FF2B5EF4-FFF2-40B4-BE49-F238E27FC236}">
                <a16:creationId xmlns:a16="http://schemas.microsoft.com/office/drawing/2014/main" id="{8C08C138-7524-2B15-6EA0-C47BD2286704}"/>
              </a:ext>
            </a:extLst>
          </p:cNvPr>
          <p:cNvSpPr txBox="1">
            <a:spLocks/>
          </p:cNvSpPr>
          <p:nvPr/>
        </p:nvSpPr>
        <p:spPr>
          <a:xfrm>
            <a:off x="5212583" y="1667573"/>
            <a:ext cx="3265394" cy="2993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52525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52525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52525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rgbClr val="52525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52525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700">
                <a:solidFill>
                  <a:schemeClr val="tx2">
                    <a:lumMod val="50000"/>
                  </a:schemeClr>
                </a:solidFill>
              </a:rPr>
              <a:t>Bank compliance ratings by Principle in 2017, 2019 and 2022*</a:t>
            </a:r>
            <a:endParaRPr lang="hu-HU" sz="700">
              <a:solidFill>
                <a:schemeClr val="tx2">
                  <a:lumMod val="50000"/>
                </a:schemeClr>
              </a:solidFill>
            </a:endParaRPr>
          </a:p>
        </p:txBody>
      </p:sp>
      <p:grpSp>
        <p:nvGrpSpPr>
          <p:cNvPr id="86" name="Group 85">
            <a:extLst>
              <a:ext uri="{FF2B5EF4-FFF2-40B4-BE49-F238E27FC236}">
                <a16:creationId xmlns:a16="http://schemas.microsoft.com/office/drawing/2014/main" id="{38DD5797-87BE-9C73-DA0A-79100A42E0B8}"/>
              </a:ext>
            </a:extLst>
          </p:cNvPr>
          <p:cNvGrpSpPr/>
          <p:nvPr/>
        </p:nvGrpSpPr>
        <p:grpSpPr>
          <a:xfrm>
            <a:off x="5411567" y="6342474"/>
            <a:ext cx="2997535" cy="299339"/>
            <a:chOff x="5503927" y="6342474"/>
            <a:chExt cx="2997535" cy="299339"/>
          </a:xfrm>
        </p:grpSpPr>
        <p:sp>
          <p:nvSpPr>
            <p:cNvPr id="78" name="Content Placeholder 2">
              <a:extLst>
                <a:ext uri="{FF2B5EF4-FFF2-40B4-BE49-F238E27FC236}">
                  <a16:creationId xmlns:a16="http://schemas.microsoft.com/office/drawing/2014/main" id="{6F990F7B-5B35-D7A2-43EB-CE3C69D2D885}"/>
                </a:ext>
              </a:extLst>
            </p:cNvPr>
            <p:cNvSpPr txBox="1">
              <a:spLocks/>
            </p:cNvSpPr>
            <p:nvPr/>
          </p:nvSpPr>
          <p:spPr>
            <a:xfrm>
              <a:off x="5627506" y="6342474"/>
              <a:ext cx="557674" cy="2993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52525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52525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52525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rgbClr val="52525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52525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600">
                  <a:solidFill>
                    <a:schemeClr val="tx2">
                      <a:lumMod val="50000"/>
                    </a:schemeClr>
                  </a:solidFill>
                </a:rPr>
                <a:t>Non-Compliant</a:t>
              </a:r>
              <a:endParaRPr lang="hu-HU" sz="700">
                <a:solidFill>
                  <a:schemeClr val="tx2">
                    <a:lumMod val="50000"/>
                  </a:schemeClr>
                </a:solidFill>
              </a:endParaRPr>
            </a:p>
          </p:txBody>
        </p:sp>
        <p:sp>
          <p:nvSpPr>
            <p:cNvPr id="79" name="Content Placeholder 2">
              <a:extLst>
                <a:ext uri="{FF2B5EF4-FFF2-40B4-BE49-F238E27FC236}">
                  <a16:creationId xmlns:a16="http://schemas.microsoft.com/office/drawing/2014/main" id="{4ADA56A4-744A-923C-9088-C7414708CEE8}"/>
                </a:ext>
              </a:extLst>
            </p:cNvPr>
            <p:cNvSpPr txBox="1">
              <a:spLocks/>
            </p:cNvSpPr>
            <p:nvPr/>
          </p:nvSpPr>
          <p:spPr>
            <a:xfrm>
              <a:off x="6310262" y="6342474"/>
              <a:ext cx="727302" cy="2993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52525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52525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52525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rgbClr val="52525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52525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700">
                  <a:solidFill>
                    <a:schemeClr val="tx2">
                      <a:lumMod val="50000"/>
                    </a:schemeClr>
                  </a:solidFill>
                </a:rPr>
                <a:t>Materially Non-Compliant</a:t>
              </a:r>
              <a:endParaRPr lang="hu-HU" sz="700">
                <a:solidFill>
                  <a:schemeClr val="tx2">
                    <a:lumMod val="50000"/>
                  </a:schemeClr>
                </a:solidFill>
              </a:endParaRPr>
            </a:p>
          </p:txBody>
        </p:sp>
        <p:sp>
          <p:nvSpPr>
            <p:cNvPr id="80" name="Content Placeholder 2">
              <a:extLst>
                <a:ext uri="{FF2B5EF4-FFF2-40B4-BE49-F238E27FC236}">
                  <a16:creationId xmlns:a16="http://schemas.microsoft.com/office/drawing/2014/main" id="{03AAE45C-F6C1-EB3A-B611-F5941364B7A4}"/>
                </a:ext>
              </a:extLst>
            </p:cNvPr>
            <p:cNvSpPr txBox="1">
              <a:spLocks/>
            </p:cNvSpPr>
            <p:nvPr/>
          </p:nvSpPr>
          <p:spPr>
            <a:xfrm>
              <a:off x="7106643" y="6342474"/>
              <a:ext cx="599135" cy="2993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52525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52525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52525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rgbClr val="52525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52525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600">
                  <a:solidFill>
                    <a:schemeClr val="tx2">
                      <a:lumMod val="50000"/>
                    </a:schemeClr>
                  </a:solidFill>
                </a:rPr>
                <a:t>Largely Compliant</a:t>
              </a:r>
              <a:endParaRPr lang="hu-HU" sz="600">
                <a:solidFill>
                  <a:schemeClr val="tx2">
                    <a:lumMod val="50000"/>
                  </a:schemeClr>
                </a:solidFill>
              </a:endParaRPr>
            </a:p>
          </p:txBody>
        </p:sp>
        <p:sp>
          <p:nvSpPr>
            <p:cNvPr id="81" name="Content Placeholder 2">
              <a:extLst>
                <a:ext uri="{FF2B5EF4-FFF2-40B4-BE49-F238E27FC236}">
                  <a16:creationId xmlns:a16="http://schemas.microsoft.com/office/drawing/2014/main" id="{03F35A43-4321-C990-7B6F-6E989FBF345A}"/>
                </a:ext>
              </a:extLst>
            </p:cNvPr>
            <p:cNvSpPr txBox="1">
              <a:spLocks/>
            </p:cNvSpPr>
            <p:nvPr/>
          </p:nvSpPr>
          <p:spPr>
            <a:xfrm>
              <a:off x="7830000" y="6342474"/>
              <a:ext cx="671462" cy="2993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52525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52525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52525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rgbClr val="52525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52525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600">
                  <a:solidFill>
                    <a:schemeClr val="tx2">
                      <a:lumMod val="50000"/>
                    </a:schemeClr>
                  </a:solidFill>
                </a:rPr>
                <a:t>Fully Compliant</a:t>
              </a:r>
              <a:endParaRPr lang="hu-HU" sz="600">
                <a:solidFill>
                  <a:schemeClr val="tx2">
                    <a:lumMod val="50000"/>
                  </a:schemeClr>
                </a:solidFill>
              </a:endParaRPr>
            </a:p>
          </p:txBody>
        </p:sp>
        <p:sp>
          <p:nvSpPr>
            <p:cNvPr id="82" name="Rectangle 81">
              <a:extLst>
                <a:ext uri="{FF2B5EF4-FFF2-40B4-BE49-F238E27FC236}">
                  <a16:creationId xmlns:a16="http://schemas.microsoft.com/office/drawing/2014/main" id="{3D248E2A-2CD4-3D6F-E057-AACA0270649F}"/>
                </a:ext>
              </a:extLst>
            </p:cNvPr>
            <p:cNvSpPr/>
            <p:nvPr/>
          </p:nvSpPr>
          <p:spPr>
            <a:xfrm>
              <a:off x="5503927" y="6430377"/>
              <a:ext cx="179415" cy="123533"/>
            </a:xfrm>
            <a:prstGeom prst="rect">
              <a:avLst/>
            </a:prstGeom>
            <a:solidFill>
              <a:srgbClr val="C927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9E88C861-DFB8-5662-C11E-D722214E256E}"/>
                </a:ext>
              </a:extLst>
            </p:cNvPr>
            <p:cNvSpPr/>
            <p:nvPr/>
          </p:nvSpPr>
          <p:spPr>
            <a:xfrm>
              <a:off x="6188633" y="6430377"/>
              <a:ext cx="179415" cy="12353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03C813D4-39AA-D7D2-EB4C-CFF3BE9C08D3}"/>
                </a:ext>
              </a:extLst>
            </p:cNvPr>
            <p:cNvSpPr/>
            <p:nvPr/>
          </p:nvSpPr>
          <p:spPr>
            <a:xfrm>
              <a:off x="6978476" y="6430377"/>
              <a:ext cx="179415" cy="123533"/>
            </a:xfrm>
            <a:prstGeom prst="rect">
              <a:avLst/>
            </a:prstGeom>
            <a:solidFill>
              <a:srgbClr val="8FAA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869F6100-AA1E-C97F-17BB-36F408793AB1}"/>
                </a:ext>
              </a:extLst>
            </p:cNvPr>
            <p:cNvSpPr/>
            <p:nvPr/>
          </p:nvSpPr>
          <p:spPr>
            <a:xfrm>
              <a:off x="7702159" y="6430377"/>
              <a:ext cx="179415" cy="123533"/>
            </a:xfrm>
            <a:prstGeom prst="rect">
              <a:avLst/>
            </a:prstGeom>
            <a:solidFill>
              <a:srgbClr val="A9D1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8" name="Graphic 87" descr="Presentation with pie chart with solid fill">
            <a:extLst>
              <a:ext uri="{FF2B5EF4-FFF2-40B4-BE49-F238E27FC236}">
                <a16:creationId xmlns:a16="http://schemas.microsoft.com/office/drawing/2014/main" id="{26A9BF5C-53EA-EC92-0677-68CEAC4B02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2149" y="1556148"/>
            <a:ext cx="720000" cy="720000"/>
          </a:xfrm>
          <a:prstGeom prst="rect">
            <a:avLst/>
          </a:prstGeom>
          <a:effectLst/>
        </p:spPr>
      </p:pic>
      <p:pic>
        <p:nvPicPr>
          <p:cNvPr id="90" name="Graphic 89" descr="Comment Important with solid fill">
            <a:extLst>
              <a:ext uri="{FF2B5EF4-FFF2-40B4-BE49-F238E27FC236}">
                <a16:creationId xmlns:a16="http://schemas.microsoft.com/office/drawing/2014/main" id="{28564BDE-75BA-7524-C9E7-91543938AC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2149" y="3947825"/>
            <a:ext cx="720000" cy="720000"/>
          </a:xfrm>
          <a:prstGeom prst="rect">
            <a:avLst/>
          </a:prstGeom>
          <a:effectLst/>
        </p:spPr>
      </p:pic>
      <p:pic>
        <p:nvPicPr>
          <p:cNvPr id="92" name="Graphic 91" descr="Downward trend graph with solid fill">
            <a:extLst>
              <a:ext uri="{FF2B5EF4-FFF2-40B4-BE49-F238E27FC236}">
                <a16:creationId xmlns:a16="http://schemas.microsoft.com/office/drawing/2014/main" id="{75512CB9-31E0-11F4-7B7B-7763FFCCA5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36600" y="3838733"/>
            <a:ext cx="720000" cy="720000"/>
          </a:xfrm>
          <a:prstGeom prst="rect">
            <a:avLst/>
          </a:prstGeom>
          <a:effectLst/>
        </p:spPr>
      </p:pic>
      <p:pic>
        <p:nvPicPr>
          <p:cNvPr id="94" name="Graphic 93" descr="Irritant with solid fill">
            <a:extLst>
              <a:ext uri="{FF2B5EF4-FFF2-40B4-BE49-F238E27FC236}">
                <a16:creationId xmlns:a16="http://schemas.microsoft.com/office/drawing/2014/main" id="{E51022F2-8DEB-21B7-7D16-29BD61E3A7D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52992" y="1463547"/>
            <a:ext cx="720000" cy="720000"/>
          </a:xfrm>
          <a:prstGeom prst="rect">
            <a:avLst/>
          </a:prstGeom>
          <a:effectLst/>
        </p:spPr>
      </p:pic>
      <p:sp>
        <p:nvSpPr>
          <p:cNvPr id="7" name="TextBox 6">
            <a:extLst>
              <a:ext uri="{FF2B5EF4-FFF2-40B4-BE49-F238E27FC236}">
                <a16:creationId xmlns:a16="http://schemas.microsoft.com/office/drawing/2014/main" id="{81113BA1-4588-7983-2265-E8696F44D7F3}"/>
              </a:ext>
            </a:extLst>
          </p:cNvPr>
          <p:cNvSpPr txBox="1"/>
          <p:nvPr/>
        </p:nvSpPr>
        <p:spPr>
          <a:xfrm>
            <a:off x="-16256" y="6642556"/>
            <a:ext cx="6961460" cy="200055"/>
          </a:xfrm>
          <a:prstGeom prst="rect">
            <a:avLst/>
          </a:prstGeom>
          <a:noFill/>
        </p:spPr>
        <p:txBody>
          <a:bodyPr wrap="square">
            <a:spAutoFit/>
          </a:bodyPr>
          <a:lstStyle/>
          <a:p>
            <a:r>
              <a:rPr lang="en-US" sz="700" dirty="0">
                <a:solidFill>
                  <a:srgbClr val="58595B"/>
                </a:solidFill>
              </a:rPr>
              <a:t>*Basel Committee on Banking Supervision (2023): </a:t>
            </a:r>
            <a:r>
              <a:rPr lang="en-US" sz="700" dirty="0">
                <a:solidFill>
                  <a:srgbClr val="00AEEF"/>
                </a:solidFill>
                <a:hlinkClick r:id="rId11">
                  <a:extLst>
                    <a:ext uri="{A12FA001-AC4F-418D-AE19-62706E023703}">
                      <ahyp:hlinkClr xmlns:ahyp="http://schemas.microsoft.com/office/drawing/2018/hyperlinkcolor" val="tx"/>
                    </a:ext>
                  </a:extLst>
                </a:hlinkClick>
              </a:rPr>
              <a:t>Progress in adopting the Principles for effective risk data aggregation and risk </a:t>
            </a:r>
            <a:r>
              <a:rPr lang="en-US" sz="700" dirty="0">
                <a:hlinkClick r:id="rId11">
                  <a:extLst>
                    <a:ext uri="{A12FA001-AC4F-418D-AE19-62706E023703}">
                      <ahyp:hlinkClr xmlns:ahyp="http://schemas.microsoft.com/office/drawing/2018/hyperlinkcolor" val="tx"/>
                    </a:ext>
                  </a:extLst>
                </a:hlinkClick>
              </a:rPr>
              <a:t>reporting</a:t>
            </a:r>
            <a:endParaRPr lang="hu-HU" sz="700" dirty="0"/>
          </a:p>
        </p:txBody>
      </p:sp>
      <p:sp>
        <p:nvSpPr>
          <p:cNvPr id="8" name="Slide Number Placeholder 3">
            <a:extLst>
              <a:ext uri="{FF2B5EF4-FFF2-40B4-BE49-F238E27FC236}">
                <a16:creationId xmlns:a16="http://schemas.microsoft.com/office/drawing/2014/main" id="{52FB594A-A3BD-9FFE-CF4A-76D65D139FD2}"/>
              </a:ext>
            </a:extLst>
          </p:cNvPr>
          <p:cNvSpPr>
            <a:spLocks noGrp="1"/>
          </p:cNvSpPr>
          <p:nvPr>
            <p:ph type="sldNum" sz="quarter" idx="12"/>
          </p:nvPr>
        </p:nvSpPr>
        <p:spPr>
          <a:xfrm>
            <a:off x="9448800" y="6356349"/>
            <a:ext cx="2412275" cy="365125"/>
          </a:xfrm>
        </p:spPr>
        <p:txBody>
          <a:bodyPr/>
          <a:lstStyle/>
          <a:p>
            <a:fld id="{176DD4EC-FA55-45CE-8BB9-EF8129236C33}" type="slidenum">
              <a:rPr lang="en-NL" smtClean="0"/>
              <a:pPr/>
              <a:t>8</a:t>
            </a:fld>
            <a:endParaRPr lang="en-NL"/>
          </a:p>
        </p:txBody>
      </p:sp>
    </p:spTree>
    <p:extLst>
      <p:ext uri="{BB962C8B-B14F-4D97-AF65-F5344CB8AC3E}">
        <p14:creationId xmlns:p14="http://schemas.microsoft.com/office/powerpoint/2010/main" val="3859946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17FBB-52FD-284A-28DA-467F7D3B7DB6}"/>
              </a:ext>
            </a:extLst>
          </p:cNvPr>
          <p:cNvSpPr>
            <a:spLocks noGrp="1"/>
          </p:cNvSpPr>
          <p:nvPr>
            <p:ph type="title"/>
          </p:nvPr>
        </p:nvSpPr>
        <p:spPr/>
        <p:txBody>
          <a:bodyPr>
            <a:normAutofit fontScale="90000"/>
          </a:bodyPr>
          <a:lstStyle/>
          <a:p>
            <a:r>
              <a:rPr lang="en-US" dirty="0"/>
              <a:t>Struggles with cultural transformation, IT limitations and growing regulatory pressures, making difficult to reach full compliance</a:t>
            </a:r>
          </a:p>
        </p:txBody>
      </p:sp>
      <p:sp>
        <p:nvSpPr>
          <p:cNvPr id="4" name="Slide Number Placeholder 3">
            <a:extLst>
              <a:ext uri="{FF2B5EF4-FFF2-40B4-BE49-F238E27FC236}">
                <a16:creationId xmlns:a16="http://schemas.microsoft.com/office/drawing/2014/main" id="{3B1B07F3-6D5E-8B08-6E26-57AA4366D944}"/>
              </a:ext>
            </a:extLst>
          </p:cNvPr>
          <p:cNvSpPr>
            <a:spLocks noGrp="1"/>
          </p:cNvSpPr>
          <p:nvPr>
            <p:ph type="sldNum" sz="quarter" idx="12"/>
          </p:nvPr>
        </p:nvSpPr>
        <p:spPr/>
        <p:txBody>
          <a:bodyPr/>
          <a:lstStyle/>
          <a:p>
            <a:fld id="{176DD4EC-FA55-45CE-8BB9-EF8129236C33}" type="slidenum">
              <a:rPr lang="en-NL" smtClean="0"/>
              <a:pPr/>
              <a:t>9</a:t>
            </a:fld>
            <a:endParaRPr lang="en-NL"/>
          </a:p>
        </p:txBody>
      </p:sp>
      <p:sp>
        <p:nvSpPr>
          <p:cNvPr id="5" name="TextBox 4">
            <a:extLst>
              <a:ext uri="{FF2B5EF4-FFF2-40B4-BE49-F238E27FC236}">
                <a16:creationId xmlns:a16="http://schemas.microsoft.com/office/drawing/2014/main" id="{710A5C77-8BA2-6371-39EC-8C470EEAF6B1}"/>
              </a:ext>
            </a:extLst>
          </p:cNvPr>
          <p:cNvSpPr txBox="1"/>
          <p:nvPr/>
        </p:nvSpPr>
        <p:spPr>
          <a:xfrm>
            <a:off x="635966" y="5982810"/>
            <a:ext cx="10978615" cy="523220"/>
          </a:xfrm>
          <a:prstGeom prst="rect">
            <a:avLst/>
          </a:prstGeom>
          <a:noFill/>
        </p:spPr>
        <p:txBody>
          <a:bodyPr wrap="square">
            <a:spAutoFit/>
          </a:bodyPr>
          <a:lstStyle/>
          <a:p>
            <a:pPr marL="0" indent="0" algn="ctr">
              <a:buNone/>
            </a:pPr>
            <a:r>
              <a:rPr lang="en-US" sz="1400" b="1" dirty="0">
                <a:solidFill>
                  <a:schemeClr val="tx1"/>
                </a:solidFill>
              </a:rPr>
              <a:t>Banks face persistent challenges across cultural, technical, and regulatory dimensions,</a:t>
            </a:r>
            <a:br>
              <a:rPr lang="en-US" sz="1400" b="1" dirty="0"/>
            </a:br>
            <a:r>
              <a:rPr lang="en-US" sz="1400" b="1" dirty="0">
                <a:solidFill>
                  <a:schemeClr val="tx1"/>
                </a:solidFill>
              </a:rPr>
              <a:t>preventing</a:t>
            </a:r>
            <a:r>
              <a:rPr lang="en-US" sz="1400" b="1" dirty="0"/>
              <a:t> </a:t>
            </a:r>
            <a:r>
              <a:rPr lang="en-US" sz="1400" b="1" dirty="0">
                <a:solidFill>
                  <a:schemeClr val="tx1"/>
                </a:solidFill>
              </a:rPr>
              <a:t>them from fully implementing BCBS 239</a:t>
            </a:r>
            <a:r>
              <a:rPr lang="en-US" sz="1400" b="1" dirty="0"/>
              <a:t> </a:t>
            </a:r>
            <a:r>
              <a:rPr lang="en-US" sz="1400" b="1" dirty="0">
                <a:solidFill>
                  <a:schemeClr val="tx1"/>
                </a:solidFill>
              </a:rPr>
              <a:t>which will be detailed in the following slides</a:t>
            </a:r>
            <a:endParaRPr lang="hu-HU" sz="1400" b="1" dirty="0">
              <a:solidFill>
                <a:schemeClr val="tx1"/>
              </a:solidFill>
            </a:endParaRPr>
          </a:p>
        </p:txBody>
      </p:sp>
      <p:grpSp>
        <p:nvGrpSpPr>
          <p:cNvPr id="17" name="Group 16">
            <a:extLst>
              <a:ext uri="{FF2B5EF4-FFF2-40B4-BE49-F238E27FC236}">
                <a16:creationId xmlns:a16="http://schemas.microsoft.com/office/drawing/2014/main" id="{BA1AAF74-B1F3-67A4-FEB1-36C094B4A66B}"/>
              </a:ext>
            </a:extLst>
          </p:cNvPr>
          <p:cNvGrpSpPr/>
          <p:nvPr/>
        </p:nvGrpSpPr>
        <p:grpSpPr>
          <a:xfrm>
            <a:off x="277759" y="1116392"/>
            <a:ext cx="11710234" cy="4613875"/>
            <a:chOff x="277759" y="1116392"/>
            <a:chExt cx="11710234" cy="4613875"/>
          </a:xfrm>
        </p:grpSpPr>
        <p:sp>
          <p:nvSpPr>
            <p:cNvPr id="80" name="Google Shape;991;p34">
              <a:extLst>
                <a:ext uri="{FF2B5EF4-FFF2-40B4-BE49-F238E27FC236}">
                  <a16:creationId xmlns:a16="http://schemas.microsoft.com/office/drawing/2014/main" id="{BD75AD8B-70A0-E38B-4B30-AE48685A573C}"/>
                </a:ext>
              </a:extLst>
            </p:cNvPr>
            <p:cNvSpPr/>
            <p:nvPr/>
          </p:nvSpPr>
          <p:spPr>
            <a:xfrm>
              <a:off x="9641746" y="1127733"/>
              <a:ext cx="2346247" cy="4602534"/>
            </a:xfrm>
            <a:custGeom>
              <a:avLst/>
              <a:gdLst/>
              <a:ahLst/>
              <a:cxnLst/>
              <a:rect l="l" t="t" r="r" b="b"/>
              <a:pathLst>
                <a:path w="40018" h="68128" extrusionOk="0">
                  <a:moveTo>
                    <a:pt x="1" y="1"/>
                  </a:moveTo>
                  <a:lnTo>
                    <a:pt x="1" y="68128"/>
                  </a:lnTo>
                  <a:lnTo>
                    <a:pt x="31397" y="68128"/>
                  </a:lnTo>
                  <a:lnTo>
                    <a:pt x="31397" y="13359"/>
                  </a:lnTo>
                  <a:cubicBezTo>
                    <a:pt x="31397" y="12832"/>
                    <a:pt x="31828" y="12443"/>
                    <a:pt x="32303" y="12443"/>
                  </a:cubicBezTo>
                  <a:cubicBezTo>
                    <a:pt x="32449" y="12443"/>
                    <a:pt x="32600" y="12480"/>
                    <a:pt x="32743" y="12562"/>
                  </a:cubicBezTo>
                  <a:cubicBezTo>
                    <a:pt x="32993" y="12704"/>
                    <a:pt x="33231" y="12847"/>
                    <a:pt x="33469" y="13002"/>
                  </a:cubicBezTo>
                  <a:cubicBezTo>
                    <a:pt x="34112" y="13407"/>
                    <a:pt x="34862" y="13645"/>
                    <a:pt x="35672" y="13645"/>
                  </a:cubicBezTo>
                  <a:cubicBezTo>
                    <a:pt x="38089" y="13645"/>
                    <a:pt x="40018" y="11550"/>
                    <a:pt x="39744" y="9085"/>
                  </a:cubicBezTo>
                  <a:cubicBezTo>
                    <a:pt x="39529" y="7180"/>
                    <a:pt x="37994" y="5668"/>
                    <a:pt x="36089" y="5477"/>
                  </a:cubicBezTo>
                  <a:cubicBezTo>
                    <a:pt x="35949" y="5464"/>
                    <a:pt x="35811" y="5457"/>
                    <a:pt x="35675" y="5457"/>
                  </a:cubicBezTo>
                  <a:cubicBezTo>
                    <a:pt x="34612" y="5457"/>
                    <a:pt x="33650" y="5860"/>
                    <a:pt x="32921" y="6525"/>
                  </a:cubicBezTo>
                  <a:cubicBezTo>
                    <a:pt x="32910" y="6525"/>
                    <a:pt x="32910" y="6525"/>
                    <a:pt x="32910" y="6537"/>
                  </a:cubicBezTo>
                  <a:cubicBezTo>
                    <a:pt x="32732" y="6697"/>
                    <a:pt x="32522" y="6768"/>
                    <a:pt x="32316" y="6768"/>
                  </a:cubicBezTo>
                  <a:cubicBezTo>
                    <a:pt x="31847" y="6768"/>
                    <a:pt x="31397" y="6397"/>
                    <a:pt x="31397" y="5858"/>
                  </a:cubicBezTo>
                  <a:lnTo>
                    <a:pt x="31397" y="1"/>
                  </a:lnTo>
                  <a:close/>
                </a:path>
              </a:pathLst>
            </a:custGeom>
            <a:solidFill>
              <a:schemeClr val="accent3">
                <a:lumMod val="20000"/>
                <a:lumOff val="80000"/>
              </a:schemeClr>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latin typeface="Open Sans" pitchFamily="2" charset="0"/>
                <a:ea typeface="Open Sans" pitchFamily="2" charset="0"/>
                <a:cs typeface="Open Sans" pitchFamily="2" charset="0"/>
              </a:endParaRPr>
            </a:p>
          </p:txBody>
        </p:sp>
        <p:sp>
          <p:nvSpPr>
            <p:cNvPr id="79" name="Google Shape;979;p34">
              <a:extLst>
                <a:ext uri="{FF2B5EF4-FFF2-40B4-BE49-F238E27FC236}">
                  <a16:creationId xmlns:a16="http://schemas.microsoft.com/office/drawing/2014/main" id="{CA6FF6BC-4190-73FF-080A-1B3815701BC9}"/>
                </a:ext>
              </a:extLst>
            </p:cNvPr>
            <p:cNvSpPr/>
            <p:nvPr/>
          </p:nvSpPr>
          <p:spPr>
            <a:xfrm>
              <a:off x="7762775" y="1127733"/>
              <a:ext cx="2346247" cy="4602533"/>
            </a:xfrm>
            <a:custGeom>
              <a:avLst/>
              <a:gdLst/>
              <a:ahLst/>
              <a:cxnLst/>
              <a:rect l="l" t="t" r="r" b="b"/>
              <a:pathLst>
                <a:path w="40018" h="68128" extrusionOk="0">
                  <a:moveTo>
                    <a:pt x="1" y="1"/>
                  </a:moveTo>
                  <a:lnTo>
                    <a:pt x="1" y="68128"/>
                  </a:lnTo>
                  <a:lnTo>
                    <a:pt x="31397" y="68128"/>
                  </a:lnTo>
                  <a:lnTo>
                    <a:pt x="31397" y="13359"/>
                  </a:lnTo>
                  <a:cubicBezTo>
                    <a:pt x="31397" y="12832"/>
                    <a:pt x="31828" y="12443"/>
                    <a:pt x="32303" y="12443"/>
                  </a:cubicBezTo>
                  <a:cubicBezTo>
                    <a:pt x="32449" y="12443"/>
                    <a:pt x="32600" y="12480"/>
                    <a:pt x="32743" y="12562"/>
                  </a:cubicBezTo>
                  <a:cubicBezTo>
                    <a:pt x="32993" y="12704"/>
                    <a:pt x="33231" y="12847"/>
                    <a:pt x="33469" y="13002"/>
                  </a:cubicBezTo>
                  <a:cubicBezTo>
                    <a:pt x="34112" y="13407"/>
                    <a:pt x="34862" y="13645"/>
                    <a:pt x="35672" y="13645"/>
                  </a:cubicBezTo>
                  <a:cubicBezTo>
                    <a:pt x="38089" y="13645"/>
                    <a:pt x="40018" y="11550"/>
                    <a:pt x="39744" y="9085"/>
                  </a:cubicBezTo>
                  <a:cubicBezTo>
                    <a:pt x="39529" y="7180"/>
                    <a:pt x="37994" y="5668"/>
                    <a:pt x="36089" y="5477"/>
                  </a:cubicBezTo>
                  <a:cubicBezTo>
                    <a:pt x="35949" y="5464"/>
                    <a:pt x="35811" y="5457"/>
                    <a:pt x="35675" y="5457"/>
                  </a:cubicBezTo>
                  <a:cubicBezTo>
                    <a:pt x="34612" y="5457"/>
                    <a:pt x="33650" y="5860"/>
                    <a:pt x="32921" y="6525"/>
                  </a:cubicBezTo>
                  <a:cubicBezTo>
                    <a:pt x="32910" y="6525"/>
                    <a:pt x="32910" y="6525"/>
                    <a:pt x="32910" y="6537"/>
                  </a:cubicBezTo>
                  <a:cubicBezTo>
                    <a:pt x="32732" y="6697"/>
                    <a:pt x="32522" y="6768"/>
                    <a:pt x="32316" y="6768"/>
                  </a:cubicBezTo>
                  <a:cubicBezTo>
                    <a:pt x="31847" y="6768"/>
                    <a:pt x="31397" y="6397"/>
                    <a:pt x="31397" y="5858"/>
                  </a:cubicBezTo>
                  <a:lnTo>
                    <a:pt x="31397" y="1"/>
                  </a:ln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latin typeface="Open Sans" pitchFamily="2" charset="0"/>
                <a:ea typeface="Open Sans" pitchFamily="2" charset="0"/>
                <a:cs typeface="Open Sans" pitchFamily="2" charset="0"/>
              </a:endParaRPr>
            </a:p>
          </p:txBody>
        </p:sp>
        <p:sp>
          <p:nvSpPr>
            <p:cNvPr id="71" name="Google Shape;970;p34">
              <a:extLst>
                <a:ext uri="{FF2B5EF4-FFF2-40B4-BE49-F238E27FC236}">
                  <a16:creationId xmlns:a16="http://schemas.microsoft.com/office/drawing/2014/main" id="{DC97E7E3-FDDA-B076-977B-C4AE3A2AF655}"/>
                </a:ext>
              </a:extLst>
            </p:cNvPr>
            <p:cNvSpPr/>
            <p:nvPr/>
          </p:nvSpPr>
          <p:spPr>
            <a:xfrm>
              <a:off x="5883804" y="1127735"/>
              <a:ext cx="2346247" cy="4602532"/>
            </a:xfrm>
            <a:custGeom>
              <a:avLst/>
              <a:gdLst/>
              <a:ahLst/>
              <a:cxnLst/>
              <a:rect l="l" t="t" r="r" b="b"/>
              <a:pathLst>
                <a:path w="40018" h="68128" extrusionOk="0">
                  <a:moveTo>
                    <a:pt x="1" y="1"/>
                  </a:moveTo>
                  <a:lnTo>
                    <a:pt x="1" y="68128"/>
                  </a:lnTo>
                  <a:lnTo>
                    <a:pt x="31397" y="68128"/>
                  </a:lnTo>
                  <a:lnTo>
                    <a:pt x="31397" y="13359"/>
                  </a:lnTo>
                  <a:cubicBezTo>
                    <a:pt x="31397" y="12832"/>
                    <a:pt x="31828" y="12443"/>
                    <a:pt x="32303" y="12443"/>
                  </a:cubicBezTo>
                  <a:cubicBezTo>
                    <a:pt x="32449" y="12443"/>
                    <a:pt x="32600" y="12480"/>
                    <a:pt x="32743" y="12562"/>
                  </a:cubicBezTo>
                  <a:cubicBezTo>
                    <a:pt x="32993" y="12704"/>
                    <a:pt x="33231" y="12847"/>
                    <a:pt x="33469" y="13002"/>
                  </a:cubicBezTo>
                  <a:cubicBezTo>
                    <a:pt x="34112" y="13407"/>
                    <a:pt x="34862" y="13645"/>
                    <a:pt x="35672" y="13645"/>
                  </a:cubicBezTo>
                  <a:cubicBezTo>
                    <a:pt x="38089" y="13645"/>
                    <a:pt x="40018" y="11550"/>
                    <a:pt x="39744" y="9085"/>
                  </a:cubicBezTo>
                  <a:cubicBezTo>
                    <a:pt x="39529" y="7180"/>
                    <a:pt x="37994" y="5668"/>
                    <a:pt x="36089" y="5477"/>
                  </a:cubicBezTo>
                  <a:cubicBezTo>
                    <a:pt x="35949" y="5464"/>
                    <a:pt x="35811" y="5457"/>
                    <a:pt x="35675" y="5457"/>
                  </a:cubicBezTo>
                  <a:cubicBezTo>
                    <a:pt x="34612" y="5457"/>
                    <a:pt x="33650" y="5860"/>
                    <a:pt x="32921" y="6525"/>
                  </a:cubicBezTo>
                  <a:cubicBezTo>
                    <a:pt x="32910" y="6525"/>
                    <a:pt x="32910" y="6525"/>
                    <a:pt x="32910" y="6537"/>
                  </a:cubicBezTo>
                  <a:cubicBezTo>
                    <a:pt x="32732" y="6697"/>
                    <a:pt x="32522" y="6768"/>
                    <a:pt x="32316" y="6768"/>
                  </a:cubicBezTo>
                  <a:cubicBezTo>
                    <a:pt x="31847" y="6768"/>
                    <a:pt x="31397" y="6397"/>
                    <a:pt x="31397" y="5858"/>
                  </a:cubicBezTo>
                  <a:lnTo>
                    <a:pt x="31397" y="1"/>
                  </a:lnTo>
                  <a:close/>
                </a:path>
              </a:pathLst>
            </a:custGeom>
            <a:solidFill>
              <a:schemeClr val="accent2">
                <a:lumMod val="20000"/>
                <a:lumOff val="80000"/>
              </a:schemeClr>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latin typeface="Open Sans" pitchFamily="2" charset="0"/>
                <a:ea typeface="Open Sans" pitchFamily="2" charset="0"/>
                <a:cs typeface="Open Sans" pitchFamily="2" charset="0"/>
              </a:endParaRPr>
            </a:p>
          </p:txBody>
        </p:sp>
        <p:sp>
          <p:nvSpPr>
            <p:cNvPr id="74" name="Google Shape;975;p34">
              <a:extLst>
                <a:ext uri="{FF2B5EF4-FFF2-40B4-BE49-F238E27FC236}">
                  <a16:creationId xmlns:a16="http://schemas.microsoft.com/office/drawing/2014/main" id="{D1A7AA0F-D569-3AC5-822E-EEBBD7A43F02}"/>
                </a:ext>
              </a:extLst>
            </p:cNvPr>
            <p:cNvSpPr txBox="1"/>
            <p:nvPr/>
          </p:nvSpPr>
          <p:spPr>
            <a:xfrm>
              <a:off x="5873042" y="3069694"/>
              <a:ext cx="1849766" cy="2520000"/>
            </a:xfrm>
            <a:prstGeom prst="rect">
              <a:avLst/>
            </a:prstGeom>
            <a:noFill/>
            <a:ln>
              <a:noFill/>
            </a:ln>
          </p:spPr>
          <p:txBody>
            <a:bodyPr spcFirstLastPara="1" wrap="square" lIns="72000" tIns="72000" rIns="72000" bIns="72000" anchor="ctr" anchorCtr="0">
              <a:noAutofit/>
            </a:bodyPr>
            <a:lstStyle/>
            <a:p>
              <a:pPr algn="ctr">
                <a:spcAft>
                  <a:spcPts val="1200"/>
                </a:spcAft>
              </a:pPr>
              <a:r>
                <a:rPr lang="en-US" sz="1200">
                  <a:solidFill>
                    <a:srgbClr val="58595B"/>
                  </a:solidFill>
                  <a:latin typeface="+mj-lt"/>
                </a:rPr>
                <a:t>Outdated IT systems and data silos hinder efficient risk data aggregation and timely reporting.</a:t>
              </a:r>
            </a:p>
            <a:p>
              <a:pPr algn="ctr">
                <a:spcAft>
                  <a:spcPts val="1200"/>
                </a:spcAft>
              </a:pPr>
              <a:r>
                <a:rPr lang="en-US" sz="1200">
                  <a:solidFill>
                    <a:srgbClr val="58595B"/>
                  </a:solidFill>
                  <a:latin typeface="+mj-lt"/>
                </a:rPr>
                <a:t>Manual processes and legacy infrastructure increase errors and make compliance challenging.</a:t>
              </a:r>
            </a:p>
          </p:txBody>
        </p:sp>
        <p:sp>
          <p:nvSpPr>
            <p:cNvPr id="75" name="Google Shape;976;p34">
              <a:extLst>
                <a:ext uri="{FF2B5EF4-FFF2-40B4-BE49-F238E27FC236}">
                  <a16:creationId xmlns:a16="http://schemas.microsoft.com/office/drawing/2014/main" id="{73CAA8E6-C763-CEA9-1507-7B33357AB900}"/>
                </a:ext>
              </a:extLst>
            </p:cNvPr>
            <p:cNvSpPr txBox="1"/>
            <p:nvPr/>
          </p:nvSpPr>
          <p:spPr>
            <a:xfrm>
              <a:off x="5918036" y="2277693"/>
              <a:ext cx="1802189" cy="7920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lgn="ctr"/>
              <a:r>
                <a:rPr lang="en-US" sz="1400" b="1">
                  <a:solidFill>
                    <a:schemeClr val="accent2"/>
                  </a:solidFill>
                </a:rPr>
                <a:t>Fragmented</a:t>
              </a:r>
              <a:br>
                <a:rPr lang="en-US" sz="1400" b="1">
                  <a:solidFill>
                    <a:schemeClr val="accent2"/>
                  </a:solidFill>
                </a:rPr>
              </a:br>
              <a:r>
                <a:rPr lang="en-US" sz="1400" b="1">
                  <a:solidFill>
                    <a:schemeClr val="accent2"/>
                  </a:solidFill>
                </a:rPr>
                <a:t>IT</a:t>
              </a:r>
              <a:br>
                <a:rPr lang="en-US" sz="1400" b="1">
                  <a:solidFill>
                    <a:schemeClr val="accent2"/>
                  </a:solidFill>
                </a:rPr>
              </a:br>
              <a:r>
                <a:rPr lang="en-US" sz="1400" b="1">
                  <a:solidFill>
                    <a:schemeClr val="accent2"/>
                  </a:solidFill>
                </a:rPr>
                <a:t>Landscape</a:t>
              </a:r>
            </a:p>
          </p:txBody>
        </p:sp>
        <p:sp>
          <p:nvSpPr>
            <p:cNvPr id="60" name="Google Shape;979;p34">
              <a:extLst>
                <a:ext uri="{FF2B5EF4-FFF2-40B4-BE49-F238E27FC236}">
                  <a16:creationId xmlns:a16="http://schemas.microsoft.com/office/drawing/2014/main" id="{6EE329FE-427B-1057-2E9C-0C6A49BDD18A}"/>
                </a:ext>
              </a:extLst>
            </p:cNvPr>
            <p:cNvSpPr/>
            <p:nvPr/>
          </p:nvSpPr>
          <p:spPr>
            <a:xfrm>
              <a:off x="4015595" y="1116393"/>
              <a:ext cx="2346247" cy="4613873"/>
            </a:xfrm>
            <a:custGeom>
              <a:avLst/>
              <a:gdLst/>
              <a:ahLst/>
              <a:cxnLst/>
              <a:rect l="l" t="t" r="r" b="b"/>
              <a:pathLst>
                <a:path w="40018" h="68128" extrusionOk="0">
                  <a:moveTo>
                    <a:pt x="1" y="1"/>
                  </a:moveTo>
                  <a:lnTo>
                    <a:pt x="1" y="68128"/>
                  </a:lnTo>
                  <a:lnTo>
                    <a:pt x="31397" y="68128"/>
                  </a:lnTo>
                  <a:lnTo>
                    <a:pt x="31397" y="13359"/>
                  </a:lnTo>
                  <a:cubicBezTo>
                    <a:pt x="31397" y="12832"/>
                    <a:pt x="31828" y="12443"/>
                    <a:pt x="32303" y="12443"/>
                  </a:cubicBezTo>
                  <a:cubicBezTo>
                    <a:pt x="32449" y="12443"/>
                    <a:pt x="32600" y="12480"/>
                    <a:pt x="32743" y="12562"/>
                  </a:cubicBezTo>
                  <a:cubicBezTo>
                    <a:pt x="32993" y="12704"/>
                    <a:pt x="33231" y="12847"/>
                    <a:pt x="33469" y="13002"/>
                  </a:cubicBezTo>
                  <a:cubicBezTo>
                    <a:pt x="34112" y="13407"/>
                    <a:pt x="34862" y="13645"/>
                    <a:pt x="35672" y="13645"/>
                  </a:cubicBezTo>
                  <a:cubicBezTo>
                    <a:pt x="38089" y="13645"/>
                    <a:pt x="40018" y="11550"/>
                    <a:pt x="39744" y="9085"/>
                  </a:cubicBezTo>
                  <a:cubicBezTo>
                    <a:pt x="39529" y="7180"/>
                    <a:pt x="37994" y="5668"/>
                    <a:pt x="36089" y="5477"/>
                  </a:cubicBezTo>
                  <a:cubicBezTo>
                    <a:pt x="35949" y="5464"/>
                    <a:pt x="35811" y="5457"/>
                    <a:pt x="35675" y="5457"/>
                  </a:cubicBezTo>
                  <a:cubicBezTo>
                    <a:pt x="34612" y="5457"/>
                    <a:pt x="33650" y="5860"/>
                    <a:pt x="32921" y="6525"/>
                  </a:cubicBezTo>
                  <a:cubicBezTo>
                    <a:pt x="32910" y="6525"/>
                    <a:pt x="32910" y="6525"/>
                    <a:pt x="32910" y="6537"/>
                  </a:cubicBezTo>
                  <a:cubicBezTo>
                    <a:pt x="32732" y="6697"/>
                    <a:pt x="32522" y="6768"/>
                    <a:pt x="32316" y="6768"/>
                  </a:cubicBezTo>
                  <a:cubicBezTo>
                    <a:pt x="31847" y="6768"/>
                    <a:pt x="31397" y="6397"/>
                    <a:pt x="31397" y="5858"/>
                  </a:cubicBezTo>
                  <a:lnTo>
                    <a:pt x="31397" y="1"/>
                  </a:lnTo>
                  <a:close/>
                </a:path>
              </a:pathLst>
            </a:custGeom>
            <a:solidFill>
              <a:schemeClr val="accent1">
                <a:lumMod val="20000"/>
                <a:lumOff val="80000"/>
              </a:schemeClr>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latin typeface="Open Sans" pitchFamily="2" charset="0"/>
                <a:ea typeface="Open Sans" pitchFamily="2" charset="0"/>
                <a:cs typeface="Open Sans" pitchFamily="2" charset="0"/>
              </a:endParaRPr>
            </a:p>
          </p:txBody>
        </p:sp>
        <p:sp>
          <p:nvSpPr>
            <p:cNvPr id="63" name="Google Shape;987;p34">
              <a:extLst>
                <a:ext uri="{FF2B5EF4-FFF2-40B4-BE49-F238E27FC236}">
                  <a16:creationId xmlns:a16="http://schemas.microsoft.com/office/drawing/2014/main" id="{9246FF33-746E-BE27-0CBD-677EB4D7A9E1}"/>
                </a:ext>
              </a:extLst>
            </p:cNvPr>
            <p:cNvSpPr txBox="1"/>
            <p:nvPr/>
          </p:nvSpPr>
          <p:spPr>
            <a:xfrm>
              <a:off x="3985581" y="3069694"/>
              <a:ext cx="1898223" cy="2520000"/>
            </a:xfrm>
            <a:prstGeom prst="rect">
              <a:avLst/>
            </a:prstGeom>
            <a:noFill/>
            <a:ln>
              <a:noFill/>
            </a:ln>
          </p:spPr>
          <p:txBody>
            <a:bodyPr spcFirstLastPara="1" wrap="square" lIns="72000" tIns="72000" rIns="72000" bIns="72000" anchor="ctr" anchorCtr="0">
              <a:noAutofit/>
            </a:bodyPr>
            <a:lstStyle/>
            <a:p>
              <a:pPr algn="ctr"/>
              <a:r>
                <a:rPr lang="en-US" sz="1200">
                  <a:solidFill>
                    <a:srgbClr val="58595B"/>
                  </a:solidFill>
                  <a:latin typeface="+mj-lt"/>
                  <a:ea typeface="Open Sans" pitchFamily="2" charset="0"/>
                  <a:cs typeface="Open Sans" pitchFamily="2" charset="0"/>
                  <a:sym typeface="Roboto"/>
                </a:rPr>
                <a:t>Banks struggle to allocate time, manpower, and resources for compliance, with manual processes adding inefficiencies.</a:t>
              </a:r>
            </a:p>
            <a:p>
              <a:pPr algn="ctr"/>
              <a:endParaRPr lang="en-US" sz="1200">
                <a:solidFill>
                  <a:srgbClr val="58595B"/>
                </a:solidFill>
                <a:latin typeface="+mj-lt"/>
                <a:ea typeface="Open Sans" pitchFamily="2" charset="0"/>
                <a:cs typeface="Open Sans" pitchFamily="2" charset="0"/>
                <a:sym typeface="Roboto"/>
              </a:endParaRPr>
            </a:p>
            <a:p>
              <a:pPr algn="ctr"/>
              <a:r>
                <a:rPr lang="en-US" sz="1200">
                  <a:solidFill>
                    <a:srgbClr val="58595B"/>
                  </a:solidFill>
                  <a:latin typeface="+mj-lt"/>
                  <a:ea typeface="Open Sans" pitchFamily="2" charset="0"/>
                  <a:cs typeface="Open Sans" pitchFamily="2" charset="0"/>
                  <a:sym typeface="Roboto"/>
                </a:rPr>
                <a:t>Lack of automation in risk reporting strains resources and slows compliance progress.</a:t>
              </a:r>
            </a:p>
          </p:txBody>
        </p:sp>
        <p:sp>
          <p:nvSpPr>
            <p:cNvPr id="64" name="Google Shape;988;p34">
              <a:extLst>
                <a:ext uri="{FF2B5EF4-FFF2-40B4-BE49-F238E27FC236}">
                  <a16:creationId xmlns:a16="http://schemas.microsoft.com/office/drawing/2014/main" id="{556A7C9C-5FE0-32DB-3E10-1247B6013C66}"/>
                </a:ext>
              </a:extLst>
            </p:cNvPr>
            <p:cNvSpPr txBox="1"/>
            <p:nvPr/>
          </p:nvSpPr>
          <p:spPr>
            <a:xfrm>
              <a:off x="4054731" y="2277693"/>
              <a:ext cx="1803902" cy="792000"/>
            </a:xfrm>
            <a:prstGeom prst="rect">
              <a:avLst/>
            </a:prstGeom>
            <a:noFill/>
            <a:ln>
              <a:noFill/>
            </a:ln>
          </p:spPr>
          <p:txBody>
            <a:bodyPr spcFirstLastPara="1" wrap="square" lIns="121900" tIns="121900" rIns="121900" bIns="121900" anchor="ctr" anchorCtr="0">
              <a:noAutofit/>
            </a:bodyPr>
            <a:lstStyle/>
            <a:p>
              <a:pPr algn="ctr"/>
              <a:r>
                <a:rPr lang="en-US" sz="1400" b="1">
                  <a:solidFill>
                    <a:schemeClr val="accent1"/>
                  </a:solidFill>
                  <a:sym typeface="Fira Sans Extra Condensed Medium"/>
                </a:rPr>
                <a:t>Excessive Resource Allocation</a:t>
              </a:r>
            </a:p>
          </p:txBody>
        </p:sp>
        <p:sp>
          <p:nvSpPr>
            <p:cNvPr id="47" name="Google Shape;991;p34">
              <a:extLst>
                <a:ext uri="{FF2B5EF4-FFF2-40B4-BE49-F238E27FC236}">
                  <a16:creationId xmlns:a16="http://schemas.microsoft.com/office/drawing/2014/main" id="{38244C11-86E1-1583-71DA-1546BCA617D3}"/>
                </a:ext>
              </a:extLst>
            </p:cNvPr>
            <p:cNvSpPr/>
            <p:nvPr/>
          </p:nvSpPr>
          <p:spPr>
            <a:xfrm>
              <a:off x="2147386" y="1116393"/>
              <a:ext cx="2346247" cy="4613872"/>
            </a:xfrm>
            <a:custGeom>
              <a:avLst/>
              <a:gdLst/>
              <a:ahLst/>
              <a:cxnLst/>
              <a:rect l="l" t="t" r="r" b="b"/>
              <a:pathLst>
                <a:path w="40018" h="68128" extrusionOk="0">
                  <a:moveTo>
                    <a:pt x="1" y="1"/>
                  </a:moveTo>
                  <a:lnTo>
                    <a:pt x="1" y="68128"/>
                  </a:lnTo>
                  <a:lnTo>
                    <a:pt x="31397" y="68128"/>
                  </a:lnTo>
                  <a:lnTo>
                    <a:pt x="31397" y="13359"/>
                  </a:lnTo>
                  <a:cubicBezTo>
                    <a:pt x="31397" y="12832"/>
                    <a:pt x="31828" y="12443"/>
                    <a:pt x="32303" y="12443"/>
                  </a:cubicBezTo>
                  <a:cubicBezTo>
                    <a:pt x="32449" y="12443"/>
                    <a:pt x="32600" y="12480"/>
                    <a:pt x="32743" y="12562"/>
                  </a:cubicBezTo>
                  <a:cubicBezTo>
                    <a:pt x="32993" y="12704"/>
                    <a:pt x="33231" y="12847"/>
                    <a:pt x="33469" y="13002"/>
                  </a:cubicBezTo>
                  <a:cubicBezTo>
                    <a:pt x="34112" y="13407"/>
                    <a:pt x="34862" y="13645"/>
                    <a:pt x="35672" y="13645"/>
                  </a:cubicBezTo>
                  <a:cubicBezTo>
                    <a:pt x="38089" y="13645"/>
                    <a:pt x="40018" y="11550"/>
                    <a:pt x="39744" y="9085"/>
                  </a:cubicBezTo>
                  <a:cubicBezTo>
                    <a:pt x="39529" y="7180"/>
                    <a:pt x="37994" y="5668"/>
                    <a:pt x="36089" y="5477"/>
                  </a:cubicBezTo>
                  <a:cubicBezTo>
                    <a:pt x="35949" y="5464"/>
                    <a:pt x="35811" y="5457"/>
                    <a:pt x="35675" y="5457"/>
                  </a:cubicBezTo>
                  <a:cubicBezTo>
                    <a:pt x="34612" y="5457"/>
                    <a:pt x="33650" y="5860"/>
                    <a:pt x="32921" y="6525"/>
                  </a:cubicBezTo>
                  <a:cubicBezTo>
                    <a:pt x="32910" y="6525"/>
                    <a:pt x="32910" y="6525"/>
                    <a:pt x="32910" y="6537"/>
                  </a:cubicBezTo>
                  <a:cubicBezTo>
                    <a:pt x="32732" y="6697"/>
                    <a:pt x="32522" y="6768"/>
                    <a:pt x="32316" y="6768"/>
                  </a:cubicBezTo>
                  <a:cubicBezTo>
                    <a:pt x="31847" y="6768"/>
                    <a:pt x="31397" y="6397"/>
                    <a:pt x="31397" y="5858"/>
                  </a:cubicBezTo>
                  <a:lnTo>
                    <a:pt x="31397" y="1"/>
                  </a:lnTo>
                  <a:close/>
                </a:path>
              </a:pathLst>
            </a:custGeom>
            <a:solidFill>
              <a:schemeClr val="accent4">
                <a:lumMod val="20000"/>
                <a:lumOff val="80000"/>
              </a:schemeClr>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latin typeface="Open Sans" pitchFamily="2" charset="0"/>
                <a:ea typeface="Open Sans" pitchFamily="2" charset="0"/>
                <a:cs typeface="Open Sans" pitchFamily="2" charset="0"/>
              </a:endParaRPr>
            </a:p>
          </p:txBody>
        </p:sp>
        <p:sp>
          <p:nvSpPr>
            <p:cNvPr id="50" name="Google Shape;1001;p34">
              <a:extLst>
                <a:ext uri="{FF2B5EF4-FFF2-40B4-BE49-F238E27FC236}">
                  <a16:creationId xmlns:a16="http://schemas.microsoft.com/office/drawing/2014/main" id="{EC7864AD-AE39-E9E6-BD2C-5110A0024886}"/>
                </a:ext>
              </a:extLst>
            </p:cNvPr>
            <p:cNvSpPr txBox="1"/>
            <p:nvPr/>
          </p:nvSpPr>
          <p:spPr>
            <a:xfrm>
              <a:off x="2147387" y="3069693"/>
              <a:ext cx="1857446" cy="2520000"/>
            </a:xfrm>
            <a:prstGeom prst="rect">
              <a:avLst/>
            </a:prstGeom>
            <a:noFill/>
            <a:ln>
              <a:noFill/>
            </a:ln>
          </p:spPr>
          <p:txBody>
            <a:bodyPr spcFirstLastPara="1" wrap="square" lIns="72000" tIns="72000" rIns="72000" bIns="72000" anchor="ctr" anchorCtr="0">
              <a:noAutofit/>
            </a:bodyPr>
            <a:lstStyle/>
            <a:p>
              <a:pPr algn="ctr">
                <a:spcAft>
                  <a:spcPts val="1200"/>
                </a:spcAft>
              </a:pPr>
              <a:r>
                <a:rPr lang="en-US" sz="1200">
                  <a:solidFill>
                    <a:srgbClr val="58595B"/>
                  </a:solidFill>
                  <a:latin typeface="+mj-lt"/>
                </a:rPr>
                <a:t>Discrepancies in BCBS 239 interpretation cause inconsistent implementation across departments.</a:t>
              </a:r>
            </a:p>
            <a:p>
              <a:pPr algn="ctr">
                <a:spcAft>
                  <a:spcPts val="1200"/>
                </a:spcAft>
              </a:pPr>
              <a:r>
                <a:rPr lang="en-US" sz="1200">
                  <a:solidFill>
                    <a:srgbClr val="58595B"/>
                  </a:solidFill>
                  <a:latin typeface="+mj-lt"/>
                </a:rPr>
                <a:t>Inconsistent compliance leads to uneven application, hindering cohesive risk management.</a:t>
              </a:r>
            </a:p>
          </p:txBody>
        </p:sp>
        <p:sp>
          <p:nvSpPr>
            <p:cNvPr id="51" name="Google Shape;1002;p34">
              <a:extLst>
                <a:ext uri="{FF2B5EF4-FFF2-40B4-BE49-F238E27FC236}">
                  <a16:creationId xmlns:a16="http://schemas.microsoft.com/office/drawing/2014/main" id="{DA429F36-3471-75D5-7094-CCE535657ECC}"/>
                </a:ext>
              </a:extLst>
            </p:cNvPr>
            <p:cNvSpPr txBox="1"/>
            <p:nvPr/>
          </p:nvSpPr>
          <p:spPr>
            <a:xfrm>
              <a:off x="2170733" y="2277693"/>
              <a:ext cx="1835736" cy="792000"/>
            </a:xfrm>
            <a:prstGeom prst="rect">
              <a:avLst/>
            </a:prstGeom>
            <a:noFill/>
            <a:ln>
              <a:noFill/>
            </a:ln>
          </p:spPr>
          <p:txBody>
            <a:bodyPr spcFirstLastPara="1" wrap="square" lIns="121900" tIns="121900" rIns="121900" bIns="121900" anchor="ctr" anchorCtr="0">
              <a:noAutofit/>
            </a:bodyPr>
            <a:lstStyle/>
            <a:p>
              <a:pPr algn="ctr"/>
              <a:r>
                <a:rPr lang="en-US" sz="1400" b="1">
                  <a:solidFill>
                    <a:schemeClr val="bg2"/>
                  </a:solidFill>
                  <a:sym typeface="Fira Sans Extra Condensed Medium"/>
                </a:rPr>
                <a:t>Unclear Definitions and Inconsistency</a:t>
              </a:r>
            </a:p>
          </p:txBody>
        </p:sp>
        <p:sp>
          <p:nvSpPr>
            <p:cNvPr id="41" name="Google Shape;1006;p34">
              <a:extLst>
                <a:ext uri="{FF2B5EF4-FFF2-40B4-BE49-F238E27FC236}">
                  <a16:creationId xmlns:a16="http://schemas.microsoft.com/office/drawing/2014/main" id="{8CD30FD7-7890-E20B-5106-CA31CDD2A058}"/>
                </a:ext>
              </a:extLst>
            </p:cNvPr>
            <p:cNvSpPr/>
            <p:nvPr/>
          </p:nvSpPr>
          <p:spPr>
            <a:xfrm>
              <a:off x="288521" y="1116392"/>
              <a:ext cx="2346247" cy="4613873"/>
            </a:xfrm>
            <a:custGeom>
              <a:avLst/>
              <a:gdLst/>
              <a:ahLst/>
              <a:cxnLst/>
              <a:rect l="l" t="t" r="r" b="b"/>
              <a:pathLst>
                <a:path w="40018" h="68128" extrusionOk="0">
                  <a:moveTo>
                    <a:pt x="1" y="1"/>
                  </a:moveTo>
                  <a:lnTo>
                    <a:pt x="1" y="68128"/>
                  </a:lnTo>
                  <a:lnTo>
                    <a:pt x="31397" y="68128"/>
                  </a:lnTo>
                  <a:lnTo>
                    <a:pt x="31397" y="13359"/>
                  </a:lnTo>
                  <a:cubicBezTo>
                    <a:pt x="31397" y="12832"/>
                    <a:pt x="31828" y="12443"/>
                    <a:pt x="32303" y="12443"/>
                  </a:cubicBezTo>
                  <a:cubicBezTo>
                    <a:pt x="32449" y="12443"/>
                    <a:pt x="32600" y="12480"/>
                    <a:pt x="32743" y="12562"/>
                  </a:cubicBezTo>
                  <a:cubicBezTo>
                    <a:pt x="32993" y="12704"/>
                    <a:pt x="33231" y="12847"/>
                    <a:pt x="33469" y="13002"/>
                  </a:cubicBezTo>
                  <a:cubicBezTo>
                    <a:pt x="34112" y="13407"/>
                    <a:pt x="34862" y="13645"/>
                    <a:pt x="35672" y="13645"/>
                  </a:cubicBezTo>
                  <a:cubicBezTo>
                    <a:pt x="38089" y="13645"/>
                    <a:pt x="40018" y="11550"/>
                    <a:pt x="39744" y="9085"/>
                  </a:cubicBezTo>
                  <a:cubicBezTo>
                    <a:pt x="39529" y="7180"/>
                    <a:pt x="37994" y="5668"/>
                    <a:pt x="36089" y="5477"/>
                  </a:cubicBezTo>
                  <a:cubicBezTo>
                    <a:pt x="35949" y="5464"/>
                    <a:pt x="35811" y="5457"/>
                    <a:pt x="35675" y="5457"/>
                  </a:cubicBezTo>
                  <a:cubicBezTo>
                    <a:pt x="34612" y="5457"/>
                    <a:pt x="33650" y="5860"/>
                    <a:pt x="32921" y="6525"/>
                  </a:cubicBezTo>
                  <a:cubicBezTo>
                    <a:pt x="32910" y="6525"/>
                    <a:pt x="32910" y="6525"/>
                    <a:pt x="32910" y="6537"/>
                  </a:cubicBezTo>
                  <a:cubicBezTo>
                    <a:pt x="32732" y="6697"/>
                    <a:pt x="32522" y="6768"/>
                    <a:pt x="32316" y="6768"/>
                  </a:cubicBezTo>
                  <a:cubicBezTo>
                    <a:pt x="31847" y="6768"/>
                    <a:pt x="31397" y="6397"/>
                    <a:pt x="31397" y="5858"/>
                  </a:cubicBezTo>
                  <a:lnTo>
                    <a:pt x="31397" y="1"/>
                  </a:lnTo>
                  <a:close/>
                </a:path>
              </a:pathLst>
            </a:custGeom>
            <a:solidFill>
              <a:schemeClr val="accent3">
                <a:lumMod val="20000"/>
                <a:lumOff val="80000"/>
              </a:schemeClr>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latin typeface="Open Sans" pitchFamily="2" charset="0"/>
                <a:ea typeface="Open Sans" pitchFamily="2" charset="0"/>
                <a:cs typeface="Open Sans" pitchFamily="2" charset="0"/>
              </a:endParaRPr>
            </a:p>
          </p:txBody>
        </p:sp>
        <p:sp>
          <p:nvSpPr>
            <p:cNvPr id="43" name="Google Shape;1008;p34">
              <a:extLst>
                <a:ext uri="{FF2B5EF4-FFF2-40B4-BE49-F238E27FC236}">
                  <a16:creationId xmlns:a16="http://schemas.microsoft.com/office/drawing/2014/main" id="{D3CCA6C7-225B-6255-2AF4-CACE27DE528F}"/>
                </a:ext>
              </a:extLst>
            </p:cNvPr>
            <p:cNvSpPr txBox="1"/>
            <p:nvPr/>
          </p:nvSpPr>
          <p:spPr>
            <a:xfrm>
              <a:off x="277759" y="3069693"/>
              <a:ext cx="1911638" cy="2520000"/>
            </a:xfrm>
            <a:prstGeom prst="rect">
              <a:avLst/>
            </a:prstGeom>
            <a:noFill/>
            <a:ln>
              <a:noFill/>
            </a:ln>
          </p:spPr>
          <p:txBody>
            <a:bodyPr spcFirstLastPara="1" wrap="square" lIns="72000" tIns="72000" rIns="72000" bIns="72000" anchor="ctr" anchorCtr="0">
              <a:noAutofit/>
            </a:bodyPr>
            <a:lstStyle/>
            <a:p>
              <a:pPr algn="ctr">
                <a:spcAft>
                  <a:spcPts val="1200"/>
                </a:spcAft>
              </a:pPr>
              <a:r>
                <a:rPr lang="en-US" sz="1200">
                  <a:solidFill>
                    <a:srgbClr val="58595B"/>
                  </a:solidFill>
                  <a:latin typeface="+mj-lt"/>
                </a:rPr>
                <a:t>Many banks lack strong leadership in compliance, resulting in fragmented efforts and unclear responsibilities.</a:t>
              </a:r>
            </a:p>
            <a:p>
              <a:pPr algn="ctr">
                <a:spcAft>
                  <a:spcPts val="1200"/>
                </a:spcAft>
              </a:pPr>
              <a:r>
                <a:rPr lang="en-US" sz="1200">
                  <a:solidFill>
                    <a:srgbClr val="58595B"/>
                  </a:solidFill>
                  <a:latin typeface="+mj-lt"/>
                </a:rPr>
                <a:t>Compliance is often deprioritized, leading to underfunding and resource shortages for risk data management.</a:t>
              </a:r>
            </a:p>
          </p:txBody>
        </p:sp>
        <p:sp>
          <p:nvSpPr>
            <p:cNvPr id="44" name="Google Shape;1009;p34">
              <a:extLst>
                <a:ext uri="{FF2B5EF4-FFF2-40B4-BE49-F238E27FC236}">
                  <a16:creationId xmlns:a16="http://schemas.microsoft.com/office/drawing/2014/main" id="{1C9F3E99-D86B-FA9B-0874-876672D49ACC}"/>
                </a:ext>
              </a:extLst>
            </p:cNvPr>
            <p:cNvSpPr txBox="1"/>
            <p:nvPr/>
          </p:nvSpPr>
          <p:spPr>
            <a:xfrm>
              <a:off x="306964" y="2277694"/>
              <a:ext cx="1810408" cy="792000"/>
            </a:xfrm>
            <a:prstGeom prst="rect">
              <a:avLst/>
            </a:prstGeom>
            <a:solidFill>
              <a:schemeClr val="accent3">
                <a:lumMod val="20000"/>
                <a:lumOff val="80000"/>
              </a:schemeClr>
            </a:solidFill>
            <a:ln>
              <a:noFill/>
            </a:ln>
          </p:spPr>
          <p:txBody>
            <a:bodyPr spcFirstLastPara="1" wrap="square" lIns="121900" tIns="121900" rIns="121900" bIns="121900" anchor="ctr" anchorCtr="0">
              <a:noAutofit/>
            </a:bodyPr>
            <a:lstStyle/>
            <a:p>
              <a:pPr algn="ctr"/>
              <a:r>
                <a:rPr lang="en-US" sz="1400" b="1">
                  <a:sym typeface="Fira Sans Extra Condensed Medium"/>
                </a:rPr>
                <a:t>Resistance</a:t>
              </a:r>
              <a:br>
                <a:rPr lang="en-US" sz="1400" b="1">
                  <a:sym typeface="Fira Sans Extra Condensed Medium"/>
                </a:rPr>
              </a:br>
              <a:r>
                <a:rPr lang="en-US" sz="1400" b="1">
                  <a:sym typeface="Fira Sans Extra Condensed Medium"/>
                </a:rPr>
                <a:t>for  Transformation</a:t>
              </a:r>
            </a:p>
          </p:txBody>
        </p:sp>
        <p:sp>
          <p:nvSpPr>
            <p:cNvPr id="14" name="TextBox 13">
              <a:extLst>
                <a:ext uri="{FF2B5EF4-FFF2-40B4-BE49-F238E27FC236}">
                  <a16:creationId xmlns:a16="http://schemas.microsoft.com/office/drawing/2014/main" id="{5171B219-365F-90A7-088E-632835E77BDA}"/>
                </a:ext>
              </a:extLst>
            </p:cNvPr>
            <p:cNvSpPr txBox="1"/>
            <p:nvPr/>
          </p:nvSpPr>
          <p:spPr>
            <a:xfrm>
              <a:off x="7779334" y="2277694"/>
              <a:ext cx="1824752" cy="792000"/>
            </a:xfrm>
            <a:prstGeom prst="rect">
              <a:avLst/>
            </a:prstGeom>
            <a:noFill/>
          </p:spPr>
          <p:txBody>
            <a:bodyPr wrap="square" anchor="ctr">
              <a:spAutoFit/>
            </a:bodyPr>
            <a:lstStyle/>
            <a:p>
              <a:pPr algn="ctr">
                <a:spcAft>
                  <a:spcPts val="1200"/>
                </a:spcAft>
              </a:pPr>
              <a:r>
                <a:rPr lang="en-US" sz="1400" b="1">
                  <a:solidFill>
                    <a:schemeClr val="tx2"/>
                  </a:solidFill>
                </a:rPr>
                <a:t>Regulatory Pressure and Evolution</a:t>
              </a:r>
            </a:p>
          </p:txBody>
        </p:sp>
        <p:sp>
          <p:nvSpPr>
            <p:cNvPr id="9" name="TextBox 8">
              <a:extLst>
                <a:ext uri="{FF2B5EF4-FFF2-40B4-BE49-F238E27FC236}">
                  <a16:creationId xmlns:a16="http://schemas.microsoft.com/office/drawing/2014/main" id="{DF747750-6B4B-42A2-D3F1-B33F5968018B}"/>
                </a:ext>
              </a:extLst>
            </p:cNvPr>
            <p:cNvSpPr txBox="1"/>
            <p:nvPr/>
          </p:nvSpPr>
          <p:spPr>
            <a:xfrm>
              <a:off x="9649080" y="2304362"/>
              <a:ext cx="1837241" cy="738664"/>
            </a:xfrm>
            <a:prstGeom prst="rect">
              <a:avLst/>
            </a:prstGeom>
            <a:noFill/>
          </p:spPr>
          <p:txBody>
            <a:bodyPr wrap="square" anchor="ctr">
              <a:spAutoFit/>
            </a:bodyPr>
            <a:lstStyle/>
            <a:p>
              <a:pPr algn="ctr">
                <a:spcAft>
                  <a:spcPts val="1200"/>
                </a:spcAft>
              </a:pPr>
              <a:r>
                <a:rPr lang="en-US" sz="1400" b="1"/>
                <a:t>Manual Reconciliation and Reporting</a:t>
              </a:r>
            </a:p>
          </p:txBody>
        </p:sp>
        <p:pic>
          <p:nvPicPr>
            <p:cNvPr id="25" name="Picture 24" descr="A profile of a person with a question mark&#10;&#10;Description automatically generated">
              <a:extLst>
                <a:ext uri="{FF2B5EF4-FFF2-40B4-BE49-F238E27FC236}">
                  <a16:creationId xmlns:a16="http://schemas.microsoft.com/office/drawing/2014/main" id="{A2505356-1AE5-70A5-5E3D-BB3F9BEBEC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381" y="1254519"/>
              <a:ext cx="900000" cy="900000"/>
            </a:xfrm>
            <a:prstGeom prst="rect">
              <a:avLst/>
            </a:prstGeom>
          </p:spPr>
        </p:pic>
        <p:pic>
          <p:nvPicPr>
            <p:cNvPr id="29" name="Picture 28" descr="A hand with gears and people&#10;&#10;Description automatically generated">
              <a:extLst>
                <a:ext uri="{FF2B5EF4-FFF2-40B4-BE49-F238E27FC236}">
                  <a16:creationId xmlns:a16="http://schemas.microsoft.com/office/drawing/2014/main" id="{506F44D8-94E8-EE1F-C2E0-24C75D1451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5759" y="1254519"/>
              <a:ext cx="900000" cy="900000"/>
            </a:xfrm>
            <a:prstGeom prst="rect">
              <a:avLst/>
            </a:prstGeom>
          </p:spPr>
        </p:pic>
        <p:sp>
          <p:nvSpPr>
            <p:cNvPr id="83" name="TextBox 82">
              <a:extLst>
                <a:ext uri="{FF2B5EF4-FFF2-40B4-BE49-F238E27FC236}">
                  <a16:creationId xmlns:a16="http://schemas.microsoft.com/office/drawing/2014/main" id="{5D9010C4-4601-9BD6-21B5-8EBF31283E9C}"/>
                </a:ext>
              </a:extLst>
            </p:cNvPr>
            <p:cNvSpPr txBox="1"/>
            <p:nvPr/>
          </p:nvSpPr>
          <p:spPr>
            <a:xfrm>
              <a:off x="7762775" y="3069693"/>
              <a:ext cx="1886305" cy="2218657"/>
            </a:xfrm>
            <a:prstGeom prst="rect">
              <a:avLst/>
            </a:prstGeom>
            <a:noFill/>
          </p:spPr>
          <p:txBody>
            <a:bodyPr wrap="square" lIns="72000" tIns="72000" rIns="72000" bIns="72000">
              <a:spAutoFit/>
            </a:bodyPr>
            <a:lstStyle/>
            <a:p>
              <a:pPr algn="ctr">
                <a:spcAft>
                  <a:spcPts val="1200"/>
                </a:spcAft>
              </a:pPr>
              <a:r>
                <a:rPr lang="en-US" sz="1200">
                  <a:solidFill>
                    <a:srgbClr val="58595B"/>
                  </a:solidFill>
                  <a:latin typeface="+mj-lt"/>
                  <a:ea typeface="Open Sans" pitchFamily="2" charset="0"/>
                  <a:cs typeface="Open Sans" pitchFamily="2" charset="0"/>
                </a:rPr>
                <a:t>Regulatory bodies like the ECB are raising BCBS 239 compliance standards, increasing scrutiny on risk data reporting.</a:t>
              </a:r>
            </a:p>
            <a:p>
              <a:pPr algn="ctr">
                <a:spcAft>
                  <a:spcPts val="1200"/>
                </a:spcAft>
              </a:pPr>
              <a:r>
                <a:rPr lang="en-US" sz="1200">
                  <a:solidFill>
                    <a:srgbClr val="58595B"/>
                  </a:solidFill>
                  <a:latin typeface="+mj-lt"/>
                  <a:ea typeface="Open Sans" pitchFamily="2" charset="0"/>
                  <a:cs typeface="Open Sans" pitchFamily="2" charset="0"/>
                </a:rPr>
                <a:t>Banks struggle to keep up with evolving regulatory requirements and expectations.</a:t>
              </a:r>
            </a:p>
          </p:txBody>
        </p:sp>
        <p:sp>
          <p:nvSpPr>
            <p:cNvPr id="85" name="TextBox 84">
              <a:extLst>
                <a:ext uri="{FF2B5EF4-FFF2-40B4-BE49-F238E27FC236}">
                  <a16:creationId xmlns:a16="http://schemas.microsoft.com/office/drawing/2014/main" id="{41A31CC5-A0CF-A348-7B44-E47EF45E8E10}"/>
                </a:ext>
              </a:extLst>
            </p:cNvPr>
            <p:cNvSpPr txBox="1"/>
            <p:nvPr/>
          </p:nvSpPr>
          <p:spPr>
            <a:xfrm>
              <a:off x="9620222" y="3069693"/>
              <a:ext cx="1837241" cy="2218657"/>
            </a:xfrm>
            <a:prstGeom prst="rect">
              <a:avLst/>
            </a:prstGeom>
            <a:noFill/>
          </p:spPr>
          <p:txBody>
            <a:bodyPr wrap="square" lIns="72000" tIns="72000" rIns="72000" bIns="72000">
              <a:spAutoFit/>
            </a:bodyPr>
            <a:lstStyle/>
            <a:p>
              <a:pPr algn="ctr">
                <a:spcAft>
                  <a:spcPts val="1200"/>
                </a:spcAft>
              </a:pPr>
              <a:r>
                <a:rPr lang="en-US" sz="1200">
                  <a:solidFill>
                    <a:srgbClr val="58595B"/>
                  </a:solidFill>
                  <a:latin typeface="+mj-lt"/>
                </a:rPr>
                <a:t>Manual reconciliation leads to inconsistencies and errors, undermining risk assessments.</a:t>
              </a:r>
            </a:p>
            <a:p>
              <a:pPr algn="ctr">
                <a:spcAft>
                  <a:spcPts val="1200"/>
                </a:spcAft>
              </a:pPr>
              <a:r>
                <a:rPr lang="en-US" sz="1200">
                  <a:solidFill>
                    <a:srgbClr val="58595B"/>
                  </a:solidFill>
                  <a:latin typeface="+mj-lt"/>
                </a:rPr>
                <a:t>Without automation, banks struggle to maintain accurate, timely, and reliable risk data.</a:t>
              </a:r>
            </a:p>
          </p:txBody>
        </p:sp>
        <p:pic>
          <p:nvPicPr>
            <p:cNvPr id="10" name="Graphic 9" descr="Judge male outline">
              <a:extLst>
                <a:ext uri="{FF2B5EF4-FFF2-40B4-BE49-F238E27FC236}">
                  <a16:creationId xmlns:a16="http://schemas.microsoft.com/office/drawing/2014/main" id="{5A73E0DB-F98C-EC98-C2FE-B81458CC8145}"/>
                </a:ext>
              </a:extLst>
            </p:cNvPr>
            <p:cNvPicPr>
              <a:picLocks noChangeAspect="1"/>
            </p:cNvPicPr>
            <p:nvPr/>
          </p:nvPicPr>
          <p:blipFill>
            <a:blip r:embed="rId6">
              <a:extLst>
                <a:ext uri="{96DAC541-7B7A-43D3-8B79-37D633B846F1}">
                  <asvg:svgBlip xmlns:asvg="http://schemas.microsoft.com/office/drawing/2016/SVG/main" r:embed="rId7"/>
                </a:ext>
              </a:extLst>
            </a:blip>
            <a:srcRect l="2010" t="8371" r="15011" b="8572"/>
            <a:stretch/>
          </p:blipFill>
          <p:spPr>
            <a:xfrm>
              <a:off x="8218497" y="1268306"/>
              <a:ext cx="899198" cy="900000"/>
            </a:xfrm>
            <a:prstGeom prst="rect">
              <a:avLst/>
            </a:prstGeom>
          </p:spPr>
        </p:pic>
        <p:pic>
          <p:nvPicPr>
            <p:cNvPr id="11" name="Picture 10" descr="A blue line with a black background&#10;&#10;Description automatically generated">
              <a:extLst>
                <a:ext uri="{FF2B5EF4-FFF2-40B4-BE49-F238E27FC236}">
                  <a16:creationId xmlns:a16="http://schemas.microsoft.com/office/drawing/2014/main" id="{63A710E4-C39A-CEAE-6CCF-9FB6CF450A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86425" y="1268306"/>
              <a:ext cx="900000" cy="900000"/>
            </a:xfrm>
            <a:prstGeom prst="rect">
              <a:avLst/>
            </a:prstGeom>
          </p:spPr>
        </p:pic>
        <p:pic>
          <p:nvPicPr>
            <p:cNvPr id="16" name="Picture 15" descr="A hand touching a button&#10;&#10;Description automatically generated">
              <a:extLst>
                <a:ext uri="{FF2B5EF4-FFF2-40B4-BE49-F238E27FC236}">
                  <a16:creationId xmlns:a16="http://schemas.microsoft.com/office/drawing/2014/main" id="{2A7CD9C5-B0E8-9773-3169-1EE0CAD1EC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6682" y="1268306"/>
              <a:ext cx="900000" cy="900000"/>
            </a:xfrm>
            <a:prstGeom prst="rect">
              <a:avLst/>
            </a:prstGeom>
          </p:spPr>
        </p:pic>
      </p:grpSp>
      <p:pic>
        <p:nvPicPr>
          <p:cNvPr id="20" name="Picture 19" descr="A blue and black logo with a hand and people&#10;&#10;Description automatically generated">
            <a:extLst>
              <a:ext uri="{FF2B5EF4-FFF2-40B4-BE49-F238E27FC236}">
                <a16:creationId xmlns:a16="http://schemas.microsoft.com/office/drawing/2014/main" id="{5456167F-222E-D0B1-CC2C-1FF8632C8F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6075" y="1268306"/>
            <a:ext cx="900000" cy="900000"/>
          </a:xfrm>
          <a:prstGeom prst="rect">
            <a:avLst/>
          </a:prstGeom>
        </p:spPr>
      </p:pic>
    </p:spTree>
    <p:extLst>
      <p:ext uri="{BB962C8B-B14F-4D97-AF65-F5344CB8AC3E}">
        <p14:creationId xmlns:p14="http://schemas.microsoft.com/office/powerpoint/2010/main" val="158988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theme/theme1.xml><?xml version="1.0" encoding="utf-8"?>
<a:theme xmlns:a="http://schemas.openxmlformats.org/drawingml/2006/main" name="1_Office Theme">
  <a:themeElements>
    <a:clrScheme name="Custom 9">
      <a:dk1>
        <a:srgbClr val="00AEEF"/>
      </a:dk1>
      <a:lt1>
        <a:sysClr val="window" lastClr="FFFFFF"/>
      </a:lt1>
      <a:dk2>
        <a:srgbClr val="7F7F7F"/>
      </a:dk2>
      <a:lt2>
        <a:srgbClr val="FFA07A"/>
      </a:lt2>
      <a:accent1>
        <a:srgbClr val="BBBBBB"/>
      </a:accent1>
      <a:accent2>
        <a:srgbClr val="ADD8E6"/>
      </a:accent2>
      <a:accent3>
        <a:srgbClr val="00AEEF"/>
      </a:accent3>
      <a:accent4>
        <a:srgbClr val="FFA07A"/>
      </a:accent4>
      <a:accent5>
        <a:srgbClr val="7F7F7F"/>
      </a:accent5>
      <a:accent6>
        <a:srgbClr val="FFFFFF"/>
      </a:accent6>
      <a:hlink>
        <a:srgbClr val="00AEEF"/>
      </a:hlink>
      <a:folHlink>
        <a:srgbClr val="FFA07A"/>
      </a:folHlink>
    </a:clrScheme>
    <a:fontScheme name="Custom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Custom 13">
      <a:dk1>
        <a:srgbClr val="6D6E71"/>
      </a:dk1>
      <a:lt1>
        <a:sysClr val="window" lastClr="FFFFFF"/>
      </a:lt1>
      <a:dk2>
        <a:srgbClr val="FFFFFF"/>
      </a:dk2>
      <a:lt2>
        <a:srgbClr val="FFFFFF"/>
      </a:lt2>
      <a:accent1>
        <a:srgbClr val="6D6E71"/>
      </a:accent1>
      <a:accent2>
        <a:srgbClr val="00AEEF"/>
      </a:accent2>
      <a:accent3>
        <a:srgbClr val="BBBBBB"/>
      </a:accent3>
      <a:accent4>
        <a:srgbClr val="FFA07A"/>
      </a:accent4>
      <a:accent5>
        <a:srgbClr val="ADD8E6"/>
      </a:accent5>
      <a:accent6>
        <a:srgbClr val="FFFFFF"/>
      </a:accent6>
      <a:hlink>
        <a:srgbClr val="FFFFFF"/>
      </a:hlink>
      <a:folHlink>
        <a:srgbClr val="FFA07A"/>
      </a:folHlink>
    </a:clrScheme>
    <a:fontScheme name="Custom 3">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5d792a0-5467-40ec-a10d-7e8235497470" xsi:nil="true"/>
    <lcf76f155ced4ddcb4097134ff3c332f xmlns="42070755-9874-457f-b017-8a645afff4b9">
      <Terms xmlns="http://schemas.microsoft.com/office/infopath/2007/PartnerControls"/>
    </lcf76f155ced4ddcb4097134ff3c332f>
    <SharedWithUsers xmlns="25d792a0-5467-40ec-a10d-7e8235497470">
      <UserInfo>
        <DisplayName>Penpisut Chaovanayan</DisplayName>
        <AccountId>126</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82BEC01645B504FAEAF4ABCEEFE0F62" ma:contentTypeVersion="25" ma:contentTypeDescription="Een nieuw document maken." ma:contentTypeScope="" ma:versionID="260eb31961834a9bd6367916e9d2c633">
  <xsd:schema xmlns:xsd="http://www.w3.org/2001/XMLSchema" xmlns:xs="http://www.w3.org/2001/XMLSchema" xmlns:p="http://schemas.microsoft.com/office/2006/metadata/properties" xmlns:ns2="25d792a0-5467-40ec-a10d-7e8235497470" xmlns:ns3="42070755-9874-457f-b017-8a645afff4b9" targetNamespace="http://schemas.microsoft.com/office/2006/metadata/properties" ma:root="true" ma:fieldsID="2ee39d9c76697188187db330e0aa5b10" ns2:_="" ns3:_="">
    <xsd:import namespace="25d792a0-5467-40ec-a10d-7e8235497470"/>
    <xsd:import namespace="42070755-9874-457f-b017-8a645afff4b9"/>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d792a0-5467-40ec-a10d-7e8235497470"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element name="LastSharedByUser" ma:index="13" nillable="true" ma:displayName="Laatst gedeeld, per gebruiker" ma:internalName="LastSharedByUser" ma:readOnly="true">
      <xsd:simpleType>
        <xsd:restriction base="dms:Note">
          <xsd:maxLength value="255"/>
        </xsd:restriction>
      </xsd:simpleType>
    </xsd:element>
    <xsd:element name="LastSharedByTime" ma:index="14" nillable="true" ma:displayName="Laatst gedeeld, per tijdstip" ma:description="" ma:internalName="LastSharedByTime" ma:readOnly="true">
      <xsd:simpleType>
        <xsd:restriction base="dms:DateTime"/>
      </xsd:simpleType>
    </xsd:element>
    <xsd:element name="TaxCatchAll" ma:index="28" nillable="true" ma:displayName="Taxonomy Catch All Column" ma:hidden="true" ma:list="{121e8396-ebbd-4467-9c16-e9902d97628f}" ma:internalName="TaxCatchAll" ma:showField="CatchAllData" ma:web="25d792a0-5467-40ec-a10d-7e823549747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2070755-9874-457f-b017-8a645afff4b9" elementFormDefault="qualified">
    <xsd:import namespace="http://schemas.microsoft.com/office/2006/documentManagement/types"/>
    <xsd:import namespace="http://schemas.microsoft.com/office/infopath/2007/PartnerControls"/>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element name="MediaServiceDateTaken" ma:index="17" nillable="true" ma:displayName="MediaServiceDateTaken" ma:description="" ma:hidden="true" ma:internalName="MediaServiceDateTaken" ma:readOnly="true">
      <xsd:simpleType>
        <xsd:restriction base="dms:Text"/>
      </xsd:simpleType>
    </xsd:element>
    <xsd:element name="MediaServiceAutoTags" ma:index="18" nillable="true" ma:displayName="MediaServiceAutoTags" ma:description="" ma:internalName="MediaServiceAutoTags" ma:readOnly="true">
      <xsd:simpleType>
        <xsd:restriction base="dms:Text"/>
      </xsd:simpleType>
    </xsd:element>
    <xsd:element name="MediaServiceOCR" ma:index="19" nillable="true" ma:displayName="MediaServiceOCR" ma:internalName="MediaServiceOCR" ma:readOnly="true">
      <xsd:simpleType>
        <xsd:restriction base="dms:Note">
          <xsd:maxLength value="255"/>
        </xsd:restriction>
      </xsd:simpleType>
    </xsd:element>
    <xsd:element name="MediaServiceLocation" ma:index="20" nillable="true" ma:displayName="MediaServiceLocation" ma:internalName="MediaServiceLocation"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Afbeeldingtags" ma:readOnly="false" ma:fieldId="{5cf76f15-5ced-4ddc-b409-7134ff3c332f}" ma:taxonomyMulti="true" ma:sspId="2e4bac4a-3717-49de-aff1-89339a42e1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76A7DB-1B98-46FE-ACD6-2119A9937DD5}">
  <ds:schemaRefs>
    <ds:schemaRef ds:uri="http://schemas.microsoft.com/sharepoint/v3/contenttype/forms"/>
  </ds:schemaRefs>
</ds:datastoreItem>
</file>

<file path=customXml/itemProps2.xml><?xml version="1.0" encoding="utf-8"?>
<ds:datastoreItem xmlns:ds="http://schemas.openxmlformats.org/officeDocument/2006/customXml" ds:itemID="{1EF40DA3-1C1D-418B-8E45-EC7EBA53F368}">
  <ds:schemaRefs>
    <ds:schemaRef ds:uri="25d792a0-5467-40ec-a10d-7e8235497470"/>
    <ds:schemaRef ds:uri="42070755-9874-457f-b017-8a645afff4b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BA7C1DB-452C-4481-924F-533EAFEBC3B6}">
  <ds:schemaRefs>
    <ds:schemaRef ds:uri="25d792a0-5467-40ec-a10d-7e8235497470"/>
    <ds:schemaRef ds:uri="42070755-9874-457f-b017-8a645afff4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Slice</Template>
  <TotalTime>76</TotalTime>
  <Words>9084</Words>
  <Application>Microsoft Office PowerPoint</Application>
  <PresentationFormat>Widescreen</PresentationFormat>
  <Paragraphs>761</Paragraphs>
  <Slides>26</Slides>
  <Notes>9</Notes>
  <HiddenSlides>0</HiddenSlides>
  <MMClips>0</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1_Office Theme</vt:lpstr>
      <vt:lpstr>4_Office Theme</vt:lpstr>
      <vt:lpstr>PowerPoint Presentation</vt:lpstr>
      <vt:lpstr>PowerPoint Presentation</vt:lpstr>
      <vt:lpstr>Executive Summary</vt:lpstr>
      <vt:lpstr>BCBS 239 ensures banks can manage risk data effectively and report it accurately</vt:lpstr>
      <vt:lpstr>The 14 core principles of BCBS 239 aim for high data quality, timeliness and effective governance</vt:lpstr>
      <vt:lpstr>Adherence to these 14 principles can enhance risk management capabilities, improve decision-making and foster greater confidence</vt:lpstr>
      <vt:lpstr>BCBS 239’s evolution highlights growing regulatory expectations for banks’ compliancy</vt:lpstr>
      <vt:lpstr>Even after a decade, many banks fail to fully comply with BCBS 239</vt:lpstr>
      <vt:lpstr>Struggles with cultural transformation, IT limitations and growing regulatory pressures, making difficult to reach full compliance</vt:lpstr>
      <vt:lpstr>Banks struggle with embedding compliance into their culture causing inconsistently, delays and wasted resources</vt:lpstr>
      <vt:lpstr>Inconsistent interpretations of BCBS 239 cause uneven compliance across departments</vt:lpstr>
      <vt:lpstr>Excessive resource allocation to manual processes slows compliance progress</vt:lpstr>
      <vt:lpstr>Fragmented IT systems prevent accurate and timely data aggregation, while also increasing IT costs</vt:lpstr>
      <vt:lpstr>Banks face growing regulatory pressure and evolving compliance standards</vt:lpstr>
      <vt:lpstr>Data reconciliation introduces errors and inconsistencies in risk reporting</vt:lpstr>
      <vt:lpstr>We recommend a strategic approach to address cultural, technical and regulatory challenges</vt:lpstr>
      <vt:lpstr>Strong leadership and cultural transformation ensure sustained compliance</vt:lpstr>
      <vt:lpstr>Clear and standardized guidelines ensure consistent application across departments</vt:lpstr>
      <vt:lpstr>Automating documentation and reporting processes optimizes resource use</vt:lpstr>
      <vt:lpstr>Integrated IT infrastructure enables seamless, real-time risk data management</vt:lpstr>
      <vt:lpstr>Engaging proactively with regulators ensures continuous alignment with evolving standards</vt:lpstr>
      <vt:lpstr>Automating data reconciliation enhances reporting accuracy and reliability</vt:lpstr>
      <vt:lpstr>FiSer Consulting offers tailored solutions for banks to tackle the BCBS 239 compliance challenges</vt:lpstr>
      <vt:lpstr>PowerPoint Presentation</vt:lpstr>
      <vt:lpstr>Closing Remarks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FiSer Powerpoint Template</dc:title>
  <dc:creator>d.worm@fiser.consulting</dc:creator>
  <cp:lastModifiedBy>Camila Herrera</cp:lastModifiedBy>
  <cp:revision>2</cp:revision>
  <dcterms:created xsi:type="dcterms:W3CDTF">2021-05-26T09:09:49Z</dcterms:created>
  <dcterms:modified xsi:type="dcterms:W3CDTF">2025-08-05T07:19:51Z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0x010100382BEC01645B504FAEAF4ABCEEFE0F62</vt:lpwstr>
  </property>
  <property fmtid="{D5CDD505-2E9C-101B-9397-08002B2CF9AE}" pid="3" name="MediaServiceImageTags">
    <vt:lpwstr/>
  </property>
</Properties>
</file>